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77" r:id="rId3"/>
    <p:sldId id="269" r:id="rId4"/>
    <p:sldId id="270" r:id="rId5"/>
    <p:sldId id="279" r:id="rId6"/>
    <p:sldId id="271" r:id="rId7"/>
    <p:sldId id="280" r:id="rId8"/>
    <p:sldId id="273" r:id="rId9"/>
    <p:sldId id="281" r:id="rId10"/>
    <p:sldId id="278" r:id="rId11"/>
    <p:sldId id="282" r:id="rId12"/>
    <p:sldId id="283" r:id="rId13"/>
    <p:sldId id="284" r:id="rId14"/>
    <p:sldId id="285" r:id="rId15"/>
    <p:sldId id="286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4F485F-7FD9-4CE5-B070-41116B22DE09}">
          <p14:sldIdLst>
            <p14:sldId id="261"/>
            <p14:sldId id="277"/>
            <p14:sldId id="269"/>
            <p14:sldId id="270"/>
            <p14:sldId id="279"/>
            <p14:sldId id="271"/>
            <p14:sldId id="280"/>
            <p14:sldId id="273"/>
            <p14:sldId id="281"/>
            <p14:sldId id="278"/>
            <p14:sldId id="282"/>
            <p14:sldId id="283"/>
            <p14:sldId id="284"/>
            <p14:sldId id="285"/>
            <p14:sldId id="286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1DD"/>
    <a:srgbClr val="1B3764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46" autoAdjust="0"/>
  </p:normalViewPr>
  <p:slideViewPr>
    <p:cSldViewPr>
      <p:cViewPr varScale="1">
        <p:scale>
          <a:sx n="86" d="100"/>
          <a:sy n="86" d="100"/>
        </p:scale>
        <p:origin x="123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5020" y="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1FC477B-C84B-4B92-BE7E-84B2E73A852D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 dirty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2317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5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course outline graph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0888"/>
            <a:ext cx="9144000" cy="896112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</p:spTree>
    <p:extLst>
      <p:ext uri="{BB962C8B-B14F-4D97-AF65-F5344CB8AC3E}">
        <p14:creationId xmlns:p14="http://schemas.microsoft.com/office/powerpoint/2010/main" val="127490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353B-495C-4B36-B7B9-BDB47B8D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E95E1-3B2D-4F7F-8B4B-E56698179A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100" descr="book">
            <a:extLst>
              <a:ext uri="{FF2B5EF4-FFF2-40B4-BE49-F238E27FC236}">
                <a16:creationId xmlns:a16="http://schemas.microsoft.com/office/drawing/2014/main" id="{09F59B51-C9CC-4DF6-8E10-4632928847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D5A58856-F166-4DAD-97B3-888D3997E4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140599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5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2" name="Picture 11" descr="bottom graphic.png">
            <a:extLst>
              <a:ext uri="{FF2B5EF4-FFF2-40B4-BE49-F238E27FC236}">
                <a16:creationId xmlns:a16="http://schemas.microsoft.com/office/drawing/2014/main" id="{C4E4A9A1-6CA7-4F15-AE41-4322B2947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5A9553-962E-4240-844E-734EAAE4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3E492-9AFA-4CAE-B07B-7C1C0D61D7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84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E749B-ABEB-48F3-9D2B-5E513D8652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pic>
        <p:nvPicPr>
          <p:cNvPr id="8" name="Picture 7" descr="bottom graphic.png">
            <a:extLst>
              <a:ext uri="{FF2B5EF4-FFF2-40B4-BE49-F238E27FC236}">
                <a16:creationId xmlns:a16="http://schemas.microsoft.com/office/drawing/2014/main" id="{7FA1B561-FD09-4177-BEFF-5AE0DBC8A7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1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bbl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9" t="67295"/>
          <a:stretch/>
        </p:blipFill>
        <p:spPr>
          <a:xfrm>
            <a:off x="4800599" y="4648199"/>
            <a:ext cx="4354443" cy="22429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Reflective Questions</a:t>
            </a:r>
          </a:p>
        </p:txBody>
      </p:sp>
    </p:spTree>
    <p:extLst>
      <p:ext uri="{BB962C8B-B14F-4D97-AF65-F5344CB8AC3E}">
        <p14:creationId xmlns:p14="http://schemas.microsoft.com/office/powerpoint/2010/main" val="3341243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36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3AA2-F1FD-415B-809F-52E7D4576B38}"/>
              </a:ext>
            </a:extLst>
          </p:cNvPr>
          <p:cNvSpPr/>
          <p:nvPr userDrawn="1"/>
        </p:nvSpPr>
        <p:spPr>
          <a:xfrm>
            <a:off x="0" y="0"/>
            <a:ext cx="9144000" cy="97974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465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41566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7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480783"/>
            <a:ext cx="7772400" cy="1362075"/>
          </a:xfrm>
        </p:spPr>
        <p:txBody>
          <a:bodyPr anchor="t"/>
          <a:lstStyle>
            <a:lvl1pPr algn="ctr">
              <a:defRPr sz="4000" b="0" cap="none" baseline="0"/>
            </a:lvl1pPr>
          </a:lstStyle>
          <a:p>
            <a:r>
              <a:rPr lang="en-US" dirty="0"/>
              <a:t>Click to add Topic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980596"/>
            <a:ext cx="7772400" cy="1500187"/>
          </a:xfrm>
        </p:spPr>
        <p:txBody>
          <a:bodyPr anchor="b"/>
          <a:lstStyle>
            <a:lvl1pPr marL="0" indent="0" algn="ctr">
              <a:buNone/>
              <a:defRPr sz="4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"Topic [letter]"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FDC4D2C-B4F5-41A9-ABFD-D19613EFB4E4}"/>
              </a:ext>
            </a:extLst>
          </p:cNvPr>
          <p:cNvSpPr txBox="1">
            <a:spLocks/>
          </p:cNvSpPr>
          <p:nvPr userDrawn="1"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Logical Operations,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4482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16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02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71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76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9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9682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7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bottom graph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8861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8" name="Picture 7" descr="choice blocks-02.png">
            <a:extLst>
              <a:ext uri="{FF2B5EF4-FFF2-40B4-BE49-F238E27FC236}">
                <a16:creationId xmlns:a16="http://schemas.microsoft.com/office/drawing/2014/main" id="{6B4ACE13-3355-4781-B102-899B69DF7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3" t="62222"/>
          <a:stretch/>
        </p:blipFill>
        <p:spPr>
          <a:xfrm>
            <a:off x="6248400" y="4267200"/>
            <a:ext cx="2895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2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496"/>
            <a:ext cx="8460150" cy="4386103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11546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Blank for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211616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2124194"/>
            <a:ext cx="8460151" cy="401320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 descr="choice blocks-02.png">
            <a:extLst>
              <a:ext uri="{FF2B5EF4-FFF2-40B4-BE49-F238E27FC236}">
                <a16:creationId xmlns:a16="http://schemas.microsoft.com/office/drawing/2014/main" id="{E259ACEE-8472-4B3D-B9D8-5F70F6E2B2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3" t="62222"/>
          <a:stretch/>
        </p:blipFill>
        <p:spPr>
          <a:xfrm>
            <a:off x="6248400" y="4267200"/>
            <a:ext cx="2895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2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_stroke.png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448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0584" y="64454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Logical Operations,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383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25" r:id="rId2"/>
    <p:sldLayoutId id="2147483800" r:id="rId3"/>
    <p:sldLayoutId id="2147483810" r:id="rId4"/>
    <p:sldLayoutId id="2147483801" r:id="rId5"/>
    <p:sldLayoutId id="2147483802" r:id="rId6"/>
    <p:sldLayoutId id="2147483818" r:id="rId7"/>
    <p:sldLayoutId id="2147483822" r:id="rId8"/>
    <p:sldLayoutId id="2147483819" r:id="rId9"/>
    <p:sldLayoutId id="2147483826" r:id="rId10"/>
    <p:sldLayoutId id="2147483816" r:id="rId11"/>
    <p:sldLayoutId id="2147483823" r:id="rId12"/>
    <p:sldLayoutId id="2147483817" r:id="rId13"/>
    <p:sldLayoutId id="2147483821" r:id="rId14"/>
    <p:sldLayoutId id="2147483804" r:id="rId15"/>
    <p:sldLayoutId id="2147483811" r:id="rId16"/>
    <p:sldLayoutId id="2147483824" r:id="rId17"/>
    <p:sldLayoutId id="2147483827" r:id="rId18"/>
    <p:sldLayoutId id="2147483808" r:id="rId19"/>
    <p:sldLayoutId id="2147483809" r:id="rId20"/>
    <p:sldLayoutId id="2147483812" r:id="rId21"/>
    <p:sldLayoutId id="2147483813" r:id="rId22"/>
    <p:sldLayoutId id="2147483814" r:id="rId23"/>
    <p:sldLayoutId id="2147483815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Process Strings and Integers</a:t>
            </a:r>
          </a:p>
          <a:p>
            <a:pPr eaLnBrk="1" hangingPunct="1"/>
            <a:r>
              <a:rPr lang="en-US" altLang="en-US" dirty="0"/>
              <a:t>Process Decimals, Floats, and Mixed Number Types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Calibri" pitchFamily="34" charset="0"/>
              </a:rPr>
              <a:t>Processing Simple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3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1B76-B096-4BA2-9CCD-FBEEA4FA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Decimals, Floats, and Mixed Number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467D9-EF5D-4652-8A59-D38213FDB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CF670-8F01-4234-B739-F32B3DCE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4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9CE00-AC37-49AC-ABE4-14AAA1B9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C4A7-4F5F-438E-A754-686C8753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Non-whole numbers, contain a decimal point and a following number</a:t>
            </a:r>
          </a:p>
          <a:p>
            <a:r>
              <a:rPr lang="en-US" dirty="0"/>
              <a:t>Have a high degree of precision</a:t>
            </a:r>
          </a:p>
          <a:p>
            <a:r>
              <a:rPr lang="en-US" dirty="0"/>
              <a:t>Can store numbers containing many digits</a:t>
            </a:r>
          </a:p>
          <a:p>
            <a:r>
              <a:rPr lang="en-US" dirty="0"/>
              <a:t>Suitable in contexts where accuracy is vital</a:t>
            </a:r>
          </a:p>
          <a:p>
            <a:pPr lvl="1"/>
            <a:r>
              <a:rPr lang="en-US" dirty="0"/>
              <a:t>Financial, accounting, other fields that deal with monetary values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In this case, cost holds the exact value of 45.95.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C947B0-82DB-4FA9-B71F-6CD7B345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7A250F-7B19-4688-A860-1F71FE52DBED}"/>
              </a:ext>
            </a:extLst>
          </p:cNvPr>
          <p:cNvSpPr/>
          <p:nvPr/>
        </p:nvSpPr>
        <p:spPr>
          <a:xfrm>
            <a:off x="1143000" y="2971800"/>
            <a:ext cx="4114800" cy="363071"/>
          </a:xfrm>
          <a:prstGeom prst="roundRect">
            <a:avLst>
              <a:gd name="adj" fmla="val 37308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cost = decimal.Decimal("45.95")</a:t>
            </a:r>
          </a:p>
        </p:txBody>
      </p:sp>
    </p:spTree>
    <p:extLst>
      <p:ext uri="{BB962C8B-B14F-4D97-AF65-F5344CB8AC3E}">
        <p14:creationId xmlns:p14="http://schemas.microsoft.com/office/powerpoint/2010/main" val="261617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8F10CC-449F-448B-8205-4FC618B0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4B99F-09B2-46F9-8727-9BE2C06B1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1669760"/>
          </a:xfrm>
        </p:spPr>
        <p:txBody>
          <a:bodyPr/>
          <a:lstStyle/>
          <a:p>
            <a:r>
              <a:rPr lang="en-US" dirty="0"/>
              <a:t>A tradeoff between performance and precision</a:t>
            </a:r>
          </a:p>
          <a:p>
            <a:r>
              <a:rPr lang="en-US" dirty="0"/>
              <a:t>Limit the precision of digits that trail the decimal point</a:t>
            </a:r>
          </a:p>
          <a:p>
            <a:r>
              <a:rPr lang="en-US" dirty="0"/>
              <a:t>Can easily scale to represent large or small values</a:t>
            </a:r>
          </a:p>
          <a:p>
            <a:r>
              <a:rPr lang="en-US" dirty="0"/>
              <a:t>May be better than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en-US" dirty="0"/>
              <a:t> type for situations where exact precision not needed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A4C34-D452-4819-806E-66DBB58D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62CDA8-43BF-41D2-86DB-EBC7D39AC325}"/>
              </a:ext>
            </a:extLst>
          </p:cNvPr>
          <p:cNvSpPr/>
          <p:nvPr/>
        </p:nvSpPr>
        <p:spPr>
          <a:xfrm>
            <a:off x="457200" y="2983902"/>
            <a:ext cx="8229600" cy="363071"/>
          </a:xfrm>
          <a:prstGeom prst="roundRect">
            <a:avLst>
              <a:gd name="adj" fmla="val 37308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my_float = 123.456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180CA7-CA72-46C4-B8D6-47F9622DFF50}"/>
              </a:ext>
            </a:extLst>
          </p:cNvPr>
          <p:cNvSpPr/>
          <p:nvPr/>
        </p:nvSpPr>
        <p:spPr>
          <a:xfrm>
            <a:off x="457200" y="3474719"/>
            <a:ext cx="8229600" cy="1171086"/>
          </a:xfrm>
          <a:prstGeom prst="roundRect">
            <a:avLst>
              <a:gd name="adj" fmla="val 11587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first_num = 6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second_num = 2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first_num / second_num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47DB13-0722-4E9D-9DF0-68C369A30D1F}"/>
              </a:ext>
            </a:extLst>
          </p:cNvPr>
          <p:cNvSpPr/>
          <p:nvPr/>
        </p:nvSpPr>
        <p:spPr>
          <a:xfrm>
            <a:off x="457200" y="4773551"/>
            <a:ext cx="8229600" cy="1171086"/>
          </a:xfrm>
          <a:prstGeom prst="roundRect">
            <a:avLst>
              <a:gd name="adj" fmla="val 1434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my_integer = 5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float(my_integer)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191103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4F05AB-9D43-42BA-B0A0-63CF31B0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B31F9-F749-4C5F-8F7E-CEFD951A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2514600"/>
            <a:ext cx="8460150" cy="3505200"/>
          </a:xfrm>
        </p:spPr>
        <p:txBody>
          <a:bodyPr/>
          <a:lstStyle/>
          <a:p>
            <a:r>
              <a:rPr lang="en-US" dirty="0"/>
              <a:t>Arithmetic operations mixing integers and floats always result in a float.</a:t>
            </a:r>
          </a:p>
          <a:p>
            <a:r>
              <a:rPr lang="en-US" dirty="0"/>
              <a:t>Preserves fractional digits after the decimal point.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int()</a:t>
            </a:r>
            <a:r>
              <a:rPr lang="en-US" dirty="0"/>
              <a:t> conversion object to force an integer result.</a:t>
            </a:r>
          </a:p>
          <a:p>
            <a:r>
              <a:rPr lang="en-US" dirty="0"/>
              <a:t>A simple conversion to an integer will always round down.</a:t>
            </a:r>
          </a:p>
          <a:p>
            <a:pPr lvl="1"/>
            <a:r>
              <a:rPr lang="en-US" dirty="0"/>
              <a:t>Example: The expression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int(12.7)</a:t>
            </a:r>
            <a:r>
              <a:rPr lang="en-US" dirty="0"/>
              <a:t> evaluates to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dirty="0"/>
              <a:t>.</a:t>
            </a:r>
          </a:p>
          <a:p>
            <a:r>
              <a:rPr lang="en-US" dirty="0"/>
              <a:t>In mixed operations, Python “widens” values to the widest type involved:</a:t>
            </a:r>
          </a:p>
          <a:p>
            <a:pPr lvl="1"/>
            <a:r>
              <a:rPr lang="en-US" dirty="0"/>
              <a:t>Complex numbers are wider than floats</a:t>
            </a:r>
          </a:p>
          <a:p>
            <a:pPr lvl="1"/>
            <a:r>
              <a:rPr lang="en-US" dirty="0"/>
              <a:t>Floats are wider than integers</a:t>
            </a:r>
          </a:p>
          <a:p>
            <a:pPr lvl="1"/>
            <a:r>
              <a:rPr lang="en-US" dirty="0"/>
              <a:t>Long integer is wider than integer</a:t>
            </a:r>
          </a:p>
          <a:p>
            <a:r>
              <a:rPr lang="en-US" dirty="0"/>
              <a:t>Example: In an operation involving an integer and a float, the integer would be treated like a float when Python performs the operation.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1C9B19-B170-4AB8-875E-297AE16B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with Mixed Number Types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678E78-0645-4C95-BECC-F0DF769EB309}"/>
              </a:ext>
            </a:extLst>
          </p:cNvPr>
          <p:cNvSpPr/>
          <p:nvPr/>
        </p:nvSpPr>
        <p:spPr>
          <a:xfrm>
            <a:off x="457200" y="1259374"/>
            <a:ext cx="3429000" cy="1026626"/>
          </a:xfrm>
          <a:prstGeom prst="roundRect">
            <a:avLst>
              <a:gd name="adj" fmla="val 1434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my_integer = 8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my_float = 4.0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my_integer + my_float</a:t>
            </a:r>
          </a:p>
        </p:txBody>
      </p:sp>
    </p:spTree>
    <p:extLst>
      <p:ext uri="{BB962C8B-B14F-4D97-AF65-F5344CB8AC3E}">
        <p14:creationId xmlns:p14="http://schemas.microsoft.com/office/powerpoint/2010/main" val="315670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335B7A-7553-4063-B232-14151AA6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04322-1C5E-439A-A07A-CC8D143CA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844611"/>
          </a:xfrm>
        </p:spPr>
        <p:txBody>
          <a:bodyPr/>
          <a:lstStyle/>
          <a:p>
            <a:r>
              <a:rPr lang="en-US" dirty="0"/>
              <a:t>When outputting float values, you might want to limit numbers after the decimal. </a:t>
            </a:r>
          </a:p>
          <a:p>
            <a:r>
              <a:rPr lang="en-US" dirty="0"/>
              <a:t>Use string interpolation to control the precision of floats displayed in strings.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FA981D-319D-4222-A31D-605783FE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Formats for Float Precision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1D4D5F-5AA9-4AEF-A327-6A5494D2E15B}"/>
              </a:ext>
            </a:extLst>
          </p:cNvPr>
          <p:cNvSpPr/>
          <p:nvPr/>
        </p:nvSpPr>
        <p:spPr>
          <a:xfrm>
            <a:off x="457200" y="2099138"/>
            <a:ext cx="8229600" cy="1364960"/>
          </a:xfrm>
          <a:prstGeom prst="roundRect">
            <a:avLst>
              <a:gd name="adj" fmla="val 11587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miles = 118.23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hours_elapsed = 5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mph = miles / hours_elapsed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print("The air speed velocity is {:.2f} miles per hour.".format(mph))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air speed velocity is 23.65 miles per hour.</a:t>
            </a:r>
          </a:p>
        </p:txBody>
      </p:sp>
    </p:spTree>
    <p:extLst>
      <p:ext uri="{BB962C8B-B14F-4D97-AF65-F5344CB8AC3E}">
        <p14:creationId xmlns:p14="http://schemas.microsoft.com/office/powerpoint/2010/main" val="272553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4BC632-3D58-4F2E-A8C1-6A9111E4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2AE03-17FC-41A9-A05D-BE48871E1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Aside from converting megabytes to bytes, you'll also want to go the opposite direction and convert the user's file size to gigabytes.</a:t>
            </a:r>
          </a:p>
          <a:p>
            <a:r>
              <a:rPr lang="en-US" dirty="0"/>
              <a:t>In doing so, you'll need to work with both floats and integers at the same time.</a:t>
            </a:r>
          </a:p>
          <a:p>
            <a:r>
              <a:rPr lang="en-US" dirty="0"/>
              <a:t>You'll then exercise greater control over the precision of these floats by formatting them in strings you'll print as output.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950DA7-07F3-40F0-BFB6-9DEB4ABB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Processing Mixed Number Types</a:t>
            </a:r>
          </a:p>
        </p:txBody>
      </p:sp>
    </p:spTree>
    <p:extLst>
      <p:ext uri="{BB962C8B-B14F-4D97-AF65-F5344CB8AC3E}">
        <p14:creationId xmlns:p14="http://schemas.microsoft.com/office/powerpoint/2010/main" val="2433812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789CBB-1F0D-4D66-A35C-594FB506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B7F1D-42B0-45AF-9D38-E13BCED6ED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kinds of values might you want to format for float precision in your apps?</a:t>
            </a:r>
          </a:p>
          <a:p>
            <a:r>
              <a:rPr lang="en-US" dirty="0"/>
              <a:t>In what circumstances might you want to concatenate strings in your apps?</a:t>
            </a:r>
          </a:p>
        </p:txBody>
      </p:sp>
    </p:spTree>
    <p:extLst>
      <p:ext uri="{BB962C8B-B14F-4D97-AF65-F5344CB8AC3E}">
        <p14:creationId xmlns:p14="http://schemas.microsoft.com/office/powerpoint/2010/main" val="357727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1B76-B096-4BA2-9CCD-FBEEA4FA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Strings and Integers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467D9-EF5D-4652-8A59-D38213FDB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CF670-8F01-4234-B739-F32B3DCE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5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Calibri" pitchFamily="34" charset="0"/>
              </a:rPr>
              <a:t>Data Types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Sequences</a:t>
            </a:r>
          </a:p>
          <a:p>
            <a:r>
              <a:rPr lang="en-US" dirty="0"/>
              <a:t>Dictionaries</a:t>
            </a:r>
          </a:p>
          <a:p>
            <a:r>
              <a:rPr lang="en-US" dirty="0"/>
              <a:t>Sets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433E3B1-50E0-45B4-8CFA-3C68E23B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847EAA-9B02-4F54-8C52-5F1FF8B6F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with numeric values</a:t>
            </a:r>
          </a:p>
          <a:p>
            <a:r>
              <a:rPr lang="en-US" dirty="0"/>
              <a:t>Defined by typing the number to the right of the equal sign</a:t>
            </a:r>
          </a:p>
          <a:p>
            <a:r>
              <a:rPr lang="en-US" dirty="0"/>
              <a:t>Can be processed using the arithmetic operators you learned previously</a:t>
            </a:r>
          </a:p>
          <a:p>
            <a:r>
              <a:rPr lang="en-US" dirty="0"/>
              <a:t>Subtypes are plain integers, long integers, floating point numbers, complex numbers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/>
              <a:t>Positive or negative whole numbers (no decimal point)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pt-BR" dirty="0"/>
              <a:t>a = 56</a:t>
            </a:r>
          </a:p>
          <a:p>
            <a:pPr lvl="2"/>
            <a:r>
              <a:rPr lang="pt-BR" dirty="0"/>
              <a:t>b = -72</a:t>
            </a:r>
          </a:p>
          <a:p>
            <a:pPr lvl="2"/>
            <a:r>
              <a:rPr lang="pt-BR" dirty="0"/>
              <a:t>c = 0</a:t>
            </a:r>
          </a:p>
          <a:p>
            <a:pPr lvl="2"/>
            <a:r>
              <a:rPr lang="pt-BR" dirty="0"/>
              <a:t>d = 5893849</a:t>
            </a:r>
          </a:p>
          <a:p>
            <a:pPr lvl="2"/>
            <a:r>
              <a:rPr lang="pt-BR" dirty="0"/>
              <a:t>e = 2</a:t>
            </a:r>
          </a:p>
          <a:p>
            <a:pPr lvl="2"/>
            <a:r>
              <a:rPr lang="pt-BR" dirty="0"/>
              <a:t>f = -1</a:t>
            </a:r>
            <a:endParaRPr lang="en-US" dirty="0"/>
          </a:p>
          <a:p>
            <a:r>
              <a:rPr lang="en-US" dirty="0"/>
              <a:t>Convert a string containing digits into a number to enable arithmetic operations: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um_string = "635502"</a:t>
            </a:r>
          </a:p>
          <a:p>
            <a:pPr marL="400050" lvl="1" indent="0">
              <a:buNone/>
            </a:pPr>
            <a:r>
              <a:rPr lang="pt-BR" sz="1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new_num =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um_string</a:t>
            </a:r>
            <a:r>
              <a:rPr lang="pt-BR" sz="1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+ 3           # This statement fails.</a:t>
            </a:r>
            <a:endParaRPr lang="en-US" sz="14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pt-BR" sz="1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new_num = int(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um_string</a:t>
            </a:r>
            <a:r>
              <a:rPr lang="pt-BR" sz="1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 + 3      # This statement succeeds.</a:t>
            </a:r>
            <a:endParaRPr lang="en-US" sz="14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9A5A079-FC49-4AF4-9F23-7019A5C7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BF1A29-FD3D-4FA5-A8CF-5946BAC7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557F0-8504-4571-A3D9-78F35168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938496"/>
            <a:ext cx="8460150" cy="4386103"/>
          </a:xfrm>
        </p:spPr>
        <p:txBody>
          <a:bodyPr/>
          <a:lstStyle/>
          <a:p>
            <a:r>
              <a:rPr lang="en-US" dirty="0"/>
              <a:t>String literals are typically defined by typing a series of characters enclosed in quotation marks. </a:t>
            </a:r>
          </a:p>
          <a:p>
            <a:r>
              <a:rPr lang="en-US" dirty="0"/>
              <a:t>String characters can include letters, digits, other symbols, and characters.</a:t>
            </a:r>
          </a:p>
          <a:p>
            <a:r>
              <a:rPr lang="en-US" dirty="0"/>
              <a:t>Example: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"Count to 3."</a:t>
            </a:r>
          </a:p>
          <a:p>
            <a:r>
              <a:rPr lang="en-US" dirty="0"/>
              <a:t>Use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function to convert a value or variable into a string.</a:t>
            </a:r>
          </a:p>
          <a:p>
            <a:pPr marL="40005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um = 635502</a:t>
            </a:r>
          </a:p>
          <a:p>
            <a:pPr marL="400050" lvl="1" indent="0">
              <a:buNone/>
            </a:pPr>
            <a:r>
              <a:rPr lang="pt-BR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new_string = str(num)</a:t>
            </a:r>
            <a:endParaRPr lang="en-US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number is " + new_string)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E635AD-3516-4483-B489-046DE961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8BC87-367B-46AF-98B4-B3FA7684D5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String</a:t>
            </a:r>
            <a:r>
              <a:rPr lang="en-US" dirty="0"/>
              <a:t>: a data type that stores a sequence of characters in memory. </a:t>
            </a:r>
          </a:p>
        </p:txBody>
      </p:sp>
    </p:spTree>
    <p:extLst>
      <p:ext uri="{BB962C8B-B14F-4D97-AF65-F5344CB8AC3E}">
        <p14:creationId xmlns:p14="http://schemas.microsoft.com/office/powerpoint/2010/main" val="265512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Operators</a:t>
            </a:r>
          </a:p>
        </p:txBody>
      </p:sp>
      <p:graphicFrame>
        <p:nvGraphicFramePr>
          <p:cNvPr id="3" name="Group 64">
            <a:extLst>
              <a:ext uri="{FF2B5EF4-FFF2-40B4-BE49-F238E27FC236}">
                <a16:creationId xmlns:a16="http://schemas.microsoft.com/office/drawing/2014/main" id="{0C5F090E-BA28-4D32-B897-52BB122CB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881060"/>
              </p:ext>
            </p:extLst>
          </p:nvPr>
        </p:nvGraphicFramePr>
        <p:xfrm>
          <a:off x="215536" y="2133600"/>
          <a:ext cx="8649789" cy="3078480"/>
        </p:xfrm>
        <a:graphic>
          <a:graphicData uri="http://schemas.openxmlformats.org/drawingml/2006/table">
            <a:tbl>
              <a:tblPr/>
              <a:tblGrid>
                <a:gridCol w="1003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8325">
                  <a:extLst>
                    <a:ext uri="{9D8B030D-6E8A-4147-A177-3AD203B41FA5}">
                      <a16:colId xmlns:a16="http://schemas.microsoft.com/office/drawing/2014/main" val="29538973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Operator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Example and Result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0" dirty="0"/>
                        <a:t>Combines left operand string with right. This is called concatenation.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b</a:t>
                      </a:r>
                    </a:p>
                    <a:p>
                      <a:pPr algn="ctr"/>
                      <a:r>
                        <a:rPr lang="en-US" sz="120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"HelloWorld"</a:t>
                      </a:r>
                      <a:endParaRPr lang="en-US" sz="12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0" dirty="0"/>
                        <a:t>Concatenates a copy of the string itself the number of times defined</a:t>
                      </a:r>
                      <a:r>
                        <a:rPr lang="en-US" sz="1100" i="0" baseline="0" dirty="0"/>
                        <a:t> by the right operand.</a:t>
                      </a:r>
                      <a:endParaRPr lang="en-US" sz="11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20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3</a:t>
                      </a:r>
                    </a:p>
                    <a:p>
                      <a:pPr algn="ctr"/>
                      <a:r>
                        <a:rPr lang="en-US" sz="120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"WorldWorldWorld"</a:t>
                      </a:r>
                      <a:endParaRPr lang="en-US" sz="12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0" dirty="0"/>
                        <a:t>Returns the character at the given position. This is called a slice.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"H"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892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[:]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0" dirty="0"/>
                        <a:t>Returns the group</a:t>
                      </a:r>
                      <a:r>
                        <a:rPr lang="en-US" sz="1100" i="0" baseline="0" dirty="0"/>
                        <a:t> of characters that span the given positions. This is called a range slice.</a:t>
                      </a:r>
                      <a:endParaRPr lang="en-US" sz="11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b[0:3]</a:t>
                      </a:r>
                    </a:p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"Wor"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99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0" dirty="0"/>
                        <a:t>Returns </a:t>
                      </a:r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100" i="0" dirty="0"/>
                        <a:t> if the given character(s)</a:t>
                      </a:r>
                      <a:r>
                        <a:rPr lang="en-US" sz="1100" i="0" baseline="0" dirty="0"/>
                        <a:t> exist in the string.</a:t>
                      </a:r>
                      <a:endParaRPr lang="en-US" sz="11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"x" in a</a:t>
                      </a:r>
                    </a:p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83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</a:t>
                      </a:r>
                      <a:r>
                        <a:rPr lang="en-US" sz="1200" b="1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</a:t>
                      </a:r>
                      <a:endParaRPr lang="en-US" sz="12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0" dirty="0"/>
                        <a:t>Returns </a:t>
                      </a:r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050" i="0" dirty="0"/>
                        <a:t> </a:t>
                      </a:r>
                      <a:r>
                        <a:rPr lang="en-US" sz="1100" i="0" dirty="0"/>
                        <a:t>if</a:t>
                      </a:r>
                      <a:r>
                        <a:rPr lang="en-US" sz="1100" i="0" baseline="0" dirty="0"/>
                        <a:t> the given character(s) do not exist in the string.</a:t>
                      </a:r>
                      <a:endParaRPr lang="en-US" sz="11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"Hello" not in b</a:t>
                      </a:r>
                    </a:p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2915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1974EB-BFED-4E59-B152-8FA1E8BC70D2}"/>
              </a:ext>
            </a:extLst>
          </p:cNvPr>
          <p:cNvSpPr/>
          <p:nvPr/>
        </p:nvSpPr>
        <p:spPr>
          <a:xfrm>
            <a:off x="6553200" y="1094383"/>
            <a:ext cx="2159782" cy="73441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"Hello"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"World"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AE162B14-C9E6-44D0-B822-82EE8E05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9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B97C71-EA23-4DE4-B184-0A64D98D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8E786D-2EE7-4CC5-A74C-BC1CEF5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6AE898-D03D-4827-B87B-C3A358849361}"/>
              </a:ext>
            </a:extLst>
          </p:cNvPr>
          <p:cNvSpPr/>
          <p:nvPr/>
        </p:nvSpPr>
        <p:spPr>
          <a:xfrm>
            <a:off x="228600" y="1062109"/>
            <a:ext cx="8725584" cy="1017701"/>
          </a:xfrm>
          <a:prstGeom prst="roundRect">
            <a:avLst>
              <a:gd name="adj" fmla="val 11074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count = 2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people = "There are {} people.".format(count)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print(people)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There are 2 people.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E50628-E118-4DF0-8EE8-EB5F0E0362FB}"/>
              </a:ext>
            </a:extLst>
          </p:cNvPr>
          <p:cNvSpPr/>
          <p:nvPr/>
        </p:nvSpPr>
        <p:spPr>
          <a:xfrm>
            <a:off x="228600" y="2207797"/>
            <a:ext cx="8725584" cy="1171795"/>
          </a:xfrm>
          <a:prstGeom prst="roundRect">
            <a:avLst>
              <a:gd name="adj" fmla="val 11074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count = 2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 = "Terry"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people = "There are {} people named {}.".format(count, name)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print(people)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There are 2 people named Terry.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B0DC05-CFEB-44B9-9B40-1FCE643B08EE}"/>
              </a:ext>
            </a:extLst>
          </p:cNvPr>
          <p:cNvSpPr/>
          <p:nvPr/>
        </p:nvSpPr>
        <p:spPr>
          <a:xfrm>
            <a:off x="228600" y="3507579"/>
            <a:ext cx="8725584" cy="367061"/>
          </a:xfrm>
          <a:prstGeom prst="roundRect">
            <a:avLst>
              <a:gd name="adj" fmla="val 33149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people = "There are {1} people named {0}.".format(count, name)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7A2289-B716-4A50-89ED-97A237766F95}"/>
              </a:ext>
            </a:extLst>
          </p:cNvPr>
          <p:cNvSpPr/>
          <p:nvPr/>
        </p:nvSpPr>
        <p:spPr>
          <a:xfrm>
            <a:off x="228600" y="3997302"/>
            <a:ext cx="8725584" cy="1003457"/>
          </a:xfrm>
          <a:prstGeom prst="roundRect">
            <a:avLst>
              <a:gd name="adj" fmla="val 11074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count = 2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people = "There are %s people." % count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print(people)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There are 2 people.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087563-B854-4CC4-84EE-66CC7A930231}"/>
              </a:ext>
            </a:extLst>
          </p:cNvPr>
          <p:cNvSpPr/>
          <p:nvPr/>
        </p:nvSpPr>
        <p:spPr>
          <a:xfrm>
            <a:off x="228600" y="5123421"/>
            <a:ext cx="8725584" cy="1223091"/>
          </a:xfrm>
          <a:prstGeom prst="roundRect">
            <a:avLst>
              <a:gd name="adj" fmla="val 11074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count = 2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 = "Terry"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people = "There are %s people named %s." % (count, name)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print(people)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There are 2 people named Terry.</a:t>
            </a:r>
          </a:p>
        </p:txBody>
      </p:sp>
    </p:spTree>
    <p:extLst>
      <p:ext uri="{BB962C8B-B14F-4D97-AF65-F5344CB8AC3E}">
        <p14:creationId xmlns:p14="http://schemas.microsoft.com/office/powerpoint/2010/main" val="380497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checklist png">
            <a:extLst>
              <a:ext uri="{FF2B5EF4-FFF2-40B4-BE49-F238E27FC236}">
                <a16:creationId xmlns:a16="http://schemas.microsoft.com/office/drawing/2014/main" id="{A59F114A-C145-478E-90FF-8586978D3C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0" r="20259"/>
          <a:stretch/>
        </p:blipFill>
        <p:spPr bwMode="auto">
          <a:xfrm>
            <a:off x="7616414" y="5275482"/>
            <a:ext cx="1290918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Processing Strings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worry about explicitly defining the data types of variables; Python does this for you.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int()</a:t>
            </a:r>
            <a:r>
              <a:rPr lang="en-US" dirty="0"/>
              <a:t>to convert variables into the integer data type.</a:t>
            </a:r>
          </a:p>
          <a:p>
            <a:r>
              <a:rPr lang="en-US" dirty="0"/>
              <a:t>Be sure that the values you're trying to convert to integers can actually be integers.</a:t>
            </a:r>
          </a:p>
          <a:p>
            <a:r>
              <a:rPr lang="en-US" dirty="0"/>
              <a:t>Convert variables to strings by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function.</a:t>
            </a:r>
          </a:p>
          <a:p>
            <a:r>
              <a:rPr lang="en-US" dirty="0"/>
              <a:t>Use the string operators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to concatenate strings.</a:t>
            </a:r>
          </a:p>
          <a:p>
            <a:r>
              <a:rPr lang="en-US" dirty="0"/>
              <a:t>Use the string operators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[:] </a:t>
            </a:r>
            <a:r>
              <a:rPr lang="en-US" dirty="0"/>
              <a:t>to find slices and range slices of a string, respectively.</a:t>
            </a:r>
            <a:endParaRPr lang="en-US" b="0" dirty="0"/>
          </a:p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lang="en-US" dirty="0"/>
              <a:t>operators to identify if a character or set of characters exists in a string.</a:t>
            </a:r>
          </a:p>
          <a:p>
            <a:r>
              <a:rPr lang="en-US" dirty="0"/>
              <a:t>Use string interpolation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) to format complex strings that include variables, especially variables of non-string type.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4B427BB-E18B-4A71-BF52-E65C4FE2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7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CCB506-ABFC-4DB2-912D-025BE217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8E41AF-92EA-4E73-B206-7957A259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you’ve collected some user input, you can start processing it.</a:t>
            </a:r>
          </a:p>
          <a:p>
            <a:r>
              <a:rPr lang="en-US" dirty="0"/>
              <a:t>You will write some code to:</a:t>
            </a:r>
          </a:p>
          <a:p>
            <a:pPr lvl="1"/>
            <a:r>
              <a:rPr lang="en-US" dirty="0"/>
              <a:t>Convert the user-entered file size from megabytes to bytes.</a:t>
            </a:r>
          </a:p>
          <a:p>
            <a:pPr lvl="1"/>
            <a:r>
              <a:rPr lang="en-US" dirty="0"/>
              <a:t>Print out the calculated size in bytes.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E1E7BC-538F-4E92-B4DB-364FE41F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Processing Strings and Integers </a:t>
            </a:r>
          </a:p>
        </p:txBody>
      </p:sp>
    </p:spTree>
    <p:extLst>
      <p:ext uri="{BB962C8B-B14F-4D97-AF65-F5344CB8AC3E}">
        <p14:creationId xmlns:p14="http://schemas.microsoft.com/office/powerpoint/2010/main" val="3607087696"/>
      </p:ext>
    </p:extLst>
  </p:cSld>
  <p:clrMapOvr>
    <a:masterClrMapping/>
  </p:clrMapOvr>
</p:sld>
</file>

<file path=ppt/theme/theme1.xml><?xml version="1.0" encoding="utf-8"?>
<a:theme xmlns:a="http://schemas.openxmlformats.org/drawingml/2006/main" name="LO Choice">
  <a:themeElements>
    <a:clrScheme name="LO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C"/>
      </a:accent1>
      <a:accent2>
        <a:srgbClr val="1D76BB"/>
      </a:accent2>
      <a:accent3>
        <a:srgbClr val="B2D237"/>
      </a:accent3>
      <a:accent4>
        <a:srgbClr val="1D3764"/>
      </a:accent4>
      <a:accent5>
        <a:srgbClr val="972883"/>
      </a:accent5>
      <a:accent6>
        <a:srgbClr val="5F1F5A"/>
      </a:accent6>
      <a:hlink>
        <a:srgbClr val="009DDC"/>
      </a:hlink>
      <a:folHlink>
        <a:srgbClr val="009DD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C5A209F0-3A10-4164-BFE6-F94292788432}" vid="{3EF6DB90-8CCD-4819-A86D-0BFAE91588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LO_OV_Template_4_2</Template>
  <TotalTime>1395</TotalTime>
  <Words>1216</Words>
  <Application>Microsoft Office PowerPoint</Application>
  <PresentationFormat>On-screen Show (4:3)</PresentationFormat>
  <Paragraphs>173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LO Choice</vt:lpstr>
      <vt:lpstr>Processing Simple Data Types</vt:lpstr>
      <vt:lpstr>Process Strings and Integers</vt:lpstr>
      <vt:lpstr>Data Types</vt:lpstr>
      <vt:lpstr>Numbers</vt:lpstr>
      <vt:lpstr>Strings</vt:lpstr>
      <vt:lpstr>String Operators</vt:lpstr>
      <vt:lpstr>String Formatting</vt:lpstr>
      <vt:lpstr>Guidelines for Processing Strings and Integers</vt:lpstr>
      <vt:lpstr>Activity: Processing Strings and Integers </vt:lpstr>
      <vt:lpstr>Process Decimals, Floats, and Mixed Number Types</vt:lpstr>
      <vt:lpstr>Decimals</vt:lpstr>
      <vt:lpstr>Floats</vt:lpstr>
      <vt:lpstr>Statements with Mixed Number Types </vt:lpstr>
      <vt:lpstr>String Formats for Float Precision</vt:lpstr>
      <vt:lpstr>Activity: Processing Mixed Number Types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Wilson</dc:creator>
  <cp:lastModifiedBy>Michelle Farney</cp:lastModifiedBy>
  <cp:revision>31</cp:revision>
  <dcterms:created xsi:type="dcterms:W3CDTF">2020-07-27T18:29:44Z</dcterms:created>
  <dcterms:modified xsi:type="dcterms:W3CDTF">2020-11-05T15:39:31Z</dcterms:modified>
</cp:coreProperties>
</file>