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22"/>
  </p:notesMasterIdLst>
  <p:handoutMasterIdLst>
    <p:handoutMasterId r:id="rId23"/>
  </p:handoutMasterIdLst>
  <p:sldIdLst>
    <p:sldId id="261" r:id="rId2"/>
    <p:sldId id="431" r:id="rId3"/>
    <p:sldId id="340" r:id="rId4"/>
    <p:sldId id="426" r:id="rId5"/>
    <p:sldId id="421" r:id="rId6"/>
    <p:sldId id="444" r:id="rId7"/>
    <p:sldId id="417" r:id="rId8"/>
    <p:sldId id="433" r:id="rId9"/>
    <p:sldId id="434" r:id="rId10"/>
    <p:sldId id="435" r:id="rId11"/>
    <p:sldId id="445" r:id="rId12"/>
    <p:sldId id="437" r:id="rId13"/>
    <p:sldId id="438" r:id="rId14"/>
    <p:sldId id="432" r:id="rId15"/>
    <p:sldId id="439" r:id="rId16"/>
    <p:sldId id="440" r:id="rId17"/>
    <p:sldId id="441" r:id="rId18"/>
    <p:sldId id="442" r:id="rId19"/>
    <p:sldId id="443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2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FC477B-C84B-4B92-BE7E-84B2E73A852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31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Process Ordered Data Structures</a:t>
            </a:r>
          </a:p>
          <a:p>
            <a:pPr eaLnBrk="1" hangingPunct="1"/>
            <a:r>
              <a:rPr lang="en-US" altLang="en-US" dirty="0"/>
              <a:t>Process Unordered Data Structures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Calibri" pitchFamily="34" charset="0"/>
              </a:rPr>
              <a:t>Processing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065D2-8AAE-45BF-BCE3-49227F36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F94558-6C76-48B4-99A8-CA7D942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488AF0-6CF8-48B3-A4F9-977EDB27962D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my_tuple = (1939, 1943, 1943, "John", "Eric", "Michael")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FC2DFD-7D7D-4E37-8210-D9B34CF5C036}"/>
              </a:ext>
            </a:extLst>
          </p:cNvPr>
          <p:cNvSpPr/>
          <p:nvPr/>
        </p:nvSpPr>
        <p:spPr>
          <a:xfrm>
            <a:off x="206210" y="1761116"/>
            <a:ext cx="8733395" cy="524884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my_tuple[0]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A0C3F-2783-47E5-A6AA-C3E6AF3F86C9}"/>
              </a:ext>
            </a:extLst>
          </p:cNvPr>
          <p:cNvSpPr/>
          <p:nvPr/>
        </p:nvSpPr>
        <p:spPr>
          <a:xfrm>
            <a:off x="206210" y="2401196"/>
            <a:ext cx="8733395" cy="524884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my_tuple[2:4]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(1943, "John")</a:t>
            </a:r>
          </a:p>
        </p:txBody>
      </p:sp>
    </p:spTree>
    <p:extLst>
      <p:ext uri="{BB962C8B-B14F-4D97-AF65-F5344CB8AC3E}">
        <p14:creationId xmlns:p14="http://schemas.microsoft.com/office/powerpoint/2010/main" val="92161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36F1C-4CED-4462-9688-F1EFBB4D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92C06-3EDA-4504-87DB-B1EB2495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Processing (Slide 1 of 2)</a:t>
            </a:r>
          </a:p>
        </p:txBody>
      </p:sp>
      <p:graphicFrame>
        <p:nvGraphicFramePr>
          <p:cNvPr id="6" name="Group 64">
            <a:extLst>
              <a:ext uri="{FF2B5EF4-FFF2-40B4-BE49-F238E27FC236}">
                <a16:creationId xmlns:a16="http://schemas.microsoft.com/office/drawing/2014/main" id="{86C70853-D4EF-44BD-8387-71C3E42E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49130"/>
              </p:ext>
            </p:extLst>
          </p:nvPr>
        </p:nvGraphicFramePr>
        <p:xfrm>
          <a:off x="226975" y="1160288"/>
          <a:ext cx="8612225" cy="2072640"/>
        </p:xfrm>
        <a:graphic>
          <a:graphicData uri="http://schemas.openxmlformats.org/drawingml/2006/table">
            <a:tbl>
              <a:tblPr/>
              <a:tblGrid>
                <a:gridCol w="44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Expression and Result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("A", "B", "C") + ("D", "E", "F")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("A","B","C","D","E","F")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algn="l" defTabSz="457200" rtl="0" eaLnBrk="1" latinLnBrk="0" hangingPunct="1"/>
                      <a:endParaRPr lang="en-US" sz="1200" b="0" i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Concatenates tuples.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("A", "B", "C") * 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("A", "B", "C", "A", "B", "C", "A", "B", "C")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US" sz="12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Repeats values.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 in ("A", "B", "C")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True if value exists; False if it doesn't.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4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Processing (Slide 2 of 2)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DE63110E-C4CF-473F-874B-9D27F2F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35199"/>
              </p:ext>
            </p:extLst>
          </p:nvPr>
        </p:nvGraphicFramePr>
        <p:xfrm>
          <a:off x="242343" y="1951616"/>
          <a:ext cx="8749258" cy="286512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  <a:p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my_tuple.index(30)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index of the value you specify.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my_tuple.count(10)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number of times a value</a:t>
                      </a:r>
                      <a:r>
                        <a:rPr lang="en-US" sz="1200" i="0" baseline="0" dirty="0"/>
                        <a:t> you specify appears.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len(my_tuple)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number</a:t>
                      </a:r>
                      <a:r>
                        <a:rPr lang="en-US" sz="1200" i="0" baseline="0" dirty="0"/>
                        <a:t> of items in a tuple.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max(my_tuple)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</a:t>
                      </a:r>
                      <a:r>
                        <a:rPr lang="en-US" sz="1200" i="0" baseline="0" dirty="0"/>
                        <a:t> the highest value in a tuple.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min(my_tuple)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lowest value in a</a:t>
                      </a:r>
                      <a:r>
                        <a:rPr lang="en-US" sz="1200" i="0" baseline="0" dirty="0"/>
                        <a:t> tuple</a:t>
                      </a:r>
                      <a:r>
                        <a:rPr lang="en-US" sz="1200" i="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DC716-AC32-4945-B87A-470C2C573C94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my_tuple = (20, 10, 30, 10)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17F96F4-2CCB-447B-94C2-59759B4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5EE06-1009-45EA-AD1A-900B5172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D32B9-58C6-4AAD-96DE-3E9B080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store the final results of the word count in some sort of structure. </a:t>
            </a:r>
          </a:p>
          <a:p>
            <a:r>
              <a:rPr lang="en-US" dirty="0"/>
              <a:t>Results should be:</a:t>
            </a:r>
          </a:p>
          <a:p>
            <a:pPr lvl="1"/>
            <a:r>
              <a:rPr lang="en-US" dirty="0"/>
              <a:t>Ordered by the number of times each word appears.</a:t>
            </a:r>
          </a:p>
          <a:p>
            <a:pPr lvl="1"/>
            <a:r>
              <a:rPr lang="en-US" dirty="0"/>
              <a:t>Mutable so you can continually add to the structure.</a:t>
            </a:r>
          </a:p>
          <a:p>
            <a:r>
              <a:rPr lang="en-US" dirty="0"/>
              <a:t>This calls for a list.</a:t>
            </a:r>
          </a:p>
          <a:p>
            <a:r>
              <a:rPr lang="en-US" dirty="0"/>
              <a:t>Later you will add code to take manuscript input from a file.</a:t>
            </a:r>
          </a:p>
          <a:p>
            <a:r>
              <a:rPr lang="en-US" dirty="0"/>
              <a:t>For now, you will take input from the user and add the values in that input to a list. </a:t>
            </a:r>
          </a:p>
          <a:p>
            <a:r>
              <a:rPr lang="en-US" dirty="0"/>
              <a:t>Program requirements call for stripping common words from the final output, so you'll test out removing values from the list as well.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218E46-D57D-48E4-9C00-40C3FBE2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Processing Ordered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29475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057D4-9135-4F7B-9C79-D2DB6555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Unordered Data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B17606-EF08-4A35-9F93-2A540CC78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999F6-A1FB-405D-A8DC-37D8266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8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928794-B705-443A-A4D1-201038E5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8A8FD3-53FF-4E34-B6AC-971D8062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A2AB4-4DCA-4CBE-A2D9-443B9EA8BEAA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 = {"John": 5551234, "Terry": 5554321, "Eric": 5551234}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A1E8D-88F8-485C-BDEC-B6C5621B63A4}"/>
              </a:ext>
            </a:extLst>
          </p:cNvPr>
          <p:cNvSpPr/>
          <p:nvPr/>
        </p:nvSpPr>
        <p:spPr>
          <a:xfrm>
            <a:off x="206210" y="1761116"/>
            <a:ext cx="8733395" cy="524884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dict["Terry"]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5554321</a:t>
            </a:r>
          </a:p>
        </p:txBody>
      </p:sp>
    </p:spTree>
    <p:extLst>
      <p:ext uri="{BB962C8B-B14F-4D97-AF65-F5344CB8AC3E}">
        <p14:creationId xmlns:p14="http://schemas.microsoft.com/office/powerpoint/2010/main" val="425570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Processing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DE63110E-C4CF-473F-874B-9D27F2F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06803"/>
              </p:ext>
            </p:extLst>
          </p:nvPr>
        </p:nvGraphicFramePr>
        <p:xfrm>
          <a:off x="242343" y="1951616"/>
          <a:ext cx="8749258" cy="368808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  <a:p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len(dict)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total number of key-value pairs.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.items()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dict.items()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dict_items([("Eric",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5551234), 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("Graham", 5556789), 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("Terry", 5556789)])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each key-value pair.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.keys()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dict.keys()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dict_keys(["Eric",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"Graham", "Terry"])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each key.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.values()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dict.values()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dict_values([5551234, 5556789, 5556789])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</a:t>
                      </a:r>
                      <a:r>
                        <a:rPr lang="en-US" sz="1200" i="0" baseline="0" dirty="0"/>
                        <a:t> each value.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"John" in</a:t>
                      </a:r>
                      <a:r>
                        <a:rPr lang="en-US" sz="1200" b="1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dict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</a:t>
                      </a:r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200" i="0" dirty="0"/>
                        <a:t> if specified value is a key.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.clear()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dict.clear()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Removes all entries.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039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DC716-AC32-4945-B87A-470C2C573C94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 = {"Eric": 5551234, "Graham": 5556789, "Terry": 5556789}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5DC534-CECD-43D6-B312-793872F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2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BF250-B410-4254-9B6B-0B833703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ED6D2-C299-4819-B16A-C0961891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Type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2D22C7-DB19-41C8-A2D9-CB0A7B4C343D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my_set = {"Blue", "Yellow", "Arthur", "Robin", 24}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E4C4BD-165E-4362-BD14-AD1A694178A8}"/>
              </a:ext>
            </a:extLst>
          </p:cNvPr>
          <p:cNvSpPr/>
          <p:nvPr/>
        </p:nvSpPr>
        <p:spPr>
          <a:xfrm>
            <a:off x="206210" y="1761116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my_set = set(["Blue", "Yellow", "Arthur", "Robin", 24])</a:t>
            </a:r>
          </a:p>
        </p:txBody>
      </p:sp>
    </p:spTree>
    <p:extLst>
      <p:ext uri="{BB962C8B-B14F-4D97-AF65-F5344CB8AC3E}">
        <p14:creationId xmlns:p14="http://schemas.microsoft.com/office/powerpoint/2010/main" val="105079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Processing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DE63110E-C4CF-473F-874B-9D27F2F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74469"/>
              </p:ext>
            </p:extLst>
          </p:nvPr>
        </p:nvGraphicFramePr>
        <p:xfrm>
          <a:off x="242343" y="1951616"/>
          <a:ext cx="8697262" cy="3779520"/>
        </p:xfrm>
        <a:graphic>
          <a:graphicData uri="http://schemas.openxmlformats.org/drawingml/2006/table">
            <a:tbl>
              <a:tblPr/>
              <a:tblGrid>
                <a:gridCol w="158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1405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  <a:p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"X" in my_set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</a:t>
                      </a:r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200" i="0" baseline="0" dirty="0"/>
                        <a:t> if specified value is in the set.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my_set.add(1)</a:t>
                      </a:r>
                      <a:endParaRPr lang="en-US" sz="1200" b="1" i="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{"Z", 1, "X", "Y"}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Adds the specified value to the set.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.remove()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my_set.remove("X")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{"Z", "Y"}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Removes the specified value.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.clear()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my_set.clear()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Removes</a:t>
                      </a:r>
                      <a:r>
                        <a:rPr lang="en-US" sz="1200" i="0" baseline="0" dirty="0"/>
                        <a:t> all values.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.difference()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my_set.difference(my_set2)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{"Z"}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</a:t>
                      </a:r>
                      <a:r>
                        <a:rPr lang="en-US" sz="1200" i="0" baseline="0" dirty="0"/>
                        <a:t>eturns the value(s) that are in the first set, but not also in the second set.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.intersection()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my_set.intersection(my_set2)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{"X", "Y"}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</a:t>
                      </a:r>
                      <a:r>
                        <a:rPr lang="en-US" sz="1200" i="0" baseline="0" dirty="0"/>
                        <a:t> the value(s) that are in both sets.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0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.union()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my_set.union(my_set2)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{"Z", "A", "X", "Y"}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Combines all unique values from</a:t>
                      </a:r>
                      <a:r>
                        <a:rPr lang="en-US" sz="1200" i="0" baseline="0" dirty="0"/>
                        <a:t> both sets into one.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8945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DC716-AC32-4945-B87A-470C2C573C94}"/>
              </a:ext>
            </a:extLst>
          </p:cNvPr>
          <p:cNvSpPr/>
          <p:nvPr/>
        </p:nvSpPr>
        <p:spPr>
          <a:xfrm>
            <a:off x="206210" y="1143000"/>
            <a:ext cx="8733395" cy="495748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my_set  = {"X", "Y", "Z"}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my_set2 = {"X", "Y", "A"}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E22309A-7CB9-49BB-886D-6AFE0DE4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828A2-75F0-47AA-83A9-77A4BCDC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857B39-5F8F-46B2-8E49-570A7E3F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a dictionary to track the number of times each word appears.</a:t>
            </a:r>
          </a:p>
          <a:p>
            <a:pPr lvl="1"/>
            <a:r>
              <a:rPr lang="en-US" dirty="0"/>
              <a:t>Each word will be the key.</a:t>
            </a:r>
          </a:p>
          <a:p>
            <a:pPr lvl="1"/>
            <a:r>
              <a:rPr lang="en-US" dirty="0"/>
              <a:t>Each key's value will be the number of times that key appears.</a:t>
            </a:r>
          </a:p>
          <a:p>
            <a:r>
              <a:rPr lang="en-US" dirty="0"/>
              <a:t>You will use a set to hold the list of common words that can be stripped from the final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66FAB-3573-49AE-A69E-60C350D9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Processing Unordered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879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63EE-9C40-40D3-BA70-63E833B4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Ordered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A45DE-621A-435A-AF23-3763A67CD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D912-6CD6-4F13-8C49-20165C8F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1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Which sequence type do you think you'll use more often, lists or tuples? Why?	</a:t>
            </a:r>
          </a:p>
          <a:p>
            <a:r>
              <a:rPr lang="en-US" dirty="0"/>
              <a:t>In what real-world situation might you want to use the set comparison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86881-A68E-43F3-A040-D15DD681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Types of Sequences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Tuples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A8BF05-85A6-4AAE-8A84-E67C94DD7EF4}"/>
              </a:ext>
            </a:extLst>
          </p:cNvPr>
          <p:cNvSpPr/>
          <p:nvPr/>
        </p:nvSpPr>
        <p:spPr>
          <a:xfrm>
            <a:off x="1905919" y="1421297"/>
            <a:ext cx="6476081" cy="844611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years_list = [2000, 2004, 2008, 2012, 2016, 2020]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years_range = range(2000, 2024, 4)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years_tuple = (2000, 2004, 2008, 2012, 2016, 2020)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4317F4-9904-458E-ADB7-91124DF1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data structures: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Sets</a:t>
            </a:r>
          </a:p>
          <a:p>
            <a:r>
              <a:rPr lang="en-US" dirty="0"/>
              <a:t>Immutable data structures:</a:t>
            </a:r>
          </a:p>
          <a:p>
            <a:pPr lvl="1"/>
            <a:r>
              <a:rPr lang="en-US" dirty="0"/>
              <a:t>Ranges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8581AA9-43AD-4653-8655-11A509A6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8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4EFCB6-CF71-4E70-970C-25C39906512F}"/>
              </a:ext>
            </a:extLst>
          </p:cNvPr>
          <p:cNvSpPr/>
          <p:nvPr/>
        </p:nvSpPr>
        <p:spPr>
          <a:xfrm>
            <a:off x="206210" y="1152355"/>
            <a:ext cx="8733395" cy="844611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year1 = 1939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year2 = 1943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year3 = 1943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A8E2AC-C5A8-4639-894A-40285B8AD4EA}"/>
              </a:ext>
            </a:extLst>
          </p:cNvPr>
          <p:cNvSpPr/>
          <p:nvPr/>
        </p:nvSpPr>
        <p:spPr>
          <a:xfrm>
            <a:off x="206210" y="2204441"/>
            <a:ext cx="8733395" cy="386359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 = [1939, 1943, 1943]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C72343-C8DD-4DAA-9AC7-1EAB3E76C35E}"/>
              </a:ext>
            </a:extLst>
          </p:cNvPr>
          <p:cNvSpPr/>
          <p:nvPr/>
        </p:nvSpPr>
        <p:spPr>
          <a:xfrm>
            <a:off x="206210" y="2798275"/>
            <a:ext cx="8733395" cy="386359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years_and_names = [1939, 1943, 1943, "John", "Eric", "Michael"]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57CF52-F1A9-4B3F-9FF6-5E447B9AD4FF}"/>
              </a:ext>
            </a:extLst>
          </p:cNvPr>
          <p:cNvSpPr/>
          <p:nvPr/>
        </p:nvSpPr>
        <p:spPr>
          <a:xfrm>
            <a:off x="206210" y="3392109"/>
            <a:ext cx="8733395" cy="570291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years_and_names[3]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36EFB6-46AF-4191-935A-E10E297FEE75}"/>
              </a:ext>
            </a:extLst>
          </p:cNvPr>
          <p:cNvSpPr/>
          <p:nvPr/>
        </p:nvSpPr>
        <p:spPr>
          <a:xfrm>
            <a:off x="206210" y="4169875"/>
            <a:ext cx="8733395" cy="570291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years_and_names[0:3]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[1939, 1943, 1943]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644F40-9891-4512-BA17-AA051E6DDD2E}"/>
              </a:ext>
            </a:extLst>
          </p:cNvPr>
          <p:cNvSpPr/>
          <p:nvPr/>
        </p:nvSpPr>
        <p:spPr>
          <a:xfrm>
            <a:off x="206210" y="4947641"/>
            <a:ext cx="8733395" cy="386359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years_and_names[3] = "Terry"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EE3449F-1F23-4211-BEEF-D9BFEDC7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FFFA6-DDEA-4B03-999F-F3F150EB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54CB-D907-42B6-BE4D-283240C7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 (Slide 1 of 3)</a:t>
            </a:r>
          </a:p>
        </p:txBody>
      </p:sp>
      <p:graphicFrame>
        <p:nvGraphicFramePr>
          <p:cNvPr id="6" name="Group 64">
            <a:extLst>
              <a:ext uri="{FF2B5EF4-FFF2-40B4-BE49-F238E27FC236}">
                <a16:creationId xmlns:a16="http://schemas.microsoft.com/office/drawing/2014/main" id="{FE9B3059-9F4B-4EAD-9FC5-1DA673187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26164"/>
              </p:ext>
            </p:extLst>
          </p:nvPr>
        </p:nvGraphicFramePr>
        <p:xfrm>
          <a:off x="226975" y="1160288"/>
          <a:ext cx="8612225" cy="2072640"/>
        </p:xfrm>
        <a:graphic>
          <a:graphicData uri="http://schemas.openxmlformats.org/drawingml/2006/table">
            <a:tbl>
              <a:tblPr/>
              <a:tblGrid>
                <a:gridCol w="44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Expression and Result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["A", "B", "C"] + ["D", "E", "F"]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["A","B","C","D","E","F"]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algn="l" defTabSz="457200" rtl="0" eaLnBrk="1" latinLnBrk="0" hangingPunct="1"/>
                      <a:endParaRPr lang="en-US" sz="1200" b="0" i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Concatenates lists.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["A", "B", "C"] * 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["A", "B", "C", "A", "B", "C", "A", "B", "C"]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US" sz="12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Repeats list values.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 in ["A", "B", "C"]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2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True if value exists in the list; False if it doesn't.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79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 (Slide 2 of 3)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DE63110E-C4CF-473F-874B-9D27F2F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82465"/>
              </p:ext>
            </p:extLst>
          </p:nvPr>
        </p:nvGraphicFramePr>
        <p:xfrm>
          <a:off x="242343" y="1936376"/>
          <a:ext cx="8749258" cy="332232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  <a:p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.append()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my_list.append(5)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[20, 10, 30, 10, 5]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Adds values you specify to the end</a:t>
                      </a:r>
                      <a:r>
                        <a:rPr lang="en-US" sz="1200" i="0" baseline="0" dirty="0"/>
                        <a:t> of a list.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my_list.insert(0,</a:t>
                      </a:r>
                      <a:r>
                        <a:rPr lang="en-US" sz="1200" b="1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5)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20, 10, 30, 10]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At an index you specify</a:t>
                      </a:r>
                      <a:r>
                        <a:rPr lang="en-US" sz="1200" i="0" baseline="0" dirty="0"/>
                        <a:t>, inserts a value you specify.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.remove()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my_list.remove(10)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[20,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30, 10]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Removes first item that matches the</a:t>
                      </a:r>
                      <a:r>
                        <a:rPr lang="en-US" sz="1200" i="0" baseline="0" dirty="0"/>
                        <a:t> value you specify.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my_list.index(30)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index of the value you specify.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my_list.count(10)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number of times a value</a:t>
                      </a:r>
                      <a:r>
                        <a:rPr lang="en-US" sz="1200" i="0" baseline="0" dirty="0"/>
                        <a:t> you specify appears.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.sort()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my_list.sort()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[10,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10, 20, 30]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Sorts</a:t>
                      </a:r>
                      <a:r>
                        <a:rPr lang="en-US" sz="1200" i="0" baseline="0" dirty="0"/>
                        <a:t> items in increasing order.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33805B-50D5-46BF-A99C-29835861ADB8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[20, 10, 30, 10]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B5B0DF2-C47B-4CAB-9EDB-E8608D3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 (Slide 3 of 3)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DE63110E-C4CF-473F-874B-9D27F2F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1949"/>
              </p:ext>
            </p:extLst>
          </p:nvPr>
        </p:nvGraphicFramePr>
        <p:xfrm>
          <a:off x="242343" y="1951616"/>
          <a:ext cx="8749258" cy="332232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 and Result</a:t>
                      </a:r>
                    </a:p>
                    <a:p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.reverse()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my_list.reverse()</a:t>
                      </a:r>
                    </a:p>
                    <a:p>
                      <a:pPr algn="l"/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[10, 30, 10, 20]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Reverses the order of values.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.clear()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my_list.clear()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Removes all items.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my_list[2]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[20,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10, 10]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Deletes item from the index you specify.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len(my_list)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number</a:t>
                      </a:r>
                      <a:r>
                        <a:rPr lang="en-US" sz="1200" i="0" baseline="0" dirty="0"/>
                        <a:t> of items in a list.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max(my_list)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</a:t>
                      </a:r>
                      <a:r>
                        <a:rPr lang="en-US" sz="1200" i="0" baseline="0" dirty="0"/>
                        <a:t> the highest value in a list.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min(my_list)</a:t>
                      </a:r>
                    </a:p>
                    <a:p>
                      <a:pPr algn="l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Returns the lowest value in a list.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DC716-AC32-4945-B87A-470C2C573C94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[20, 10, 30, 10]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B1EE93-2F59-49E2-86D1-1659FC1E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065D2-8AAE-45BF-BCE3-49227F36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F94558-6C76-48B4-99A8-CA7D942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488AF0-6CF8-48B3-A4F9-977EDB27962D}"/>
              </a:ext>
            </a:extLst>
          </p:cNvPr>
          <p:cNvSpPr/>
          <p:nvPr/>
        </p:nvSpPr>
        <p:spPr>
          <a:xfrm>
            <a:off x="206210" y="1257748"/>
            <a:ext cx="8733395" cy="381000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my_range = range(0, 50, 5)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FC2DFD-7D7D-4E37-8210-D9B34CF5C036}"/>
              </a:ext>
            </a:extLst>
          </p:cNvPr>
          <p:cNvSpPr/>
          <p:nvPr/>
        </p:nvSpPr>
        <p:spPr>
          <a:xfrm>
            <a:off x="206210" y="1761116"/>
            <a:ext cx="8733395" cy="524884"/>
          </a:xfrm>
          <a:prstGeom prst="roundRect">
            <a:avLst>
              <a:gd name="adj" fmla="val 2499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my_range[3]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46057571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340</TotalTime>
  <Words>1572</Words>
  <Application>Microsoft Office PowerPoint</Application>
  <PresentationFormat>On-screen Show (4:3)</PresentationFormat>
  <Paragraphs>261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LO Choice</vt:lpstr>
      <vt:lpstr>Processing Data Structures</vt:lpstr>
      <vt:lpstr>Process Ordered Data Structures</vt:lpstr>
      <vt:lpstr>Types of Sequences</vt:lpstr>
      <vt:lpstr>Mutability</vt:lpstr>
      <vt:lpstr>List</vt:lpstr>
      <vt:lpstr>List Processing (Slide 1 of 3)</vt:lpstr>
      <vt:lpstr>List Processing (Slide 2 of 3)</vt:lpstr>
      <vt:lpstr>List Processing (Slide 3 of 3)</vt:lpstr>
      <vt:lpstr>Range</vt:lpstr>
      <vt:lpstr>Tuple</vt:lpstr>
      <vt:lpstr>Tuple Processing (Slide 1 of 2)</vt:lpstr>
      <vt:lpstr>Tuple Processing (Slide 2 of 2)</vt:lpstr>
      <vt:lpstr>Activity: Processing Ordered Data Structures</vt:lpstr>
      <vt:lpstr>Process Unordered Data Structures</vt:lpstr>
      <vt:lpstr>Dictionary</vt:lpstr>
      <vt:lpstr>Dictionary Processing</vt:lpstr>
      <vt:lpstr>Set Type</vt:lpstr>
      <vt:lpstr>Set Processing</vt:lpstr>
      <vt:lpstr>Activity: Processing Unordered Data Structures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Michelle Farney</cp:lastModifiedBy>
  <cp:revision>33</cp:revision>
  <dcterms:created xsi:type="dcterms:W3CDTF">2020-07-27T18:29:44Z</dcterms:created>
  <dcterms:modified xsi:type="dcterms:W3CDTF">2020-11-05T15:47:08Z</dcterms:modified>
</cp:coreProperties>
</file>