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21"/>
  </p:notesMasterIdLst>
  <p:handoutMasterIdLst>
    <p:handoutMasterId r:id="rId22"/>
  </p:handoutMasterIdLst>
  <p:sldIdLst>
    <p:sldId id="339" r:id="rId2"/>
    <p:sldId id="431" r:id="rId3"/>
    <p:sldId id="419" r:id="rId4"/>
    <p:sldId id="422" r:id="rId5"/>
    <p:sldId id="420" r:id="rId6"/>
    <p:sldId id="421" r:id="rId7"/>
    <p:sldId id="427" r:id="rId8"/>
    <p:sldId id="428" r:id="rId9"/>
    <p:sldId id="340" r:id="rId10"/>
    <p:sldId id="434" r:id="rId11"/>
    <p:sldId id="432" r:id="rId12"/>
    <p:sldId id="418" r:id="rId13"/>
    <p:sldId id="423" r:id="rId14"/>
    <p:sldId id="435" r:id="rId15"/>
    <p:sldId id="425" r:id="rId16"/>
    <p:sldId id="417" r:id="rId17"/>
    <p:sldId id="436" r:id="rId18"/>
    <p:sldId id="426" r:id="rId19"/>
    <p:sldId id="43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C"/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6" autoAdjust="0"/>
  </p:normalViewPr>
  <p:slideViewPr>
    <p:cSldViewPr>
      <p:cViewPr varScale="1">
        <p:scale>
          <a:sx n="86" d="100"/>
          <a:sy n="86" d="100"/>
        </p:scale>
        <p:origin x="12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8017563-211D-4CBE-ACCD-B8C798F09A5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009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1FC477B-C84B-4B92-BE7E-84B2E73A852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31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a Conditional Statement</a:t>
            </a:r>
          </a:p>
          <a:p>
            <a:pPr eaLnBrk="1" hangingPunct="1"/>
            <a:r>
              <a:rPr lang="en-US" altLang="en-US" dirty="0"/>
              <a:t>Write a Loop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Calibri" pitchFamily="34" charset="0"/>
              </a:rPr>
              <a:t>Writing Conditional Statements and Loops in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12926-68A6-4AC6-91C4-3B0DD4AD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4F3CB-44E0-49A7-931F-356C85D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5133-5315-4E16-8046-8917FD75A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168966"/>
            <a:ext cx="8460150" cy="1698271"/>
          </a:xfrm>
        </p:spPr>
        <p:txBody>
          <a:bodyPr/>
          <a:lstStyle/>
          <a:p>
            <a:r>
              <a:rPr lang="en-US" dirty="0"/>
              <a:t>You will write conditional statements to provide different paths through the program based on user input:</a:t>
            </a:r>
          </a:p>
          <a:p>
            <a:pPr lvl="1"/>
            <a:r>
              <a:rPr lang="en-US" dirty="0"/>
              <a:t>Which input file should be analyzed</a:t>
            </a:r>
          </a:p>
          <a:p>
            <a:pPr lvl="1"/>
            <a:r>
              <a:rPr lang="en-US" dirty="0"/>
              <a:t>Whether common words should be stripped from results</a:t>
            </a:r>
          </a:p>
          <a:p>
            <a:pPr lvl="1"/>
            <a:r>
              <a:rPr lang="en-US" dirty="0"/>
              <a:t>Whether results should be saved to a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CC5ADE-C10B-476E-8153-A545495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Writing Conditional Statements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8CDA99-501A-414E-85D5-7E7250393784}"/>
              </a:ext>
            </a:extLst>
          </p:cNvPr>
          <p:cNvGrpSpPr/>
          <p:nvPr/>
        </p:nvGrpSpPr>
        <p:grpSpPr>
          <a:xfrm>
            <a:off x="1908961" y="2876456"/>
            <a:ext cx="1757047" cy="3306477"/>
            <a:chOff x="957069" y="2757006"/>
            <a:chExt cx="1757047" cy="3306477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E8D45180-6343-48B9-AC91-DB2AD034F1FA}"/>
                </a:ext>
              </a:extLst>
            </p:cNvPr>
            <p:cNvSpPr/>
            <p:nvPr/>
          </p:nvSpPr>
          <p:spPr>
            <a:xfrm>
              <a:off x="1221068" y="3138006"/>
              <a:ext cx="1493048" cy="790231"/>
            </a:xfrm>
            <a:prstGeom prst="diamond">
              <a:avLst/>
            </a:prstGeom>
            <a:solidFill>
              <a:srgbClr val="F8F8F8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000" kern="0" dirty="0">
                  <a:latin typeface="Arial"/>
                </a:rPr>
                <a:t>Condition</a:t>
              </a:r>
            </a:p>
          </p:txBody>
        </p:sp>
        <p:cxnSp>
          <p:nvCxnSpPr>
            <p:cNvPr id="23" name="Connector: Elbow 16">
              <a:extLst>
                <a:ext uri="{FF2B5EF4-FFF2-40B4-BE49-F238E27FC236}">
                  <a16:creationId xmlns:a16="http://schemas.microsoft.com/office/drawing/2014/main" id="{BBC3DDEB-DDC6-4432-B8BF-93AA36495C63}"/>
                </a:ext>
              </a:extLst>
            </p:cNvPr>
            <p:cNvCxnSpPr>
              <a:cxnSpLocks/>
              <a:stCxn id="22" idx="1"/>
              <a:endCxn id="27" idx="1"/>
            </p:cNvCxnSpPr>
            <p:nvPr/>
          </p:nvCxnSpPr>
          <p:spPr>
            <a:xfrm rot="10800000" flipV="1">
              <a:off x="1221068" y="3533121"/>
              <a:ext cx="12700" cy="1864919"/>
            </a:xfrm>
            <a:prstGeom prst="curvedConnector3">
              <a:avLst>
                <a:gd name="adj1" fmla="val 4735921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641C8BDD-DE3A-450D-8B5A-9F42A2AF2037}"/>
                </a:ext>
              </a:extLst>
            </p:cNvPr>
            <p:cNvSpPr/>
            <p:nvPr/>
          </p:nvSpPr>
          <p:spPr>
            <a:xfrm>
              <a:off x="1219200" y="4400407"/>
              <a:ext cx="1493048" cy="365325"/>
            </a:xfrm>
            <a:prstGeom prst="flowChartProcess">
              <a:avLst/>
            </a:prstGeom>
            <a:solidFill>
              <a:srgbClr val="F8F8F8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000" kern="0" dirty="0">
                  <a:latin typeface="Arial"/>
                </a:rPr>
                <a:t>Conditional code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6767E9-844C-497D-AAB6-36C0859B1715}"/>
                </a:ext>
              </a:extLst>
            </p:cNvPr>
            <p:cNvSpPr txBox="1"/>
            <p:nvPr/>
          </p:nvSpPr>
          <p:spPr>
            <a:xfrm>
              <a:off x="1573114" y="3881020"/>
              <a:ext cx="41711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800" kern="0">
                  <a:latin typeface="Arial"/>
                </a:defRPr>
              </a:lvl1pPr>
            </a:lstStyle>
            <a:p>
              <a:r>
                <a:rPr lang="en-US" dirty="0"/>
                <a:t>True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D90257-6108-4D0E-A148-90068C53763E}"/>
                </a:ext>
              </a:extLst>
            </p:cNvPr>
            <p:cNvSpPr txBox="1"/>
            <p:nvPr/>
          </p:nvSpPr>
          <p:spPr>
            <a:xfrm>
              <a:off x="957069" y="3588889"/>
              <a:ext cx="5533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800" kern="0">
                  <a:latin typeface="Arial"/>
                </a:defRPr>
              </a:lvl1pPr>
            </a:lstStyle>
            <a:p>
              <a:r>
                <a:rPr lang="en-US" dirty="0"/>
                <a:t>False</a:t>
              </a:r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5510C4CE-1B17-4412-B6F5-4CF0B8C2423F}"/>
                </a:ext>
              </a:extLst>
            </p:cNvPr>
            <p:cNvSpPr/>
            <p:nvPr/>
          </p:nvSpPr>
          <p:spPr>
            <a:xfrm>
              <a:off x="1221068" y="5192252"/>
              <a:ext cx="1493048" cy="411577"/>
            </a:xfrm>
            <a:prstGeom prst="flowChartProcess">
              <a:avLst/>
            </a:prstGeom>
            <a:solidFill>
              <a:srgbClr val="F8F8F8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000" kern="0" dirty="0">
                  <a:latin typeface="Arial"/>
                </a:rPr>
                <a:t>Subsequent code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6A3E08-F093-4C13-B8D1-D01939FE0F16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 flipH="1">
              <a:off x="1965724" y="3928237"/>
              <a:ext cx="1868" cy="47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ED2C81D-ADF0-41B7-8D21-348670B178DF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1965724" y="4765732"/>
              <a:ext cx="1868" cy="4265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27226E1-C465-4192-9109-9565CFD1FC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5724" y="2757006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62BB3D-51BF-4464-AB8E-6B87D6886F7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967592" y="5603829"/>
              <a:ext cx="0" cy="4596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DF2434-638A-428D-8881-F22701BEBD3C}"/>
              </a:ext>
            </a:extLst>
          </p:cNvPr>
          <p:cNvGrpSpPr/>
          <p:nvPr/>
        </p:nvGrpSpPr>
        <p:grpSpPr>
          <a:xfrm>
            <a:off x="3810000" y="2801088"/>
            <a:ext cx="4616318" cy="1698271"/>
            <a:chOff x="2847546" y="3089313"/>
            <a:chExt cx="4616318" cy="1698271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94B2B3E7-2F2E-4AF3-8829-94BF4B65BC26}"/>
                </a:ext>
              </a:extLst>
            </p:cNvPr>
            <p:cNvSpPr/>
            <p:nvPr/>
          </p:nvSpPr>
          <p:spPr>
            <a:xfrm flipH="1">
              <a:off x="2847546" y="3089313"/>
              <a:ext cx="4616318" cy="1698271"/>
            </a:xfrm>
            <a:prstGeom prst="rightArrow">
              <a:avLst>
                <a:gd name="adj1" fmla="val 66186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14A125D0-CCE4-48EF-8BB0-D1009F131A9D}"/>
                </a:ext>
              </a:extLst>
            </p:cNvPr>
            <p:cNvSpPr txBox="1">
              <a:spLocks/>
            </p:cNvSpPr>
            <p:nvPr/>
          </p:nvSpPr>
          <p:spPr>
            <a:xfrm>
              <a:off x="3134634" y="3473105"/>
              <a:ext cx="3869842" cy="10782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marR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DDC"/>
                </a:buClr>
                <a:buSzTx/>
                <a:buFont typeface="Arial"/>
                <a:buChar char="•"/>
                <a:tabLst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marR="0" indent="-28575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DDC"/>
                </a:buClr>
                <a:buSzTx/>
                <a:buFont typeface="Arial"/>
                <a:buChar char="•"/>
                <a:tabLst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marR="0" indent="-2286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DDC"/>
                </a:buClr>
                <a:buSzTx/>
                <a:buFont typeface="Arial"/>
                <a:buChar char="•"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30238" lvl="1" indent="-173038"/>
              <a:r>
                <a:rPr lang="en-US" dirty="0"/>
                <a:t>Does the user-specified file exist?</a:t>
              </a:r>
            </a:p>
            <a:p>
              <a:pPr marL="630238" lvl="1" indent="-173038"/>
              <a:r>
                <a:rPr lang="en-US" dirty="0"/>
                <a:t>Strip common words (yes or no)?</a:t>
              </a:r>
            </a:p>
            <a:p>
              <a:pPr marL="630238" lvl="1" indent="-173038"/>
              <a:r>
                <a:rPr lang="en-US" dirty="0"/>
                <a:t>Output results to a file (yes or no)?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42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C425-5511-44F1-9790-4E8CE14A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48A6-0B66-4503-AAF6-318F7808A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23124-51CE-4F84-A706-64D582F1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WIDTH_SETTER">
            <a:extLst>
              <a:ext uri="{FF2B5EF4-FFF2-40B4-BE49-F238E27FC236}">
                <a16:creationId xmlns:a16="http://schemas.microsoft.com/office/drawing/2014/main" id="{DAE58D08-E652-4F92-BB7E-712C7F5AD609}"/>
              </a:ext>
            </a:extLst>
          </p:cNvPr>
          <p:cNvSpPr/>
          <p:nvPr/>
        </p:nvSpPr>
        <p:spPr>
          <a:xfrm>
            <a:off x="1042882" y="1821156"/>
            <a:ext cx="7238987" cy="381000"/>
          </a:xfrm>
          <a:prstGeom prst="rect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1" name="Rectangle: Top Corners Snipped 20">
            <a:extLst>
              <a:ext uri="{FF2B5EF4-FFF2-40B4-BE49-F238E27FC236}">
                <a16:creationId xmlns:a16="http://schemas.microsoft.com/office/drawing/2014/main" id="{2EF86A05-E375-40F7-8343-9C6E4B17DF58}"/>
              </a:ext>
            </a:extLst>
          </p:cNvPr>
          <p:cNvSpPr/>
          <p:nvPr/>
        </p:nvSpPr>
        <p:spPr>
          <a:xfrm>
            <a:off x="3741768" y="1896360"/>
            <a:ext cx="1841222" cy="228834"/>
          </a:xfrm>
          <a:prstGeom prst="snip2SameRect">
            <a:avLst>
              <a:gd name="adj1" fmla="val 32135"/>
              <a:gd name="adj2" fmla="val 0"/>
            </a:avLst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Loop</a:t>
            </a:r>
          </a:p>
        </p:txBody>
      </p:sp>
      <p:sp>
        <p:nvSpPr>
          <p:cNvPr id="23" name="Rectangle: Top Corners Snipped 22">
            <a:extLst>
              <a:ext uri="{FF2B5EF4-FFF2-40B4-BE49-F238E27FC236}">
                <a16:creationId xmlns:a16="http://schemas.microsoft.com/office/drawing/2014/main" id="{9946CEF0-0ECF-4E5C-93F9-A84172F1C50F}"/>
              </a:ext>
            </a:extLst>
          </p:cNvPr>
          <p:cNvSpPr/>
          <p:nvPr/>
        </p:nvSpPr>
        <p:spPr>
          <a:xfrm>
            <a:off x="3741769" y="3831040"/>
            <a:ext cx="1841220" cy="424194"/>
          </a:xfrm>
          <a:prstGeom prst="snip2SameRect">
            <a:avLst>
              <a:gd name="adj1" fmla="val 0"/>
              <a:gd name="adj2" fmla="val 29834"/>
            </a:avLst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End loop</a:t>
            </a:r>
          </a:p>
        </p:txBody>
      </p:sp>
      <p:cxnSp>
        <p:nvCxnSpPr>
          <p:cNvPr id="26" name="Connector: Elbow 16">
            <a:extLst>
              <a:ext uri="{FF2B5EF4-FFF2-40B4-BE49-F238E27FC236}">
                <a16:creationId xmlns:a16="http://schemas.microsoft.com/office/drawing/2014/main" id="{D983B6DD-DD73-486A-A740-46507B8B49E3}"/>
              </a:ext>
            </a:extLst>
          </p:cNvPr>
          <p:cNvCxnSpPr>
            <a:cxnSpLocks/>
            <a:stCxn id="23" idx="0"/>
            <a:endCxn id="21" idx="0"/>
          </p:cNvCxnSpPr>
          <p:nvPr/>
        </p:nvCxnSpPr>
        <p:spPr>
          <a:xfrm flipV="1">
            <a:off x="5582989" y="2010777"/>
            <a:ext cx="1" cy="2032360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F76F42C-E736-43BD-93AB-588B56C2C384}"/>
              </a:ext>
            </a:extLst>
          </p:cNvPr>
          <p:cNvSpPr/>
          <p:nvPr/>
        </p:nvSpPr>
        <p:spPr>
          <a:xfrm>
            <a:off x="3741768" y="2546908"/>
            <a:ext cx="1841220" cy="934984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Repetitive code within the loop, typically operating on “next” item each pass through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F70EBE-30BE-4F2C-8B23-DA4F1230616D}"/>
              </a:ext>
            </a:extLst>
          </p:cNvPr>
          <p:cNvCxnSpPr>
            <a:cxnSpLocks/>
            <a:stCxn id="21" idx="1"/>
            <a:endCxn id="39" idx="0"/>
          </p:cNvCxnSpPr>
          <p:nvPr/>
        </p:nvCxnSpPr>
        <p:spPr>
          <a:xfrm flipH="1">
            <a:off x="4662378" y="2125194"/>
            <a:ext cx="1" cy="421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B6780-3509-4F43-BB08-F3EFEC163CE1}"/>
              </a:ext>
            </a:extLst>
          </p:cNvPr>
          <p:cNvCxnSpPr>
            <a:cxnSpLocks/>
            <a:stCxn id="39" idx="2"/>
            <a:endCxn id="23" idx="3"/>
          </p:cNvCxnSpPr>
          <p:nvPr/>
        </p:nvCxnSpPr>
        <p:spPr>
          <a:xfrm>
            <a:off x="4662378" y="3481892"/>
            <a:ext cx="1" cy="349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2078F278-15EB-435C-A0A2-9C0734C3D359}"/>
              </a:ext>
            </a:extLst>
          </p:cNvPr>
          <p:cNvSpPr/>
          <p:nvPr/>
        </p:nvSpPr>
        <p:spPr>
          <a:xfrm>
            <a:off x="3741766" y="5033194"/>
            <a:ext cx="1841220" cy="422479"/>
          </a:xfrm>
          <a:prstGeom prst="flowChartProcess">
            <a:avLst/>
          </a:prstGeom>
          <a:solidFill>
            <a:srgbClr val="F8F8F8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000" kern="0" dirty="0">
                <a:latin typeface="Arial"/>
              </a:rPr>
              <a:t>Resume at code following</a:t>
            </a:r>
            <a:br>
              <a:rPr lang="en-US" sz="1000" kern="0" dirty="0">
                <a:latin typeface="Arial"/>
              </a:rPr>
            </a:br>
            <a:r>
              <a:rPr lang="en-US" sz="1000" kern="0" dirty="0">
                <a:latin typeface="Arial"/>
              </a:rPr>
              <a:t> the loop</a:t>
            </a:r>
          </a:p>
        </p:txBody>
      </p:sp>
      <p:cxnSp>
        <p:nvCxnSpPr>
          <p:cNvPr id="75" name="Connector: Elbow 16">
            <a:extLst>
              <a:ext uri="{FF2B5EF4-FFF2-40B4-BE49-F238E27FC236}">
                <a16:creationId xmlns:a16="http://schemas.microsoft.com/office/drawing/2014/main" id="{0F62956C-A927-4CD8-BF25-1F10F284B7B3}"/>
              </a:ext>
            </a:extLst>
          </p:cNvPr>
          <p:cNvCxnSpPr>
            <a:cxnSpLocks/>
            <a:stCxn id="23" idx="1"/>
            <a:endCxn id="66" idx="0"/>
          </p:cNvCxnSpPr>
          <p:nvPr/>
        </p:nvCxnSpPr>
        <p:spPr>
          <a:xfrm rot="5400000">
            <a:off x="4273398" y="4644213"/>
            <a:ext cx="777960" cy="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915B339-B18B-445C-BDBB-6D1882CD4AD5}"/>
              </a:ext>
            </a:extLst>
          </p:cNvPr>
          <p:cNvSpPr txBox="1"/>
          <p:nvPr/>
        </p:nvSpPr>
        <p:spPr>
          <a:xfrm>
            <a:off x="4598132" y="4259317"/>
            <a:ext cx="727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kern="0" dirty="0">
                <a:latin typeface="Arial"/>
              </a:rPr>
              <a:t>Exit condition is met</a:t>
            </a:r>
            <a:endParaRPr 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40B33E-AC07-4124-92BC-20122B4D694C}"/>
              </a:ext>
            </a:extLst>
          </p:cNvPr>
          <p:cNvSpPr txBox="1"/>
          <p:nvPr/>
        </p:nvSpPr>
        <p:spPr>
          <a:xfrm>
            <a:off x="5616397" y="3651068"/>
            <a:ext cx="727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kern="0" dirty="0">
                <a:latin typeface="Arial"/>
              </a:rPr>
              <a:t>Exit condition not met</a:t>
            </a:r>
            <a:endParaRPr lang="en-US" sz="800" dirty="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DD084E64-2CB6-4B12-BD82-51D6825F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3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6AC4B1-431D-488C-A8CC-A8215BB64AA6}"/>
              </a:ext>
            </a:extLst>
          </p:cNvPr>
          <p:cNvSpPr/>
          <p:nvPr/>
        </p:nvSpPr>
        <p:spPr>
          <a:xfrm>
            <a:off x="293296" y="1212188"/>
            <a:ext cx="3282319" cy="927943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 &lt;= 5: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print(count)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023075-74B1-4DE6-8146-27A59E3500A7}"/>
              </a:ext>
            </a:extLst>
          </p:cNvPr>
          <p:cNvSpPr/>
          <p:nvPr/>
        </p:nvSpPr>
        <p:spPr>
          <a:xfrm>
            <a:off x="293296" y="2286000"/>
            <a:ext cx="3282319" cy="1371600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6116A95-B05C-48A4-86C9-D86353AE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3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6AC4B1-431D-488C-A8CC-A8215BB64AA6}"/>
              </a:ext>
            </a:extLst>
          </p:cNvPr>
          <p:cNvSpPr/>
          <p:nvPr/>
        </p:nvSpPr>
        <p:spPr>
          <a:xfrm>
            <a:off x="101707" y="1064143"/>
            <a:ext cx="5308490" cy="927943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my_list = [1, 2, 3, "Four", "Five"]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my_list: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023075-74B1-4DE6-8146-27A59E3500A7}"/>
              </a:ext>
            </a:extLst>
          </p:cNvPr>
          <p:cNvSpPr/>
          <p:nvPr/>
        </p:nvSpPr>
        <p:spPr>
          <a:xfrm>
            <a:off x="101706" y="2111349"/>
            <a:ext cx="5308491" cy="1371600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F76522-AA2C-4DBA-BAA3-91BBDED97BE9}"/>
              </a:ext>
            </a:extLst>
          </p:cNvPr>
          <p:cNvSpPr/>
          <p:nvPr/>
        </p:nvSpPr>
        <p:spPr>
          <a:xfrm>
            <a:off x="101707" y="3602213"/>
            <a:ext cx="5308492" cy="1517469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 &lt;= 5: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print(count)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print("Done counting.")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51988-0E73-4226-BBDD-6637A9A8F568}"/>
              </a:ext>
            </a:extLst>
          </p:cNvPr>
          <p:cNvSpPr/>
          <p:nvPr/>
        </p:nvSpPr>
        <p:spPr>
          <a:xfrm>
            <a:off x="101706" y="5229377"/>
            <a:ext cx="5308493" cy="1323824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my_list = [1, 2, 3, "Four", "Five"]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my_list: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print("We've reached the end of the list.")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7EFCC5D-5FC9-4192-8C51-D23000E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7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DF1690-9014-451C-873C-0F8F21D301F5}"/>
              </a:ext>
            </a:extLst>
          </p:cNvPr>
          <p:cNvSpPr/>
          <p:nvPr/>
        </p:nvSpPr>
        <p:spPr>
          <a:xfrm>
            <a:off x="101707" y="1064143"/>
            <a:ext cx="4165493" cy="1069457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my_list = [1, 2, 3, 4, 5.2, 6]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my_list: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 % 1 !=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A2CEC0-FB4A-4DB4-AF41-B0D1A71A426B}"/>
              </a:ext>
            </a:extLst>
          </p:cNvPr>
          <p:cNvSpPr/>
          <p:nvPr/>
        </p:nvSpPr>
        <p:spPr>
          <a:xfrm>
            <a:off x="101707" y="2211978"/>
            <a:ext cx="4165494" cy="844611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37856-6A35-4C31-9510-B924F760E795}"/>
              </a:ext>
            </a:extLst>
          </p:cNvPr>
          <p:cNvSpPr/>
          <p:nvPr/>
        </p:nvSpPr>
        <p:spPr>
          <a:xfrm>
            <a:off x="101707" y="3134967"/>
            <a:ext cx="4165495" cy="1069457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my_list = [1, 2, 3, 4, 5.2, 6]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my_list: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 % 1 !=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A9AAE9-3037-4D6F-A9B5-EA8094F1FB27}"/>
              </a:ext>
            </a:extLst>
          </p:cNvPr>
          <p:cNvSpPr/>
          <p:nvPr/>
        </p:nvSpPr>
        <p:spPr>
          <a:xfrm>
            <a:off x="101706" y="4282803"/>
            <a:ext cx="4165495" cy="1127397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EE08C4-FA51-4A85-8210-8D6FEABB7856}"/>
              </a:ext>
            </a:extLst>
          </p:cNvPr>
          <p:cNvSpPr/>
          <p:nvPr/>
        </p:nvSpPr>
        <p:spPr>
          <a:xfrm>
            <a:off x="102326" y="5488580"/>
            <a:ext cx="4165493" cy="759820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my_list = [1, 2, 3, 4, 5.2, 6]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my_list: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</p:txBody>
      </p:sp>
      <p:sp>
        <p:nvSpPr>
          <p:cNvPr id="17" name="Line 167">
            <a:extLst>
              <a:ext uri="{FF2B5EF4-FFF2-40B4-BE49-F238E27FC236}">
                <a16:creationId xmlns:a16="http://schemas.microsoft.com/office/drawing/2014/main" id="{C8057BA2-0234-441E-954A-A9AE265B6572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3034939" y="4162698"/>
            <a:ext cx="0" cy="38361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ounded Rectangle 143">
            <a:extLst>
              <a:ext uri="{FF2B5EF4-FFF2-40B4-BE49-F238E27FC236}">
                <a16:creationId xmlns:a16="http://schemas.microsoft.com/office/drawing/2014/main" id="{CB949277-F5AA-412B-806D-E56A4C509EF2}"/>
              </a:ext>
            </a:extLst>
          </p:cNvPr>
          <p:cNvSpPr/>
          <p:nvPr/>
        </p:nvSpPr>
        <p:spPr>
          <a:xfrm>
            <a:off x="4706984" y="5938809"/>
            <a:ext cx="2303418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Placeholder, does nothing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539E7AC-9913-418F-967C-4912A9C5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5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Writing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to execute code based on a condition that is either true or false.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primarily for processing user input.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to iterate through objects like lists, ranges, and other data structures.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to define exactly how many times to iterate through these objects.</a:t>
            </a:r>
          </a:p>
          <a:p>
            <a:r>
              <a:rPr lang="en-US" dirty="0"/>
              <a:t>Always indent the statement to be executed in a loop, and end the first line of a loop with a colon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).</a:t>
            </a:r>
          </a:p>
          <a:p>
            <a:r>
              <a:rPr lang="en-US" dirty="0"/>
              <a:t>Nest loops within each other to achieve more complexity in processing data.</a:t>
            </a:r>
          </a:p>
          <a:p>
            <a:r>
              <a:rPr lang="en-US" dirty="0"/>
              <a:t>Use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branch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to tell Python what to do when the condition becomes false.</a:t>
            </a:r>
          </a:p>
          <a:p>
            <a:r>
              <a:rPr lang="en-US" dirty="0"/>
              <a:t>Use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branch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to tell Python what to do once the loop completes.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statement if you need to terminate a loop based on some condition.</a:t>
            </a:r>
          </a:p>
          <a:p>
            <a:r>
              <a:rPr lang="en-US" dirty="0"/>
              <a:t>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statement if you need to stop a particular iteration in a loop.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dirty="0"/>
              <a:t> statement as a placeholder for code in a loop you plan to write later.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46161D-F609-4F1C-994B-56FD3D0F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 descr="Image result for checklist png">
            <a:extLst>
              <a:ext uri="{FF2B5EF4-FFF2-40B4-BE49-F238E27FC236}">
                <a16:creationId xmlns:a16="http://schemas.microsoft.com/office/drawing/2014/main" id="{07C59ADA-D704-4B6D-A97E-8E7E336EA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56267" y="5404577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6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D605C-63CE-451A-A4DC-1CB0345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A57D-A900-49A8-8B5C-7988BF1B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user enters unexpected input to yes or no questions:</a:t>
            </a:r>
          </a:p>
          <a:p>
            <a:pPr lvl="1"/>
            <a:r>
              <a:rPr lang="en-US" dirty="0"/>
              <a:t>The program will simply carry on.</a:t>
            </a:r>
          </a:p>
          <a:p>
            <a:pPr lvl="1"/>
            <a:r>
              <a:rPr lang="en-US" dirty="0"/>
              <a:t>At the last question, the program will just stop entirely.</a:t>
            </a:r>
          </a:p>
          <a:p>
            <a:r>
              <a:rPr lang="en-US" dirty="0"/>
              <a:t>This is not ideal.</a:t>
            </a:r>
          </a:p>
          <a:p>
            <a:pPr lvl="1"/>
            <a:r>
              <a:rPr lang="en-US" dirty="0"/>
              <a:t>Users sometimes make mistakes.</a:t>
            </a:r>
          </a:p>
          <a:p>
            <a:pPr lvl="1"/>
            <a:r>
              <a:rPr lang="en-US" dirty="0"/>
              <a:t>The program should react gracefully to common mistakes. </a:t>
            </a:r>
          </a:p>
          <a:p>
            <a:r>
              <a:rPr lang="en-US" dirty="0"/>
              <a:t>So, you’ll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to continue prompting until user provides correct input.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2D994-5579-4201-8059-B5570C97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Writing While Loops</a:t>
            </a:r>
          </a:p>
        </p:txBody>
      </p:sp>
    </p:spTree>
    <p:extLst>
      <p:ext uri="{BB962C8B-B14F-4D97-AF65-F5344CB8AC3E}">
        <p14:creationId xmlns:p14="http://schemas.microsoft.com/office/powerpoint/2010/main" val="381571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3508617-AD8A-48C3-BBB7-9DCB7F7F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you're ready to write the core processes that will process the manuscript and perform analysis on it.</a:t>
            </a:r>
          </a:p>
          <a:p>
            <a:r>
              <a:rPr lang="en-US" dirty="0"/>
              <a:t>To do this, your code must iterate through various data structures.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is an easy and efficient way to do this. </a:t>
            </a:r>
          </a:p>
          <a:p>
            <a:r>
              <a:rPr lang="en-US" dirty="0"/>
              <a:t>For example, you’ll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to:</a:t>
            </a:r>
          </a:p>
          <a:p>
            <a:pPr lvl="1"/>
            <a:r>
              <a:rPr lang="en-US" dirty="0"/>
              <a:t>Examine each word in the manuscript. Convert it to lowercase and strip punctuation so these differences in how a word appears won’t affect word counts.</a:t>
            </a:r>
          </a:p>
          <a:p>
            <a:pPr lvl="1"/>
            <a:r>
              <a:rPr lang="en-US" dirty="0"/>
              <a:t>Examine each manuscript word to see if it is one of the 100,000+ words to be counted.</a:t>
            </a:r>
          </a:p>
          <a:p>
            <a:pPr lvl="1"/>
            <a:r>
              <a:rPr lang="en-US" dirty="0"/>
              <a:t>Output each line in the results for output to the console.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Writing For Loops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3E04DAD-923E-4D4A-80C7-6F009FDD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0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CF3A6-4599-4460-8F07-C85CE11F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some common conditions in your apps that you'd want to test for in a conditional statement?</a:t>
            </a:r>
          </a:p>
          <a:p>
            <a:r>
              <a:rPr lang="en-US" dirty="0"/>
              <a:t>When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more useful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in your program?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CDF8E9-DD6D-47BF-9EEF-8BDF1043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C425-5511-44F1-9790-4E8CE14A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48A6-0B66-4503-AAF6-318F7808A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23124-51CE-4F84-A706-64D582F1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1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WIDTH_SETTER">
            <a:extLst>
              <a:ext uri="{FF2B5EF4-FFF2-40B4-BE49-F238E27FC236}">
                <a16:creationId xmlns:a16="http://schemas.microsoft.com/office/drawing/2014/main" id="{5B1ED7F8-618E-426F-9D4B-9F55697C9E36}"/>
              </a:ext>
            </a:extLst>
          </p:cNvPr>
          <p:cNvSpPr/>
          <p:nvPr/>
        </p:nvSpPr>
        <p:spPr>
          <a:xfrm>
            <a:off x="341925" y="1307934"/>
            <a:ext cx="8598875" cy="381000"/>
          </a:xfrm>
          <a:prstGeom prst="rect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8E5C67-F889-42CD-9637-BC4F4BEC61E7}"/>
              </a:ext>
            </a:extLst>
          </p:cNvPr>
          <p:cNvGrpSpPr/>
          <p:nvPr/>
        </p:nvGrpSpPr>
        <p:grpSpPr>
          <a:xfrm>
            <a:off x="3334292" y="1688934"/>
            <a:ext cx="2352210" cy="4235548"/>
            <a:chOff x="3803778" y="2098566"/>
            <a:chExt cx="1775034" cy="3196246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E4E72B63-E5CA-4BD7-98A5-6494BFDAC09A}"/>
                </a:ext>
              </a:extLst>
            </p:cNvPr>
            <p:cNvSpPr/>
            <p:nvPr/>
          </p:nvSpPr>
          <p:spPr>
            <a:xfrm>
              <a:off x="3805646" y="2477914"/>
              <a:ext cx="1493048" cy="681652"/>
            </a:xfrm>
            <a:prstGeom prst="diamond">
              <a:avLst/>
            </a:prstGeom>
            <a:solidFill>
              <a:srgbClr val="F8F8F8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000" kern="0" dirty="0">
                  <a:latin typeface="Arial"/>
                </a:rPr>
                <a:t>Condition</a:t>
              </a:r>
            </a:p>
          </p:txBody>
        </p:sp>
        <p:cxnSp>
          <p:nvCxnSpPr>
            <p:cNvPr id="16" name="Connector: Elbow 16">
              <a:extLst>
                <a:ext uri="{FF2B5EF4-FFF2-40B4-BE49-F238E27FC236}">
                  <a16:creationId xmlns:a16="http://schemas.microsoft.com/office/drawing/2014/main" id="{E6FFF465-C8E7-4343-914C-85CAA0EE95B4}"/>
                </a:ext>
              </a:extLst>
            </p:cNvPr>
            <p:cNvCxnSpPr>
              <a:cxnSpLocks/>
              <a:stCxn id="15" idx="3"/>
              <a:endCxn id="34" idx="3"/>
            </p:cNvCxnSpPr>
            <p:nvPr/>
          </p:nvCxnSpPr>
          <p:spPr>
            <a:xfrm>
              <a:off x="5298694" y="2818740"/>
              <a:ext cx="12700" cy="1810630"/>
            </a:xfrm>
            <a:prstGeom prst="curvedConnector3">
              <a:avLst>
                <a:gd name="adj1" fmla="val 3308575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8F9A4AAB-0156-443F-B59D-BF789513D110}"/>
                </a:ext>
              </a:extLst>
            </p:cNvPr>
            <p:cNvSpPr/>
            <p:nvPr/>
          </p:nvSpPr>
          <p:spPr>
            <a:xfrm>
              <a:off x="3803778" y="3411662"/>
              <a:ext cx="1493048" cy="585400"/>
            </a:xfrm>
            <a:prstGeom prst="flowChartProcess">
              <a:avLst/>
            </a:prstGeom>
            <a:solidFill>
              <a:srgbClr val="F8F8F8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000" kern="0" dirty="0">
                  <a:latin typeface="Arial"/>
                </a:rPr>
                <a:t>Conditional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B74835-7E4F-4FE6-A390-0563467CA302}"/>
                </a:ext>
              </a:extLst>
            </p:cNvPr>
            <p:cNvSpPr txBox="1"/>
            <p:nvPr/>
          </p:nvSpPr>
          <p:spPr>
            <a:xfrm>
              <a:off x="4157692" y="3112349"/>
              <a:ext cx="41711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800" kern="0">
                  <a:latin typeface="Arial"/>
                </a:defRPr>
              </a:lvl1pPr>
            </a:lstStyle>
            <a:p>
              <a:r>
                <a:rPr lang="en-US" dirty="0"/>
                <a:t>True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D70B49-C940-4A57-8D05-F3F6210DD071}"/>
                </a:ext>
              </a:extLst>
            </p:cNvPr>
            <p:cNvSpPr txBox="1"/>
            <p:nvPr/>
          </p:nvSpPr>
          <p:spPr>
            <a:xfrm>
              <a:off x="5025414" y="2888409"/>
              <a:ext cx="5533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800" kern="0">
                  <a:latin typeface="Arial"/>
                </a:defRPr>
              </a:lvl1pPr>
            </a:lstStyle>
            <a:p>
              <a:r>
                <a:rPr lang="en-US" dirty="0"/>
                <a:t>False</a:t>
              </a:r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00ED9A94-73AB-40C0-916C-68F5A73ABEC3}"/>
                </a:ext>
              </a:extLst>
            </p:cNvPr>
            <p:cNvSpPr/>
            <p:nvPr/>
          </p:nvSpPr>
          <p:spPr>
            <a:xfrm>
              <a:off x="3805646" y="4423581"/>
              <a:ext cx="1493048" cy="411577"/>
            </a:xfrm>
            <a:prstGeom prst="flowChartProcess">
              <a:avLst/>
            </a:prstGeom>
            <a:solidFill>
              <a:srgbClr val="F8F8F8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000" kern="0" dirty="0">
                  <a:latin typeface="Arial"/>
                </a:rPr>
                <a:t>Subsequent code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B9561A3-B7FF-4A1F-AF28-0BEC2E44190A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4550302" y="3159566"/>
              <a:ext cx="1868" cy="2520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B905C-0ABF-4441-956E-7B9837989823}"/>
                </a:ext>
              </a:extLst>
            </p:cNvPr>
            <p:cNvCxnSpPr>
              <a:cxnSpLocks/>
              <a:stCxn id="20" idx="2"/>
              <a:endCxn id="34" idx="0"/>
            </p:cNvCxnSpPr>
            <p:nvPr/>
          </p:nvCxnSpPr>
          <p:spPr>
            <a:xfrm>
              <a:off x="4550302" y="3997063"/>
              <a:ext cx="1868" cy="42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D6C76FD-D506-4542-B524-73096DBD5C3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52170" y="2098566"/>
              <a:ext cx="0" cy="379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5F4334A-6B4E-4CE8-A1FF-385C2CA358CA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4552170" y="4835158"/>
              <a:ext cx="0" cy="4596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143">
            <a:extLst>
              <a:ext uri="{FF2B5EF4-FFF2-40B4-BE49-F238E27FC236}">
                <a16:creationId xmlns:a16="http://schemas.microsoft.com/office/drawing/2014/main" id="{F3A99A46-C619-4953-B263-8043E3553EDC}"/>
              </a:ext>
            </a:extLst>
          </p:cNvPr>
          <p:cNvSpPr/>
          <p:nvPr/>
        </p:nvSpPr>
        <p:spPr>
          <a:xfrm>
            <a:off x="609729" y="3133145"/>
            <a:ext cx="2104229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Conditional Statement</a:t>
            </a:r>
          </a:p>
        </p:txBody>
      </p:sp>
      <p:sp>
        <p:nvSpPr>
          <p:cNvPr id="77" name="Line 300">
            <a:extLst>
              <a:ext uri="{FF2B5EF4-FFF2-40B4-BE49-F238E27FC236}">
                <a16:creationId xmlns:a16="http://schemas.microsoft.com/office/drawing/2014/main" id="{689FF97E-4C22-466D-A1FE-CFACC2348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0418" y="2078077"/>
            <a:ext cx="967757" cy="449970"/>
          </a:xfrm>
          <a:prstGeom prst="line">
            <a:avLst/>
          </a:prstGeom>
          <a:noFill/>
          <a:ln w="19050">
            <a:solidFill>
              <a:srgbClr val="009DD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Rounded Rectangle 143">
            <a:extLst>
              <a:ext uri="{FF2B5EF4-FFF2-40B4-BE49-F238E27FC236}">
                <a16:creationId xmlns:a16="http://schemas.microsoft.com/office/drawing/2014/main" id="{3C37534B-0AB3-4782-9656-DAF418F0F85E}"/>
              </a:ext>
            </a:extLst>
          </p:cNvPr>
          <p:cNvSpPr/>
          <p:nvPr/>
        </p:nvSpPr>
        <p:spPr>
          <a:xfrm>
            <a:off x="5509116" y="1685762"/>
            <a:ext cx="2496004" cy="777823"/>
          </a:xfrm>
          <a:prstGeom prst="roundRect">
            <a:avLst>
              <a:gd name="adj" fmla="val 18337"/>
            </a:avLst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Example: Did the user select “Yes” in response to a prompt from the program?</a:t>
            </a:r>
          </a:p>
        </p:txBody>
      </p:sp>
      <p:sp>
        <p:nvSpPr>
          <p:cNvPr id="4" name="AutoShape 303">
            <a:extLst>
              <a:ext uri="{FF2B5EF4-FFF2-40B4-BE49-F238E27FC236}">
                <a16:creationId xmlns:a16="http://schemas.microsoft.com/office/drawing/2014/main" id="{0403A5C3-ADCB-4DA0-80D7-A8DD498177E7}"/>
              </a:ext>
            </a:extLst>
          </p:cNvPr>
          <p:cNvSpPr>
            <a:spLocks/>
          </p:cNvSpPr>
          <p:nvPr/>
        </p:nvSpPr>
        <p:spPr bwMode="auto">
          <a:xfrm flipH="1">
            <a:off x="2956396" y="2276726"/>
            <a:ext cx="206087" cy="1990474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49C90408-1194-4500-9AB0-8204DCB7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184228-AD06-44B7-BEB3-BA9DFD3D076A}"/>
              </a:ext>
            </a:extLst>
          </p:cNvPr>
          <p:cNvSpPr/>
          <p:nvPr/>
        </p:nvSpPr>
        <p:spPr>
          <a:xfrm>
            <a:off x="667764" y="1586657"/>
            <a:ext cx="3282319" cy="1328418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= 5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a + b == c: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print("Successful!")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D6CE32-6B08-4B8B-959A-2E77F9222BAB}"/>
              </a:ext>
            </a:extLst>
          </p:cNvPr>
          <p:cNvSpPr/>
          <p:nvPr/>
        </p:nvSpPr>
        <p:spPr>
          <a:xfrm>
            <a:off x="667764" y="3605840"/>
            <a:ext cx="3282321" cy="641494"/>
          </a:xfrm>
          <a:prstGeom prst="roundRect">
            <a:avLst>
              <a:gd name="adj" fmla="val 1308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a + c == b: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print("Successful!")</a:t>
            </a:r>
          </a:p>
        </p:txBody>
      </p:sp>
      <p:sp>
        <p:nvSpPr>
          <p:cNvPr id="20" name="Rounded Rectangle 143">
            <a:extLst>
              <a:ext uri="{FF2B5EF4-FFF2-40B4-BE49-F238E27FC236}">
                <a16:creationId xmlns:a16="http://schemas.microsoft.com/office/drawing/2014/main" id="{12EEAB78-B8F5-4546-9F8D-C9DAB070A800}"/>
              </a:ext>
            </a:extLst>
          </p:cNvPr>
          <p:cNvSpPr/>
          <p:nvPr/>
        </p:nvSpPr>
        <p:spPr>
          <a:xfrm>
            <a:off x="667765" y="3245896"/>
            <a:ext cx="3282320" cy="274634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False condition, so block doesn’t run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85671B-698F-47D8-B198-0BC74226D6FD}"/>
              </a:ext>
            </a:extLst>
          </p:cNvPr>
          <p:cNvSpPr/>
          <p:nvPr/>
        </p:nvSpPr>
        <p:spPr>
          <a:xfrm>
            <a:off x="667764" y="4920972"/>
            <a:ext cx="3282322" cy="1058005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a + c == b: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print("Success!")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print("Failure!")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BA3492B-DF77-41D1-AE12-F660D770D982}"/>
              </a:ext>
            </a:extLst>
          </p:cNvPr>
          <p:cNvSpPr/>
          <p:nvPr/>
        </p:nvSpPr>
        <p:spPr>
          <a:xfrm>
            <a:off x="5182722" y="1803547"/>
            <a:ext cx="3282319" cy="1964947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a == b: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print("A is B")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elif a == c: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print("A is C")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elif b == c: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print("B is C")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print("Failure!")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1AB564D-207E-416F-95C9-272A2E78ACDB}"/>
              </a:ext>
            </a:extLst>
          </p:cNvPr>
          <p:cNvSpPr/>
          <p:nvPr/>
        </p:nvSpPr>
        <p:spPr>
          <a:xfrm>
            <a:off x="5182723" y="4419600"/>
            <a:ext cx="3282318" cy="1964947"/>
          </a:xfrm>
          <a:prstGeom prst="roundRect">
            <a:avLst>
              <a:gd name="adj" fmla="val 765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a + b == c: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b + c == a: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print("Success!")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print("Failure!")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print("Failure!")</a:t>
            </a:r>
          </a:p>
        </p:txBody>
      </p:sp>
      <p:sp>
        <p:nvSpPr>
          <p:cNvPr id="27" name="Rounded Rectangle 143">
            <a:extLst>
              <a:ext uri="{FF2B5EF4-FFF2-40B4-BE49-F238E27FC236}">
                <a16:creationId xmlns:a16="http://schemas.microsoft.com/office/drawing/2014/main" id="{B8610CB8-7B1E-4150-AB2A-66A528F9C5CB}"/>
              </a:ext>
            </a:extLst>
          </p:cNvPr>
          <p:cNvSpPr/>
          <p:nvPr/>
        </p:nvSpPr>
        <p:spPr>
          <a:xfrm>
            <a:off x="667764" y="4560299"/>
            <a:ext cx="3282323" cy="274634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One code block for True, another for False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Rounded Rectangle 143">
            <a:extLst>
              <a:ext uri="{FF2B5EF4-FFF2-40B4-BE49-F238E27FC236}">
                <a16:creationId xmlns:a16="http://schemas.microsoft.com/office/drawing/2014/main" id="{B6A2A8DB-F462-4099-A41F-E1AD5046AEEA}"/>
              </a:ext>
            </a:extLst>
          </p:cNvPr>
          <p:cNvSpPr/>
          <p:nvPr/>
        </p:nvSpPr>
        <p:spPr>
          <a:xfrm>
            <a:off x="667765" y="1188721"/>
            <a:ext cx="3282320" cy="274634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If statement example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9" name="Rounded Rectangle 143">
            <a:extLst>
              <a:ext uri="{FF2B5EF4-FFF2-40B4-BE49-F238E27FC236}">
                <a16:creationId xmlns:a16="http://schemas.microsoft.com/office/drawing/2014/main" id="{D06CA4A5-34A3-4D65-A7F8-1BC20664C116}"/>
              </a:ext>
            </a:extLst>
          </p:cNvPr>
          <p:cNvSpPr/>
          <p:nvPr/>
        </p:nvSpPr>
        <p:spPr>
          <a:xfrm>
            <a:off x="5182722" y="1430947"/>
            <a:ext cx="3282320" cy="274634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Multiple conditions, different outcomes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0" name="Rounded Rectangle 143">
            <a:extLst>
              <a:ext uri="{FF2B5EF4-FFF2-40B4-BE49-F238E27FC236}">
                <a16:creationId xmlns:a16="http://schemas.microsoft.com/office/drawing/2014/main" id="{B195F082-EB71-4701-9597-9DABA10CD6B0}"/>
              </a:ext>
            </a:extLst>
          </p:cNvPr>
          <p:cNvSpPr/>
          <p:nvPr/>
        </p:nvSpPr>
        <p:spPr>
          <a:xfrm>
            <a:off x="5182722" y="4071979"/>
            <a:ext cx="3282320" cy="274634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Nested If statements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827F4CC4-E0D9-453D-AC6A-820AD01E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017D547F-3C52-4D05-B196-B4C11361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02180"/>
              </p:ext>
            </p:extLst>
          </p:nvPr>
        </p:nvGraphicFramePr>
        <p:xfrm>
          <a:off x="242343" y="1143000"/>
          <a:ext cx="8749258" cy="1981200"/>
        </p:xfrm>
        <a:graphic>
          <a:graphicData uri="http://schemas.openxmlformats.org/drawingml/2006/table">
            <a:tbl>
              <a:tblPr/>
              <a:tblGrid>
                <a:gridCol w="145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Operator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Definition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Example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Evaluates true if both operands have an</a:t>
                      </a:r>
                      <a:r>
                        <a:rPr lang="en-US" sz="1100" i="0" baseline="0" dirty="0"/>
                        <a:t> equal value.</a:t>
                      </a:r>
                      <a:endParaRPr lang="en-US" sz="11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== 4 </a:t>
                      </a:r>
                      <a:r>
                        <a:rPr lang="en-US" sz="1100" i="0" dirty="0"/>
                        <a:t>is false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Evaluates true if operands don't</a:t>
                      </a:r>
                      <a:r>
                        <a:rPr lang="en-US" sz="1100" i="0" baseline="0" dirty="0"/>
                        <a:t> have an equal value.</a:t>
                      </a:r>
                      <a:endParaRPr lang="en-US" sz="11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1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4 </a:t>
                      </a:r>
                      <a:r>
                        <a:rPr lang="en-US" sz="1100" i="0" dirty="0"/>
                        <a:t>is true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Evaluates</a:t>
                      </a:r>
                      <a:r>
                        <a:rPr lang="en-US" sz="1100" i="0" baseline="0" dirty="0"/>
                        <a:t> to true if left operand is greater than right operand.</a:t>
                      </a:r>
                      <a:endParaRPr lang="en-US" sz="11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&gt; 4 </a:t>
                      </a:r>
                      <a:r>
                        <a:rPr lang="en-US" sz="1100" i="0" dirty="0"/>
                        <a:t>is false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Evaluates to true if left operand is less than right operand.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&lt; 4 </a:t>
                      </a:r>
                      <a:r>
                        <a:rPr lang="en-US" sz="1100" i="0" dirty="0"/>
                        <a:t>is true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Evaluates to true if left operand is greater than or equal to right operand.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&gt;= 2 </a:t>
                      </a:r>
                      <a:r>
                        <a:rPr lang="en-US" sz="1100" i="0" dirty="0"/>
                        <a:t>is true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Evaluates to true if left operand is less than or equal to right operand.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&lt;= 2 </a:t>
                      </a:r>
                      <a:r>
                        <a:rPr lang="en-US" sz="1100" i="0" dirty="0"/>
                        <a:t>is false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78AB1DA-0A12-4BAE-AAD2-20DA550D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C8659990-5FE6-425C-9568-886101F42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44141"/>
              </p:ext>
            </p:extLst>
          </p:nvPr>
        </p:nvGraphicFramePr>
        <p:xfrm>
          <a:off x="242343" y="1143000"/>
          <a:ext cx="8749258" cy="1158240"/>
        </p:xfrm>
        <a:graphic>
          <a:graphicData uri="http://schemas.openxmlformats.org/drawingml/2006/table">
            <a:tbl>
              <a:tblPr/>
              <a:tblGrid>
                <a:gridCol w="145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Operator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Definition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Example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</a:rPr>
                        <a:t>Evaluates true if both operands</a:t>
                      </a:r>
                      <a:r>
                        <a:rPr lang="en-US" sz="1100" i="0" baseline="0" dirty="0">
                          <a:latin typeface="+mn-lt"/>
                        </a:rPr>
                        <a:t> are true.</a:t>
                      </a:r>
                      <a:endParaRPr lang="en-US" sz="1100" i="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== 4 </a:t>
                      </a:r>
                      <a:r>
                        <a:rPr lang="en-US" sz="1100" i="0" dirty="0">
                          <a:latin typeface="+mn-lt"/>
                        </a:rPr>
                        <a:t>is false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</a:rPr>
                        <a:t>Evaluates true if one</a:t>
                      </a:r>
                      <a:r>
                        <a:rPr lang="en-US" sz="1100" i="0" baseline="0" dirty="0">
                          <a:latin typeface="+mn-lt"/>
                        </a:rPr>
                        <a:t> or more operands are true.</a:t>
                      </a:r>
                      <a:endParaRPr lang="en-US" sz="1100" i="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1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4 </a:t>
                      </a:r>
                      <a:r>
                        <a:rPr lang="en-US" sz="1100" i="0" dirty="0">
                          <a:latin typeface="+mn-lt"/>
                        </a:rPr>
                        <a:t>is true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</a:rPr>
                        <a:t>Negates an</a:t>
                      </a:r>
                      <a:r>
                        <a:rPr lang="en-US" sz="1100" i="0" baseline="0" dirty="0">
                          <a:latin typeface="+mn-lt"/>
                        </a:rPr>
                        <a:t> operand.</a:t>
                      </a:r>
                      <a:endParaRPr lang="en-US" sz="1100" i="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not(3) == 4 </a:t>
                      </a:r>
                      <a:r>
                        <a:rPr lang="en-US" sz="1100" i="0" dirty="0">
                          <a:latin typeface="+mn-lt"/>
                        </a:rPr>
                        <a:t>is true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329C4EF-91FF-41AE-A626-92548284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3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6C678A30-35AB-4884-9118-6CBCCC2C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97860"/>
              </p:ext>
            </p:extLst>
          </p:nvPr>
        </p:nvGraphicFramePr>
        <p:xfrm>
          <a:off x="242343" y="1143000"/>
          <a:ext cx="8749258" cy="1188720"/>
        </p:xfrm>
        <a:graphic>
          <a:graphicData uri="http://schemas.openxmlformats.org/drawingml/2006/table">
            <a:tbl>
              <a:tblPr/>
              <a:tblGrid>
                <a:gridCol w="145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Operator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Definition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Example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Returns true if the left operand points to</a:t>
                      </a:r>
                      <a:r>
                        <a:rPr lang="en-US" sz="1100" i="0" baseline="0" dirty="0"/>
                        <a:t> the same memory address as the right operand.</a:t>
                      </a:r>
                      <a:endParaRPr lang="en-US" sz="11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 is 10 </a:t>
                      </a:r>
                      <a:r>
                        <a:rPr lang="en-US" sz="1100" i="0" dirty="0"/>
                        <a:t>is false</a:t>
                      </a:r>
                      <a:endParaRPr lang="en-US" sz="1100" i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0" dirty="0"/>
                        <a:t>Returns true if the left operand does not point to</a:t>
                      </a:r>
                      <a:r>
                        <a:rPr lang="en-US" sz="1100" i="0" baseline="0" dirty="0"/>
                        <a:t> the same memory address as the right operand.</a:t>
                      </a:r>
                      <a:endParaRPr lang="en-US" sz="11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"Hello" is not "World" </a:t>
                      </a:r>
                      <a:r>
                        <a:rPr lang="en-US" sz="1100" i="0" dirty="0"/>
                        <a:t>is true</a:t>
                      </a:r>
                      <a:endParaRPr lang="en-US" sz="1100" i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83DC8C0-4D32-45F3-8477-4AE1C454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0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*, /, &amp;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 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&lt;=, &lt;, &gt;, &gt;=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==, !=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is, is, not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and, or, not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A780A52-4BCE-4812-84BF-FEB985A7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3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Calibri" pitchFamily="34" charset="0"/>
              </a:rPr>
              <a:t>Guidelines for Writing Conditional Statements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to test for a simple condition.</a:t>
            </a:r>
          </a:p>
          <a:p>
            <a:r>
              <a:rPr lang="en-US" dirty="0"/>
              <a:t>Add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statement at the end of a conditional to account for all other conditions.</a:t>
            </a:r>
          </a:p>
          <a:p>
            <a:r>
              <a:rPr lang="en-US" dirty="0"/>
              <a:t>Use successive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/>
              <a:t> statements to test multiple conditions and execute different code for each.</a:t>
            </a:r>
          </a:p>
          <a:p>
            <a:r>
              <a:rPr lang="en-US" dirty="0"/>
              <a:t>Use comparison operators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/>
              <a:t>in conditional statements to test how values and variables relate to one another.</a:t>
            </a:r>
          </a:p>
          <a:p>
            <a:r>
              <a:rPr lang="en-US" dirty="0"/>
              <a:t>Use logical operators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 to determine how values are connected together in a condition.</a:t>
            </a:r>
          </a:p>
          <a:p>
            <a:r>
              <a:rPr lang="en-US" dirty="0"/>
              <a:t>Use identity operators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dirty="0"/>
              <a:t>to check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values.</a:t>
            </a:r>
          </a:p>
          <a:p>
            <a:r>
              <a:rPr lang="en-US" dirty="0"/>
              <a:t>Place a colon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) at the end of the condition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/>
              <a:t> statement, as well as right after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statement.</a:t>
            </a:r>
          </a:p>
          <a:p>
            <a:r>
              <a:rPr lang="en-US" dirty="0"/>
              <a:t>On the line below the condition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statement, indent the code you want the statement to execute.</a:t>
            </a:r>
          </a:p>
          <a:p>
            <a:r>
              <a:rPr lang="en-US" dirty="0"/>
              <a:t>Keep the order of operations in mind when writing conditions.</a:t>
            </a:r>
          </a:p>
          <a:p>
            <a:r>
              <a:rPr lang="en-US" dirty="0"/>
              <a:t>For more complex processing, nest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 within each other.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66F8BB-10FF-482C-A623-BEA9DA6B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Image result for checklist png">
            <a:extLst>
              <a:ext uri="{FF2B5EF4-FFF2-40B4-BE49-F238E27FC236}">
                <a16:creationId xmlns:a16="http://schemas.microsoft.com/office/drawing/2014/main" id="{A59F9FF5-19E7-48CB-9C86-69FB17384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56267" y="5404577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341</TotalTime>
  <Words>1417</Words>
  <Application>Microsoft Office PowerPoint</Application>
  <PresentationFormat>On-screen Show (4:3)</PresentationFormat>
  <Paragraphs>237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LO Choice</vt:lpstr>
      <vt:lpstr>Writing Conditional Statements and Loops in Python</vt:lpstr>
      <vt:lpstr>Write a Conditional Statement</vt:lpstr>
      <vt:lpstr>Conditional Statements</vt:lpstr>
      <vt:lpstr>If Statement</vt:lpstr>
      <vt:lpstr>Comparison Operators</vt:lpstr>
      <vt:lpstr>Logical Operators</vt:lpstr>
      <vt:lpstr>Identity Operators</vt:lpstr>
      <vt:lpstr>Order of Operations</vt:lpstr>
      <vt:lpstr>Guidelines for Writing Conditional Statements</vt:lpstr>
      <vt:lpstr>Activity: Writing Conditional Statements</vt:lpstr>
      <vt:lpstr>Write a Loop</vt:lpstr>
      <vt:lpstr>Loops</vt:lpstr>
      <vt:lpstr>While Loop</vt:lpstr>
      <vt:lpstr>For Loop</vt:lpstr>
      <vt:lpstr>Control Statements</vt:lpstr>
      <vt:lpstr>Guidelines for Writing Loops</vt:lpstr>
      <vt:lpstr>Activity: Writing While Loops</vt:lpstr>
      <vt:lpstr>Activity: Writing For Loops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Wilson</dc:creator>
  <cp:lastModifiedBy>Michelle Farney</cp:lastModifiedBy>
  <cp:revision>48</cp:revision>
  <dcterms:created xsi:type="dcterms:W3CDTF">2020-07-27T18:29:44Z</dcterms:created>
  <dcterms:modified xsi:type="dcterms:W3CDTF">2020-11-05T15:45:58Z</dcterms:modified>
</cp:coreProperties>
</file>