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38"/>
  </p:notesMasterIdLst>
  <p:handoutMasterIdLst>
    <p:handoutMasterId r:id="rId39"/>
  </p:handoutMasterIdLst>
  <p:sldIdLst>
    <p:sldId id="339" r:id="rId2"/>
    <p:sldId id="435" r:id="rId3"/>
    <p:sldId id="438" r:id="rId4"/>
    <p:sldId id="439" r:id="rId5"/>
    <p:sldId id="440" r:id="rId6"/>
    <p:sldId id="442" r:id="rId7"/>
    <p:sldId id="441" r:id="rId8"/>
    <p:sldId id="340" r:id="rId9"/>
    <p:sldId id="462" r:id="rId10"/>
    <p:sldId id="436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17" r:id="rId23"/>
    <p:sldId id="454" r:id="rId24"/>
    <p:sldId id="455" r:id="rId25"/>
    <p:sldId id="420" r:id="rId26"/>
    <p:sldId id="421" r:id="rId27"/>
    <p:sldId id="456" r:id="rId28"/>
    <p:sldId id="437" r:id="rId29"/>
    <p:sldId id="457" r:id="rId30"/>
    <p:sldId id="458" r:id="rId31"/>
    <p:sldId id="459" r:id="rId32"/>
    <p:sldId id="422" r:id="rId33"/>
    <p:sldId id="460" r:id="rId34"/>
    <p:sldId id="423" r:id="rId35"/>
    <p:sldId id="461" r:id="rId36"/>
    <p:sldId id="41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1DD"/>
    <a:srgbClr val="1B3764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46" autoAdjust="0"/>
  </p:normalViewPr>
  <p:slideViewPr>
    <p:cSldViewPr>
      <p:cViewPr>
        <p:scale>
          <a:sx n="130" d="100"/>
          <a:sy n="130" d="100"/>
        </p:scale>
        <p:origin x="972" y="-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50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8017563-211D-4CBE-ACCD-B8C798F09A5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 dirty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009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1FC477B-C84B-4B92-BE7E-84B2E73A852D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 dirty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231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0B3DE5D-AA2F-43F4-B4FA-C5228DC431AB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 dirty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289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course outline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0888"/>
            <a:ext cx="9144000" cy="89611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</p:spTree>
    <p:extLst>
      <p:ext uri="{BB962C8B-B14F-4D97-AF65-F5344CB8AC3E}">
        <p14:creationId xmlns:p14="http://schemas.microsoft.com/office/powerpoint/2010/main" val="12749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353B-495C-4B36-B7B9-BDB47B8D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E95E1-3B2D-4F7F-8B4B-E56698179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100" descr="book">
            <a:extLst>
              <a:ext uri="{FF2B5EF4-FFF2-40B4-BE49-F238E27FC236}">
                <a16:creationId xmlns:a16="http://schemas.microsoft.com/office/drawing/2014/main" id="{09F59B51-C9CC-4DF6-8E10-463292884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5A58856-F166-4DAD-97B3-888D3997E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40599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 descr="bottom graphic.png">
            <a:extLst>
              <a:ext uri="{FF2B5EF4-FFF2-40B4-BE49-F238E27FC236}">
                <a16:creationId xmlns:a16="http://schemas.microsoft.com/office/drawing/2014/main" id="{C4E4A9A1-6CA7-4F15-AE41-4322B2947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5A9553-962E-4240-844E-734EAAE4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3E492-9AFA-4CAE-B07B-7C1C0D61D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8" name="Picture 7" descr="bottom graphic.png">
            <a:extLst>
              <a:ext uri="{FF2B5EF4-FFF2-40B4-BE49-F238E27FC236}">
                <a16:creationId xmlns:a16="http://schemas.microsoft.com/office/drawing/2014/main" id="{7FA1B561-FD09-4177-BEFF-5AE0DBC8A7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9" t="67295"/>
          <a:stretch/>
        </p:blipFill>
        <p:spPr>
          <a:xfrm>
            <a:off x="4800599" y="4648199"/>
            <a:ext cx="4354443" cy="22429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334124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3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465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4156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480783"/>
            <a:ext cx="7772400" cy="1362075"/>
          </a:xfrm>
        </p:spPr>
        <p:txBody>
          <a:bodyPr anchor="t"/>
          <a:lstStyle>
            <a:lvl1pPr algn="ctr">
              <a:defRPr sz="4000" b="0" cap="none" baseline="0"/>
            </a:lvl1pPr>
          </a:lstStyle>
          <a:p>
            <a:r>
              <a:rPr lang="en-US" dirty="0"/>
              <a:t>Click to add Topic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980596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"Topic [letter]"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FDC4D2C-B4F5-41A9-ABFD-D19613EFB4E4}"/>
              </a:ext>
            </a:extLst>
          </p:cNvPr>
          <p:cNvSpPr txBox="1">
            <a:spLocks/>
          </p:cNvSpPr>
          <p:nvPr userDrawn="1"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4482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16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02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71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7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9682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bottom 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86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 descr="choice blocks-02.png">
            <a:extLst>
              <a:ext uri="{FF2B5EF4-FFF2-40B4-BE49-F238E27FC236}">
                <a16:creationId xmlns:a16="http://schemas.microsoft.com/office/drawing/2014/main" id="{6B4ACE13-3355-4781-B102-899B69DF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496"/>
            <a:ext cx="8460150" cy="438610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154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211616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36463"/>
            <a:ext cx="865561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4194"/>
            <a:ext cx="8460151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 descr="choice blocks-02.png">
            <a:extLst>
              <a:ext uri="{FF2B5EF4-FFF2-40B4-BE49-F238E27FC236}">
                <a16:creationId xmlns:a16="http://schemas.microsoft.com/office/drawing/2014/main" id="{E259ACEE-8472-4B3D-B9D8-5F70F6E2B2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3" t="62222"/>
          <a:stretch/>
        </p:blipFill>
        <p:spPr>
          <a:xfrm>
            <a:off x="6248400" y="4267200"/>
            <a:ext cx="2895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2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_stroke.pn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8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25" r:id="rId2"/>
    <p:sldLayoutId id="2147483800" r:id="rId3"/>
    <p:sldLayoutId id="2147483810" r:id="rId4"/>
    <p:sldLayoutId id="2147483801" r:id="rId5"/>
    <p:sldLayoutId id="2147483802" r:id="rId6"/>
    <p:sldLayoutId id="2147483818" r:id="rId7"/>
    <p:sldLayoutId id="2147483822" r:id="rId8"/>
    <p:sldLayoutId id="2147483819" r:id="rId9"/>
    <p:sldLayoutId id="2147483826" r:id="rId10"/>
    <p:sldLayoutId id="2147483816" r:id="rId11"/>
    <p:sldLayoutId id="2147483823" r:id="rId12"/>
    <p:sldLayoutId id="2147483817" r:id="rId13"/>
    <p:sldLayoutId id="2147483821" r:id="rId14"/>
    <p:sldLayoutId id="2147483804" r:id="rId15"/>
    <p:sldLayoutId id="2147483811" r:id="rId16"/>
    <p:sldLayoutId id="2147483824" r:id="rId17"/>
    <p:sldLayoutId id="2147483827" r:id="rId18"/>
    <p:sldLayoutId id="2147483808" r:id="rId19"/>
    <p:sldLayoutId id="2147483809" r:id="rId20"/>
    <p:sldLayoutId id="2147483812" r:id="rId21"/>
    <p:sldLayoutId id="2147483813" r:id="rId22"/>
    <p:sldLayoutId id="2147483814" r:id="rId23"/>
    <p:sldLayoutId id="2147483815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Define and Call a Function</a:t>
            </a:r>
          </a:p>
          <a:p>
            <a:pPr eaLnBrk="1" hangingPunct="1"/>
            <a:r>
              <a:rPr lang="en-US" altLang="en-US" dirty="0"/>
              <a:t>Define and Instantiate a Class</a:t>
            </a:r>
          </a:p>
          <a:p>
            <a:pPr eaLnBrk="1" hangingPunct="1"/>
            <a:r>
              <a:rPr lang="en-US" altLang="en-US" dirty="0"/>
              <a:t>Import and Use a Module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Calibri" pitchFamily="34" charset="0"/>
              </a:rPr>
              <a:t>Structuring Code for Reuse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0ECE6-518A-4D32-B6B8-FAB67C30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F0B6-0AC1-4BF9-ABFD-087DC64A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and Instantiate a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EF8A7-0DA3-4CB3-B0EC-C49B4502F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956DB-F060-4130-95E8-6CA022FF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7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90A408-529F-42F4-81FB-8D86748B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46B921-DE9D-4936-B12D-B7012DE8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FE14E0-0361-4DDC-82EF-D15A5C051C11}"/>
              </a:ext>
            </a:extLst>
          </p:cNvPr>
          <p:cNvSpPr/>
          <p:nvPr/>
        </p:nvSpPr>
        <p:spPr>
          <a:xfrm>
            <a:off x="1292061" y="2133600"/>
            <a:ext cx="6118390" cy="1942652"/>
          </a:xfrm>
          <a:prstGeom prst="roundRect">
            <a:avLst>
              <a:gd name="adj" fmla="val 7342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Knight: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name, quest, favorite_color):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self.quest = quest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self.favorite_color = favorite_color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display_name(self):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print("Welcome, Sir {}.".format(self.name))</a:t>
            </a:r>
          </a:p>
        </p:txBody>
      </p:sp>
    </p:spTree>
    <p:extLst>
      <p:ext uri="{BB962C8B-B14F-4D97-AF65-F5344CB8AC3E}">
        <p14:creationId xmlns:p14="http://schemas.microsoft.com/office/powerpoint/2010/main" val="121721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90A408-529F-42F4-81FB-8D86748B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46B921-DE9D-4936-B12D-B7012DE8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Construction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86D33B-8839-4AFC-90F0-8D9C45E3F48D}"/>
              </a:ext>
            </a:extLst>
          </p:cNvPr>
          <p:cNvSpPr/>
          <p:nvPr/>
        </p:nvSpPr>
        <p:spPr>
          <a:xfrm>
            <a:off x="1066800" y="1190625"/>
            <a:ext cx="6614374" cy="494852"/>
          </a:xfrm>
          <a:prstGeom prst="roundRect">
            <a:avLst>
              <a:gd name="adj" fmla="val 24665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robin = Knight("Robin", "to seek the Holy Grail", "yellow")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B4E693-A6D3-4A02-B47E-43DF50FE0566}"/>
              </a:ext>
            </a:extLst>
          </p:cNvPr>
          <p:cNvSpPr/>
          <p:nvPr/>
        </p:nvSpPr>
        <p:spPr>
          <a:xfrm>
            <a:off x="1292061" y="2400748"/>
            <a:ext cx="6118390" cy="1942652"/>
          </a:xfrm>
          <a:prstGeom prst="roundRect">
            <a:avLst>
              <a:gd name="adj" fmla="val 7342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Knight: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name, quest, favorite_color):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self.quest = quest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self.favorite_color = favorite_color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display_name(self):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print("Welcome, Sir {}.".format(self.name))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921885-1702-44F2-B451-E721D2B3DA6D}"/>
              </a:ext>
            </a:extLst>
          </p:cNvPr>
          <p:cNvCxnSpPr>
            <a:cxnSpLocks/>
          </p:cNvCxnSpPr>
          <p:nvPr/>
        </p:nvCxnSpPr>
        <p:spPr>
          <a:xfrm flipV="1">
            <a:off x="4784890" y="1581150"/>
            <a:ext cx="0" cy="1181102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251852-AA21-4C38-A20E-68DE5E23CD71}"/>
              </a:ext>
            </a:extLst>
          </p:cNvPr>
          <p:cNvCxnSpPr>
            <a:cxnSpLocks/>
          </p:cNvCxnSpPr>
          <p:nvPr/>
        </p:nvCxnSpPr>
        <p:spPr>
          <a:xfrm flipH="1" flipV="1">
            <a:off x="3228975" y="1543050"/>
            <a:ext cx="866775" cy="1219202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5A2E20-70AD-4B18-BB77-B37DA4AEBCE2}"/>
              </a:ext>
            </a:extLst>
          </p:cNvPr>
          <p:cNvCxnSpPr>
            <a:cxnSpLocks/>
          </p:cNvCxnSpPr>
          <p:nvPr/>
        </p:nvCxnSpPr>
        <p:spPr>
          <a:xfrm flipV="1">
            <a:off x="6096000" y="1581150"/>
            <a:ext cx="571500" cy="1181102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AutoShape 302">
            <a:extLst>
              <a:ext uri="{FF2B5EF4-FFF2-40B4-BE49-F238E27FC236}">
                <a16:creationId xmlns:a16="http://schemas.microsoft.com/office/drawing/2014/main" id="{A4CBD680-044D-4B83-9057-92B7C8799986}"/>
              </a:ext>
            </a:extLst>
          </p:cNvPr>
          <p:cNvSpPr>
            <a:spLocks/>
          </p:cNvSpPr>
          <p:nvPr/>
        </p:nvSpPr>
        <p:spPr bwMode="auto">
          <a:xfrm flipH="1">
            <a:off x="1703223" y="3009900"/>
            <a:ext cx="152400" cy="530449"/>
          </a:xfrm>
          <a:prstGeom prst="rightBrace">
            <a:avLst>
              <a:gd name="adj1" fmla="val 48721"/>
              <a:gd name="adj2" fmla="val 50000"/>
            </a:avLst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ounded Rectangle 143">
            <a:extLst>
              <a:ext uri="{FF2B5EF4-FFF2-40B4-BE49-F238E27FC236}">
                <a16:creationId xmlns:a16="http://schemas.microsoft.com/office/drawing/2014/main" id="{D6E2A1FD-6124-483E-867E-3E3487B4E4CE}"/>
              </a:ext>
            </a:extLst>
          </p:cNvPr>
          <p:cNvSpPr/>
          <p:nvPr/>
        </p:nvSpPr>
        <p:spPr>
          <a:xfrm>
            <a:off x="76200" y="3128210"/>
            <a:ext cx="1525423" cy="274638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Instance variables</a:t>
            </a:r>
          </a:p>
        </p:txBody>
      </p:sp>
    </p:spTree>
    <p:extLst>
      <p:ext uri="{BB962C8B-B14F-4D97-AF65-F5344CB8AC3E}">
        <p14:creationId xmlns:p14="http://schemas.microsoft.com/office/powerpoint/2010/main" val="104305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90A408-529F-42F4-81FB-8D86748B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46B921-DE9D-4936-B12D-B7012DE8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86D33B-8839-4AFC-90F0-8D9C45E3F48D}"/>
              </a:ext>
            </a:extLst>
          </p:cNvPr>
          <p:cNvSpPr/>
          <p:nvPr/>
        </p:nvSpPr>
        <p:spPr>
          <a:xfrm>
            <a:off x="1063460" y="4530309"/>
            <a:ext cx="6556540" cy="890398"/>
          </a:xfrm>
          <a:prstGeom prst="roundRect">
            <a:avLst>
              <a:gd name="adj" fmla="val 16771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robin = Knight("Robin", "to seek the Holy Grail", "yellow")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robin.display_name()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B4E693-A6D3-4A02-B47E-43DF50FE0566}"/>
              </a:ext>
            </a:extLst>
          </p:cNvPr>
          <p:cNvSpPr/>
          <p:nvPr/>
        </p:nvSpPr>
        <p:spPr>
          <a:xfrm>
            <a:off x="1292061" y="2133600"/>
            <a:ext cx="6118390" cy="1942652"/>
          </a:xfrm>
          <a:prstGeom prst="roundRect">
            <a:avLst>
              <a:gd name="adj" fmla="val 7342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Knight: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name, quest, favorite_color):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self.quest = quest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self.favorite_color = favorite_color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display_name(self):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print("Welcome, Sir {}.".format(self.name))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921885-1702-44F2-B451-E721D2B3DA6D}"/>
              </a:ext>
            </a:extLst>
          </p:cNvPr>
          <p:cNvCxnSpPr>
            <a:cxnSpLocks/>
          </p:cNvCxnSpPr>
          <p:nvPr/>
        </p:nvCxnSpPr>
        <p:spPr>
          <a:xfrm>
            <a:off x="1004048" y="3643929"/>
            <a:ext cx="822490" cy="0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43">
            <a:extLst>
              <a:ext uri="{FF2B5EF4-FFF2-40B4-BE49-F238E27FC236}">
                <a16:creationId xmlns:a16="http://schemas.microsoft.com/office/drawing/2014/main" id="{D6E2A1FD-6124-483E-867E-3E3487B4E4CE}"/>
              </a:ext>
            </a:extLst>
          </p:cNvPr>
          <p:cNvSpPr/>
          <p:nvPr/>
        </p:nvSpPr>
        <p:spPr>
          <a:xfrm>
            <a:off x="129989" y="3504950"/>
            <a:ext cx="1470212" cy="265739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Method definition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BE6C80-8504-4EDB-A2EB-1F9C5BEF1CAE}"/>
              </a:ext>
            </a:extLst>
          </p:cNvPr>
          <p:cNvCxnSpPr>
            <a:cxnSpLocks/>
          </p:cNvCxnSpPr>
          <p:nvPr/>
        </p:nvCxnSpPr>
        <p:spPr>
          <a:xfrm flipH="1">
            <a:off x="3411961" y="5204117"/>
            <a:ext cx="1033207" cy="0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43">
            <a:extLst>
              <a:ext uri="{FF2B5EF4-FFF2-40B4-BE49-F238E27FC236}">
                <a16:creationId xmlns:a16="http://schemas.microsoft.com/office/drawing/2014/main" id="{CF8CD1B3-54F5-4E4B-A7C0-FA70D18736B1}"/>
              </a:ext>
            </a:extLst>
          </p:cNvPr>
          <p:cNvSpPr/>
          <p:nvPr/>
        </p:nvSpPr>
        <p:spPr>
          <a:xfrm>
            <a:off x="4316500" y="5069159"/>
            <a:ext cx="1089212" cy="265739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Method call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0D7DB7-AF85-4D6B-879A-D43AE111EF0F}"/>
              </a:ext>
            </a:extLst>
          </p:cNvPr>
          <p:cNvSpPr/>
          <p:nvPr/>
        </p:nvSpPr>
        <p:spPr>
          <a:xfrm>
            <a:off x="1063460" y="5635371"/>
            <a:ext cx="6556540" cy="391961"/>
          </a:xfrm>
          <a:prstGeom prst="roundRect">
            <a:avLst>
              <a:gd name="adj" fmla="val 16771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 algn="ctr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Welcome, Sir Robin.</a:t>
            </a:r>
          </a:p>
        </p:txBody>
      </p:sp>
    </p:spTree>
    <p:extLst>
      <p:ext uri="{BB962C8B-B14F-4D97-AF65-F5344CB8AC3E}">
        <p14:creationId xmlns:p14="http://schemas.microsoft.com/office/powerpoint/2010/main" val="193317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486C40-1792-4C34-923B-4841B692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BE42C6-7EA9-4951-A8AF-19D619A3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Versus Class Methods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7EAC2B-5AD8-4991-A78A-A69ED117B425}"/>
              </a:ext>
            </a:extLst>
          </p:cNvPr>
          <p:cNvSpPr/>
          <p:nvPr/>
        </p:nvSpPr>
        <p:spPr>
          <a:xfrm>
            <a:off x="1524000" y="4186615"/>
            <a:ext cx="6095998" cy="890398"/>
          </a:xfrm>
          <a:prstGeom prst="roundRect">
            <a:avLst>
              <a:gd name="adj" fmla="val 16771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Knight.population(Knight.count)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"There are 4 knights."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5B4218-901A-4FAF-BE42-3EA6895D1280}"/>
              </a:ext>
            </a:extLst>
          </p:cNvPr>
          <p:cNvSpPr/>
          <p:nvPr/>
        </p:nvSpPr>
        <p:spPr>
          <a:xfrm>
            <a:off x="1524000" y="1337626"/>
            <a:ext cx="6095999" cy="1942652"/>
          </a:xfrm>
          <a:prstGeom prst="roundRect">
            <a:avLst>
              <a:gd name="adj" fmla="val 7342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Knight: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= 0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Knight.count += 1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@classmethod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population(cls, knights):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"There are {} knights.".format(knights)</a:t>
            </a:r>
          </a:p>
        </p:txBody>
      </p:sp>
      <p:sp>
        <p:nvSpPr>
          <p:cNvPr id="13" name="Rounded Rectangle 143">
            <a:extLst>
              <a:ext uri="{FF2B5EF4-FFF2-40B4-BE49-F238E27FC236}">
                <a16:creationId xmlns:a16="http://schemas.microsoft.com/office/drawing/2014/main" id="{1A5985F6-49E7-48CE-AD3F-A4FB5B5CD951}"/>
              </a:ext>
            </a:extLst>
          </p:cNvPr>
          <p:cNvSpPr/>
          <p:nvPr/>
        </p:nvSpPr>
        <p:spPr>
          <a:xfrm>
            <a:off x="103095" y="2689162"/>
            <a:ext cx="1241611" cy="457450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 method definition</a:t>
            </a:r>
          </a:p>
        </p:txBody>
      </p:sp>
      <p:sp>
        <p:nvSpPr>
          <p:cNvPr id="14" name="Rounded Rectangle 143">
            <a:extLst>
              <a:ext uri="{FF2B5EF4-FFF2-40B4-BE49-F238E27FC236}">
                <a16:creationId xmlns:a16="http://schemas.microsoft.com/office/drawing/2014/main" id="{4C0DF1C6-25A2-4525-93CE-605F990B14BA}"/>
              </a:ext>
            </a:extLst>
          </p:cNvPr>
          <p:cNvSpPr/>
          <p:nvPr/>
        </p:nvSpPr>
        <p:spPr>
          <a:xfrm>
            <a:off x="103095" y="4403089"/>
            <a:ext cx="1241611" cy="457450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Calling a class method</a:t>
            </a:r>
          </a:p>
        </p:txBody>
      </p:sp>
    </p:spTree>
    <p:extLst>
      <p:ext uri="{BB962C8B-B14F-4D97-AF65-F5344CB8AC3E}">
        <p14:creationId xmlns:p14="http://schemas.microsoft.com/office/powerpoint/2010/main" val="38983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3B5ADAD-25CB-4078-B75C-F1F50D7F9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"/>
          <a:stretch/>
        </p:blipFill>
        <p:spPr>
          <a:xfrm>
            <a:off x="147222" y="1133474"/>
            <a:ext cx="5953956" cy="4710443"/>
          </a:xfrm>
          <a:prstGeom prst="rect">
            <a:avLst/>
          </a:prstGeom>
        </p:spPr>
      </p:pic>
      <p:grpSp>
        <p:nvGrpSpPr>
          <p:cNvPr id="127" name="BORDERS_AND_FADERS">
            <a:extLst>
              <a:ext uri="{FF2B5EF4-FFF2-40B4-BE49-F238E27FC236}">
                <a16:creationId xmlns:a16="http://schemas.microsoft.com/office/drawing/2014/main" id="{5D10C559-047D-4E54-8D66-56E8F95AEF2C}"/>
              </a:ext>
            </a:extLst>
          </p:cNvPr>
          <p:cNvGrpSpPr/>
          <p:nvPr/>
        </p:nvGrpSpPr>
        <p:grpSpPr>
          <a:xfrm>
            <a:off x="121822" y="1108074"/>
            <a:ext cx="6004756" cy="4761243"/>
            <a:chOff x="121822" y="1108074"/>
            <a:chExt cx="6004756" cy="4761243"/>
          </a:xfrm>
        </p:grpSpPr>
        <p:sp>
          <p:nvSpPr>
            <p:cNvPr id="123" name="BORDER_TOP">
              <a:extLst>
                <a:ext uri="{FF2B5EF4-FFF2-40B4-BE49-F238E27FC236}">
                  <a16:creationId xmlns:a16="http://schemas.microsoft.com/office/drawing/2014/main" id="{47A180E9-32B6-424C-847F-09DF6EB9B2F4}"/>
                </a:ext>
              </a:extLst>
            </p:cNvPr>
            <p:cNvSpPr/>
            <p:nvPr/>
          </p:nvSpPr>
          <p:spPr>
            <a:xfrm>
              <a:off x="121822" y="1108074"/>
              <a:ext cx="6004756" cy="25400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4" name="BORDER_LEFT">
              <a:extLst>
                <a:ext uri="{FF2B5EF4-FFF2-40B4-BE49-F238E27FC236}">
                  <a16:creationId xmlns:a16="http://schemas.microsoft.com/office/drawing/2014/main" id="{958895D6-D0BE-44D4-88DB-FB0FD48CA609}"/>
                </a:ext>
              </a:extLst>
            </p:cNvPr>
            <p:cNvSpPr/>
            <p:nvPr/>
          </p:nvSpPr>
          <p:spPr>
            <a:xfrm>
              <a:off x="121822" y="1108074"/>
              <a:ext cx="25400" cy="4761243"/>
            </a:xfrm>
            <a:prstGeom prst="rect">
              <a:avLst/>
            </a:prstGeom>
            <a:solidFill>
              <a:srgbClr val="000000"/>
            </a:soli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5" name="FADER_BOTTOM">
              <a:extLst>
                <a:ext uri="{FF2B5EF4-FFF2-40B4-BE49-F238E27FC236}">
                  <a16:creationId xmlns:a16="http://schemas.microsoft.com/office/drawing/2014/main" id="{CFDCE9DA-4E43-4265-8F91-ACD2AF309EA4}"/>
                </a:ext>
              </a:extLst>
            </p:cNvPr>
            <p:cNvSpPr/>
            <p:nvPr/>
          </p:nvSpPr>
          <p:spPr>
            <a:xfrm>
              <a:off x="121822" y="5462917"/>
              <a:ext cx="6004756" cy="406400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5400000" scaled="1"/>
              <a:tileRect/>
            </a:gra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6" name="FADER_RIGHT">
              <a:extLst>
                <a:ext uri="{FF2B5EF4-FFF2-40B4-BE49-F238E27FC236}">
                  <a16:creationId xmlns:a16="http://schemas.microsoft.com/office/drawing/2014/main" id="{3760381F-4F58-4CF6-BBAF-8B0CA013B29C}"/>
                </a:ext>
              </a:extLst>
            </p:cNvPr>
            <p:cNvSpPr/>
            <p:nvPr/>
          </p:nvSpPr>
          <p:spPr>
            <a:xfrm>
              <a:off x="5745578" y="1108074"/>
              <a:ext cx="381000" cy="476124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0" scaled="1"/>
              <a:tileRect/>
            </a:gradFill>
            <a:ln w="285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FF0000"/>
                  </a:solidFill>
                  <a:prstDash val="solid"/>
                </a14:hiddenLine>
              </a:ext>
            </a:ex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486C40-1792-4C34-923B-4841B692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BE42C6-7EA9-4951-A8AF-19D619A3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Class Structure</a:t>
            </a:r>
          </a:p>
        </p:txBody>
      </p:sp>
      <p:sp>
        <p:nvSpPr>
          <p:cNvPr id="33" name="Text Box 306">
            <a:extLst>
              <a:ext uri="{FF2B5EF4-FFF2-40B4-BE49-F238E27FC236}">
                <a16:creationId xmlns:a16="http://schemas.microsoft.com/office/drawing/2014/main" id="{89433A46-3F93-4EA5-A366-1F2DF6599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716" y="2611264"/>
            <a:ext cx="14906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29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26510E-A821-4963-B0C7-28C74FE4011F}"/>
              </a:ext>
            </a:extLst>
          </p:cNvPr>
          <p:cNvCxnSpPr>
            <a:cxnSpLocks/>
          </p:cNvCxnSpPr>
          <p:nvPr/>
        </p:nvCxnSpPr>
        <p:spPr>
          <a:xfrm flipH="1">
            <a:off x="1902759" y="3264712"/>
            <a:ext cx="6456417" cy="0"/>
          </a:xfrm>
          <a:prstGeom prst="straightConnector1">
            <a:avLst/>
          </a:prstGeom>
          <a:ln w="19050" cap="rnd">
            <a:solidFill>
              <a:srgbClr val="01A1DD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 Box 306">
            <a:extLst>
              <a:ext uri="{FF2B5EF4-FFF2-40B4-BE49-F238E27FC236}">
                <a16:creationId xmlns:a16="http://schemas.microsoft.com/office/drawing/2014/main" id="{7928039E-B9EF-44D2-B1F6-727E72820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112" y="3304145"/>
            <a:ext cx="14906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009DDC"/>
                </a:solidFill>
                <a:latin typeface="Calibri"/>
                <a:cs typeface="Calibri"/>
                <a:sym typeface="Wingdings" panose="05000000000000000000" pitchFamily="2" charset="2"/>
              </a:rPr>
              <a:t>Still </a:t>
            </a: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29</a:t>
            </a:r>
          </a:p>
        </p:txBody>
      </p:sp>
      <p:sp>
        <p:nvSpPr>
          <p:cNvPr id="46" name="Text Box 306">
            <a:extLst>
              <a:ext uri="{FF2B5EF4-FFF2-40B4-BE49-F238E27FC236}">
                <a16:creationId xmlns:a16="http://schemas.microsoft.com/office/drawing/2014/main" id="{301523D9-0317-42D2-BA24-1D4D511CF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657" y="3474992"/>
            <a:ext cx="14906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30</a:t>
            </a: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49296C64-3B32-4D64-B0E4-514A64A08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46806"/>
              </p:ext>
            </p:extLst>
          </p:nvPr>
        </p:nvGraphicFramePr>
        <p:xfrm>
          <a:off x="6531536" y="1637105"/>
          <a:ext cx="2214750" cy="42163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38250">
                  <a:extLst>
                    <a:ext uri="{9D8B030D-6E8A-4147-A177-3AD203B41FA5}">
                      <a16:colId xmlns:a16="http://schemas.microsoft.com/office/drawing/2014/main" val="3614660354"/>
                    </a:ext>
                  </a:extLst>
                </a:gridCol>
                <a:gridCol w="738250">
                  <a:extLst>
                    <a:ext uri="{9D8B030D-6E8A-4147-A177-3AD203B41FA5}">
                      <a16:colId xmlns:a16="http://schemas.microsoft.com/office/drawing/2014/main" val="1821927849"/>
                    </a:ext>
                  </a:extLst>
                </a:gridCol>
                <a:gridCol w="738250">
                  <a:extLst>
                    <a:ext uri="{9D8B030D-6E8A-4147-A177-3AD203B41FA5}">
                      <a16:colId xmlns:a16="http://schemas.microsoft.com/office/drawing/2014/main" val="1516969999"/>
                    </a:ext>
                  </a:extLst>
                </a:gridCol>
              </a:tblGrid>
              <a:tr h="7786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age</a:t>
                      </a:r>
                    </a:p>
                    <a:p>
                      <a:pPr algn="ctr"/>
                      <a:r>
                        <a:rPr lang="en-US" sz="1100" dirty="0"/>
                        <a:t>instance 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age</a:t>
                      </a:r>
                    </a:p>
                    <a:p>
                      <a:pPr algn="ctr"/>
                      <a:r>
                        <a:rPr lang="en-US" sz="1100" dirty="0"/>
                        <a:t>instance 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age</a:t>
                      </a:r>
                    </a:p>
                    <a:p>
                      <a:pPr algn="ctr"/>
                      <a:r>
                        <a:rPr lang="en-US" sz="1100" dirty="0"/>
                        <a:t>class 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8003941"/>
                  </a:ext>
                </a:extLst>
              </a:tr>
              <a:tr h="3437681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3164267"/>
                  </a:ext>
                </a:extLst>
              </a:tr>
            </a:tbl>
          </a:graphicData>
        </a:graphic>
      </p:graphicFrame>
      <p:sp>
        <p:nvSpPr>
          <p:cNvPr id="52" name="Text Box 306">
            <a:extLst>
              <a:ext uri="{FF2B5EF4-FFF2-40B4-BE49-F238E27FC236}">
                <a16:creationId xmlns:a16="http://schemas.microsoft.com/office/drawing/2014/main" id="{62AB2BC6-AE63-4C7D-875C-D081AF6AC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936" y="2762171"/>
            <a:ext cx="67982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29</a:t>
            </a:r>
          </a:p>
        </p:txBody>
      </p:sp>
      <p:sp>
        <p:nvSpPr>
          <p:cNvPr id="53" name="Text Box 306">
            <a:extLst>
              <a:ext uri="{FF2B5EF4-FFF2-40B4-BE49-F238E27FC236}">
                <a16:creationId xmlns:a16="http://schemas.microsoft.com/office/drawing/2014/main" id="{1C7D6A39-6C0F-4684-92F4-5E85CC007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8999" y="2762171"/>
            <a:ext cx="67982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- -</a:t>
            </a:r>
          </a:p>
        </p:txBody>
      </p:sp>
      <p:sp>
        <p:nvSpPr>
          <p:cNvPr id="54" name="Text Box 306">
            <a:extLst>
              <a:ext uri="{FF2B5EF4-FFF2-40B4-BE49-F238E27FC236}">
                <a16:creationId xmlns:a16="http://schemas.microsoft.com/office/drawing/2014/main" id="{AA6F0EB5-B439-4090-86F6-880D8D81A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508" y="2762171"/>
            <a:ext cx="67982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- -</a:t>
            </a:r>
          </a:p>
        </p:txBody>
      </p:sp>
      <p:sp>
        <p:nvSpPr>
          <p:cNvPr id="55" name="Text Box 306">
            <a:extLst>
              <a:ext uri="{FF2B5EF4-FFF2-40B4-BE49-F238E27FC236}">
                <a16:creationId xmlns:a16="http://schemas.microsoft.com/office/drawing/2014/main" id="{5BD6A227-70B8-43AD-A050-DDC0F9EA7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936" y="3411728"/>
            <a:ext cx="67982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29</a:t>
            </a:r>
          </a:p>
        </p:txBody>
      </p:sp>
      <p:sp>
        <p:nvSpPr>
          <p:cNvPr id="56" name="Text Box 306">
            <a:extLst>
              <a:ext uri="{FF2B5EF4-FFF2-40B4-BE49-F238E27FC236}">
                <a16:creationId xmlns:a16="http://schemas.microsoft.com/office/drawing/2014/main" id="{326E4B94-A0FE-4623-A32A-C2A9C79E1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8999" y="3411728"/>
            <a:ext cx="67982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- -</a:t>
            </a:r>
          </a:p>
        </p:txBody>
      </p:sp>
      <p:sp>
        <p:nvSpPr>
          <p:cNvPr id="57" name="Text Box 306">
            <a:extLst>
              <a:ext uri="{FF2B5EF4-FFF2-40B4-BE49-F238E27FC236}">
                <a16:creationId xmlns:a16="http://schemas.microsoft.com/office/drawing/2014/main" id="{F7F6E30C-F573-431D-8DA5-1318E0D74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508" y="3411728"/>
            <a:ext cx="67982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30</a:t>
            </a:r>
          </a:p>
        </p:txBody>
      </p:sp>
      <p:sp>
        <p:nvSpPr>
          <p:cNvPr id="58" name="Text Box 306">
            <a:extLst>
              <a:ext uri="{FF2B5EF4-FFF2-40B4-BE49-F238E27FC236}">
                <a16:creationId xmlns:a16="http://schemas.microsoft.com/office/drawing/2014/main" id="{951342B8-E7F6-4B25-80C8-8F3162555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936" y="4090232"/>
            <a:ext cx="67982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- -</a:t>
            </a:r>
          </a:p>
        </p:txBody>
      </p:sp>
      <p:sp>
        <p:nvSpPr>
          <p:cNvPr id="59" name="Text Box 306">
            <a:extLst>
              <a:ext uri="{FF2B5EF4-FFF2-40B4-BE49-F238E27FC236}">
                <a16:creationId xmlns:a16="http://schemas.microsoft.com/office/drawing/2014/main" id="{803D2944-03B8-465D-92FE-5C2C3C431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8999" y="4090232"/>
            <a:ext cx="67982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- -</a:t>
            </a:r>
          </a:p>
        </p:txBody>
      </p:sp>
      <p:sp>
        <p:nvSpPr>
          <p:cNvPr id="60" name="Text Box 306">
            <a:extLst>
              <a:ext uri="{FF2B5EF4-FFF2-40B4-BE49-F238E27FC236}">
                <a16:creationId xmlns:a16="http://schemas.microsoft.com/office/drawing/2014/main" id="{49C70B61-5915-4CCD-8E18-B28AC983E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508" y="4090232"/>
            <a:ext cx="67982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30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0C0AF3D-5461-4983-BA06-BFA92A443E33}"/>
              </a:ext>
            </a:extLst>
          </p:cNvPr>
          <p:cNvSpPr/>
          <p:nvPr/>
        </p:nvSpPr>
        <p:spPr>
          <a:xfrm>
            <a:off x="6782852" y="2796933"/>
            <a:ext cx="219217" cy="219217"/>
          </a:xfrm>
          <a:prstGeom prst="ellipse">
            <a:avLst/>
          </a:prstGeom>
          <a:noFill/>
          <a:ln w="19050" cap="flat" cmpd="sng" algn="ctr">
            <a:solidFill>
              <a:srgbClr val="01A1D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E535B9-1B2D-42FC-8343-D039359DCDF4}"/>
              </a:ext>
            </a:extLst>
          </p:cNvPr>
          <p:cNvCxnSpPr>
            <a:cxnSpLocks/>
          </p:cNvCxnSpPr>
          <p:nvPr/>
        </p:nvCxnSpPr>
        <p:spPr>
          <a:xfrm>
            <a:off x="8359176" y="3264712"/>
            <a:ext cx="0" cy="183424"/>
          </a:xfrm>
          <a:prstGeom prst="straightConnector1">
            <a:avLst/>
          </a:prstGeom>
          <a:ln w="19050" cap="rnd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076645-AF2C-488D-A369-AC75B44F5D4E}"/>
              </a:ext>
            </a:extLst>
          </p:cNvPr>
          <p:cNvCxnSpPr>
            <a:cxnSpLocks/>
          </p:cNvCxnSpPr>
          <p:nvPr/>
        </p:nvCxnSpPr>
        <p:spPr>
          <a:xfrm flipH="1">
            <a:off x="1826559" y="2587522"/>
            <a:ext cx="5071365" cy="0"/>
          </a:xfrm>
          <a:prstGeom prst="straightConnector1">
            <a:avLst/>
          </a:prstGeom>
          <a:ln w="19050" cap="rnd">
            <a:solidFill>
              <a:srgbClr val="01A1DD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22AA2B0-A618-4B28-BEF1-F71C80D2B71B}"/>
              </a:ext>
            </a:extLst>
          </p:cNvPr>
          <p:cNvCxnSpPr>
            <a:cxnSpLocks/>
          </p:cNvCxnSpPr>
          <p:nvPr/>
        </p:nvCxnSpPr>
        <p:spPr>
          <a:xfrm>
            <a:off x="6897923" y="2587522"/>
            <a:ext cx="0" cy="183424"/>
          </a:xfrm>
          <a:prstGeom prst="straightConnector1">
            <a:avLst/>
          </a:prstGeom>
          <a:ln w="19050" cap="rnd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56C3CD05-5009-48D2-B4D6-F3C649FDA445}"/>
              </a:ext>
            </a:extLst>
          </p:cNvPr>
          <p:cNvSpPr/>
          <p:nvPr/>
        </p:nvSpPr>
        <p:spPr>
          <a:xfrm>
            <a:off x="8261628" y="3449057"/>
            <a:ext cx="219217" cy="219217"/>
          </a:xfrm>
          <a:prstGeom prst="ellipse">
            <a:avLst/>
          </a:prstGeom>
          <a:noFill/>
          <a:ln w="19050" cap="flat" cmpd="sng" algn="ctr">
            <a:solidFill>
              <a:srgbClr val="01A1D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7CB56F-F66F-4626-9D74-8368BF88D35D}"/>
              </a:ext>
            </a:extLst>
          </p:cNvPr>
          <p:cNvCxnSpPr>
            <a:cxnSpLocks/>
          </p:cNvCxnSpPr>
          <p:nvPr/>
        </p:nvCxnSpPr>
        <p:spPr>
          <a:xfrm flipH="1">
            <a:off x="1714500" y="3961071"/>
            <a:ext cx="5177827" cy="0"/>
          </a:xfrm>
          <a:prstGeom prst="straightConnector1">
            <a:avLst/>
          </a:prstGeom>
          <a:ln w="19050" cap="rnd">
            <a:solidFill>
              <a:srgbClr val="01A1DD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9D0D62-DFE6-402E-8FE2-DAAABF2A22FE}"/>
              </a:ext>
            </a:extLst>
          </p:cNvPr>
          <p:cNvCxnSpPr>
            <a:cxnSpLocks/>
          </p:cNvCxnSpPr>
          <p:nvPr/>
        </p:nvCxnSpPr>
        <p:spPr>
          <a:xfrm>
            <a:off x="6892326" y="3961071"/>
            <a:ext cx="0" cy="183424"/>
          </a:xfrm>
          <a:prstGeom prst="straightConnector1">
            <a:avLst/>
          </a:prstGeom>
          <a:ln w="19050" cap="rnd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 Box 306">
            <a:extLst>
              <a:ext uri="{FF2B5EF4-FFF2-40B4-BE49-F238E27FC236}">
                <a16:creationId xmlns:a16="http://schemas.microsoft.com/office/drawing/2014/main" id="{B04A14A8-F65B-4D18-BA40-A857D0ACC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0782" y="3991764"/>
            <a:ext cx="14906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Now 30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E42B796-48D5-4F80-85DC-405CAC84E398}"/>
              </a:ext>
            </a:extLst>
          </p:cNvPr>
          <p:cNvCxnSpPr>
            <a:cxnSpLocks/>
          </p:cNvCxnSpPr>
          <p:nvPr/>
        </p:nvCxnSpPr>
        <p:spPr>
          <a:xfrm flipH="1">
            <a:off x="2019300" y="4479637"/>
            <a:ext cx="5618219" cy="0"/>
          </a:xfrm>
          <a:prstGeom prst="straightConnector1">
            <a:avLst/>
          </a:prstGeom>
          <a:ln w="19050" cap="rnd">
            <a:solidFill>
              <a:srgbClr val="01A1DD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2F7EA6-1E7E-4053-8FC5-8E143B4B7C03}"/>
              </a:ext>
            </a:extLst>
          </p:cNvPr>
          <p:cNvCxnSpPr>
            <a:cxnSpLocks/>
          </p:cNvCxnSpPr>
          <p:nvPr/>
        </p:nvCxnSpPr>
        <p:spPr>
          <a:xfrm>
            <a:off x="7637517" y="4479637"/>
            <a:ext cx="0" cy="183424"/>
          </a:xfrm>
          <a:prstGeom prst="straightConnector1">
            <a:avLst/>
          </a:prstGeom>
          <a:ln w="19050" cap="rnd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 Box 306">
            <a:extLst>
              <a:ext uri="{FF2B5EF4-FFF2-40B4-BE49-F238E27FC236}">
                <a16:creationId xmlns:a16="http://schemas.microsoft.com/office/drawing/2014/main" id="{445DF2FD-E723-4D84-A756-5260BF558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936" y="4610969"/>
            <a:ext cx="67982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- -</a:t>
            </a:r>
          </a:p>
        </p:txBody>
      </p:sp>
      <p:sp>
        <p:nvSpPr>
          <p:cNvPr id="86" name="Text Box 306">
            <a:extLst>
              <a:ext uri="{FF2B5EF4-FFF2-40B4-BE49-F238E27FC236}">
                <a16:creationId xmlns:a16="http://schemas.microsoft.com/office/drawing/2014/main" id="{CBA33758-F110-4D26-998C-83477347E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8999" y="4610969"/>
            <a:ext cx="67982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40</a:t>
            </a:r>
          </a:p>
        </p:txBody>
      </p:sp>
      <p:sp>
        <p:nvSpPr>
          <p:cNvPr id="87" name="Text Box 306">
            <a:extLst>
              <a:ext uri="{FF2B5EF4-FFF2-40B4-BE49-F238E27FC236}">
                <a16:creationId xmlns:a16="http://schemas.microsoft.com/office/drawing/2014/main" id="{D4144A6A-3A1E-41A6-9CD7-4564A4370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508" y="4610969"/>
            <a:ext cx="67982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30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9E0D9E9-ED7F-4858-838B-D37BD504A2BB}"/>
              </a:ext>
            </a:extLst>
          </p:cNvPr>
          <p:cNvSpPr/>
          <p:nvPr/>
        </p:nvSpPr>
        <p:spPr>
          <a:xfrm>
            <a:off x="7537728" y="4648298"/>
            <a:ext cx="219217" cy="219217"/>
          </a:xfrm>
          <a:prstGeom prst="ellipse">
            <a:avLst/>
          </a:prstGeom>
          <a:noFill/>
          <a:ln w="19050" cap="flat" cmpd="sng" algn="ctr">
            <a:solidFill>
              <a:srgbClr val="01A1D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9" name="Text Box 306">
            <a:extLst>
              <a:ext uri="{FF2B5EF4-FFF2-40B4-BE49-F238E27FC236}">
                <a16:creationId xmlns:a16="http://schemas.microsoft.com/office/drawing/2014/main" id="{228AE27A-1CA0-4059-8247-8604C6F3B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132" y="4508567"/>
            <a:ext cx="14906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Now 40</a:t>
            </a:r>
          </a:p>
        </p:txBody>
      </p:sp>
      <p:sp>
        <p:nvSpPr>
          <p:cNvPr id="90" name="Text Box 306">
            <a:extLst>
              <a:ext uri="{FF2B5EF4-FFF2-40B4-BE49-F238E27FC236}">
                <a16:creationId xmlns:a16="http://schemas.microsoft.com/office/drawing/2014/main" id="{FF35B549-1F55-4892-A8FA-D91D5E678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0782" y="4689916"/>
            <a:ext cx="14906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Still 30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520EC67-4D85-4CB4-94E2-52F7755F5938}"/>
              </a:ext>
            </a:extLst>
          </p:cNvPr>
          <p:cNvSpPr/>
          <p:nvPr/>
        </p:nvSpPr>
        <p:spPr>
          <a:xfrm>
            <a:off x="6791534" y="4142489"/>
            <a:ext cx="219217" cy="219217"/>
          </a:xfrm>
          <a:prstGeom prst="ellipse">
            <a:avLst/>
          </a:prstGeom>
          <a:noFill/>
          <a:ln w="19050" cap="flat" cmpd="sng" algn="ctr">
            <a:solidFill>
              <a:srgbClr val="01A1D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557341-492C-423E-9693-48D8A4791220}"/>
              </a:ext>
            </a:extLst>
          </p:cNvPr>
          <p:cNvSpPr txBox="1"/>
          <p:nvPr/>
        </p:nvSpPr>
        <p:spPr>
          <a:xfrm>
            <a:off x="6496050" y="1342221"/>
            <a:ext cx="81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robin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87CF2B-B348-4FDB-8F0F-AC7963BECBDF}"/>
              </a:ext>
            </a:extLst>
          </p:cNvPr>
          <p:cNvSpPr txBox="1"/>
          <p:nvPr/>
        </p:nvSpPr>
        <p:spPr>
          <a:xfrm>
            <a:off x="7257722" y="1342221"/>
            <a:ext cx="81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galahad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54F72E-7D3C-470B-81C7-0BE3C39245E7}"/>
              </a:ext>
            </a:extLst>
          </p:cNvPr>
          <p:cNvSpPr txBox="1"/>
          <p:nvPr/>
        </p:nvSpPr>
        <p:spPr>
          <a:xfrm>
            <a:off x="7933486" y="1342221"/>
            <a:ext cx="81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Knight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7F1A8EB-38B2-4C46-93A9-A5457F496D25}"/>
              </a:ext>
            </a:extLst>
          </p:cNvPr>
          <p:cNvCxnSpPr>
            <a:cxnSpLocks/>
          </p:cNvCxnSpPr>
          <p:nvPr/>
        </p:nvCxnSpPr>
        <p:spPr>
          <a:xfrm flipH="1">
            <a:off x="1902759" y="5170017"/>
            <a:ext cx="6456417" cy="0"/>
          </a:xfrm>
          <a:prstGeom prst="straightConnector1">
            <a:avLst/>
          </a:prstGeom>
          <a:ln w="19050" cap="rnd">
            <a:solidFill>
              <a:srgbClr val="01A1DD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 Box 306">
            <a:extLst>
              <a:ext uri="{FF2B5EF4-FFF2-40B4-BE49-F238E27FC236}">
                <a16:creationId xmlns:a16="http://schemas.microsoft.com/office/drawing/2014/main" id="{47AEF3D1-ECFF-485E-999E-53B0BC127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936" y="5317033"/>
            <a:ext cx="67982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- -</a:t>
            </a:r>
          </a:p>
        </p:txBody>
      </p:sp>
      <p:sp>
        <p:nvSpPr>
          <p:cNvPr id="100" name="Text Box 306">
            <a:extLst>
              <a:ext uri="{FF2B5EF4-FFF2-40B4-BE49-F238E27FC236}">
                <a16:creationId xmlns:a16="http://schemas.microsoft.com/office/drawing/2014/main" id="{D34239DE-19CF-46E0-8DBD-52C3646EF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8999" y="5317033"/>
            <a:ext cx="67982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40</a:t>
            </a:r>
          </a:p>
        </p:txBody>
      </p:sp>
      <p:sp>
        <p:nvSpPr>
          <p:cNvPr id="101" name="Text Box 306">
            <a:extLst>
              <a:ext uri="{FF2B5EF4-FFF2-40B4-BE49-F238E27FC236}">
                <a16:creationId xmlns:a16="http://schemas.microsoft.com/office/drawing/2014/main" id="{930405F4-54BF-438D-8B3D-74B7E1941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508" y="5317033"/>
            <a:ext cx="67982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50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E12BBDB-D00D-469B-9F7E-2CBE2ABA52DE}"/>
              </a:ext>
            </a:extLst>
          </p:cNvPr>
          <p:cNvCxnSpPr>
            <a:cxnSpLocks/>
          </p:cNvCxnSpPr>
          <p:nvPr/>
        </p:nvCxnSpPr>
        <p:spPr>
          <a:xfrm>
            <a:off x="8359176" y="5170017"/>
            <a:ext cx="0" cy="183424"/>
          </a:xfrm>
          <a:prstGeom prst="straightConnector1">
            <a:avLst/>
          </a:prstGeom>
          <a:ln w="19050" cap="rnd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AC787FED-641E-4F4D-B276-14866584FF27}"/>
              </a:ext>
            </a:extLst>
          </p:cNvPr>
          <p:cNvSpPr/>
          <p:nvPr/>
        </p:nvSpPr>
        <p:spPr>
          <a:xfrm>
            <a:off x="8261628" y="5354362"/>
            <a:ext cx="219217" cy="219217"/>
          </a:xfrm>
          <a:prstGeom prst="ellipse">
            <a:avLst/>
          </a:prstGeom>
          <a:noFill/>
          <a:ln w="19050" cap="flat" cmpd="sng" algn="ctr">
            <a:solidFill>
              <a:srgbClr val="01A1D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4" name="Text Box 306">
            <a:extLst>
              <a:ext uri="{FF2B5EF4-FFF2-40B4-BE49-F238E27FC236}">
                <a16:creationId xmlns:a16="http://schemas.microsoft.com/office/drawing/2014/main" id="{F677FD1E-FD0E-4388-89E9-E996FF620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607" y="5193638"/>
            <a:ext cx="14906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Still 40</a:t>
            </a:r>
          </a:p>
        </p:txBody>
      </p:sp>
      <p:sp>
        <p:nvSpPr>
          <p:cNvPr id="105" name="Text Box 306">
            <a:extLst>
              <a:ext uri="{FF2B5EF4-FFF2-40B4-BE49-F238E27FC236}">
                <a16:creationId xmlns:a16="http://schemas.microsoft.com/office/drawing/2014/main" id="{A6B0962A-E018-4723-B8D8-0036E5202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257" y="5374987"/>
            <a:ext cx="14906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9DDC"/>
                </a:solidFill>
                <a:effectLst/>
                <a:uLnTx/>
                <a:uFillTx/>
                <a:latin typeface="Calibri"/>
                <a:cs typeface="Calibri"/>
              </a:rPr>
              <a:t>Now 50</a:t>
            </a:r>
          </a:p>
        </p:txBody>
      </p:sp>
    </p:spTree>
    <p:extLst>
      <p:ext uri="{BB962C8B-B14F-4D97-AF65-F5344CB8AC3E}">
        <p14:creationId xmlns:p14="http://schemas.microsoft.com/office/powerpoint/2010/main" val="682058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170958-3132-4750-A1D3-B6C52096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F9CA55-ABFB-4CE8-BBA3-BB1030F9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You'll use PyCharm's interactive console to:</a:t>
            </a:r>
          </a:p>
          <a:p>
            <a:pPr lvl="1"/>
            <a:r>
              <a:rPr lang="en-US" dirty="0"/>
              <a:t>Create a test class.</a:t>
            </a:r>
          </a:p>
          <a:p>
            <a:pPr lvl="1"/>
            <a:r>
              <a:rPr lang="en-US" dirty="0"/>
              <a:t>Construct an instance of the class.</a:t>
            </a:r>
          </a:p>
          <a:p>
            <a:pPr lvl="1"/>
            <a:r>
              <a:rPr lang="en-US" dirty="0"/>
              <a:t>Dynamically change the attributes of the class.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3B1D83-29FC-41DC-8C87-ED5986A2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Working with Classes</a:t>
            </a:r>
          </a:p>
        </p:txBody>
      </p:sp>
    </p:spTree>
    <p:extLst>
      <p:ext uri="{BB962C8B-B14F-4D97-AF65-F5344CB8AC3E}">
        <p14:creationId xmlns:p14="http://schemas.microsoft.com/office/powerpoint/2010/main" val="1793457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1B4198-C9BF-44C9-A1CB-E1FC2032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604778-8B87-49F8-AE4B-818E8A99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Dictionaries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162C7F-BFF7-4138-9C3C-6491F1FC0F08}"/>
              </a:ext>
            </a:extLst>
          </p:cNvPr>
          <p:cNvSpPr/>
          <p:nvPr/>
        </p:nvSpPr>
        <p:spPr>
          <a:xfrm>
            <a:off x="1512805" y="1288989"/>
            <a:ext cx="6118390" cy="844611"/>
          </a:xfrm>
          <a:prstGeom prst="roundRect">
            <a:avLst>
              <a:gd name="adj" fmla="val 13805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robin.age = 29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robin.crest = "bird"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robin.honorific = "the Brave"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53526A-A4C8-4C00-A298-117EF68E251C}"/>
              </a:ext>
            </a:extLst>
          </p:cNvPr>
          <p:cNvSpPr/>
          <p:nvPr/>
        </p:nvSpPr>
        <p:spPr>
          <a:xfrm>
            <a:off x="1512805" y="2256203"/>
            <a:ext cx="6118390" cy="365125"/>
          </a:xfrm>
          <a:prstGeom prst="roundRect">
            <a:avLst>
              <a:gd name="adj" fmla="val 13805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robin.__dict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1D85EA-DFE4-4BA4-AC53-CEFF00F4703C}"/>
              </a:ext>
            </a:extLst>
          </p:cNvPr>
          <p:cNvSpPr/>
          <p:nvPr/>
        </p:nvSpPr>
        <p:spPr>
          <a:xfrm>
            <a:off x="1512805" y="2743931"/>
            <a:ext cx="6118390" cy="837469"/>
          </a:xfrm>
          <a:prstGeom prst="roundRect">
            <a:avLst>
              <a:gd name="adj" fmla="val 13805"/>
            </a:avLst>
          </a:prstGeom>
          <a:solidFill>
            <a:schemeClr val="bg1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{'crest': 'bird', 'quest': 'to seek the Holy Grail', 'name': 'Robin', 'favorite_color': 'yellow', 'age': 29, 'honorific': 'the Brave'}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29B5E6-06BD-4360-B687-747B26F7F616}"/>
              </a:ext>
            </a:extLst>
          </p:cNvPr>
          <p:cNvSpPr/>
          <p:nvPr/>
        </p:nvSpPr>
        <p:spPr>
          <a:xfrm>
            <a:off x="1512805" y="3786120"/>
            <a:ext cx="6118390" cy="365125"/>
          </a:xfrm>
          <a:prstGeom prst="roundRect">
            <a:avLst>
              <a:gd name="adj" fmla="val 13805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robin.__dict__["honorific"] = "the Not-So-Brave"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227AD0-B361-444C-9324-B0CEDD80DD28}"/>
              </a:ext>
            </a:extLst>
          </p:cNvPr>
          <p:cNvSpPr/>
          <p:nvPr/>
        </p:nvSpPr>
        <p:spPr>
          <a:xfrm>
            <a:off x="1512805" y="4315815"/>
            <a:ext cx="6118390" cy="365125"/>
          </a:xfrm>
          <a:prstGeom prst="roundRect">
            <a:avLst>
              <a:gd name="adj" fmla="val 13805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print(robin.name + " " + robin.honorific)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A68C76-6424-4214-8204-14D6AB3C440C}"/>
              </a:ext>
            </a:extLst>
          </p:cNvPr>
          <p:cNvSpPr/>
          <p:nvPr/>
        </p:nvSpPr>
        <p:spPr>
          <a:xfrm>
            <a:off x="1512805" y="4696950"/>
            <a:ext cx="6118390" cy="323157"/>
          </a:xfrm>
          <a:prstGeom prst="roundRect">
            <a:avLst>
              <a:gd name="adj" fmla="val 13805"/>
            </a:avLst>
          </a:prstGeom>
          <a:solidFill>
            <a:schemeClr val="bg1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Robin the Not-So-Brave</a:t>
            </a:r>
          </a:p>
        </p:txBody>
      </p:sp>
    </p:spTree>
    <p:extLst>
      <p:ext uri="{BB962C8B-B14F-4D97-AF65-F5344CB8AC3E}">
        <p14:creationId xmlns:p14="http://schemas.microsoft.com/office/powerpoint/2010/main" val="3977725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E6EB30F-78D6-4992-853F-F5408A7C0CE4}"/>
              </a:ext>
            </a:extLst>
          </p:cNvPr>
          <p:cNvSpPr/>
          <p:nvPr/>
        </p:nvSpPr>
        <p:spPr>
          <a:xfrm>
            <a:off x="109674" y="1066799"/>
            <a:ext cx="5663896" cy="3544177"/>
          </a:xfrm>
          <a:prstGeom prst="roundRect">
            <a:avLst>
              <a:gd name="adj" fmla="val 403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Knight: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name):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get_name(self):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self.name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set_name(self, value):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value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del_name(self):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 self.name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A82AC8-42A8-4E3C-9368-A48FDFA9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AC3D7F-03CC-4628-BBF3-18EE314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- 1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6632AC2-8210-4095-BF96-2D1A925676BD}"/>
              </a:ext>
            </a:extLst>
          </p:cNvPr>
          <p:cNvSpPr/>
          <p:nvPr/>
        </p:nvSpPr>
        <p:spPr>
          <a:xfrm>
            <a:off x="109674" y="4741986"/>
            <a:ext cx="5663896" cy="1125414"/>
          </a:xfrm>
          <a:prstGeom prst="roundRect">
            <a:avLst>
              <a:gd name="adj" fmla="val 1182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arthur = Knight("Arthur")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arthur.get_name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arthur.set_name = "King Arthur"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arthur.del_name</a:t>
            </a:r>
          </a:p>
        </p:txBody>
      </p:sp>
      <p:sp>
        <p:nvSpPr>
          <p:cNvPr id="31" name="Text Box 307">
            <a:extLst>
              <a:ext uri="{FF2B5EF4-FFF2-40B4-BE49-F238E27FC236}">
                <a16:creationId xmlns:a16="http://schemas.microsoft.com/office/drawing/2014/main" id="{A28ED39B-4F3A-43D6-9E4A-E5C21B03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853" y="5175563"/>
            <a:ext cx="30894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Different </a:t>
            </a:r>
            <a:r>
              <a:rPr kumimoji="0" lang="en-US" sz="13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function names </a:t>
            </a: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to get, set, and delete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AF5528-37EF-4D16-8AC0-19FD2CA3A0B6}"/>
              </a:ext>
            </a:extLst>
          </p:cNvPr>
          <p:cNvCxnSpPr>
            <a:cxnSpLocks/>
          </p:cNvCxnSpPr>
          <p:nvPr/>
        </p:nvCxnSpPr>
        <p:spPr>
          <a:xfrm flipH="1" flipV="1">
            <a:off x="1915887" y="5157477"/>
            <a:ext cx="3968182" cy="165055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7E9996-D515-425C-8A96-568B8475410E}"/>
              </a:ext>
            </a:extLst>
          </p:cNvPr>
          <p:cNvCxnSpPr>
            <a:cxnSpLocks/>
          </p:cNvCxnSpPr>
          <p:nvPr/>
        </p:nvCxnSpPr>
        <p:spPr>
          <a:xfrm flipH="1">
            <a:off x="3535680" y="5324913"/>
            <a:ext cx="2346008" cy="6735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25B031-A5C3-4DB3-8D2B-1D96FB700343}"/>
              </a:ext>
            </a:extLst>
          </p:cNvPr>
          <p:cNvCxnSpPr>
            <a:cxnSpLocks/>
          </p:cNvCxnSpPr>
          <p:nvPr/>
        </p:nvCxnSpPr>
        <p:spPr>
          <a:xfrm flipH="1">
            <a:off x="1994264" y="5324913"/>
            <a:ext cx="3892186" cy="267992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143">
            <a:extLst>
              <a:ext uri="{FF2B5EF4-FFF2-40B4-BE49-F238E27FC236}">
                <a16:creationId xmlns:a16="http://schemas.microsoft.com/office/drawing/2014/main" id="{8999169B-ACAB-4F91-AB1C-032CDB0C0E11}"/>
              </a:ext>
            </a:extLst>
          </p:cNvPr>
          <p:cNvSpPr/>
          <p:nvPr/>
        </p:nvSpPr>
        <p:spPr>
          <a:xfrm>
            <a:off x="5900738" y="1066799"/>
            <a:ext cx="3133588" cy="274638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Knight class without the use of properties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471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650B3B5-B871-470E-AF22-53A7C1CEE5D8}"/>
              </a:ext>
            </a:extLst>
          </p:cNvPr>
          <p:cNvSpPr/>
          <p:nvPr/>
        </p:nvSpPr>
        <p:spPr>
          <a:xfrm>
            <a:off x="109674" y="1066799"/>
            <a:ext cx="5663896" cy="3544177"/>
          </a:xfrm>
          <a:prstGeom prst="roundRect">
            <a:avLst>
              <a:gd name="adj" fmla="val 403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Knight: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name):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self._name = name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get_name(self):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self._name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set_name(self, value):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self._name = value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del_name(self):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 self._name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= property(get_name, set_name, del_name)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A82AC8-42A8-4E3C-9368-A48FDFA9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AC3D7F-03CC-4628-BBF3-18EE314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- 2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08FB6E-F3A3-4C8D-B762-C44134C3F9DC}"/>
              </a:ext>
            </a:extLst>
          </p:cNvPr>
          <p:cNvSpPr/>
          <p:nvPr/>
        </p:nvSpPr>
        <p:spPr>
          <a:xfrm>
            <a:off x="109674" y="4741986"/>
            <a:ext cx="5663896" cy="1125414"/>
          </a:xfrm>
          <a:prstGeom prst="roundRect">
            <a:avLst>
              <a:gd name="adj" fmla="val 1182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arthur = Knight("Arthur")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arthur.name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arthur.name = "King Arthur"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del arthur.name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FA3221-E626-4212-A37B-F7AD3C27CB5A}"/>
              </a:ext>
            </a:extLst>
          </p:cNvPr>
          <p:cNvCxnSpPr>
            <a:cxnSpLocks/>
          </p:cNvCxnSpPr>
          <p:nvPr/>
        </p:nvCxnSpPr>
        <p:spPr>
          <a:xfrm flipH="1" flipV="1">
            <a:off x="1815152" y="1828800"/>
            <a:ext cx="4084342" cy="1143630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F5A2C3-824E-4925-99BD-1ED1B66D126D}"/>
              </a:ext>
            </a:extLst>
          </p:cNvPr>
          <p:cNvCxnSpPr>
            <a:cxnSpLocks/>
          </p:cNvCxnSpPr>
          <p:nvPr/>
        </p:nvCxnSpPr>
        <p:spPr>
          <a:xfrm flipH="1" flipV="1">
            <a:off x="2606722" y="2497540"/>
            <a:ext cx="3292773" cy="474890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C0309-CAAD-4DDA-B235-545A9862B6E6}"/>
              </a:ext>
            </a:extLst>
          </p:cNvPr>
          <p:cNvCxnSpPr>
            <a:cxnSpLocks/>
          </p:cNvCxnSpPr>
          <p:nvPr/>
        </p:nvCxnSpPr>
        <p:spPr>
          <a:xfrm flipH="1">
            <a:off x="3132795" y="2972430"/>
            <a:ext cx="2766699" cy="28104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3DE49B-92C6-46E5-BA49-30BC5A415DFC}"/>
              </a:ext>
            </a:extLst>
          </p:cNvPr>
          <p:cNvCxnSpPr>
            <a:cxnSpLocks/>
          </p:cNvCxnSpPr>
          <p:nvPr/>
        </p:nvCxnSpPr>
        <p:spPr>
          <a:xfrm flipH="1">
            <a:off x="2709714" y="2972430"/>
            <a:ext cx="3189780" cy="655901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DAC03E-5098-4DEC-8644-C7B15E1F7056}"/>
              </a:ext>
            </a:extLst>
          </p:cNvPr>
          <p:cNvCxnSpPr>
            <a:cxnSpLocks/>
          </p:cNvCxnSpPr>
          <p:nvPr/>
        </p:nvCxnSpPr>
        <p:spPr>
          <a:xfrm flipH="1">
            <a:off x="5494363" y="4053586"/>
            <a:ext cx="405131" cy="0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Box 307">
            <a:extLst>
              <a:ext uri="{FF2B5EF4-FFF2-40B4-BE49-F238E27FC236}">
                <a16:creationId xmlns:a16="http://schemas.microsoft.com/office/drawing/2014/main" id="{BD16BA9C-18DF-4443-88CE-AD1F7A269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853" y="3937982"/>
            <a:ext cx="30894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Connects get_name, set_name, and del_name methods to the </a:t>
            </a:r>
            <a:r>
              <a:rPr kumimoji="0" lang="en-US" sz="13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name</a:t>
            </a: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property</a:t>
            </a:r>
          </a:p>
        </p:txBody>
      </p:sp>
      <p:sp>
        <p:nvSpPr>
          <p:cNvPr id="40" name="Text Box 307">
            <a:extLst>
              <a:ext uri="{FF2B5EF4-FFF2-40B4-BE49-F238E27FC236}">
                <a16:creationId xmlns:a16="http://schemas.microsoft.com/office/drawing/2014/main" id="{9317B0F6-0C5F-479B-B0EE-C7618FAC3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853" y="2836742"/>
            <a:ext cx="308944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Underscore added before variable </a:t>
            </a:r>
            <a:r>
              <a:rPr kumimoji="0" lang="en-US" sz="13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name</a:t>
            </a:r>
          </a:p>
        </p:txBody>
      </p:sp>
      <p:sp>
        <p:nvSpPr>
          <p:cNvPr id="59" name="Text Box 307">
            <a:extLst>
              <a:ext uri="{FF2B5EF4-FFF2-40B4-BE49-F238E27FC236}">
                <a16:creationId xmlns:a16="http://schemas.microsoft.com/office/drawing/2014/main" id="{65CC09D7-C82A-4690-8031-41F4F36C9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853" y="5175563"/>
            <a:ext cx="30894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Get, set, and delete – 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all </a:t>
            </a: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accomplished through the </a:t>
            </a:r>
            <a:r>
              <a:rPr kumimoji="0" lang="en-US" sz="13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name</a:t>
            </a: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property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E1A69D-A7D5-4D25-8DFA-11A3634CBF35}"/>
              </a:ext>
            </a:extLst>
          </p:cNvPr>
          <p:cNvCxnSpPr>
            <a:cxnSpLocks/>
          </p:cNvCxnSpPr>
          <p:nvPr/>
        </p:nvCxnSpPr>
        <p:spPr>
          <a:xfrm flipH="1" flipV="1">
            <a:off x="1543050" y="5155844"/>
            <a:ext cx="4341019" cy="166689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713A77-E84B-49B1-9843-ADCFD4447468}"/>
              </a:ext>
            </a:extLst>
          </p:cNvPr>
          <p:cNvCxnSpPr>
            <a:cxnSpLocks/>
          </p:cNvCxnSpPr>
          <p:nvPr/>
        </p:nvCxnSpPr>
        <p:spPr>
          <a:xfrm flipH="1">
            <a:off x="3155950" y="5324913"/>
            <a:ext cx="2725738" cy="34131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CF9A66-1DC4-47E2-BADD-8A4C9EDA1099}"/>
              </a:ext>
            </a:extLst>
          </p:cNvPr>
          <p:cNvCxnSpPr>
            <a:cxnSpLocks/>
          </p:cNvCxnSpPr>
          <p:nvPr/>
        </p:nvCxnSpPr>
        <p:spPr>
          <a:xfrm flipH="1">
            <a:off x="1994264" y="5324913"/>
            <a:ext cx="3892186" cy="267992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143">
            <a:extLst>
              <a:ext uri="{FF2B5EF4-FFF2-40B4-BE49-F238E27FC236}">
                <a16:creationId xmlns:a16="http://schemas.microsoft.com/office/drawing/2014/main" id="{4233F669-8C7E-471F-9B60-234BEBAFCB76}"/>
              </a:ext>
            </a:extLst>
          </p:cNvPr>
          <p:cNvSpPr/>
          <p:nvPr/>
        </p:nvSpPr>
        <p:spPr>
          <a:xfrm>
            <a:off x="5900738" y="1066799"/>
            <a:ext cx="3133588" cy="274638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Knight class with </a:t>
            </a:r>
            <a:r>
              <a:rPr lang="en-US" sz="1300" b="1" i="1" kern="0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 property added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164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F0B6-0AC1-4BF9-ABFD-087DC64A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and Call a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EF8A7-0DA3-4CB3-B0EC-C49B4502F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956DB-F060-4130-95E8-6CA022FF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8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A82AC8-42A8-4E3C-9368-A48FDFA9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AC3D7F-03CC-4628-BBF3-18EE314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- 3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08FB6E-F3A3-4C8D-B762-C44134C3F9DC}"/>
              </a:ext>
            </a:extLst>
          </p:cNvPr>
          <p:cNvSpPr/>
          <p:nvPr/>
        </p:nvSpPr>
        <p:spPr>
          <a:xfrm>
            <a:off x="109674" y="4741986"/>
            <a:ext cx="5663896" cy="1125414"/>
          </a:xfrm>
          <a:prstGeom prst="roundRect">
            <a:avLst>
              <a:gd name="adj" fmla="val 1182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arthur = Knight("Arthur")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arthur.name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arthur.name = "King Arthur"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del arthur.name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AF0948-6227-414C-B494-93913FCA3A63}"/>
              </a:ext>
            </a:extLst>
          </p:cNvPr>
          <p:cNvSpPr/>
          <p:nvPr/>
        </p:nvSpPr>
        <p:spPr>
          <a:xfrm>
            <a:off x="109674" y="1066799"/>
            <a:ext cx="5663896" cy="3544177"/>
          </a:xfrm>
          <a:prstGeom prst="roundRect">
            <a:avLst>
              <a:gd name="adj" fmla="val 403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Knight: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name):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self._name = name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name(self):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self._name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@name.setter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name(self, value):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self._name = value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@name.deleter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name(self):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 self._name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FA3221-E626-4212-A37B-F7AD3C27CB5A}"/>
              </a:ext>
            </a:extLst>
          </p:cNvPr>
          <p:cNvCxnSpPr>
            <a:cxnSpLocks/>
          </p:cNvCxnSpPr>
          <p:nvPr/>
        </p:nvCxnSpPr>
        <p:spPr>
          <a:xfrm flipH="1" flipV="1">
            <a:off x="1704975" y="2105025"/>
            <a:ext cx="4194519" cy="867405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C0309-CAAD-4DDA-B235-545A9862B6E6}"/>
              </a:ext>
            </a:extLst>
          </p:cNvPr>
          <p:cNvCxnSpPr>
            <a:cxnSpLocks/>
          </p:cNvCxnSpPr>
          <p:nvPr/>
        </p:nvCxnSpPr>
        <p:spPr>
          <a:xfrm flipH="1" flipV="1">
            <a:off x="2095500" y="2962275"/>
            <a:ext cx="3803995" cy="10155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3DE49B-92C6-46E5-BA49-30BC5A415DFC}"/>
              </a:ext>
            </a:extLst>
          </p:cNvPr>
          <p:cNvCxnSpPr>
            <a:cxnSpLocks/>
          </p:cNvCxnSpPr>
          <p:nvPr/>
        </p:nvCxnSpPr>
        <p:spPr>
          <a:xfrm flipH="1">
            <a:off x="2124075" y="2972430"/>
            <a:ext cx="3775419" cy="808995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307">
            <a:extLst>
              <a:ext uri="{FF2B5EF4-FFF2-40B4-BE49-F238E27FC236}">
                <a16:creationId xmlns:a16="http://schemas.microsoft.com/office/drawing/2014/main" id="{9317B0F6-0C5F-479B-B0EE-C7618FAC3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853" y="2836742"/>
            <a:ext cx="30894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Using property decorator instead of using the property() function</a:t>
            </a:r>
            <a:endParaRPr kumimoji="0" lang="en-US" sz="13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59" name="Text Box 307">
            <a:extLst>
              <a:ext uri="{FF2B5EF4-FFF2-40B4-BE49-F238E27FC236}">
                <a16:creationId xmlns:a16="http://schemas.microsoft.com/office/drawing/2014/main" id="{65CC09D7-C82A-4690-8031-41F4F36C9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853" y="5175563"/>
            <a:ext cx="30894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Get, set, and delete all done through the </a:t>
            </a:r>
            <a:r>
              <a:rPr kumimoji="0" lang="en-US" sz="13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name</a:t>
            </a: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property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E1A69D-A7D5-4D25-8DFA-11A3634CBF35}"/>
              </a:ext>
            </a:extLst>
          </p:cNvPr>
          <p:cNvCxnSpPr>
            <a:cxnSpLocks/>
          </p:cNvCxnSpPr>
          <p:nvPr/>
        </p:nvCxnSpPr>
        <p:spPr>
          <a:xfrm flipH="1" flipV="1">
            <a:off x="1543050" y="5155844"/>
            <a:ext cx="4341019" cy="166689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713A77-E84B-49B1-9843-ADCFD4447468}"/>
              </a:ext>
            </a:extLst>
          </p:cNvPr>
          <p:cNvCxnSpPr>
            <a:cxnSpLocks/>
          </p:cNvCxnSpPr>
          <p:nvPr/>
        </p:nvCxnSpPr>
        <p:spPr>
          <a:xfrm flipH="1">
            <a:off x="3155950" y="5324913"/>
            <a:ext cx="2725738" cy="34131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CF9A66-1DC4-47E2-BADD-8A4C9EDA1099}"/>
              </a:ext>
            </a:extLst>
          </p:cNvPr>
          <p:cNvCxnSpPr>
            <a:cxnSpLocks/>
          </p:cNvCxnSpPr>
          <p:nvPr/>
        </p:nvCxnSpPr>
        <p:spPr>
          <a:xfrm flipH="1">
            <a:off x="1994264" y="5324913"/>
            <a:ext cx="3892186" cy="267992"/>
          </a:xfrm>
          <a:prstGeom prst="straightConnector1">
            <a:avLst/>
          </a:prstGeom>
          <a:ln w="19050">
            <a:solidFill>
              <a:srgbClr val="01A1D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143">
            <a:extLst>
              <a:ext uri="{FF2B5EF4-FFF2-40B4-BE49-F238E27FC236}">
                <a16:creationId xmlns:a16="http://schemas.microsoft.com/office/drawing/2014/main" id="{631F6299-85EC-4C26-8C24-D2BEB05F0599}"/>
              </a:ext>
            </a:extLst>
          </p:cNvPr>
          <p:cNvSpPr/>
          <p:nvPr/>
        </p:nvSpPr>
        <p:spPr>
          <a:xfrm>
            <a:off x="5900738" y="1066799"/>
            <a:ext cx="3133588" cy="274638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Knight class using property decorator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485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6002CF-2AEC-40BC-AF26-F1F3A9F6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7634C2-28C0-4110-BF11-9B8566B6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A32DDA-F699-42DC-B007-9B0B21DB9C59}"/>
              </a:ext>
            </a:extLst>
          </p:cNvPr>
          <p:cNvSpPr/>
          <p:nvPr/>
        </p:nvSpPr>
        <p:spPr>
          <a:xfrm>
            <a:off x="109674" y="1066799"/>
            <a:ext cx="6976926" cy="3544177"/>
          </a:xfrm>
          <a:prstGeom prst="roundRect">
            <a:avLst>
              <a:gd name="adj" fmla="val 403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Citizen: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name, occupation, birthplace):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self.occupation = occupation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self.birthplace = birthplace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display_info(self):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print("{}, 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"the {}, 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"is from {}.".format(self.name,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self.occupation,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self.birthplace))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Knight(Citizen):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knight_quest(self):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print("{}, you must seek Camelot.".format(self.name))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9B0C28-9FBE-4257-BC1A-CC0189A52B99}"/>
              </a:ext>
            </a:extLst>
          </p:cNvPr>
          <p:cNvSpPr/>
          <p:nvPr/>
        </p:nvSpPr>
        <p:spPr>
          <a:xfrm>
            <a:off x="109674" y="4780520"/>
            <a:ext cx="6976926" cy="753505"/>
          </a:xfrm>
          <a:prstGeom prst="roundRect">
            <a:avLst>
              <a:gd name="adj" fmla="val 11708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arthur = Knight("Arthur", "King", "Great Britain")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arthur.display_info()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arthur.knight_quest()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E4BD12-45B9-4BB6-A7B0-964FFC546283}"/>
              </a:ext>
            </a:extLst>
          </p:cNvPr>
          <p:cNvSpPr/>
          <p:nvPr/>
        </p:nvSpPr>
        <p:spPr>
          <a:xfrm>
            <a:off x="109674" y="5589097"/>
            <a:ext cx="6976926" cy="583104"/>
          </a:xfrm>
          <a:prstGeom prst="roundRect">
            <a:avLst>
              <a:gd name="adj" fmla="val 11708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Arthur, the King, is from Great Britain.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Arthur, you must seek Camelot.</a:t>
            </a:r>
          </a:p>
        </p:txBody>
      </p:sp>
    </p:spTree>
    <p:extLst>
      <p:ext uri="{BB962C8B-B14F-4D97-AF65-F5344CB8AC3E}">
        <p14:creationId xmlns:p14="http://schemas.microsoft.com/office/powerpoint/2010/main" val="152038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Methods</a:t>
            </a:r>
          </a:p>
        </p:txBody>
      </p:sp>
      <p:graphicFrame>
        <p:nvGraphicFramePr>
          <p:cNvPr id="3" name="Group 64">
            <a:extLst>
              <a:ext uri="{FF2B5EF4-FFF2-40B4-BE49-F238E27FC236}">
                <a16:creationId xmlns:a16="http://schemas.microsoft.com/office/drawing/2014/main" id="{AEA38B12-F047-4CF8-8EAB-A7843A3E5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51195"/>
              </p:ext>
            </p:extLst>
          </p:nvPr>
        </p:nvGraphicFramePr>
        <p:xfrm>
          <a:off x="223293" y="1163955"/>
          <a:ext cx="8692107" cy="2529840"/>
        </p:xfrm>
        <a:graphic>
          <a:graphicData uri="http://schemas.openxmlformats.org/drawingml/2006/table">
            <a:tbl>
              <a:tblPr/>
              <a:tblGrid>
                <a:gridCol w="199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687">
                  <a:extLst>
                    <a:ext uri="{9D8B030D-6E8A-4147-A177-3AD203B41FA5}">
                      <a16:colId xmlns:a16="http://schemas.microsoft.com/office/drawing/2014/main" val="2953897363"/>
                    </a:ext>
                  </a:extLst>
                </a:gridCol>
              </a:tblGrid>
              <a:tr h="14337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Special Method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Description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__init__()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Use to initialize an instance.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__del__()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Use to destroy an instance.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__setattr__()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Use to override the attributes of a class.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2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__getattr__()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Use to retrieve</a:t>
                      </a:r>
                      <a:r>
                        <a:rPr lang="en-US" sz="1200" i="0" baseline="0" dirty="0"/>
                        <a:t> the attributes of a class.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99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__delattr__()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Use to delete the</a:t>
                      </a:r>
                      <a:r>
                        <a:rPr lang="en-US" sz="1200" i="0" baseline="0" dirty="0"/>
                        <a:t> attributes of a class.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3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__str__()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Use to print returned values as neatly formatted strings.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29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__int__()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Use to print returned</a:t>
                      </a:r>
                      <a:r>
                        <a:rPr lang="en-US" sz="1200" i="0" baseline="0" dirty="0"/>
                        <a:t> values as integers.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11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__float__()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Use to print returned values as floats.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13817"/>
                  </a:ext>
                </a:extLst>
              </a:tr>
            </a:tbl>
          </a:graphicData>
        </a:graphic>
      </p:graphicFrame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6DE089F-4BC9-4871-A01B-12FA5ED7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74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36F778-A7E4-4F3D-9013-BADB12CE7B2B}"/>
              </a:ext>
            </a:extLst>
          </p:cNvPr>
          <p:cNvSpPr/>
          <p:nvPr/>
        </p:nvSpPr>
        <p:spPr>
          <a:xfrm>
            <a:off x="109674" y="1066799"/>
            <a:ext cx="5833926" cy="2971801"/>
          </a:xfrm>
          <a:prstGeom prst="roundRect">
            <a:avLst>
              <a:gd name="adj" fmla="val 5636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Addition: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a):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self.a = a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__str__(self):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"The answer is {}.".format(self.a)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__add__(self, other):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Addition(self.a + other.a)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operator1 = Addition(3)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operator2 = Addition(5)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print(operator1 + operator2)</a:t>
            </a:r>
          </a:p>
        </p:txBody>
      </p:sp>
      <p:graphicFrame>
        <p:nvGraphicFramePr>
          <p:cNvPr id="3" name="Group 64">
            <a:extLst>
              <a:ext uri="{FF2B5EF4-FFF2-40B4-BE49-F238E27FC236}">
                <a16:creationId xmlns:a16="http://schemas.microsoft.com/office/drawing/2014/main" id="{AEA38B12-F047-4CF8-8EAB-A7843A3E5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72636"/>
              </p:ext>
            </p:extLst>
          </p:nvPr>
        </p:nvGraphicFramePr>
        <p:xfrm>
          <a:off x="6302828" y="1042915"/>
          <a:ext cx="2752725" cy="5425440"/>
        </p:xfrm>
        <a:graphic>
          <a:graphicData uri="http://schemas.openxmlformats.org/drawingml/2006/table">
            <a:tbl>
              <a:tblPr/>
              <a:tblGrid>
                <a:gridCol w="15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53897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Special </a:t>
                      </a:r>
                      <a:b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</a:b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Method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Equivalent</a:t>
                      </a:r>
                      <a:b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</a:b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Expression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__add__()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+ 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__sub__()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- 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__mul__()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b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2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__truediv__()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/ 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99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__floordiv__()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// 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3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__mod__()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% 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29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__pow__()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** 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11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__and__()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&amp; 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13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__and__()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&amp; 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06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__or__()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| 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61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__eq__()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== 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5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__ne__()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!= 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45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__gt__()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&gt; 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93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__lt__()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&lt; 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313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__ge__()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&gt;= 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892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__le__()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&lt;= 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811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__contains__()</a:t>
                      </a:r>
                      <a:endParaRPr lang="en-US" sz="12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in b</a:t>
                      </a:r>
                      <a:b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not in 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495157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BB48C05-35F9-4AC5-A0A0-FB6FD3AF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59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8CF22B-10AD-4DE0-9623-94BEA9D5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3B836C-3445-4450-9FBE-6DD65404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Scope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809073-9CB9-445E-B2CB-7ACF1C3ADFA6}"/>
              </a:ext>
            </a:extLst>
          </p:cNvPr>
          <p:cNvSpPr/>
          <p:nvPr/>
        </p:nvSpPr>
        <p:spPr>
          <a:xfrm>
            <a:off x="109674" y="1066799"/>
            <a:ext cx="8958126" cy="1905001"/>
          </a:xfrm>
          <a:prstGeom prst="roundRect">
            <a:avLst>
              <a:gd name="adj" fmla="val 403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Citizen: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citizen_count = 0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name, occupation, birthplace):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self.occupation = occupation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self.birthplace = birthplace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Citizen.citizen_count +=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D33679-6EF5-4C44-A3DD-FF4809DBF12E}"/>
              </a:ext>
            </a:extLst>
          </p:cNvPr>
          <p:cNvSpPr/>
          <p:nvPr/>
        </p:nvSpPr>
        <p:spPr>
          <a:xfrm>
            <a:off x="109674" y="3093719"/>
            <a:ext cx="8958126" cy="1478281"/>
          </a:xfrm>
          <a:prstGeom prst="roundRect">
            <a:avLst>
              <a:gd name="adj" fmla="val 4033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arthur = Citizen("Arthur", "King", "Great Britain")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lancelot = Citizen("Lancelot", "Knight", "Great Britain")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bedevere = Citizen("Bedevere", "Knight", "Great Britain")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galahad = Citizen("Galahad", "Knight", "Great Britain")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print("There are {} citizens of the realm.".format(Citizen.citizen_count))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There are 4 citizens of the realm.</a:t>
            </a:r>
          </a:p>
        </p:txBody>
      </p:sp>
    </p:spTree>
    <p:extLst>
      <p:ext uri="{BB962C8B-B14F-4D97-AF65-F5344CB8AC3E}">
        <p14:creationId xmlns:p14="http://schemas.microsoft.com/office/powerpoint/2010/main" val="3446042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272"/>
            <a:ext cx="7010400" cy="609600"/>
          </a:xfrm>
        </p:spPr>
        <p:txBody>
          <a:bodyPr/>
          <a:lstStyle/>
          <a:p>
            <a:r>
              <a:rPr lang="en-US" dirty="0"/>
              <a:t>Guidelines for Defining and Using Classes (Slide 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classes to streamline code that draws from similar characteristics.</a:t>
            </a:r>
          </a:p>
          <a:p>
            <a:r>
              <a:rPr lang="en-US" dirty="0"/>
              <a:t>Think of classes as templates for creating new objects.</a:t>
            </a:r>
          </a:p>
          <a:p>
            <a:r>
              <a:rPr lang="en-US" dirty="0"/>
              <a:t>Define a class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statement and append a colon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) to the end of the line.</a:t>
            </a:r>
          </a:p>
          <a:p>
            <a:r>
              <a:rPr lang="en-US" dirty="0"/>
              <a:t>Indent the code in the class.</a:t>
            </a:r>
          </a:p>
          <a:p>
            <a:r>
              <a:rPr lang="en-US" dirty="0"/>
              <a:t>Construct an instance of a class and provide arguments in the format: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instance = Class(args)</a:t>
            </a:r>
            <a:r>
              <a:rPr lang="en-US" dirty="0">
                <a:cs typeface="Courier New" panose="02070309020205020404" pitchFamily="49" charset="0"/>
              </a:rPr>
              <a:t>.</a:t>
            </a:r>
            <a:endParaRPr lang="en-US" i="1" dirty="0">
              <a:cs typeface="Courier New" panose="02070309020205020404" pitchFamily="49" charset="0"/>
            </a:endParaRPr>
          </a:p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__init__() </a:t>
            </a:r>
            <a:r>
              <a:rPr lang="en-US" dirty="0"/>
              <a:t>method to initialize code for each instance.</a:t>
            </a:r>
          </a:p>
          <a:p>
            <a:r>
              <a:rPr lang="en-US" dirty="0"/>
              <a:t>Define functions inside of classes to create methods which an instance can use.</a:t>
            </a:r>
          </a:p>
          <a:p>
            <a:r>
              <a:rPr lang="en-US" dirty="0"/>
              <a:t>Use a method with an instance in the following format: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instance.method().</a:t>
            </a:r>
          </a:p>
          <a:p>
            <a:r>
              <a:rPr lang="en-US" dirty="0"/>
              <a:t>Consider that you can modify the attributes of a class at any time.</a:t>
            </a:r>
          </a:p>
          <a:p>
            <a:r>
              <a:rPr lang="en-US" dirty="0"/>
              <a:t>Create dictionaries from instances and classes to work with the data they contain in a more structured format.</a:t>
            </a:r>
          </a:p>
          <a:p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6672D29-E45C-4E55-B12E-C3E3FE1A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2" descr="Image result for checklist png">
            <a:extLst>
              <a:ext uri="{FF2B5EF4-FFF2-40B4-BE49-F238E27FC236}">
                <a16:creationId xmlns:a16="http://schemas.microsoft.com/office/drawing/2014/main" id="{4AD1DBAB-1BF5-41BB-B8B5-56D09F551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0" r="20259"/>
          <a:stretch/>
        </p:blipFill>
        <p:spPr bwMode="auto">
          <a:xfrm>
            <a:off x="7756267" y="5404577"/>
            <a:ext cx="129091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018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10400" cy="609600"/>
          </a:xfrm>
        </p:spPr>
        <p:txBody>
          <a:bodyPr/>
          <a:lstStyle/>
          <a:p>
            <a:r>
              <a:rPr lang="en-US" dirty="0"/>
              <a:t>Guidelines for Defining and Using Classes (Slide 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properties to avoid having to explicitly call methods from a class. Use either: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property() </a:t>
            </a:r>
            <a:r>
              <a:rPr lang="en-US" dirty="0"/>
              <a:t>function.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 </a:t>
            </a:r>
            <a:r>
              <a:rPr lang="en-US" dirty="0"/>
              <a:t>decorator.</a:t>
            </a:r>
          </a:p>
          <a:p>
            <a:r>
              <a:rPr lang="en-US" dirty="0"/>
              <a:t>Optimize your code and minimize the time you spend writing it by leveraging class inheritance.</a:t>
            </a:r>
          </a:p>
          <a:p>
            <a:r>
              <a:rPr lang="en-US" dirty="0"/>
              <a:t>Use inheritance when working with an "is-a" relationship.</a:t>
            </a:r>
          </a:p>
          <a:p>
            <a:r>
              <a:rPr lang="en-US" dirty="0"/>
              <a:t>Keep track of the relationships between superclasses and subclasses by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issubclass()</a:t>
            </a:r>
            <a:r>
              <a:rPr lang="en-US" dirty="0"/>
              <a:t>function.</a:t>
            </a:r>
          </a:p>
          <a:p>
            <a:r>
              <a:rPr lang="en-US" dirty="0"/>
              <a:t>Take advantage of Python's built-in special methods.</a:t>
            </a:r>
            <a:endParaRPr lang="en-US" i="1" dirty="0"/>
          </a:p>
          <a:p>
            <a:r>
              <a:rPr lang="en-US" dirty="0"/>
              <a:t>Use operator overloading to perform calculations on class attributes.</a:t>
            </a:r>
          </a:p>
          <a:p>
            <a:r>
              <a:rPr lang="en-US" dirty="0"/>
              <a:t>Use class variables for sharing values across all instances of a class.</a:t>
            </a:r>
          </a:p>
          <a:p>
            <a:r>
              <a:rPr lang="en-US" dirty="0"/>
              <a:t>Keep the scope of your variables in mind when using classes.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8C9EE9C-5161-4102-A45F-167ABB09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2" descr="Image result for checklist png">
            <a:extLst>
              <a:ext uri="{FF2B5EF4-FFF2-40B4-BE49-F238E27FC236}">
                <a16:creationId xmlns:a16="http://schemas.microsoft.com/office/drawing/2014/main" id="{4B9E176D-C328-4626-9C15-E4FAC9F48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0" r="20259"/>
          <a:stretch/>
        </p:blipFill>
        <p:spPr bwMode="auto">
          <a:xfrm>
            <a:off x="7756267" y="5404577"/>
            <a:ext cx="129091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320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2F33F-41E6-443E-AE10-5ED2645B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51BD-FB97-4526-AF5A-1A0640F37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activity, you will: </a:t>
            </a:r>
          </a:p>
          <a:p>
            <a:pPr lvl="1"/>
            <a:r>
              <a:rPr lang="en-US" dirty="0"/>
              <a:t>Start implementing a class in your code to group related functions together.</a:t>
            </a:r>
          </a:p>
          <a:p>
            <a:pPr lvl="1"/>
            <a:r>
              <a:rPr lang="en-US" dirty="0"/>
              <a:t>Construct an instance of the class.</a:t>
            </a:r>
          </a:p>
          <a:p>
            <a:pPr lvl="1"/>
            <a:r>
              <a:rPr lang="en-US" dirty="0"/>
              <a:t>Clean up the code after these changes.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F3A35C-7D7C-4223-8DB1-670D0151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Defining and Instantiating a Class</a:t>
            </a:r>
          </a:p>
        </p:txBody>
      </p:sp>
    </p:spTree>
    <p:extLst>
      <p:ext uri="{BB962C8B-B14F-4D97-AF65-F5344CB8AC3E}">
        <p14:creationId xmlns:p14="http://schemas.microsoft.com/office/powerpoint/2010/main" val="812184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F0B6-0AC1-4BF9-ABFD-087DC64A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and Use a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EF8A7-0DA3-4CB3-B0EC-C49B4502F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956DB-F060-4130-95E8-6CA022FF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17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60A76-0DB1-49D4-9C25-FFD9FCB0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A1C1-0F35-419A-977F-569631AD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that contains Python code</a:t>
            </a:r>
          </a:p>
          <a:p>
            <a:r>
              <a:rPr lang="en-US" dirty="0"/>
              <a:t>Can include any of the objects such as variables, functions, classes, loops, branches</a:t>
            </a:r>
          </a:p>
          <a:p>
            <a:r>
              <a:rPr lang="en-US" dirty="0"/>
              <a:t>May be executable on its own</a:t>
            </a:r>
          </a:p>
          <a:p>
            <a:r>
              <a:rPr lang="en-US" dirty="0"/>
              <a:t>Provides a high-level way to group and structure code</a:t>
            </a:r>
          </a:p>
          <a:p>
            <a:r>
              <a:rPr lang="en-US" dirty="0"/>
              <a:t>Can serve as a reusable resource across projects to avoid having to reinvent the wheel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D05D31-6A90-4163-B4D7-F1C57FF2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CEA28-EE91-4A74-9473-6D3DB1132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Module</a:t>
            </a:r>
            <a:r>
              <a:rPr lang="en-US" dirty="0"/>
              <a:t>: A Python file that can be reused and imported into other Python files to take advantage of its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07154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27D2-6D31-48A5-8888-83E03084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17DC3E-FD96-44D9-A2D4-10A8BCEF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 and Calling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965A20-EB3B-458D-BABC-3682006E41F3}"/>
              </a:ext>
            </a:extLst>
          </p:cNvPr>
          <p:cNvSpPr/>
          <p:nvPr/>
        </p:nvSpPr>
        <p:spPr>
          <a:xfrm>
            <a:off x="1806390" y="1236236"/>
            <a:ext cx="7201136" cy="447845"/>
          </a:xfrm>
          <a:prstGeom prst="roundRect">
            <a:avLst>
              <a:gd name="adj" fmla="val 22573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print("This is a function.")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454828-1372-41A3-87D7-CB612D8EB971}"/>
              </a:ext>
            </a:extLst>
          </p:cNvPr>
          <p:cNvSpPr/>
          <p:nvPr/>
        </p:nvSpPr>
        <p:spPr>
          <a:xfrm>
            <a:off x="1806388" y="2121051"/>
            <a:ext cx="7201137" cy="920381"/>
          </a:xfrm>
          <a:prstGeom prst="roundRect">
            <a:avLst>
              <a:gd name="adj" fmla="val 12006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questions(name, quest, favorite_color):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print("Your name is {}.".format(name))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print("Your quest is {}.".format(quest))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print("Your favorite color is {}.".format(favorite_color))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249C8C-72D8-40B1-84FC-757CEB5A2F8D}"/>
              </a:ext>
            </a:extLst>
          </p:cNvPr>
          <p:cNvSpPr/>
          <p:nvPr/>
        </p:nvSpPr>
        <p:spPr>
          <a:xfrm>
            <a:off x="1806389" y="3096024"/>
            <a:ext cx="7201138" cy="300250"/>
          </a:xfrm>
          <a:prstGeom prst="roundRect">
            <a:avLst>
              <a:gd name="adj" fmla="val 15726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questions("Lancelot", "to seek the Holy Grail", "blue")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F77E15-34D0-452D-BBA0-8366291E9B9A}"/>
              </a:ext>
            </a:extLst>
          </p:cNvPr>
          <p:cNvSpPr/>
          <p:nvPr/>
        </p:nvSpPr>
        <p:spPr>
          <a:xfrm>
            <a:off x="1806387" y="3450865"/>
            <a:ext cx="7201139" cy="723331"/>
          </a:xfrm>
          <a:prstGeom prst="roundRect">
            <a:avLst>
              <a:gd name="adj" fmla="val 10485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Your name is Lancelot.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Your quest is to seek the Holy Grail.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Your favorite color is blue.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D4DBE0-C553-4380-99E8-7F2506AA5BBB}"/>
              </a:ext>
            </a:extLst>
          </p:cNvPr>
          <p:cNvSpPr/>
          <p:nvPr/>
        </p:nvSpPr>
        <p:spPr>
          <a:xfrm>
            <a:off x="1805951" y="4607594"/>
            <a:ext cx="7202021" cy="571964"/>
          </a:xfrm>
          <a:prstGeom prst="roundRect">
            <a:avLst>
              <a:gd name="adj" fmla="val 12006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age(year_of_birth, current_year):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current_year - year_of_birth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189927-6583-46F5-811E-EE79E9EA29A7}"/>
              </a:ext>
            </a:extLst>
          </p:cNvPr>
          <p:cNvSpPr/>
          <p:nvPr/>
        </p:nvSpPr>
        <p:spPr>
          <a:xfrm>
            <a:off x="1805952" y="5261446"/>
            <a:ext cx="7202022" cy="750626"/>
          </a:xfrm>
          <a:prstGeom prst="roundRect">
            <a:avLst>
              <a:gd name="adj" fmla="val 12006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john_age = age(1939, 2015)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print("John is approximately {} years old.".format(john_age))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John is approximately 76 years old.</a:t>
            </a:r>
          </a:p>
        </p:txBody>
      </p:sp>
      <p:sp>
        <p:nvSpPr>
          <p:cNvPr id="14" name="Rounded Rectangle 143">
            <a:extLst>
              <a:ext uri="{FF2B5EF4-FFF2-40B4-BE49-F238E27FC236}">
                <a16:creationId xmlns:a16="http://schemas.microsoft.com/office/drawing/2014/main" id="{C06CE42B-AB90-4215-82E5-D47E5A52AAB7}"/>
              </a:ext>
            </a:extLst>
          </p:cNvPr>
          <p:cNvSpPr/>
          <p:nvPr/>
        </p:nvSpPr>
        <p:spPr>
          <a:xfrm>
            <a:off x="108699" y="1219573"/>
            <a:ext cx="1567702" cy="464508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Simple function definition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5" name="Rounded Rectangle 143">
            <a:extLst>
              <a:ext uri="{FF2B5EF4-FFF2-40B4-BE49-F238E27FC236}">
                <a16:creationId xmlns:a16="http://schemas.microsoft.com/office/drawing/2014/main" id="{9328DFC2-AFDC-4DFB-9B0A-98F6413A11A5}"/>
              </a:ext>
            </a:extLst>
          </p:cNvPr>
          <p:cNvSpPr/>
          <p:nvPr/>
        </p:nvSpPr>
        <p:spPr>
          <a:xfrm>
            <a:off x="124522" y="2135203"/>
            <a:ext cx="1551879" cy="2038993"/>
          </a:xfrm>
          <a:prstGeom prst="roundRect">
            <a:avLst>
              <a:gd name="adj" fmla="val 5774"/>
            </a:avLst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Function with parameters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6" name="Rounded Rectangle 143">
            <a:extLst>
              <a:ext uri="{FF2B5EF4-FFF2-40B4-BE49-F238E27FC236}">
                <a16:creationId xmlns:a16="http://schemas.microsoft.com/office/drawing/2014/main" id="{B90B6FB2-50AA-4A7F-81F2-4F2CA5374E52}"/>
              </a:ext>
            </a:extLst>
          </p:cNvPr>
          <p:cNvSpPr/>
          <p:nvPr/>
        </p:nvSpPr>
        <p:spPr>
          <a:xfrm>
            <a:off x="126628" y="4607594"/>
            <a:ext cx="1549773" cy="1404478"/>
          </a:xfrm>
          <a:prstGeom prst="roundRect">
            <a:avLst>
              <a:gd name="adj" fmla="val 5725"/>
            </a:avLst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Function with a return value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4889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4C1905-2EDB-446C-9099-8BE7412F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9851984-26BE-401F-8278-D71537E8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4E2D02-FAC3-47C0-948F-20D124E0EB0F}"/>
              </a:ext>
            </a:extLst>
          </p:cNvPr>
          <p:cNvSpPr/>
          <p:nvPr/>
        </p:nvSpPr>
        <p:spPr>
          <a:xfrm>
            <a:off x="109674" y="1066799"/>
            <a:ext cx="8958126" cy="2819401"/>
          </a:xfrm>
          <a:prstGeom prst="roundRect">
            <a:avLst>
              <a:gd name="adj" fmla="val 5722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random_num = random.randint(1, 10)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user_guess = int(input("Guess a number between 1 and 10: "))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result(random_num, user_guess):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user_guess == random_num: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print("Good guess! {} was the correct number.".format(random_num))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print("Sorry, the correct number was {}.".format(random_num))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result(random_num, user_guess)</a:t>
            </a:r>
          </a:p>
        </p:txBody>
      </p:sp>
    </p:spTree>
    <p:extLst>
      <p:ext uri="{BB962C8B-B14F-4D97-AF65-F5344CB8AC3E}">
        <p14:creationId xmlns:p14="http://schemas.microsoft.com/office/powerpoint/2010/main" val="1450045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4C1905-2EDB-446C-9099-8BE7412F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9851984-26BE-401F-8278-D71537E8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… Import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4E2D02-FAC3-47C0-948F-20D124E0EB0F}"/>
              </a:ext>
            </a:extLst>
          </p:cNvPr>
          <p:cNvSpPr/>
          <p:nvPr/>
        </p:nvSpPr>
        <p:spPr>
          <a:xfrm>
            <a:off x="1195524" y="1759009"/>
            <a:ext cx="4462326" cy="844611"/>
          </a:xfrm>
          <a:prstGeom prst="roundRect">
            <a:avLst>
              <a:gd name="adj" fmla="val 1474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random_num = randint(1, 10)</a:t>
            </a:r>
          </a:p>
        </p:txBody>
      </p:sp>
      <p:sp>
        <p:nvSpPr>
          <p:cNvPr id="4" name="Rounded Rectangle 143">
            <a:extLst>
              <a:ext uri="{FF2B5EF4-FFF2-40B4-BE49-F238E27FC236}">
                <a16:creationId xmlns:a16="http://schemas.microsoft.com/office/drawing/2014/main" id="{FEA7F301-03B8-41B0-AC1A-F74958708438}"/>
              </a:ext>
            </a:extLst>
          </p:cNvPr>
          <p:cNvSpPr/>
          <p:nvPr/>
        </p:nvSpPr>
        <p:spPr>
          <a:xfrm>
            <a:off x="1195524" y="1390838"/>
            <a:ext cx="2709726" cy="274638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Import a specific object</a:t>
            </a:r>
          </a:p>
        </p:txBody>
      </p:sp>
      <p:sp>
        <p:nvSpPr>
          <p:cNvPr id="10" name="Rounded Rectangle 143">
            <a:extLst>
              <a:ext uri="{FF2B5EF4-FFF2-40B4-BE49-F238E27FC236}">
                <a16:creationId xmlns:a16="http://schemas.microsoft.com/office/drawing/2014/main" id="{50D3F4A6-6F6D-43D8-BBB7-155699E26C28}"/>
              </a:ext>
            </a:extLst>
          </p:cNvPr>
          <p:cNvSpPr/>
          <p:nvPr/>
        </p:nvSpPr>
        <p:spPr>
          <a:xfrm>
            <a:off x="1195524" y="3020585"/>
            <a:ext cx="2709726" cy="274638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Import all objects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DCD832-5F76-4198-8079-B8B1FFCA0294}"/>
              </a:ext>
            </a:extLst>
          </p:cNvPr>
          <p:cNvSpPr/>
          <p:nvPr/>
        </p:nvSpPr>
        <p:spPr>
          <a:xfrm>
            <a:off x="1195524" y="3423017"/>
            <a:ext cx="4462326" cy="844611"/>
          </a:xfrm>
          <a:prstGeom prst="roundRect">
            <a:avLst>
              <a:gd name="adj" fmla="val 14744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*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random_num = randint(1, 10)</a:t>
            </a:r>
          </a:p>
        </p:txBody>
      </p:sp>
      <p:sp>
        <p:nvSpPr>
          <p:cNvPr id="5" name="Text Box 307">
            <a:extLst>
              <a:ext uri="{FF2B5EF4-FFF2-40B4-BE49-F238E27FC236}">
                <a16:creationId xmlns:a16="http://schemas.microsoft.com/office/drawing/2014/main" id="{77A9238D-3009-409B-9AC3-B4B71CFDB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57" y="3432398"/>
            <a:ext cx="25646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Avoid using unless you know all objects you will import, and you need to use them all</a:t>
            </a:r>
          </a:p>
        </p:txBody>
      </p:sp>
      <p:sp>
        <p:nvSpPr>
          <p:cNvPr id="15" name="Line 313">
            <a:extLst>
              <a:ext uri="{FF2B5EF4-FFF2-40B4-BE49-F238E27FC236}">
                <a16:creationId xmlns:a16="http://schemas.microsoft.com/office/drawing/2014/main" id="{E35EB325-75BE-42BB-9962-725E29E3C11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621936" y="3591063"/>
            <a:ext cx="2493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94543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365"/>
            <a:ext cx="7543800" cy="609600"/>
          </a:xfrm>
        </p:spPr>
        <p:txBody>
          <a:bodyPr/>
          <a:lstStyle/>
          <a:p>
            <a:r>
              <a:rPr lang="en-US" dirty="0"/>
              <a:t>Major Python Modules in the Standard Library (Slide 1 of 2)</a:t>
            </a:r>
          </a:p>
        </p:txBody>
      </p:sp>
      <p:graphicFrame>
        <p:nvGraphicFramePr>
          <p:cNvPr id="3" name="Group 64">
            <a:extLst>
              <a:ext uri="{FF2B5EF4-FFF2-40B4-BE49-F238E27FC236}">
                <a16:creationId xmlns:a16="http://schemas.microsoft.com/office/drawing/2014/main" id="{8BA270A3-2E81-4BC8-AF3E-C188F6483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86202"/>
              </p:ext>
            </p:extLst>
          </p:nvPr>
        </p:nvGraphicFramePr>
        <p:xfrm>
          <a:off x="223293" y="1163955"/>
          <a:ext cx="8692107" cy="3078480"/>
        </p:xfrm>
        <a:graphic>
          <a:graphicData uri="http://schemas.openxmlformats.org/drawingml/2006/table">
            <a:tbl>
              <a:tblPr/>
              <a:tblGrid>
                <a:gridCol w="267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953897363"/>
                    </a:ext>
                  </a:extLst>
                </a:gridCol>
              </a:tblGrid>
              <a:tr h="14337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Standard Module/Library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Description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datetime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Provides</a:t>
                      </a:r>
                      <a:r>
                        <a:rPr lang="en-US" sz="1200" i="0" baseline="0" dirty="0"/>
                        <a:t> classes for working with time and dates.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Allows you</a:t>
                      </a:r>
                      <a:r>
                        <a:rPr lang="en-US" sz="1200" i="0" baseline="0" dirty="0"/>
                        <a:t> to work with Unix time values.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calendar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Allows you to output</a:t>
                      </a:r>
                      <a:r>
                        <a:rPr lang="en-US" sz="1200" i="0" baseline="0" dirty="0"/>
                        <a:t> calendars.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2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Provides advanced</a:t>
                      </a:r>
                      <a:r>
                        <a:rPr lang="en-US" sz="1200" i="0" baseline="0" dirty="0"/>
                        <a:t> mathematical functions.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99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Allows you to generate pseudorandom</a:t>
                      </a:r>
                      <a:r>
                        <a:rPr lang="en-US" sz="1200" i="0" baseline="0" dirty="0"/>
                        <a:t> numbers.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3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Allows you to perform</a:t>
                      </a:r>
                      <a:r>
                        <a:rPr lang="en-US" sz="1200" i="0" baseline="0" dirty="0"/>
                        <a:t> regular expressions.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29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Streamlines</a:t>
                      </a:r>
                      <a:r>
                        <a:rPr lang="en-US" sz="1200" i="0" baseline="0" dirty="0"/>
                        <a:t> reading from and writing to CSV files.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11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Allows you to access OS-level functionality,</a:t>
                      </a:r>
                      <a:r>
                        <a:rPr lang="en-US" sz="1200" i="0" baseline="0" dirty="0"/>
                        <a:t> including the file system.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13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Provides tools for GUI programming.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008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Provides access</a:t>
                      </a:r>
                      <a:r>
                        <a:rPr lang="en-US" sz="1200" i="0" baseline="0" dirty="0"/>
                        <a:t> to resources used by the Python interpreter.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919506"/>
                  </a:ext>
                </a:extLst>
              </a:tr>
            </a:tbl>
          </a:graphicData>
        </a:graphic>
      </p:graphicFrame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7BE7BBF-8998-4210-BE2A-A61AC1B8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78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365"/>
            <a:ext cx="7620000" cy="609600"/>
          </a:xfrm>
        </p:spPr>
        <p:txBody>
          <a:bodyPr/>
          <a:lstStyle/>
          <a:p>
            <a:r>
              <a:rPr lang="en-US" dirty="0"/>
              <a:t>Major Python Modules in the Standard Library (Slide 2 of 2)</a:t>
            </a:r>
          </a:p>
        </p:txBody>
      </p:sp>
      <p:graphicFrame>
        <p:nvGraphicFramePr>
          <p:cNvPr id="3" name="Group 64">
            <a:extLst>
              <a:ext uri="{FF2B5EF4-FFF2-40B4-BE49-F238E27FC236}">
                <a16:creationId xmlns:a16="http://schemas.microsoft.com/office/drawing/2014/main" id="{8BA270A3-2E81-4BC8-AF3E-C188F6483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60536"/>
              </p:ext>
            </p:extLst>
          </p:nvPr>
        </p:nvGraphicFramePr>
        <p:xfrm>
          <a:off x="223293" y="1163955"/>
          <a:ext cx="8692107" cy="3078480"/>
        </p:xfrm>
        <a:graphic>
          <a:graphicData uri="http://schemas.openxmlformats.org/drawingml/2006/table">
            <a:tbl>
              <a:tblPr/>
              <a:tblGrid>
                <a:gridCol w="267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953897363"/>
                    </a:ext>
                  </a:extLst>
                </a:gridCol>
              </a:tblGrid>
              <a:tr h="14337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Standard Module/Library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Description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socket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Provides a low-level</a:t>
                      </a:r>
                      <a:r>
                        <a:rPr lang="en-US" sz="1200" i="0" baseline="0" dirty="0"/>
                        <a:t> networking interface.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Provides additional data structures.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Provides</a:t>
                      </a:r>
                      <a:r>
                        <a:rPr lang="en-US" sz="1200" i="0" baseline="0" dirty="0"/>
                        <a:t> encoding and decoding for JSON.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2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shutil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Allows you to perform high-level file operations like copying and moving.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99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urllib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Provides modules</a:t>
                      </a:r>
                      <a:r>
                        <a:rPr lang="en-US" sz="1200" i="0" baseline="0" dirty="0"/>
                        <a:t> for processing web URLs.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3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logging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Provides event logging functionality.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29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itertools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Provides additional tools for iterative operations.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11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Provides tools for working with higher-order</a:t>
                      </a:r>
                      <a:r>
                        <a:rPr lang="en-US" sz="1200" i="0" baseline="0" dirty="0"/>
                        <a:t> functions.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13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Provides tools</a:t>
                      </a:r>
                      <a:r>
                        <a:rPr lang="en-US" sz="1200" i="0" baseline="0" dirty="0"/>
                        <a:t> for creating and running tests on your code.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008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argparse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0" dirty="0"/>
                        <a:t>Provides</a:t>
                      </a:r>
                      <a:r>
                        <a:rPr lang="en-US" sz="1200" i="0" baseline="0" dirty="0"/>
                        <a:t> tools for parsing command line arguments.</a:t>
                      </a:r>
                      <a:endParaRPr lang="en-US" sz="1200" i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919506"/>
                  </a:ext>
                </a:extLst>
              </a:tr>
            </a:tbl>
          </a:graphicData>
        </a:graphic>
      </p:graphicFrame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E16008B-4BB2-45C2-9A6C-986696B1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90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Importing and Using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modules to streamline your code and make the task of programming more efficient.</a:t>
            </a:r>
          </a:p>
          <a:p>
            <a:r>
              <a:rPr lang="en-US" dirty="0"/>
              <a:t>Consult Python's standard library.</a:t>
            </a:r>
          </a:p>
          <a:p>
            <a:r>
              <a:rPr lang="en-US" dirty="0"/>
              <a:t>Use a general import to leverage the full power of a module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module</a:t>
            </a:r>
            <a:r>
              <a:rPr lang="en-US" dirty="0"/>
              <a:t>).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module import object </a:t>
            </a:r>
            <a:r>
              <a:rPr lang="en-US" dirty="0"/>
              <a:t>to perform a selective import.</a:t>
            </a:r>
          </a:p>
          <a:p>
            <a:r>
              <a:rPr lang="en-US" dirty="0"/>
              <a:t>Use selective imports to only import the objects you need, and to avoid having to reference the module for each object call.</a:t>
            </a:r>
          </a:p>
          <a:p>
            <a:r>
              <a:rPr lang="en-US" dirty="0"/>
              <a:t>Avoid using universal imports.</a:t>
            </a:r>
          </a:p>
          <a:p>
            <a:r>
              <a:rPr lang="en-US" dirty="0"/>
              <a:t>Place import statements at the beginning of your source code.</a:t>
            </a:r>
          </a:p>
          <a:p>
            <a:r>
              <a:rPr lang="en-US" dirty="0"/>
              <a:t>Research custom modules and libraries.</a:t>
            </a:r>
          </a:p>
          <a:p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B8283BF-2D9E-4ED7-A5EF-D2530F11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2" descr="Image result for checklist png">
            <a:extLst>
              <a:ext uri="{FF2B5EF4-FFF2-40B4-BE49-F238E27FC236}">
                <a16:creationId xmlns:a16="http://schemas.microsoft.com/office/drawing/2014/main" id="{3BED38B1-25B2-4AC0-A17D-77A728570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0" r="20259"/>
          <a:stretch/>
        </p:blipFill>
        <p:spPr bwMode="auto">
          <a:xfrm>
            <a:off x="7756267" y="5404577"/>
            <a:ext cx="129091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37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9B7BBD-86E0-4299-9EA8-D188C5AA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6BCD-4518-4D28-A008-2E9C9BFE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will:</a:t>
            </a:r>
          </a:p>
          <a:p>
            <a:pPr lvl="1"/>
            <a:r>
              <a:rPr lang="en-US" dirty="0"/>
              <a:t>Eventually incorporate various file and folder management tasks into the program.</a:t>
            </a:r>
          </a:p>
          <a:p>
            <a:pPr lvl="1"/>
            <a:r>
              <a:rPr lang="en-US" dirty="0"/>
              <a:t>Import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/>
              <a:t> module, which you’ll use to perform such tasks.</a:t>
            </a:r>
          </a:p>
          <a:p>
            <a:pPr lvl="1"/>
            <a:r>
              <a:rPr lang="en-US" dirty="0"/>
              <a:t>Test methods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/>
              <a:t> module.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14D3B3-5759-43E5-A3FA-F7ADB726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Importing and Using a Module</a:t>
            </a:r>
          </a:p>
        </p:txBody>
      </p:sp>
    </p:spTree>
    <p:extLst>
      <p:ext uri="{BB962C8B-B14F-4D97-AF65-F5344CB8AC3E}">
        <p14:creationId xmlns:p14="http://schemas.microsoft.com/office/powerpoint/2010/main" val="1346883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1D7158-04C5-49D3-B7CA-8BA75097E0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examples can you think of that demonstrate when to use a class versus just defining stray functions? 	</a:t>
            </a:r>
          </a:p>
          <a:p>
            <a:r>
              <a:rPr lang="en-US" dirty="0"/>
              <a:t>What kind of external modules will you search for to extend your program's capabilities?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153AB7-DF1C-4D22-B0DE-E6FC7CE2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27D2-6D31-48A5-8888-83E03084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B627-ABA2-4257-AA9A-9B76B6C1F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2629572"/>
            <a:ext cx="8460150" cy="1946164"/>
          </a:xfrm>
        </p:spPr>
        <p:txBody>
          <a:bodyPr/>
          <a:lstStyle/>
          <a:p>
            <a:r>
              <a:rPr lang="en-US" dirty="0"/>
              <a:t>Details you might include when documenting a function</a:t>
            </a:r>
          </a:p>
          <a:p>
            <a:pPr lvl="1"/>
            <a:r>
              <a:rPr lang="en-US" dirty="0"/>
              <a:t>Function behavior</a:t>
            </a:r>
          </a:p>
          <a:p>
            <a:pPr lvl="1"/>
            <a:r>
              <a:rPr lang="en-US" dirty="0"/>
              <a:t>Arguments, if applicable</a:t>
            </a:r>
          </a:p>
          <a:p>
            <a:pPr lvl="1"/>
            <a:r>
              <a:rPr lang="en-US" dirty="0"/>
              <a:t>Return values, if applicable</a:t>
            </a:r>
          </a:p>
          <a:p>
            <a:pPr lvl="1"/>
            <a:r>
              <a:rPr lang="en-US" dirty="0"/>
              <a:t>Exceptions it may raise, if applicable</a:t>
            </a:r>
          </a:p>
          <a:p>
            <a:pPr lvl="1"/>
            <a:r>
              <a:rPr lang="en-US" dirty="0"/>
              <a:t>Self-imposed limitations, side effects,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17DC3E-FD96-44D9-A2D4-10A8BCEF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Docstring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965A20-EB3B-458D-BABC-3682006E41F3}"/>
              </a:ext>
            </a:extLst>
          </p:cNvPr>
          <p:cNvSpPr/>
          <p:nvPr/>
        </p:nvSpPr>
        <p:spPr>
          <a:xfrm>
            <a:off x="206210" y="1100850"/>
            <a:ext cx="7412879" cy="1216617"/>
          </a:xfrm>
          <a:prstGeom prst="roundRect">
            <a:avLst>
              <a:gd name="adj" fmla="val 7990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questions(name, quest, favorite_color):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"""Parrot user's answers back to them."""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print("Your name is {}.".format(name))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print("Your quest is {}.".format(quest))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print("Your favorite color is {}.".format(favorite_color))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189927-6583-46F5-811E-EE79E9EA29A7}"/>
              </a:ext>
            </a:extLst>
          </p:cNvPr>
          <p:cNvSpPr/>
          <p:nvPr/>
        </p:nvSpPr>
        <p:spPr>
          <a:xfrm>
            <a:off x="205302" y="4887841"/>
            <a:ext cx="7413791" cy="1326866"/>
          </a:xfrm>
          <a:prstGeom prst="roundRect">
            <a:avLst>
              <a:gd name="adj" fmla="val 12006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questions(name, quest, favorite_color):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"""Formats answers that the user provided."""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print("Your name is {}.".format(name))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print("Your quest is {}.".format(quest))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print("Your favorite color is {}.".format(favorite_color))</a:t>
            </a:r>
          </a:p>
        </p:txBody>
      </p:sp>
    </p:spTree>
    <p:extLst>
      <p:ext uri="{BB962C8B-B14F-4D97-AF65-F5344CB8AC3E}">
        <p14:creationId xmlns:p14="http://schemas.microsoft.com/office/powerpoint/2010/main" val="149256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CC6FE102-BE90-444F-A36F-4385AA1147BD}"/>
              </a:ext>
            </a:extLst>
          </p:cNvPr>
          <p:cNvSpPr/>
          <p:nvPr/>
        </p:nvSpPr>
        <p:spPr>
          <a:xfrm>
            <a:off x="401076" y="1378486"/>
            <a:ext cx="4511114" cy="2199002"/>
          </a:xfrm>
          <a:prstGeom prst="roundRect">
            <a:avLst>
              <a:gd name="adj" fmla="val 3345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variable created here.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4 def get_title(name, title):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5  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Variable created inside the function.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   full_title = title + " " + name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7   print(full_title)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9 get_title("Eddie", "Sir")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 print(full_title)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66D7E0E5-27A0-4FE0-8AA8-2E0869F6FAD5}"/>
              </a:ext>
            </a:extLst>
          </p:cNvPr>
          <p:cNvCxnSpPr/>
          <p:nvPr/>
        </p:nvCxnSpPr>
        <p:spPr>
          <a:xfrm>
            <a:off x="724167" y="1378486"/>
            <a:ext cx="0" cy="2199002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DA5E4BEE-D275-41B5-92CF-7FF52C814989}"/>
              </a:ext>
            </a:extLst>
          </p:cNvPr>
          <p:cNvSpPr/>
          <p:nvPr/>
        </p:nvSpPr>
        <p:spPr>
          <a:xfrm flipH="1">
            <a:off x="5113935" y="3145165"/>
            <a:ext cx="3496664" cy="440012"/>
          </a:xfrm>
          <a:prstGeom prst="roundRect">
            <a:avLst>
              <a:gd name="adj" fmla="val 16584"/>
            </a:avLst>
          </a:prstGeom>
          <a:solidFill>
            <a:schemeClr val="bg1">
              <a:lumMod val="95000"/>
            </a:schemeClr>
          </a:solidFill>
          <a:ln w="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t"/>
          <a:lstStyle/>
          <a:p>
            <a:pPr algn="ctr"/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CD853729-D6E3-480B-8828-428F5EABA603}"/>
              </a:ext>
            </a:extLst>
          </p:cNvPr>
          <p:cNvSpPr/>
          <p:nvPr/>
        </p:nvSpPr>
        <p:spPr>
          <a:xfrm flipH="1">
            <a:off x="5113936" y="2920511"/>
            <a:ext cx="1112670" cy="198279"/>
          </a:xfrm>
          <a:prstGeom prst="roundRect">
            <a:avLst>
              <a:gd name="adj" fmla="val 32417"/>
            </a:avLst>
          </a:prstGeom>
          <a:solidFill>
            <a:schemeClr val="bg1">
              <a:lumMod val="95000"/>
            </a:schemeClr>
          </a:solidFill>
          <a:ln w="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t"/>
          <a:lstStyle/>
          <a:p>
            <a:pPr algn="ctr"/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24075C-ADB5-4809-821B-99614A8A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2FCF22-2E0A-4A45-AAF2-D1DBBD6A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- 1</a:t>
            </a:r>
          </a:p>
        </p:txBody>
      </p:sp>
      <p:sp>
        <p:nvSpPr>
          <p:cNvPr id="22" name="Rounded Rectangle 51">
            <a:extLst>
              <a:ext uri="{FF2B5EF4-FFF2-40B4-BE49-F238E27FC236}">
                <a16:creationId xmlns:a16="http://schemas.microsoft.com/office/drawing/2014/main" id="{74C62BE7-5E65-4AC0-8A0C-BD19280FB254}"/>
              </a:ext>
            </a:extLst>
          </p:cNvPr>
          <p:cNvSpPr/>
          <p:nvPr/>
        </p:nvSpPr>
        <p:spPr>
          <a:xfrm>
            <a:off x="401076" y="1042888"/>
            <a:ext cx="4501418" cy="274637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algn="ctr" defTabSz="914400"/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Example A</a:t>
            </a:r>
          </a:p>
        </p:txBody>
      </p:sp>
      <p:cxnSp>
        <p:nvCxnSpPr>
          <p:cNvPr id="233" name="Connector: Elbow 77">
            <a:extLst>
              <a:ext uri="{FF2B5EF4-FFF2-40B4-BE49-F238E27FC236}">
                <a16:creationId xmlns:a16="http://schemas.microsoft.com/office/drawing/2014/main" id="{8314726F-07F4-4620-8773-084A8BDF4491}"/>
              </a:ext>
            </a:extLst>
          </p:cNvPr>
          <p:cNvCxnSpPr>
            <a:cxnSpLocks/>
            <a:stCxn id="234" idx="1"/>
            <a:endCxn id="238" idx="0"/>
          </p:cNvCxnSpPr>
          <p:nvPr/>
        </p:nvCxnSpPr>
        <p:spPr>
          <a:xfrm>
            <a:off x="2682126" y="2632533"/>
            <a:ext cx="2988145" cy="287978"/>
          </a:xfrm>
          <a:prstGeom prst="curvedConnector2">
            <a:avLst/>
          </a:prstGeom>
          <a:ln w="19050">
            <a:solidFill>
              <a:srgbClr val="01A1DD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D026FE19-A779-4B7D-A922-707E72A84D41}"/>
              </a:ext>
            </a:extLst>
          </p:cNvPr>
          <p:cNvSpPr/>
          <p:nvPr/>
        </p:nvSpPr>
        <p:spPr>
          <a:xfrm flipH="1">
            <a:off x="881781" y="2539376"/>
            <a:ext cx="1800345" cy="186314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01A1DD"/>
            </a:solidFill>
            <a:prstDash val="solid"/>
          </a:ln>
          <a:effectLst/>
        </p:spPr>
        <p:txBody>
          <a:bodyPr rtlCol="0" anchor="t"/>
          <a:lstStyle/>
          <a:p>
            <a:pPr algn="ctr"/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5" name="Connector: Elbow 79">
            <a:extLst>
              <a:ext uri="{FF2B5EF4-FFF2-40B4-BE49-F238E27FC236}">
                <a16:creationId xmlns:a16="http://schemas.microsoft.com/office/drawing/2014/main" id="{807FE97F-D14D-4CDB-8782-F007C594C6F7}"/>
              </a:ext>
            </a:extLst>
          </p:cNvPr>
          <p:cNvCxnSpPr>
            <a:cxnSpLocks/>
            <a:stCxn id="236" idx="1"/>
            <a:endCxn id="237" idx="3"/>
          </p:cNvCxnSpPr>
          <p:nvPr/>
        </p:nvCxnSpPr>
        <p:spPr>
          <a:xfrm>
            <a:off x="2490252" y="3364186"/>
            <a:ext cx="2623683" cy="985"/>
          </a:xfrm>
          <a:prstGeom prst="curvedConnector3">
            <a:avLst>
              <a:gd name="adj1" fmla="val 50000"/>
            </a:avLst>
          </a:prstGeom>
          <a:ln w="19050">
            <a:solidFill>
              <a:srgbClr val="01A1DD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7165B8B9-94F8-4210-9725-5EC6E162497E}"/>
              </a:ext>
            </a:extLst>
          </p:cNvPr>
          <p:cNvSpPr/>
          <p:nvPr/>
        </p:nvSpPr>
        <p:spPr>
          <a:xfrm flipH="1">
            <a:off x="724167" y="3272746"/>
            <a:ext cx="1766085" cy="18288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01A1DD"/>
            </a:solidFill>
            <a:prstDash val="solid"/>
          </a:ln>
          <a:effectLst/>
        </p:spPr>
        <p:txBody>
          <a:bodyPr rtlCol="0" anchor="t"/>
          <a:lstStyle/>
          <a:p>
            <a:pPr algn="ctr"/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9EB5B5D-CFFE-4A59-A1E8-654768DF36FF}"/>
              </a:ext>
            </a:extLst>
          </p:cNvPr>
          <p:cNvSpPr txBox="1"/>
          <p:nvPr/>
        </p:nvSpPr>
        <p:spPr>
          <a:xfrm>
            <a:off x="5058333" y="2870954"/>
            <a:ext cx="385650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Sir Eddie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NameError: name 'full_title' is not defined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Process finished with exit code 1</a:t>
            </a:r>
          </a:p>
        </p:txBody>
      </p:sp>
    </p:spTree>
    <p:extLst>
      <p:ext uri="{BB962C8B-B14F-4D97-AF65-F5344CB8AC3E}">
        <p14:creationId xmlns:p14="http://schemas.microsoft.com/office/powerpoint/2010/main" val="20464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24075C-ADB5-4809-821B-99614A8A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2FCF22-2E0A-4A45-AAF2-D1DBBD6A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- 2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71E253A-9185-4A1A-B6D9-01B8B6540EF5}"/>
              </a:ext>
            </a:extLst>
          </p:cNvPr>
          <p:cNvSpPr/>
          <p:nvPr/>
        </p:nvSpPr>
        <p:spPr>
          <a:xfrm>
            <a:off x="391380" y="1348075"/>
            <a:ext cx="4511114" cy="2199002"/>
          </a:xfrm>
          <a:prstGeom prst="roundRect">
            <a:avLst>
              <a:gd name="adj" fmla="val 3345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variable created here.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 full_title = "global created"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4 def get_title(name, title):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5  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Variable created inside the function.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   full_title = title + " " + name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7   print(full_title)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9 get_title("Eddie", "Sir")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 print(full_title)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BBB4FA-58BD-4921-95B4-B71EBC9D81D9}"/>
              </a:ext>
            </a:extLst>
          </p:cNvPr>
          <p:cNvCxnSpPr/>
          <p:nvPr/>
        </p:nvCxnSpPr>
        <p:spPr>
          <a:xfrm>
            <a:off x="724167" y="1348075"/>
            <a:ext cx="0" cy="2199002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00E453B-27AE-4805-8072-33CFD3EB1713}"/>
              </a:ext>
            </a:extLst>
          </p:cNvPr>
          <p:cNvSpPr/>
          <p:nvPr/>
        </p:nvSpPr>
        <p:spPr>
          <a:xfrm flipH="1">
            <a:off x="5113018" y="2734730"/>
            <a:ext cx="1592581" cy="198279"/>
          </a:xfrm>
          <a:prstGeom prst="roundRect">
            <a:avLst>
              <a:gd name="adj" fmla="val 32417"/>
            </a:avLst>
          </a:prstGeom>
          <a:solidFill>
            <a:schemeClr val="bg1">
              <a:lumMod val="95000"/>
            </a:schemeClr>
          </a:solidFill>
          <a:ln w="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t"/>
          <a:lstStyle/>
          <a:p>
            <a:pPr algn="ctr"/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2E0B1D1-4714-4F82-8C78-34EB8C0AEB06}"/>
              </a:ext>
            </a:extLst>
          </p:cNvPr>
          <p:cNvSpPr/>
          <p:nvPr/>
        </p:nvSpPr>
        <p:spPr>
          <a:xfrm flipH="1">
            <a:off x="5113936" y="2501367"/>
            <a:ext cx="1112670" cy="198279"/>
          </a:xfrm>
          <a:prstGeom prst="roundRect">
            <a:avLst>
              <a:gd name="adj" fmla="val 32417"/>
            </a:avLst>
          </a:prstGeom>
          <a:solidFill>
            <a:schemeClr val="bg1">
              <a:lumMod val="95000"/>
            </a:schemeClr>
          </a:solidFill>
          <a:ln w="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t"/>
          <a:lstStyle/>
          <a:p>
            <a:pPr algn="ctr"/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E436A6-F7BB-4DD3-B0CC-4ECAABAAD684}"/>
              </a:ext>
            </a:extLst>
          </p:cNvPr>
          <p:cNvSpPr txBox="1"/>
          <p:nvPr/>
        </p:nvSpPr>
        <p:spPr>
          <a:xfrm>
            <a:off x="5058333" y="2459575"/>
            <a:ext cx="37803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Sir Eddie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global created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Process finished with exit code 0</a:t>
            </a:r>
          </a:p>
        </p:txBody>
      </p:sp>
      <p:cxnSp>
        <p:nvCxnSpPr>
          <p:cNvPr id="41" name="Connector: Elbow 77">
            <a:extLst>
              <a:ext uri="{FF2B5EF4-FFF2-40B4-BE49-F238E27FC236}">
                <a16:creationId xmlns:a16="http://schemas.microsoft.com/office/drawing/2014/main" id="{9D6A7AEE-A939-4FFD-B855-DA77535026E0}"/>
              </a:ext>
            </a:extLst>
          </p:cNvPr>
          <p:cNvCxnSpPr>
            <a:cxnSpLocks/>
            <a:stCxn id="42" idx="1"/>
            <a:endCxn id="39" idx="3"/>
          </p:cNvCxnSpPr>
          <p:nvPr/>
        </p:nvCxnSpPr>
        <p:spPr>
          <a:xfrm flipV="1">
            <a:off x="2682126" y="2600507"/>
            <a:ext cx="2431810" cy="7805"/>
          </a:xfrm>
          <a:prstGeom prst="curvedConnector3">
            <a:avLst>
              <a:gd name="adj1" fmla="val 50000"/>
            </a:avLst>
          </a:prstGeom>
          <a:ln w="19050">
            <a:solidFill>
              <a:srgbClr val="01A1DD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40367FF-ECBC-4C28-A882-7D0834061D93}"/>
              </a:ext>
            </a:extLst>
          </p:cNvPr>
          <p:cNvSpPr/>
          <p:nvPr/>
        </p:nvSpPr>
        <p:spPr>
          <a:xfrm flipH="1">
            <a:off x="881781" y="2515155"/>
            <a:ext cx="1800345" cy="186314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01A1DD"/>
            </a:solidFill>
            <a:prstDash val="solid"/>
          </a:ln>
          <a:effectLst/>
        </p:spPr>
        <p:txBody>
          <a:bodyPr rtlCol="0" anchor="t"/>
          <a:lstStyle/>
          <a:p>
            <a:pPr algn="ctr"/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Connector: Elbow 79">
            <a:extLst>
              <a:ext uri="{FF2B5EF4-FFF2-40B4-BE49-F238E27FC236}">
                <a16:creationId xmlns:a16="http://schemas.microsoft.com/office/drawing/2014/main" id="{355B23BD-365F-4977-A943-D1A2CC158F30}"/>
              </a:ext>
            </a:extLst>
          </p:cNvPr>
          <p:cNvCxnSpPr>
            <a:cxnSpLocks/>
            <a:stCxn id="44" idx="1"/>
            <a:endCxn id="38" idx="2"/>
          </p:cNvCxnSpPr>
          <p:nvPr/>
        </p:nvCxnSpPr>
        <p:spPr>
          <a:xfrm flipV="1">
            <a:off x="2490252" y="2933009"/>
            <a:ext cx="3419056" cy="406956"/>
          </a:xfrm>
          <a:prstGeom prst="curvedConnector2">
            <a:avLst/>
          </a:prstGeom>
          <a:ln w="19050">
            <a:solidFill>
              <a:srgbClr val="01A1DD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864E7C6-6044-4BC5-804B-B859B17E1B39}"/>
              </a:ext>
            </a:extLst>
          </p:cNvPr>
          <p:cNvSpPr/>
          <p:nvPr/>
        </p:nvSpPr>
        <p:spPr>
          <a:xfrm flipH="1">
            <a:off x="724167" y="3248525"/>
            <a:ext cx="1766085" cy="18288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01A1DD"/>
            </a:solidFill>
            <a:prstDash val="solid"/>
          </a:ln>
          <a:effectLst/>
        </p:spPr>
        <p:txBody>
          <a:bodyPr rtlCol="0" anchor="t"/>
          <a:lstStyle/>
          <a:p>
            <a:pPr algn="ctr"/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ounded Rectangle 51">
            <a:extLst>
              <a:ext uri="{FF2B5EF4-FFF2-40B4-BE49-F238E27FC236}">
                <a16:creationId xmlns:a16="http://schemas.microsoft.com/office/drawing/2014/main" id="{B670219E-2719-4F70-ADD0-2DE86842800B}"/>
              </a:ext>
            </a:extLst>
          </p:cNvPr>
          <p:cNvSpPr/>
          <p:nvPr/>
        </p:nvSpPr>
        <p:spPr>
          <a:xfrm>
            <a:off x="401076" y="1037066"/>
            <a:ext cx="4501418" cy="274637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algn="ctr" defTabSz="914400"/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Example B</a:t>
            </a:r>
          </a:p>
        </p:txBody>
      </p:sp>
    </p:spTree>
    <p:extLst>
      <p:ext uri="{BB962C8B-B14F-4D97-AF65-F5344CB8AC3E}">
        <p14:creationId xmlns:p14="http://schemas.microsoft.com/office/powerpoint/2010/main" val="389139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EC89BD-788C-421C-AA26-2C5097C24087}"/>
              </a:ext>
            </a:extLst>
          </p:cNvPr>
          <p:cNvSpPr/>
          <p:nvPr/>
        </p:nvSpPr>
        <p:spPr>
          <a:xfrm flipH="1">
            <a:off x="5142511" y="3253886"/>
            <a:ext cx="1112670" cy="198279"/>
          </a:xfrm>
          <a:prstGeom prst="roundRect">
            <a:avLst>
              <a:gd name="adj" fmla="val 32417"/>
            </a:avLst>
          </a:prstGeom>
          <a:solidFill>
            <a:schemeClr val="bg1">
              <a:lumMod val="95000"/>
            </a:schemeClr>
          </a:solidFill>
          <a:ln w="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t"/>
          <a:lstStyle/>
          <a:p>
            <a:pPr algn="ctr"/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EE2550-F3C9-49A1-92C7-16601430F4F3}"/>
              </a:ext>
            </a:extLst>
          </p:cNvPr>
          <p:cNvSpPr/>
          <p:nvPr/>
        </p:nvSpPr>
        <p:spPr>
          <a:xfrm flipH="1">
            <a:off x="5142511" y="3463210"/>
            <a:ext cx="1112670" cy="198279"/>
          </a:xfrm>
          <a:prstGeom prst="roundRect">
            <a:avLst>
              <a:gd name="adj" fmla="val 32417"/>
            </a:avLst>
          </a:prstGeom>
          <a:solidFill>
            <a:schemeClr val="bg1">
              <a:lumMod val="95000"/>
            </a:schemeClr>
          </a:solidFill>
          <a:ln w="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t"/>
          <a:lstStyle/>
          <a:p>
            <a:pPr algn="ctr"/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7A568C-343D-4FC5-9FFE-A129A59C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2E2AD9-8CDC-4E77-8A9B-C96287A5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- 3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4FC23B-B847-498B-A700-60FC7A29FDB1}"/>
              </a:ext>
            </a:extLst>
          </p:cNvPr>
          <p:cNvSpPr/>
          <p:nvPr/>
        </p:nvSpPr>
        <p:spPr>
          <a:xfrm>
            <a:off x="401076" y="1378486"/>
            <a:ext cx="4511114" cy="2431514"/>
          </a:xfrm>
          <a:prstGeom prst="roundRect">
            <a:avLst>
              <a:gd name="adj" fmla="val 3345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# Global variable created here.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 full_title = "global created"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4 def get_title(name, title):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5    # Variable created inside the function.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    full_title = title + " " + name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7    print(full_title)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8    return full_title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9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 full_title = get_title("Eddie", "Sir")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 print(full_title)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3FFEF7-BC6A-4088-B384-4390685B7401}"/>
              </a:ext>
            </a:extLst>
          </p:cNvPr>
          <p:cNvCxnSpPr/>
          <p:nvPr/>
        </p:nvCxnSpPr>
        <p:spPr>
          <a:xfrm>
            <a:off x="724167" y="1378486"/>
            <a:ext cx="0" cy="2199002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51">
            <a:extLst>
              <a:ext uri="{FF2B5EF4-FFF2-40B4-BE49-F238E27FC236}">
                <a16:creationId xmlns:a16="http://schemas.microsoft.com/office/drawing/2014/main" id="{72ECF20C-F056-46FC-A785-000E402B9F2C}"/>
              </a:ext>
            </a:extLst>
          </p:cNvPr>
          <p:cNvSpPr/>
          <p:nvPr/>
        </p:nvSpPr>
        <p:spPr>
          <a:xfrm>
            <a:off x="401076" y="1042888"/>
            <a:ext cx="4501418" cy="274637"/>
          </a:xfrm>
          <a:prstGeom prst="roundRect">
            <a:avLst/>
          </a:prstGeom>
          <a:solidFill>
            <a:srgbClr val="009DDC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algn="ctr" defTabSz="914400"/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Example C</a:t>
            </a:r>
          </a:p>
        </p:txBody>
      </p:sp>
      <p:cxnSp>
        <p:nvCxnSpPr>
          <p:cNvPr id="15" name="Connector: Elbow 77">
            <a:extLst>
              <a:ext uri="{FF2B5EF4-FFF2-40B4-BE49-F238E27FC236}">
                <a16:creationId xmlns:a16="http://schemas.microsoft.com/office/drawing/2014/main" id="{5551A4AE-402D-4FEC-96AE-C5D5E905D883}"/>
              </a:ext>
            </a:extLst>
          </p:cNvPr>
          <p:cNvCxnSpPr>
            <a:cxnSpLocks/>
            <a:stCxn id="16" idx="1"/>
            <a:endCxn id="13" idx="0"/>
          </p:cNvCxnSpPr>
          <p:nvPr/>
        </p:nvCxnSpPr>
        <p:spPr>
          <a:xfrm>
            <a:off x="2710701" y="2642058"/>
            <a:ext cx="2988145" cy="611828"/>
          </a:xfrm>
          <a:prstGeom prst="curvedConnector2">
            <a:avLst/>
          </a:prstGeom>
          <a:ln w="19050">
            <a:solidFill>
              <a:srgbClr val="01A1DD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28610B-4800-4B9E-A88E-592FDFDCBE12}"/>
              </a:ext>
            </a:extLst>
          </p:cNvPr>
          <p:cNvSpPr/>
          <p:nvPr/>
        </p:nvSpPr>
        <p:spPr>
          <a:xfrm flipH="1">
            <a:off x="910356" y="2548901"/>
            <a:ext cx="1800345" cy="186314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01A1DD"/>
            </a:solidFill>
            <a:prstDash val="solid"/>
          </a:ln>
          <a:effectLst/>
        </p:spPr>
        <p:txBody>
          <a:bodyPr rtlCol="0" anchor="t"/>
          <a:lstStyle/>
          <a:p>
            <a:pPr algn="ctr"/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Connector: Elbow 79">
            <a:extLst>
              <a:ext uri="{FF2B5EF4-FFF2-40B4-BE49-F238E27FC236}">
                <a16:creationId xmlns:a16="http://schemas.microsoft.com/office/drawing/2014/main" id="{85BB1B51-D73F-45A1-B73A-3A59E33E3C94}"/>
              </a:ext>
            </a:extLst>
          </p:cNvPr>
          <p:cNvCxnSpPr>
            <a:cxnSpLocks/>
            <a:stCxn id="18" idx="1"/>
            <a:endCxn id="31" idx="3"/>
          </p:cNvCxnSpPr>
          <p:nvPr/>
        </p:nvCxnSpPr>
        <p:spPr>
          <a:xfrm flipV="1">
            <a:off x="2518827" y="3562350"/>
            <a:ext cx="2623684" cy="1861"/>
          </a:xfrm>
          <a:prstGeom prst="curvedConnector3">
            <a:avLst>
              <a:gd name="adj1" fmla="val 50000"/>
            </a:avLst>
          </a:prstGeom>
          <a:ln w="19050">
            <a:solidFill>
              <a:srgbClr val="01A1DD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925DDF-2939-4D85-AD09-F1B9E263BCD8}"/>
              </a:ext>
            </a:extLst>
          </p:cNvPr>
          <p:cNvSpPr/>
          <p:nvPr/>
        </p:nvSpPr>
        <p:spPr>
          <a:xfrm flipH="1">
            <a:off x="752742" y="3472771"/>
            <a:ext cx="1766085" cy="18288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01A1DD"/>
            </a:solidFill>
            <a:prstDash val="solid"/>
          </a:ln>
          <a:effectLst/>
        </p:spPr>
        <p:txBody>
          <a:bodyPr rtlCol="0" anchor="t"/>
          <a:lstStyle/>
          <a:p>
            <a:pPr algn="ctr"/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19262F-9573-49A1-8303-B13A62C991E7}"/>
              </a:ext>
            </a:extLst>
          </p:cNvPr>
          <p:cNvSpPr txBox="1"/>
          <p:nvPr/>
        </p:nvSpPr>
        <p:spPr>
          <a:xfrm>
            <a:off x="5086908" y="3204329"/>
            <a:ext cx="38565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Sir Eddie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Sir Eddie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Process finished with exit code 0</a:t>
            </a:r>
          </a:p>
        </p:txBody>
      </p:sp>
      <p:sp>
        <p:nvSpPr>
          <p:cNvPr id="46" name="Text Box 307">
            <a:extLst>
              <a:ext uri="{FF2B5EF4-FFF2-40B4-BE49-F238E27FC236}">
                <a16:creationId xmlns:a16="http://schemas.microsoft.com/office/drawing/2014/main" id="{77FB0974-9B13-4C3E-81E9-ACD9BF7C1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7" y="3209736"/>
            <a:ext cx="212016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(from local</a:t>
            </a: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variable)</a:t>
            </a:r>
          </a:p>
        </p:txBody>
      </p:sp>
      <p:sp>
        <p:nvSpPr>
          <p:cNvPr id="47" name="Text Box 307">
            <a:extLst>
              <a:ext uri="{FF2B5EF4-FFF2-40B4-BE49-F238E27FC236}">
                <a16:creationId xmlns:a16="http://schemas.microsoft.com/office/drawing/2014/main" id="{FFBA1094-8E54-4E20-89BF-4490D7329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7" y="3400080"/>
            <a:ext cx="256222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(from global</a:t>
            </a: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 variable)</a:t>
            </a:r>
          </a:p>
        </p:txBody>
      </p:sp>
    </p:spTree>
    <p:extLst>
      <p:ext uri="{BB962C8B-B14F-4D97-AF65-F5344CB8AC3E}">
        <p14:creationId xmlns:p14="http://schemas.microsoft.com/office/powerpoint/2010/main" val="336394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Calibri" pitchFamily="34" charset="0"/>
              </a:rPr>
              <a:t>Guidelines for Defining and Calling Functions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defining functions:</a:t>
            </a:r>
          </a:p>
          <a:p>
            <a:pPr lvl="1"/>
            <a:r>
              <a:rPr lang="en-US" dirty="0"/>
              <a:t>Place any necessary arguments that need to be passed into the function in parentheses.</a:t>
            </a:r>
          </a:p>
          <a:p>
            <a:pPr lvl="1"/>
            <a:r>
              <a:rPr lang="en-US" dirty="0"/>
              <a:t>Insert a docstring at the very first line of the function's code, detailing the behavior of the function.</a:t>
            </a:r>
          </a:p>
          <a:p>
            <a:pPr lvl="1"/>
            <a:r>
              <a:rPr lang="en-US" dirty="0"/>
              <a:t>Use the docstring to prescribe the function. Word it like a command, not a description.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to pass values out of the function when it is called, especially when you need to assign the call to a variable.</a:t>
            </a:r>
          </a:p>
          <a:p>
            <a:pPr lvl="1"/>
            <a:r>
              <a:rPr lang="en-US" dirty="0"/>
              <a:t>Make sure the variables used in a function are within the proper scope.</a:t>
            </a:r>
          </a:p>
          <a:p>
            <a:pPr lvl="1"/>
            <a:r>
              <a:rPr lang="en-US" dirty="0"/>
              <a:t>Avoid using global variables in functions when possible.</a:t>
            </a:r>
          </a:p>
          <a:p>
            <a:r>
              <a:rPr lang="en-US" dirty="0"/>
              <a:t>When calling functions:</a:t>
            </a:r>
          </a:p>
          <a:p>
            <a:pPr lvl="1"/>
            <a:r>
              <a:rPr lang="en-US" dirty="0"/>
              <a:t>Write the name of the function followed by open and closed parentheses.</a:t>
            </a:r>
          </a:p>
          <a:p>
            <a:pPr lvl="1"/>
            <a:r>
              <a:rPr lang="en-US" dirty="0"/>
              <a:t>Provide the necessary arguments that the function will work with in the parentheses.</a:t>
            </a:r>
          </a:p>
          <a:p>
            <a:pPr lvl="1"/>
            <a:r>
              <a:rPr lang="en-US" dirty="0"/>
              <a:t>Be mindful of which data types your arguments are.</a:t>
            </a:r>
          </a:p>
          <a:p>
            <a:pPr lvl="1"/>
            <a:r>
              <a:rPr lang="en-US" dirty="0"/>
              <a:t>Be aware of which values, if any, are returned from the function.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849625F-4624-4D38-A8FB-A79BA8F4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0584" y="6445470"/>
            <a:ext cx="2133600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 descr="Image result for checklist png">
            <a:extLst>
              <a:ext uri="{FF2B5EF4-FFF2-40B4-BE49-F238E27FC236}">
                <a16:creationId xmlns:a16="http://schemas.microsoft.com/office/drawing/2014/main" id="{B1BA0812-ECF8-455F-9DC3-47EC268BF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0" r="20259"/>
          <a:stretch/>
        </p:blipFill>
        <p:spPr bwMode="auto">
          <a:xfrm>
            <a:off x="7756267" y="5404577"/>
            <a:ext cx="129091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6C9D2-50B4-429F-A27C-B8A846F8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EEC11-D042-4596-B0C3-FF4C1C37F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count program currently lacks structure. </a:t>
            </a:r>
          </a:p>
          <a:p>
            <a:pPr lvl="1"/>
            <a:r>
              <a:rPr lang="en-US" dirty="0"/>
              <a:t>Every line is essentially in the same universal scope.</a:t>
            </a:r>
          </a:p>
          <a:p>
            <a:pPr lvl="1"/>
            <a:r>
              <a:rPr lang="en-US" dirty="0"/>
              <a:t>Difficult to reuse important sections of code. </a:t>
            </a:r>
          </a:p>
          <a:p>
            <a:pPr lvl="1"/>
            <a:r>
              <a:rPr lang="en-US" dirty="0"/>
              <a:t>Difficult to read and manage later (by “future you” or another programmer).</a:t>
            </a:r>
          </a:p>
          <a:p>
            <a:r>
              <a:rPr lang="en-US" dirty="0"/>
              <a:t>To start addressing this, you will wrap important processes in functions.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B486EB-F132-429A-8093-9B52BBB4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Defining and Calling Functions</a:t>
            </a:r>
          </a:p>
        </p:txBody>
      </p:sp>
    </p:spTree>
    <p:extLst>
      <p:ext uri="{BB962C8B-B14F-4D97-AF65-F5344CB8AC3E}">
        <p14:creationId xmlns:p14="http://schemas.microsoft.com/office/powerpoint/2010/main" val="3954781104"/>
      </p:ext>
    </p:extLst>
  </p:cSld>
  <p:clrMapOvr>
    <a:masterClrMapping/>
  </p:clrMapOvr>
</p:sld>
</file>

<file path=ppt/theme/theme1.xml><?xml version="1.0" encoding="utf-8"?>
<a:theme xmlns:a="http://schemas.openxmlformats.org/drawingml/2006/main" name="LO Choice">
  <a:themeElements>
    <a:clrScheme name="LO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B2D237"/>
      </a:accent3>
      <a:accent4>
        <a:srgbClr val="1D3764"/>
      </a:accent4>
      <a:accent5>
        <a:srgbClr val="972883"/>
      </a:accent5>
      <a:accent6>
        <a:srgbClr val="5F1F5A"/>
      </a:accent6>
      <a:hlink>
        <a:srgbClr val="009DDC"/>
      </a:hlink>
      <a:folHlink>
        <a:srgbClr val="009DD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5A209F0-3A10-4164-BFE6-F94292788432}" vid="{3EF6DB90-8CCD-4819-A86D-0BFAE915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LO_OV_Template_4_2</Template>
  <TotalTime>1420</TotalTime>
  <Words>3271</Words>
  <Application>Microsoft Office PowerPoint</Application>
  <PresentationFormat>On-screen Show (4:3)</PresentationFormat>
  <Paragraphs>544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 New</vt:lpstr>
      <vt:lpstr>LO Choice</vt:lpstr>
      <vt:lpstr>Structuring Code for Reuse</vt:lpstr>
      <vt:lpstr>Define and Call a Function</vt:lpstr>
      <vt:lpstr>Function Definition and Calling</vt:lpstr>
      <vt:lpstr>Function Docstring</vt:lpstr>
      <vt:lpstr>Scope - 1</vt:lpstr>
      <vt:lpstr>Scope - 2</vt:lpstr>
      <vt:lpstr>Scope - 3</vt:lpstr>
      <vt:lpstr>Guidelines for Defining and Calling Functions</vt:lpstr>
      <vt:lpstr>Activity: Defining and Calling Functions</vt:lpstr>
      <vt:lpstr>Define and Instantiate a Class</vt:lpstr>
      <vt:lpstr>Class</vt:lpstr>
      <vt:lpstr>Instance Construction</vt:lpstr>
      <vt:lpstr>Methods</vt:lpstr>
      <vt:lpstr>Instance Versus Class Methods</vt:lpstr>
      <vt:lpstr>Dynamic Class Structure</vt:lpstr>
      <vt:lpstr>Activity: Working with Classes</vt:lpstr>
      <vt:lpstr>Class Dictionaries</vt:lpstr>
      <vt:lpstr>Properties - 1</vt:lpstr>
      <vt:lpstr>Properties - 2</vt:lpstr>
      <vt:lpstr>Properties - 3</vt:lpstr>
      <vt:lpstr>Inheritance</vt:lpstr>
      <vt:lpstr>Special Methods</vt:lpstr>
      <vt:lpstr>Operator Overloading</vt:lpstr>
      <vt:lpstr>Class Scope</vt:lpstr>
      <vt:lpstr>Guidelines for Defining and Using Classes (Slide 1 of 2)</vt:lpstr>
      <vt:lpstr>Guidelines for Defining and Using Classes (Slide 2 of 2)</vt:lpstr>
      <vt:lpstr>Activity: Defining and Instantiating a Class</vt:lpstr>
      <vt:lpstr>Import and Use a Module</vt:lpstr>
      <vt:lpstr>Modules</vt:lpstr>
      <vt:lpstr>Import</vt:lpstr>
      <vt:lpstr>From … Import</vt:lpstr>
      <vt:lpstr>Major Python Modules in the Standard Library (Slide 1 of 2)</vt:lpstr>
      <vt:lpstr>Major Python Modules in the Standard Library (Slide 2 of 2)</vt:lpstr>
      <vt:lpstr>Guidelines for Importing and Using Modules</vt:lpstr>
      <vt:lpstr>Activity: Importing and Using a Module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Wilson</dc:creator>
  <cp:lastModifiedBy>Peter Bauer</cp:lastModifiedBy>
  <cp:revision>126</cp:revision>
  <dcterms:created xsi:type="dcterms:W3CDTF">2020-07-27T18:29:44Z</dcterms:created>
  <dcterms:modified xsi:type="dcterms:W3CDTF">2020-10-13T19:56:15Z</dcterms:modified>
</cp:coreProperties>
</file>