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4"/>
  </p:notesMasterIdLst>
  <p:handoutMasterIdLst>
    <p:handoutMasterId r:id="rId35"/>
  </p:handoutMasterIdLst>
  <p:sldIdLst>
    <p:sldId id="339" r:id="rId2"/>
    <p:sldId id="440" r:id="rId3"/>
    <p:sldId id="444" r:id="rId4"/>
    <p:sldId id="417" r:id="rId5"/>
    <p:sldId id="445" r:id="rId6"/>
    <p:sldId id="446" r:id="rId7"/>
    <p:sldId id="418" r:id="rId8"/>
    <p:sldId id="447" r:id="rId9"/>
    <p:sldId id="448" r:id="rId10"/>
    <p:sldId id="441" r:id="rId11"/>
    <p:sldId id="449" r:id="rId12"/>
    <p:sldId id="450" r:id="rId13"/>
    <p:sldId id="419" r:id="rId14"/>
    <p:sldId id="451" r:id="rId15"/>
    <p:sldId id="442" r:id="rId16"/>
    <p:sldId id="452" r:id="rId17"/>
    <p:sldId id="453" r:id="rId18"/>
    <p:sldId id="454" r:id="rId19"/>
    <p:sldId id="420" r:id="rId20"/>
    <p:sldId id="455" r:id="rId21"/>
    <p:sldId id="443" r:id="rId22"/>
    <p:sldId id="436" r:id="rId23"/>
    <p:sldId id="456" r:id="rId24"/>
    <p:sldId id="457" r:id="rId25"/>
    <p:sldId id="458" r:id="rId26"/>
    <p:sldId id="437" r:id="rId27"/>
    <p:sldId id="459" r:id="rId28"/>
    <p:sldId id="460" r:id="rId29"/>
    <p:sldId id="422" r:id="rId30"/>
    <p:sldId id="423" r:id="rId31"/>
    <p:sldId id="461" r:id="rId32"/>
    <p:sldId id="43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2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017563-211D-4CBE-ACCD-B8C798F09A5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09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to a Text File</a:t>
            </a:r>
          </a:p>
          <a:p>
            <a:pPr eaLnBrk="1" hangingPunct="1"/>
            <a:r>
              <a:rPr lang="en-US" altLang="en-US" dirty="0"/>
              <a:t>Read from a Text File</a:t>
            </a:r>
          </a:p>
          <a:p>
            <a:pPr eaLnBrk="1" hangingPunct="1"/>
            <a:r>
              <a:rPr lang="en-US" altLang="en-US" dirty="0"/>
              <a:t>Get the Contents of a Directory</a:t>
            </a:r>
          </a:p>
          <a:p>
            <a:pPr eaLnBrk="1" hangingPunct="1"/>
            <a:r>
              <a:rPr lang="en-US" altLang="en-US" dirty="0"/>
              <a:t>Manage Files and Directories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Writing Code to Process Files and Directories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69B76-07F1-43DE-976A-E0E322CC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A197-99A0-4059-BF39-E9900B0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Text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54FE-9B2F-4F96-B47C-7E90AA55E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B513-4D00-4C72-9176-7B178F60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9D31C-2ADF-4CF3-B987-B1050BA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A8686B-1838-40F2-B022-87F6018A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D7BB11-E248-405D-9D2B-767F93793418}"/>
              </a:ext>
            </a:extLst>
          </p:cNvPr>
          <p:cNvSpPr/>
          <p:nvPr/>
        </p:nvSpPr>
        <p:spPr>
          <a:xfrm>
            <a:off x="206210" y="1100851"/>
            <a:ext cx="8747974" cy="844612"/>
          </a:xfrm>
          <a:prstGeom prst="roundRect">
            <a:avLst>
              <a:gd name="adj" fmla="val 18179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os.path.getsize("names.txt") &lt; 1e8: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809A48-B1CA-4158-BCD0-EBB9EB06D1F9}"/>
              </a:ext>
            </a:extLst>
          </p:cNvPr>
          <p:cNvSpPr/>
          <p:nvPr/>
        </p:nvSpPr>
        <p:spPr>
          <a:xfrm>
            <a:off x="206210" y="2101434"/>
            <a:ext cx="8747974" cy="2394366"/>
          </a:xfrm>
          <a:prstGeom prst="roundRect">
            <a:avLst>
              <a:gd name="adj" fmla="val 458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file_created = os.path.getctime("names.txt")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print("Created {} seconds after the Unix epoch.".format(file_created))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file_modified = os.path.getmtime("names.txt")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print("Last modified {} seconds after the Unix epoch.".format(file_modified))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file_accessed = os.path.getatime("names.txt")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print("Last accessed {} seconds after the Unix epoch.".format(file_accessed))</a:t>
            </a:r>
          </a:p>
        </p:txBody>
      </p:sp>
    </p:spTree>
    <p:extLst>
      <p:ext uri="{BB962C8B-B14F-4D97-AF65-F5344CB8AC3E}">
        <p14:creationId xmlns:p14="http://schemas.microsoft.com/office/powerpoint/2010/main" val="30837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B6CACE-858F-4E1F-95F8-8F84FFBD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ACBC5-3A84-4A9F-B935-D89040FE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Reading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3D8795-FB6E-45B6-A235-C39A8395EE05}"/>
              </a:ext>
            </a:extLst>
          </p:cNvPr>
          <p:cNvSpPr/>
          <p:nvPr/>
        </p:nvSpPr>
        <p:spPr>
          <a:xfrm>
            <a:off x="2534198" y="1326052"/>
            <a:ext cx="4093027" cy="1032749"/>
          </a:xfrm>
          <a:prstGeom prst="roundRect">
            <a:avLst>
              <a:gd name="adj" fmla="val 18179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names_file.read()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names_file.close()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E56B6-3E39-4FCC-99C3-D509E37D6970}"/>
              </a:ext>
            </a:extLst>
          </p:cNvPr>
          <p:cNvGrpSpPr/>
          <p:nvPr/>
        </p:nvGrpSpPr>
        <p:grpSpPr>
          <a:xfrm>
            <a:off x="269965" y="2719428"/>
            <a:ext cx="1219200" cy="1495697"/>
            <a:chOff x="5410200" y="3581400"/>
            <a:chExt cx="1219200" cy="1495697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62E72A5B-B98A-4845-9CFC-A9DD0B553651}"/>
                </a:ext>
              </a:extLst>
            </p:cNvPr>
            <p:cNvSpPr/>
            <p:nvPr/>
          </p:nvSpPr>
          <p:spPr>
            <a:xfrm rot="10800000" flipH="1">
              <a:off x="5410200" y="3581400"/>
              <a:ext cx="1219200" cy="1495697"/>
            </a:xfrm>
            <a:custGeom>
              <a:avLst/>
              <a:gdLst>
                <a:gd name="connsiteX0" fmla="*/ 0 w 1219200"/>
                <a:gd name="connsiteY0" fmla="*/ 0 h 1495697"/>
                <a:gd name="connsiteX1" fmla="*/ 621792 w 1219200"/>
                <a:gd name="connsiteY1" fmla="*/ 0 h 1495697"/>
                <a:gd name="connsiteX2" fmla="*/ 1219200 w 1219200"/>
                <a:gd name="connsiteY2" fmla="*/ 0 h 1495697"/>
                <a:gd name="connsiteX3" fmla="*/ 1219200 w 1219200"/>
                <a:gd name="connsiteY3" fmla="*/ 633322 h 1495697"/>
                <a:gd name="connsiteX4" fmla="*/ 1219200 w 1219200"/>
                <a:gd name="connsiteY4" fmla="*/ 1292493 h 1495697"/>
                <a:gd name="connsiteX5" fmla="*/ 1015996 w 1219200"/>
                <a:gd name="connsiteY5" fmla="*/ 1495697 h 1495697"/>
                <a:gd name="connsiteX6" fmla="*/ 497838 w 1219200"/>
                <a:gd name="connsiteY6" fmla="*/ 1495697 h 1495697"/>
                <a:gd name="connsiteX7" fmla="*/ 0 w 1219200"/>
                <a:gd name="connsiteY7" fmla="*/ 1495697 h 1495697"/>
                <a:gd name="connsiteX8" fmla="*/ 0 w 1219200"/>
                <a:gd name="connsiteY8" fmla="*/ 1042002 h 1495697"/>
                <a:gd name="connsiteX9" fmla="*/ 0 w 1219200"/>
                <a:gd name="connsiteY9" fmla="*/ 543437 h 1495697"/>
                <a:gd name="connsiteX10" fmla="*/ 0 w 1219200"/>
                <a:gd name="connsiteY10" fmla="*/ 0 h 1495697"/>
                <a:gd name="connsiteX0" fmla="*/ 1015996 w 1219200"/>
                <a:gd name="connsiteY0" fmla="*/ 1495697 h 1495697"/>
                <a:gd name="connsiteX1" fmla="*/ 1056637 w 1219200"/>
                <a:gd name="connsiteY1" fmla="*/ 1333134 h 1495697"/>
                <a:gd name="connsiteX2" fmla="*/ 1219200 w 1219200"/>
                <a:gd name="connsiteY2" fmla="*/ 1292493 h 1495697"/>
                <a:gd name="connsiteX3" fmla="*/ 1015996 w 1219200"/>
                <a:gd name="connsiteY3" fmla="*/ 1495697 h 1495697"/>
                <a:gd name="connsiteX0" fmla="*/ 1015996 w 1219200"/>
                <a:gd name="connsiteY0" fmla="*/ 1495697 h 1495697"/>
                <a:gd name="connsiteX1" fmla="*/ 1056637 w 1219200"/>
                <a:gd name="connsiteY1" fmla="*/ 1333134 h 1495697"/>
                <a:gd name="connsiteX2" fmla="*/ 1219200 w 1219200"/>
                <a:gd name="connsiteY2" fmla="*/ 1292493 h 1495697"/>
                <a:gd name="connsiteX3" fmla="*/ 1015996 w 1219200"/>
                <a:gd name="connsiteY3" fmla="*/ 1495697 h 1495697"/>
                <a:gd name="connsiteX4" fmla="*/ 497838 w 1219200"/>
                <a:gd name="connsiteY4" fmla="*/ 1495697 h 1495697"/>
                <a:gd name="connsiteX5" fmla="*/ 0 w 1219200"/>
                <a:gd name="connsiteY5" fmla="*/ 1495697 h 1495697"/>
                <a:gd name="connsiteX6" fmla="*/ 0 w 1219200"/>
                <a:gd name="connsiteY6" fmla="*/ 967217 h 1495697"/>
                <a:gd name="connsiteX7" fmla="*/ 0 w 1219200"/>
                <a:gd name="connsiteY7" fmla="*/ 453695 h 1495697"/>
                <a:gd name="connsiteX8" fmla="*/ 0 w 1219200"/>
                <a:gd name="connsiteY8" fmla="*/ 0 h 1495697"/>
                <a:gd name="connsiteX9" fmla="*/ 585216 w 1219200"/>
                <a:gd name="connsiteY9" fmla="*/ 0 h 1495697"/>
                <a:gd name="connsiteX10" fmla="*/ 1219200 w 1219200"/>
                <a:gd name="connsiteY10" fmla="*/ 0 h 1495697"/>
                <a:gd name="connsiteX11" fmla="*/ 1219200 w 1219200"/>
                <a:gd name="connsiteY11" fmla="*/ 672096 h 1495697"/>
                <a:gd name="connsiteX12" fmla="*/ 1219200 w 1219200"/>
                <a:gd name="connsiteY12" fmla="*/ 1292493 h 149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" h="1495697" stroke="0" extrusionOk="0">
                  <a:moveTo>
                    <a:pt x="0" y="0"/>
                  </a:moveTo>
                  <a:cubicBezTo>
                    <a:pt x="296590" y="12336"/>
                    <a:pt x="470315" y="21963"/>
                    <a:pt x="621792" y="0"/>
                  </a:cubicBezTo>
                  <a:cubicBezTo>
                    <a:pt x="773269" y="-21963"/>
                    <a:pt x="1006589" y="18200"/>
                    <a:pt x="1219200" y="0"/>
                  </a:cubicBezTo>
                  <a:cubicBezTo>
                    <a:pt x="1232870" y="272175"/>
                    <a:pt x="1220777" y="358166"/>
                    <a:pt x="1219200" y="633322"/>
                  </a:cubicBezTo>
                  <a:cubicBezTo>
                    <a:pt x="1217623" y="908478"/>
                    <a:pt x="1207948" y="1063113"/>
                    <a:pt x="1219200" y="1292493"/>
                  </a:cubicBezTo>
                  <a:cubicBezTo>
                    <a:pt x="1135545" y="1389852"/>
                    <a:pt x="1124560" y="1406501"/>
                    <a:pt x="1015996" y="1495697"/>
                  </a:cubicBezTo>
                  <a:cubicBezTo>
                    <a:pt x="902809" y="1490827"/>
                    <a:pt x="653917" y="1493616"/>
                    <a:pt x="497838" y="1495697"/>
                  </a:cubicBezTo>
                  <a:cubicBezTo>
                    <a:pt x="341759" y="1497778"/>
                    <a:pt x="172521" y="1519565"/>
                    <a:pt x="0" y="1495697"/>
                  </a:cubicBezTo>
                  <a:cubicBezTo>
                    <a:pt x="-8550" y="1301874"/>
                    <a:pt x="-7916" y="1203081"/>
                    <a:pt x="0" y="1042002"/>
                  </a:cubicBezTo>
                  <a:cubicBezTo>
                    <a:pt x="7916" y="880923"/>
                    <a:pt x="11750" y="714667"/>
                    <a:pt x="0" y="543437"/>
                  </a:cubicBezTo>
                  <a:cubicBezTo>
                    <a:pt x="-11750" y="372207"/>
                    <a:pt x="-7429" y="202402"/>
                    <a:pt x="0" y="0"/>
                  </a:cubicBezTo>
                  <a:close/>
                </a:path>
                <a:path w="1219200" h="1495697" fill="darkenLess" stroke="0" extrusionOk="0">
                  <a:moveTo>
                    <a:pt x="1015996" y="1495697"/>
                  </a:moveTo>
                  <a:cubicBezTo>
                    <a:pt x="1028400" y="1428312"/>
                    <a:pt x="1041709" y="1412169"/>
                    <a:pt x="1056637" y="1333134"/>
                  </a:cubicBezTo>
                  <a:cubicBezTo>
                    <a:pt x="1102019" y="1315587"/>
                    <a:pt x="1140478" y="1307888"/>
                    <a:pt x="1219200" y="1292493"/>
                  </a:cubicBezTo>
                  <a:cubicBezTo>
                    <a:pt x="1113913" y="1386023"/>
                    <a:pt x="1108279" y="1420390"/>
                    <a:pt x="1015996" y="1495697"/>
                  </a:cubicBezTo>
                  <a:close/>
                </a:path>
                <a:path w="1219200" h="1495697" fill="none" extrusionOk="0">
                  <a:moveTo>
                    <a:pt x="1015996" y="1495697"/>
                  </a:moveTo>
                  <a:cubicBezTo>
                    <a:pt x="1024558" y="1453970"/>
                    <a:pt x="1040092" y="1389098"/>
                    <a:pt x="1056637" y="1333134"/>
                  </a:cubicBezTo>
                  <a:cubicBezTo>
                    <a:pt x="1127491" y="1319620"/>
                    <a:pt x="1186266" y="1308677"/>
                    <a:pt x="1219200" y="1292493"/>
                  </a:cubicBezTo>
                  <a:cubicBezTo>
                    <a:pt x="1172038" y="1329058"/>
                    <a:pt x="1101372" y="1424137"/>
                    <a:pt x="1015996" y="1495697"/>
                  </a:cubicBezTo>
                  <a:cubicBezTo>
                    <a:pt x="881806" y="1477341"/>
                    <a:pt x="623322" y="1488336"/>
                    <a:pt x="497838" y="1495697"/>
                  </a:cubicBezTo>
                  <a:cubicBezTo>
                    <a:pt x="372354" y="1503058"/>
                    <a:pt x="173850" y="1494003"/>
                    <a:pt x="0" y="1495697"/>
                  </a:cubicBezTo>
                  <a:cubicBezTo>
                    <a:pt x="24066" y="1386266"/>
                    <a:pt x="7035" y="1157250"/>
                    <a:pt x="0" y="967217"/>
                  </a:cubicBezTo>
                  <a:cubicBezTo>
                    <a:pt x="-7035" y="777184"/>
                    <a:pt x="-21619" y="708716"/>
                    <a:pt x="0" y="453695"/>
                  </a:cubicBezTo>
                  <a:cubicBezTo>
                    <a:pt x="21619" y="198674"/>
                    <a:pt x="-19206" y="213679"/>
                    <a:pt x="0" y="0"/>
                  </a:cubicBezTo>
                  <a:cubicBezTo>
                    <a:pt x="142707" y="11514"/>
                    <a:pt x="427431" y="16958"/>
                    <a:pt x="585216" y="0"/>
                  </a:cubicBezTo>
                  <a:cubicBezTo>
                    <a:pt x="743001" y="-16958"/>
                    <a:pt x="1000765" y="7747"/>
                    <a:pt x="1219200" y="0"/>
                  </a:cubicBezTo>
                  <a:cubicBezTo>
                    <a:pt x="1196063" y="198646"/>
                    <a:pt x="1222240" y="401618"/>
                    <a:pt x="1219200" y="672096"/>
                  </a:cubicBezTo>
                  <a:cubicBezTo>
                    <a:pt x="1216160" y="942574"/>
                    <a:pt x="1239581" y="1055875"/>
                    <a:pt x="1219200" y="1292493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3059888238">
                    <a:prstGeom prst="foldedCorne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BF4755-9997-49F6-8020-0C0A850E46BF}"/>
                </a:ext>
              </a:extLst>
            </p:cNvPr>
            <p:cNvSpPr txBox="1"/>
            <p:nvPr/>
          </p:nvSpPr>
          <p:spPr>
            <a:xfrm>
              <a:off x="5495107" y="3642585"/>
              <a:ext cx="108857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b="1" kern="0" dirty="0">
                  <a:latin typeface="+mj-lt"/>
                </a:rPr>
                <a:t>John</a:t>
              </a:r>
            </a:p>
            <a:p>
              <a:pPr defTabSz="914400"/>
              <a:r>
                <a:rPr lang="en-US" sz="1400" b="1" kern="0" dirty="0">
                  <a:latin typeface="+mj-lt"/>
                </a:rPr>
                <a:t>Terry</a:t>
              </a:r>
            </a:p>
            <a:p>
              <a:pPr defTabSz="914400"/>
              <a:r>
                <a:rPr lang="en-US" sz="1400" b="1" kern="0" dirty="0">
                  <a:latin typeface="+mj-lt"/>
                </a:rPr>
                <a:t>Terry</a:t>
              </a:r>
            </a:p>
            <a:p>
              <a:pPr defTabSz="914400"/>
              <a:r>
                <a:rPr lang="en-US" sz="1400" b="1" kern="0" dirty="0">
                  <a:latin typeface="+mj-lt"/>
                </a:rPr>
                <a:t>Graham</a:t>
              </a:r>
            </a:p>
            <a:p>
              <a:pPr defTabSz="914400"/>
              <a:r>
                <a:rPr lang="en-US" sz="1400" b="1" kern="0" dirty="0">
                  <a:latin typeface="+mj-lt"/>
                </a:rPr>
                <a:t>Eric</a:t>
              </a:r>
            </a:p>
            <a:p>
              <a:pPr defTabSz="914400"/>
              <a:r>
                <a:rPr lang="en-US" sz="1400" b="1" kern="0" dirty="0">
                  <a:latin typeface="+mj-lt"/>
                </a:rPr>
                <a:t>Michael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2835C0-30AC-4553-841B-95F5E0EF92A2}"/>
              </a:ext>
            </a:extLst>
          </p:cNvPr>
          <p:cNvSpPr/>
          <p:nvPr/>
        </p:nvSpPr>
        <p:spPr>
          <a:xfrm>
            <a:off x="2534196" y="2783566"/>
            <a:ext cx="4093027" cy="1495697"/>
          </a:xfrm>
          <a:prstGeom prst="roundRect">
            <a:avLst>
              <a:gd name="adj" fmla="val 117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print(names_file.readline())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print(names_file.readline())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print(names_file.readline())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names_file.close()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74469-D81C-4447-84E6-7E82520E28CB}"/>
              </a:ext>
            </a:extLst>
          </p:cNvPr>
          <p:cNvSpPr/>
          <p:nvPr/>
        </p:nvSpPr>
        <p:spPr>
          <a:xfrm>
            <a:off x="2534196" y="4650217"/>
            <a:ext cx="4093027" cy="1495697"/>
          </a:xfrm>
          <a:prstGeom prst="roundRect">
            <a:avLst>
              <a:gd name="adj" fmla="val 1177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names_file.readlines()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print(names[3])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names_file.close()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1147E6-D3D4-4E44-B1AF-65939C56CE19}"/>
              </a:ext>
            </a:extLst>
          </p:cNvPr>
          <p:cNvSpPr/>
          <p:nvPr/>
        </p:nvSpPr>
        <p:spPr>
          <a:xfrm>
            <a:off x="7380517" y="1232659"/>
            <a:ext cx="1573668" cy="139375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Terry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Terry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Graham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Eric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Michael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6B1C3A-20B2-43AC-A8A2-A3A122AD1E3F}"/>
              </a:ext>
            </a:extLst>
          </p:cNvPr>
          <p:cNvSpPr/>
          <p:nvPr/>
        </p:nvSpPr>
        <p:spPr>
          <a:xfrm>
            <a:off x="7371808" y="2942160"/>
            <a:ext cx="1502227" cy="139375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Terry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Terry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EF5270-2562-4B98-A6C1-CD9487200046}"/>
              </a:ext>
            </a:extLst>
          </p:cNvPr>
          <p:cNvSpPr/>
          <p:nvPr/>
        </p:nvSpPr>
        <p:spPr>
          <a:xfrm>
            <a:off x="7371808" y="5233429"/>
            <a:ext cx="1502227" cy="36512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Graham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0B7DFAF-6582-41D5-BFCA-7F058375CFC3}"/>
              </a:ext>
            </a:extLst>
          </p:cNvPr>
          <p:cNvSpPr/>
          <p:nvPr/>
        </p:nvSpPr>
        <p:spPr>
          <a:xfrm>
            <a:off x="6727373" y="1661160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A73280-35E9-4234-B7A7-FF21AD5001E6}"/>
              </a:ext>
            </a:extLst>
          </p:cNvPr>
          <p:cNvSpPr/>
          <p:nvPr/>
        </p:nvSpPr>
        <p:spPr>
          <a:xfrm>
            <a:off x="6727373" y="3340914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8E1E3C-610D-4FD0-98A6-E3B32FD7B1AC}"/>
              </a:ext>
            </a:extLst>
          </p:cNvPr>
          <p:cNvSpPr/>
          <p:nvPr/>
        </p:nvSpPr>
        <p:spPr>
          <a:xfrm>
            <a:off x="6727373" y="5207564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BDBABE-CB06-4D51-8890-81E74CAE6DA7}"/>
              </a:ext>
            </a:extLst>
          </p:cNvPr>
          <p:cNvSpPr/>
          <p:nvPr/>
        </p:nvSpPr>
        <p:spPr>
          <a:xfrm>
            <a:off x="1735455" y="3345867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7DC287-A437-4610-90C2-F85A60708A5A}"/>
              </a:ext>
            </a:extLst>
          </p:cNvPr>
          <p:cNvSpPr/>
          <p:nvPr/>
        </p:nvSpPr>
        <p:spPr>
          <a:xfrm rot="19800000">
            <a:off x="1735455" y="2367003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D9EC83A-DB6C-4912-B9F8-2C2C7732313B}"/>
              </a:ext>
            </a:extLst>
          </p:cNvPr>
          <p:cNvSpPr/>
          <p:nvPr/>
        </p:nvSpPr>
        <p:spPr>
          <a:xfrm rot="1800000" flipV="1">
            <a:off x="1735455" y="4324732"/>
            <a:ext cx="609600" cy="381000"/>
          </a:xfrm>
          <a:prstGeom prst="rightArrow">
            <a:avLst>
              <a:gd name="adj1" fmla="val 50000"/>
              <a:gd name="adj2" fmla="val 79714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33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Reading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/>
              <a:t> module to use some of these functions.</a:t>
            </a:r>
          </a:p>
          <a:p>
            <a:r>
              <a:rPr lang="en-US" dirty="0"/>
              <a:t>Check to see if the file exists first by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isfile()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/>
              <a:t>Capture information about the file before opening it.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os.path.getsize()</a:t>
            </a:r>
            <a:r>
              <a:rPr lang="en-US" dirty="0"/>
              <a:t>on the file to get its size in bytes.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os.path.getctime()</a:t>
            </a:r>
            <a:r>
              <a:rPr lang="en-US" dirty="0"/>
              <a:t>on the file to get its creation date on Windows file systems (Unix time).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os.path.getmtime()</a:t>
            </a:r>
            <a:r>
              <a:rPr lang="en-US" dirty="0"/>
              <a:t>on the file to get the time it was last modified (Unix time).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os.path.getatime()</a:t>
            </a:r>
            <a:r>
              <a:rPr lang="en-US" dirty="0"/>
              <a:t>on the file to get the time it was last accessed (Unix time).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dirty="0"/>
              <a:t>function to read all data in a file at once.</a:t>
            </a:r>
          </a:p>
          <a:p>
            <a:r>
              <a:rPr lang="en-US" dirty="0"/>
              <a:t>Supply an argument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dirty="0"/>
              <a:t> function to tell Python how many bytes it should read.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readline()</a:t>
            </a:r>
            <a:r>
              <a:rPr lang="en-US" dirty="0"/>
              <a:t>function to read individual lines of a file. Each successive call reads the next line.</a:t>
            </a:r>
          </a:p>
          <a:p>
            <a:r>
              <a:rPr lang="en-US" dirty="0"/>
              <a:t>Iterate 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readline()</a:t>
            </a:r>
            <a:r>
              <a:rPr lang="en-US" dirty="0"/>
              <a:t>in a loop to efficiently process individual lines in a file.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readlines()</a:t>
            </a:r>
            <a:r>
              <a:rPr lang="en-US" dirty="0"/>
              <a:t>to place every line as its own value in a list.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3C8A07C-E5C7-455B-A82B-AE6759A3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Image result for checklist png">
            <a:extLst>
              <a:ext uri="{FF2B5EF4-FFF2-40B4-BE49-F238E27FC236}">
                <a16:creationId xmlns:a16="http://schemas.microsoft.com/office/drawing/2014/main" id="{5208E8F8-659E-40B6-BEBF-C636623A8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663266" y="5405181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2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ACD09-A316-4D58-BBCF-31BD5A1B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E5F2-350A-4A30-8BED-1893AC9C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you're ready to enable your program to do what it was designed to do:</a:t>
            </a:r>
          </a:p>
          <a:p>
            <a:pPr lvl="1"/>
            <a:r>
              <a:rPr lang="en-US" dirty="0"/>
              <a:t>Read a manuscript from an input text file</a:t>
            </a:r>
          </a:p>
          <a:p>
            <a:pPr lvl="1"/>
            <a:r>
              <a:rPr lang="en-US" dirty="0"/>
              <a:t>Compare it to an English word list</a:t>
            </a:r>
          </a:p>
          <a:p>
            <a:pPr lvl="1"/>
            <a:r>
              <a:rPr lang="en-US" dirty="0"/>
              <a:t>Calculate how many times each word appears</a:t>
            </a:r>
          </a:p>
          <a:p>
            <a:r>
              <a:rPr lang="en-US" dirty="0"/>
              <a:t>Once you've implemented the reading code, you'll test it out using various manuscript files that have already been copied into the project folder.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0DADD-BD94-4DB6-B934-6CE6B347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Reading from a Text File</a:t>
            </a:r>
          </a:p>
        </p:txBody>
      </p:sp>
    </p:spTree>
    <p:extLst>
      <p:ext uri="{BB962C8B-B14F-4D97-AF65-F5344CB8AC3E}">
        <p14:creationId xmlns:p14="http://schemas.microsoft.com/office/powerpoint/2010/main" val="159742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DE26F-48E1-4B79-8ED7-884C59CE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Contents of a Directory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E953A7-F834-4627-AF4E-67246BE36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559F-1C6D-4937-9060-81B53B8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BDC24-5902-4011-9E1B-39AC358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C3EC30-5E74-4AB2-8C9D-BBD3C9F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Exists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8599C-3A5B-446E-BCF2-77821220C630}"/>
              </a:ext>
            </a:extLst>
          </p:cNvPr>
          <p:cNvSpPr/>
          <p:nvPr/>
        </p:nvSpPr>
        <p:spPr>
          <a:xfrm>
            <a:off x="200307" y="1157288"/>
            <a:ext cx="8753877" cy="844610"/>
          </a:xfrm>
          <a:prstGeom prst="roundRect">
            <a:avLst>
              <a:gd name="adj" fmla="val 18179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os.path.isdir("C:/Users/You/Documents") is False: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Write code here to deal with missing directory.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3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BDC24-5902-4011-9E1B-39AC358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C3EC30-5E74-4AB2-8C9D-BBD3C9F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Contents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8599C-3A5B-446E-BCF2-77821220C630}"/>
              </a:ext>
            </a:extLst>
          </p:cNvPr>
          <p:cNvSpPr/>
          <p:nvPr/>
        </p:nvSpPr>
        <p:spPr>
          <a:xfrm>
            <a:off x="200307" y="1157287"/>
            <a:ext cx="8753877" cy="519113"/>
          </a:xfrm>
          <a:prstGeom prst="roundRect">
            <a:avLst>
              <a:gd name="adj" fmla="val 18179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folder_contents = os.listdir("C:/Users/You/Documents")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Print(folder_contents)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9DB8-1E78-4778-BC1C-934CEAE143E9}"/>
              </a:ext>
            </a:extLst>
          </p:cNvPr>
          <p:cNvSpPr/>
          <p:nvPr/>
        </p:nvSpPr>
        <p:spPr>
          <a:xfrm>
            <a:off x="200307" y="1828800"/>
            <a:ext cx="8753877" cy="519113"/>
          </a:xfrm>
          <a:prstGeom prst="roundRect">
            <a:avLst>
              <a:gd name="adj" fmla="val 18179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["Business contacts.xlsx", "Cover letter_old.docx", "Invoices", "Resume.docx", "Temp Files", "Work Samples"]</a:t>
            </a:r>
          </a:p>
        </p:txBody>
      </p:sp>
    </p:spTree>
    <p:extLst>
      <p:ext uri="{BB962C8B-B14F-4D97-AF65-F5344CB8AC3E}">
        <p14:creationId xmlns:p14="http://schemas.microsoft.com/office/powerpoint/2010/main" val="36807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BDC24-5902-4011-9E1B-39AC358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C3EC30-5E74-4AB2-8C9D-BBD3C9F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Exists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8599C-3A5B-446E-BCF2-77821220C630}"/>
              </a:ext>
            </a:extLst>
          </p:cNvPr>
          <p:cNvSpPr/>
          <p:nvPr/>
        </p:nvSpPr>
        <p:spPr>
          <a:xfrm>
            <a:off x="200307" y="1157287"/>
            <a:ext cx="8753877" cy="1281113"/>
          </a:xfrm>
          <a:prstGeom prst="roundRect">
            <a:avLst>
              <a:gd name="adj" fmla="val 1297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os.path.isfile("names.txt") is False: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Write code here to deal with missing directory.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7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Reading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determine whether the directory you want to work with actually exists.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isdir()</a:t>
            </a:r>
            <a:r>
              <a:rPr lang="en-US" dirty="0"/>
              <a:t>function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en-US" dirty="0"/>
              <a:t> module.</a:t>
            </a:r>
          </a:p>
          <a:p>
            <a:r>
              <a:rPr lang="en-US" dirty="0"/>
              <a:t>Provide the full path as an argument, or the relative path, if applicable.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listdir()</a:t>
            </a:r>
            <a:r>
              <a:rPr lang="en-US" dirty="0"/>
              <a:t>function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/>
              <a:t> module to get the file names and folders in a directory.</a:t>
            </a:r>
          </a:p>
          <a:p>
            <a:r>
              <a:rPr lang="en-US" dirty="0"/>
              <a:t>Specify the path of the target directory as the argument. </a:t>
            </a:r>
          </a:p>
          <a:p>
            <a:pPr lvl="1"/>
            <a:r>
              <a:rPr lang="en-US" dirty="0"/>
              <a:t>Use a relative path, if applicable.</a:t>
            </a:r>
          </a:p>
          <a:p>
            <a:r>
              <a:rPr lang="en-US" dirty="0"/>
              <a:t>Process with the results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listdir()</a:t>
            </a:r>
            <a:r>
              <a:rPr lang="en-US" dirty="0"/>
              <a:t>as a list to:</a:t>
            </a:r>
          </a:p>
          <a:p>
            <a:pPr lvl="1"/>
            <a:r>
              <a:rPr lang="en-US" dirty="0"/>
              <a:t>Discover the number of files and folders in a directory.</a:t>
            </a:r>
          </a:p>
          <a:p>
            <a:pPr lvl="1"/>
            <a:r>
              <a:rPr lang="en-US" dirty="0"/>
              <a:t>Identify groups of files and folders.</a:t>
            </a:r>
          </a:p>
          <a:p>
            <a:pPr lvl="1"/>
            <a:r>
              <a:rPr lang="en-US" dirty="0"/>
              <a:t>Begin managing files and folders when you don't know their exact names and locations.</a:t>
            </a:r>
          </a:p>
          <a:p>
            <a:r>
              <a:rPr lang="en-US" dirty="0"/>
              <a:t>Keep in mind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listdir()</a:t>
            </a:r>
            <a:r>
              <a:rPr lang="en-US" dirty="0"/>
              <a:t>retrieves file </a:t>
            </a:r>
            <a:r>
              <a:rPr lang="en-US" i="1" dirty="0"/>
              <a:t>and</a:t>
            </a:r>
            <a:r>
              <a:rPr lang="en-US" dirty="0"/>
              <a:t> folder names.</a:t>
            </a:r>
          </a:p>
          <a:p>
            <a:r>
              <a:rPr lang="en-US" dirty="0"/>
              <a:t>Look for file extensions or a lack thereof to determine if an item is a file or folder.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9969A2B-A2E7-45C8-B0F0-789F85A9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Image result for checklist png">
            <a:extLst>
              <a:ext uri="{FF2B5EF4-FFF2-40B4-BE49-F238E27FC236}">
                <a16:creationId xmlns:a16="http://schemas.microsoft.com/office/drawing/2014/main" id="{619EEDB2-F3B9-472E-A3B8-56B5997DC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663266" y="5405181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A197-99A0-4059-BF39-E9900B0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Text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54FE-9B2F-4F96-B47C-7E90AA55E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B513-4D00-4C72-9176-7B178F60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3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42532-A5A4-422F-A792-66B22DF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8A48F-AAB4-4FEA-8FEA-04AF610F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write code to list the contents of the output directory.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D2CF2E-8318-4652-B871-10146CB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Getting the Contents of a Directory</a:t>
            </a:r>
          </a:p>
        </p:txBody>
      </p:sp>
    </p:spTree>
    <p:extLst>
      <p:ext uri="{BB962C8B-B14F-4D97-AF65-F5344CB8AC3E}">
        <p14:creationId xmlns:p14="http://schemas.microsoft.com/office/powerpoint/2010/main" val="267596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DE26F-48E1-4B79-8ED7-884C59CE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Files and Directories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E953A7-F834-4627-AF4E-67246BE36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559F-1C6D-4937-9060-81B53B8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  <a:p>
            <a:r>
              <a:rPr lang="en-US" dirty="0"/>
              <a:t>Deleting</a:t>
            </a:r>
          </a:p>
          <a:p>
            <a:r>
              <a:rPr lang="en-US" dirty="0"/>
              <a:t>Moving</a:t>
            </a:r>
          </a:p>
          <a:p>
            <a:r>
              <a:rPr lang="en-US" dirty="0"/>
              <a:t>Copying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8AB460-7707-467C-B278-671D860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B6CED-75B4-4BC4-8A51-A93D69B9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400B08-1A04-4F8A-B76F-3CBAD36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Renaming and Deleting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85E2FD-6E1F-4CED-A5F4-A455C1F403DE}"/>
              </a:ext>
            </a:extLst>
          </p:cNvPr>
          <p:cNvSpPr/>
          <p:nvPr/>
        </p:nvSpPr>
        <p:spPr>
          <a:xfrm>
            <a:off x="200307" y="1157287"/>
            <a:ext cx="8753877" cy="1204913"/>
          </a:xfrm>
          <a:prstGeom prst="roundRect">
            <a:avLst>
              <a:gd name="adj" fmla="val 126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os.rename("C:/Users/You/Documents/Business contacts.xlsx", "C:/Users/You/Documents/Business contacts_old.xlsx")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os.remove("C:/Users/You/Documents/Cover letter_old.docx")</a:t>
            </a:r>
          </a:p>
        </p:txBody>
      </p:sp>
    </p:spTree>
    <p:extLst>
      <p:ext uri="{BB962C8B-B14F-4D97-AF65-F5344CB8AC3E}">
        <p14:creationId xmlns:p14="http://schemas.microsoft.com/office/powerpoint/2010/main" val="426550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B6CED-75B4-4BC4-8A51-A93D69B9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400B08-1A04-4F8A-B76F-3CBAD36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Moving and Copying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85E2FD-6E1F-4CED-A5F4-A455C1F403DE}"/>
              </a:ext>
            </a:extLst>
          </p:cNvPr>
          <p:cNvSpPr/>
          <p:nvPr/>
        </p:nvSpPr>
        <p:spPr>
          <a:xfrm>
            <a:off x="200307" y="1157287"/>
            <a:ext cx="8753877" cy="1204913"/>
          </a:xfrm>
          <a:prstGeom prst="roundRect">
            <a:avLst>
              <a:gd name="adj" fmla="val 126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shutil.move("C:/Users/You/Documents/Business contacts_old.docx", "C:/Users/You/Documents/Archive/Business contacts_old.docx")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shutil.copyfile("C:/Users/You/Documents/Resume.docx", "C:/Backup/Resume.docx")</a:t>
            </a:r>
          </a:p>
        </p:txBody>
      </p:sp>
    </p:spTree>
    <p:extLst>
      <p:ext uri="{BB962C8B-B14F-4D97-AF65-F5344CB8AC3E}">
        <p14:creationId xmlns:p14="http://schemas.microsoft.com/office/powerpoint/2010/main" val="209865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B6CED-75B4-4BC4-8A51-A93D69B9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400B08-1A04-4F8A-B76F-3CBAD36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85E2FD-6E1F-4CED-A5F4-A455C1F403DE}"/>
              </a:ext>
            </a:extLst>
          </p:cNvPr>
          <p:cNvSpPr/>
          <p:nvPr/>
        </p:nvSpPr>
        <p:spPr>
          <a:xfrm>
            <a:off x="200307" y="1157287"/>
            <a:ext cx="8753877" cy="1966913"/>
          </a:xfrm>
          <a:prstGeom prst="roundRect">
            <a:avLst>
              <a:gd name="adj" fmla="val 126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glob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file_list = glob.glob("C:/Users/You/Documents/*.docx")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file_list = glob.glob("C:/Users/You/Documents/contacts.*")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file_list = glob.glob("C:/Users/You/Documents/*contacts.*")</a:t>
            </a:r>
          </a:p>
        </p:txBody>
      </p:sp>
    </p:spTree>
    <p:extLst>
      <p:ext uri="{BB962C8B-B14F-4D97-AF65-F5344CB8AC3E}">
        <p14:creationId xmlns:p14="http://schemas.microsoft.com/office/powerpoint/2010/main" val="38103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</a:t>
            </a:r>
          </a:p>
          <a:p>
            <a:r>
              <a:rPr lang="en-US" dirty="0"/>
              <a:t>Renaming</a:t>
            </a:r>
          </a:p>
          <a:p>
            <a:r>
              <a:rPr lang="en-US" dirty="0"/>
              <a:t>Deleting</a:t>
            </a:r>
          </a:p>
          <a:p>
            <a:r>
              <a:rPr lang="en-US" dirty="0"/>
              <a:t>Moving</a:t>
            </a:r>
          </a:p>
          <a:p>
            <a:r>
              <a:rPr lang="en-US" dirty="0"/>
              <a:t>Copying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17EB9DC-B1E3-47D7-A4CE-F0B1E3E6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28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E8C26-90EA-4406-8E8B-E187DD5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76677-DC2E-48A7-ADD4-7CD317DC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Creation, Renaming, and Deleting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A3ACF-7520-469F-92AF-F4DE9E3545FF}"/>
              </a:ext>
            </a:extLst>
          </p:cNvPr>
          <p:cNvSpPr/>
          <p:nvPr/>
        </p:nvSpPr>
        <p:spPr>
          <a:xfrm>
            <a:off x="200307" y="1157287"/>
            <a:ext cx="8753877" cy="2043113"/>
          </a:xfrm>
          <a:prstGeom prst="roundRect">
            <a:avLst>
              <a:gd name="adj" fmla="val 126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shutil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os.mkdir("C:/Users/You/Documents/Resources")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os.rename("Invoices", "March Invoices")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shutil.rmtree("C:/Users/You/Documents")</a:t>
            </a:r>
          </a:p>
        </p:txBody>
      </p:sp>
    </p:spTree>
    <p:extLst>
      <p:ext uri="{BB962C8B-B14F-4D97-AF65-F5344CB8AC3E}">
        <p14:creationId xmlns:p14="http://schemas.microsoft.com/office/powerpoint/2010/main" val="331404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E8C26-90EA-4406-8E8B-E187DD5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76677-DC2E-48A7-ADD4-7CD317DC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Moving and Copying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A3ACF-7520-469F-92AF-F4DE9E3545FF}"/>
              </a:ext>
            </a:extLst>
          </p:cNvPr>
          <p:cNvSpPr/>
          <p:nvPr/>
        </p:nvSpPr>
        <p:spPr>
          <a:xfrm>
            <a:off x="200307" y="1157287"/>
            <a:ext cx="8753877" cy="2347913"/>
          </a:xfrm>
          <a:prstGeom prst="roundRect">
            <a:avLst>
              <a:gd name="adj" fmla="val 126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shutil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shutil.move("Temp Files", "C:/Temp Files")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shutil.copytree("Work Samples", "C:/Backup")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os.chdir("C:/Users/You/Documents")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current_working_dir = os.getcwd()</a:t>
            </a:r>
          </a:p>
        </p:txBody>
      </p:sp>
    </p:spTree>
    <p:extLst>
      <p:ext uri="{BB962C8B-B14F-4D97-AF65-F5344CB8AC3E}">
        <p14:creationId xmlns:p14="http://schemas.microsoft.com/office/powerpoint/2010/main" val="344993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Managing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24" y="1066800"/>
            <a:ext cx="8649675" cy="4920960"/>
          </a:xfrm>
        </p:spPr>
        <p:txBody>
          <a:bodyPr/>
          <a:lstStyle/>
          <a:p>
            <a:r>
              <a:rPr lang="en-US" dirty="0"/>
              <a:t>Import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</a:t>
            </a:r>
            <a:r>
              <a:rPr lang="en-US" dirty="0"/>
              <a:t> modules before managing files and folders.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os.rename()</a:t>
            </a:r>
            <a:r>
              <a:rPr lang="en-US" dirty="0"/>
              <a:t>to rename a file.</a:t>
            </a:r>
          </a:p>
          <a:p>
            <a:pPr lvl="1"/>
            <a:r>
              <a:rPr lang="en-US" dirty="0"/>
              <a:t>Supply the source file as the first argument, and the file you want to rename it to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os.remove()</a:t>
            </a:r>
            <a:r>
              <a:rPr lang="en-US" dirty="0"/>
              <a:t>to delete the file from the path you provide.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shutil.move()</a:t>
            </a:r>
            <a:r>
              <a:rPr lang="en-US" dirty="0"/>
              <a:t>to move a file.</a:t>
            </a:r>
          </a:p>
          <a:p>
            <a:pPr lvl="1"/>
            <a:r>
              <a:rPr lang="en-US" dirty="0"/>
              <a:t>Supply the source file as the first argument, and the destination file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shutil.copyfile()</a:t>
            </a:r>
            <a:r>
              <a:rPr lang="en-US" dirty="0"/>
              <a:t>to copy a file.</a:t>
            </a:r>
          </a:p>
          <a:p>
            <a:pPr lvl="1"/>
            <a:r>
              <a:rPr lang="en-US" dirty="0"/>
              <a:t>Supply the source file as the first argument, and the destination file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shutil.copy2()</a:t>
            </a:r>
            <a:r>
              <a:rPr lang="en-US" dirty="0"/>
              <a:t>to copy a file and all of its metadata.</a:t>
            </a:r>
          </a:p>
          <a:p>
            <a:r>
              <a:rPr lang="en-US" dirty="0"/>
              <a:t>Import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glob</a:t>
            </a:r>
            <a:r>
              <a:rPr lang="en-US" dirty="0"/>
              <a:t> module to use the pattern search function.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glob.glob()</a:t>
            </a:r>
            <a:r>
              <a:rPr lang="en-US" dirty="0"/>
              <a:t>to run a pattern search and return a list of each result.</a:t>
            </a:r>
          </a:p>
          <a:p>
            <a:pPr lvl="1"/>
            <a:r>
              <a:rPr lang="en-US" dirty="0"/>
              <a:t>Use a wildcard character (</a:t>
            </a:r>
            <a:r>
              <a:rPr lang="en-US" i="1" dirty="0"/>
              <a:t>*</a:t>
            </a:r>
            <a:r>
              <a:rPr lang="en-US" dirty="0"/>
              <a:t>) before the file extension to get all files in that path with that extension.</a:t>
            </a:r>
          </a:p>
          <a:p>
            <a:pPr lvl="1"/>
            <a:r>
              <a:rPr lang="en-US" dirty="0"/>
              <a:t>Use a wildcard character after the file name to get all files with that name, even if they have different extensions.</a:t>
            </a:r>
          </a:p>
          <a:p>
            <a:pPr lvl="1"/>
            <a:r>
              <a:rPr lang="en-US" dirty="0"/>
              <a:t>Use multiple wildcard characters to include more results in your search pattern.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716DD5F-0674-4D0E-BAAA-F64575F7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Image result for checklist png">
            <a:extLst>
              <a:ext uri="{FF2B5EF4-FFF2-40B4-BE49-F238E27FC236}">
                <a16:creationId xmlns:a16="http://schemas.microsoft.com/office/drawing/2014/main" id="{C9128909-43D5-4F77-A090-71EA8EE3A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37606" y="5431110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5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431AC-0E5E-471A-8966-827E7BC9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74EAB9-7DF1-4914-803F-52D14011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5F426-8530-4D5C-8B2E-397C10FB06E1}"/>
              </a:ext>
            </a:extLst>
          </p:cNvPr>
          <p:cNvSpPr/>
          <p:nvPr/>
        </p:nvSpPr>
        <p:spPr>
          <a:xfrm>
            <a:off x="206210" y="1100850"/>
            <a:ext cx="7412879" cy="1216617"/>
          </a:xfrm>
          <a:prstGeom prst="roundRect">
            <a:avLst>
              <a:gd name="adj" fmla="val 7990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"w")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Perform file operations here.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names_file.close()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105B16-11FA-478D-BCB5-083252FE3F0D}"/>
              </a:ext>
            </a:extLst>
          </p:cNvPr>
          <p:cNvSpPr/>
          <p:nvPr/>
        </p:nvSpPr>
        <p:spPr>
          <a:xfrm>
            <a:off x="206210" y="2517184"/>
            <a:ext cx="7412879" cy="683216"/>
          </a:xfrm>
          <a:prstGeom prst="roundRect">
            <a:avLst>
              <a:gd name="adj" fmla="val 1797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open("names.txt", "w") as names_file: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Perform file operations here.</a:t>
            </a:r>
          </a:p>
        </p:txBody>
      </p:sp>
    </p:spTree>
    <p:extLst>
      <p:ext uri="{BB962C8B-B14F-4D97-AF65-F5344CB8AC3E}">
        <p14:creationId xmlns:p14="http://schemas.microsoft.com/office/powerpoint/2010/main" val="78825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Managing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os.mkdir()</a:t>
            </a:r>
            <a:r>
              <a:rPr lang="en-US" dirty="0"/>
              <a:t>to create a folder with the path you specify.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os.rename()</a:t>
            </a:r>
            <a:r>
              <a:rPr lang="en-US" dirty="0"/>
              <a:t>to rename a folder.</a:t>
            </a:r>
          </a:p>
          <a:p>
            <a:pPr lvl="1"/>
            <a:r>
              <a:rPr lang="en-US" dirty="0"/>
              <a:t>Supply the source folder as the first argument, and the folder you want to rename it to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shutil.rmdir()</a:t>
            </a:r>
            <a:r>
              <a:rPr lang="en-US" dirty="0"/>
              <a:t>to delete an empty directory.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shutil.rmtree()</a:t>
            </a:r>
            <a:r>
              <a:rPr lang="en-US" dirty="0"/>
              <a:t>to delete a directory and all of its contents.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shutil.move()</a:t>
            </a:r>
            <a:r>
              <a:rPr lang="en-US" dirty="0"/>
              <a:t>to move a folder.</a:t>
            </a:r>
          </a:p>
          <a:p>
            <a:pPr lvl="1"/>
            <a:r>
              <a:rPr lang="en-US" dirty="0"/>
              <a:t>Supply the source folder as the first argument, and the destination folder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shutil.copytree()</a:t>
            </a:r>
            <a:r>
              <a:rPr lang="en-US" dirty="0"/>
              <a:t>to copy a folder.</a:t>
            </a:r>
          </a:p>
          <a:p>
            <a:pPr lvl="1"/>
            <a:r>
              <a:rPr lang="en-US" dirty="0"/>
              <a:t>Supply the source folder as the first argument, and the destination folder as the second argument.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os.chdr()</a:t>
            </a:r>
            <a:r>
              <a:rPr lang="en-US" dirty="0"/>
              <a:t>to change the current working directory to the one you specify.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os.getcwd()</a:t>
            </a:r>
            <a:r>
              <a:rPr lang="en-US" dirty="0"/>
              <a:t>to retrieve your current working directory.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49F1F8F-1E32-417C-A20A-0499FB3D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Image result for checklist png">
            <a:extLst>
              <a:ext uri="{FF2B5EF4-FFF2-40B4-BE49-F238E27FC236}">
                <a16:creationId xmlns:a16="http://schemas.microsoft.com/office/drawing/2014/main" id="{81F528E0-9C1D-490E-BDB9-967DC8703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37606" y="5431110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9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60322-5405-4B8B-BA21-5E379B50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045F-AD02-4B19-8016-A42647BC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Wordcount Output folder doesn't already exist:</a:t>
            </a:r>
          </a:p>
          <a:p>
            <a:pPr lvl="1"/>
            <a:r>
              <a:rPr lang="en-US" dirty="0"/>
              <a:t>The program throws an exception if you attempt to save an output log. </a:t>
            </a:r>
          </a:p>
          <a:p>
            <a:pPr lvl="1"/>
            <a:r>
              <a:rPr lang="en-US" dirty="0"/>
              <a:t>The program should handle the exception by creating an output folder. </a:t>
            </a:r>
            <a:br>
              <a:rPr lang="en-US" dirty="0"/>
            </a:br>
            <a:r>
              <a:rPr lang="en-US" dirty="0"/>
              <a:t>You will add code to do this.</a:t>
            </a:r>
          </a:p>
          <a:p>
            <a:r>
              <a:rPr lang="en-US" dirty="0"/>
              <a:t>You will also write code to copy the output file to a dated archive file.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9A4D13-3EED-4CD7-9D85-E65C39C9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06846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7D7AA-AF5A-4C00-BB0D-CD0556CC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379C9-20D2-40BD-8D83-21917388D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some of the challenges of writing file manipulation Python apps for different operating systems? 	</a:t>
            </a:r>
          </a:p>
          <a:p>
            <a:r>
              <a:rPr lang="en-US" dirty="0"/>
              <a:t>How do you plan on testing file management operations like copying, moving, deleting, and renaming files and folders?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Modes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3DFE6CFA-4211-429D-92A7-47378E102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27804"/>
              </p:ext>
            </p:extLst>
          </p:nvPr>
        </p:nvGraphicFramePr>
        <p:xfrm>
          <a:off x="223293" y="1295400"/>
          <a:ext cx="8692107" cy="1981200"/>
        </p:xfrm>
        <a:graphic>
          <a:graphicData uri="http://schemas.openxmlformats.org/drawingml/2006/table">
            <a:tbl>
              <a:tblPr/>
              <a:tblGrid>
                <a:gridCol w="199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687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Access Mode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Opens the File for…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Reading. (Default</a:t>
                      </a:r>
                      <a:r>
                        <a:rPr lang="en-US" sz="1200" i="0" baseline="0" dirty="0"/>
                        <a:t>)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"r+"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Reading and writing.</a:t>
                      </a:r>
                      <a:r>
                        <a:rPr lang="en-US" sz="1200" i="0" baseline="0" dirty="0"/>
                        <a:t> Data is written to the beginning of the file.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Writing. Overwrites existing data or creates a new file.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"w+"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Writing and reading.</a:t>
                      </a:r>
                      <a:r>
                        <a:rPr lang="en-US" sz="1200" i="0" baseline="0" dirty="0"/>
                        <a:t> Overwrites existing data or creates a new file.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Writing.</a:t>
                      </a:r>
                      <a:r>
                        <a:rPr lang="en-US" sz="1200" i="0" baseline="0" dirty="0"/>
                        <a:t> Appends data to the end of a file, or creates a new file.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"a+"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Writing and reading. Appends data to</a:t>
                      </a:r>
                      <a:r>
                        <a:rPr lang="en-US" sz="1200" i="0" baseline="0" dirty="0"/>
                        <a:t> the end of a file, or creates a new file.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C081ABE-EA63-4549-BF1C-6A456AB3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B29AF-1451-4DC7-A37E-99BA9BED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B8B3DA-1924-488B-8C1D-D9F23FA7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63" y="1518406"/>
            <a:ext cx="5392701" cy="844611"/>
          </a:xfrm>
        </p:spPr>
        <p:txBody>
          <a:bodyPr/>
          <a:lstStyle/>
          <a:p>
            <a:pPr marL="227013" indent="-227013"/>
            <a:r>
              <a:rPr lang="en-US" sz="1600" dirty="0"/>
              <a:t>Open file from current working directory.</a:t>
            </a:r>
          </a:p>
          <a:p>
            <a:pPr marL="227013" indent="-227013"/>
            <a:r>
              <a:rPr lang="en-US" sz="1600" dirty="0"/>
              <a:t>Unless changed, this is the directory the script runs from.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F7A4C-4B4F-438B-972F-1933C265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Directories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E8FB2A-0A83-4D01-ADD7-912896601ADF}"/>
              </a:ext>
            </a:extLst>
          </p:cNvPr>
          <p:cNvSpPr/>
          <p:nvPr/>
        </p:nvSpPr>
        <p:spPr>
          <a:xfrm>
            <a:off x="178915" y="2465627"/>
            <a:ext cx="6270790" cy="1032750"/>
          </a:xfrm>
          <a:prstGeom prst="roundRect">
            <a:avLst>
              <a:gd name="adj" fmla="val 7990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"w")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open("C:/Users/You/Desktop/names.txt", "w")</a:t>
            </a:r>
          </a:p>
        </p:txBody>
      </p:sp>
      <p:sp>
        <p:nvSpPr>
          <p:cNvPr id="8" name="Line 313">
            <a:extLst>
              <a:ext uri="{FF2B5EF4-FFF2-40B4-BE49-F238E27FC236}">
                <a16:creationId xmlns:a16="http://schemas.microsoft.com/office/drawing/2014/main" id="{EB3B2D10-F36C-475E-BDD6-8EB97A095C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766225" y="1433015"/>
            <a:ext cx="1041499" cy="118508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ounded Rectangle 143">
            <a:extLst>
              <a:ext uri="{FF2B5EF4-FFF2-40B4-BE49-F238E27FC236}">
                <a16:creationId xmlns:a16="http://schemas.microsoft.com/office/drawing/2014/main" id="{99FE1121-E63F-4AE4-9DE7-B3CBFB8DD815}"/>
              </a:ext>
            </a:extLst>
          </p:cNvPr>
          <p:cNvSpPr/>
          <p:nvPr/>
        </p:nvSpPr>
        <p:spPr>
          <a:xfrm>
            <a:off x="3410105" y="1195621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path specified</a:t>
            </a:r>
          </a:p>
        </p:txBody>
      </p:sp>
      <p:sp>
        <p:nvSpPr>
          <p:cNvPr id="17" name="Line 313">
            <a:extLst>
              <a:ext uri="{FF2B5EF4-FFF2-40B4-BE49-F238E27FC236}">
                <a16:creationId xmlns:a16="http://schemas.microsoft.com/office/drawing/2014/main" id="{BFA9F4C5-DFB2-4F14-8DF9-46E750D3A5C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766225" y="3339054"/>
            <a:ext cx="1041499" cy="118508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ounded Rectangle 143">
            <a:extLst>
              <a:ext uri="{FF2B5EF4-FFF2-40B4-BE49-F238E27FC236}">
                <a16:creationId xmlns:a16="http://schemas.microsoft.com/office/drawing/2014/main" id="{0C7D563F-15C3-4EA6-8F81-79BE7DD6FC9B}"/>
              </a:ext>
            </a:extLst>
          </p:cNvPr>
          <p:cNvSpPr/>
          <p:nvPr/>
        </p:nvSpPr>
        <p:spPr>
          <a:xfrm>
            <a:off x="3410105" y="4484514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Includes path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BE9E680B-C631-43C3-B0E6-4EDB9B64BFDD}"/>
              </a:ext>
            </a:extLst>
          </p:cNvPr>
          <p:cNvSpPr txBox="1">
            <a:spLocks/>
          </p:cNvSpPr>
          <p:nvPr/>
        </p:nvSpPr>
        <p:spPr>
          <a:xfrm>
            <a:off x="4022961" y="4051517"/>
            <a:ext cx="4931223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Open file from specified directory.</a:t>
            </a:r>
          </a:p>
        </p:txBody>
      </p:sp>
      <p:sp>
        <p:nvSpPr>
          <p:cNvPr id="21" name="Line 313">
            <a:extLst>
              <a:ext uri="{FF2B5EF4-FFF2-40B4-BE49-F238E27FC236}">
                <a16:creationId xmlns:a16="http://schemas.microsoft.com/office/drawing/2014/main" id="{C80B4C95-087C-44CD-8149-513FF8826EA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974080" y="2757434"/>
            <a:ext cx="0" cy="3520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313">
            <a:extLst>
              <a:ext uri="{FF2B5EF4-FFF2-40B4-BE49-F238E27FC236}">
                <a16:creationId xmlns:a16="http://schemas.microsoft.com/office/drawing/2014/main" id="{4ED76400-4DAA-471A-8806-74097FE4CE7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022961" y="2750809"/>
            <a:ext cx="179436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ounded Rectangle 143">
            <a:extLst>
              <a:ext uri="{FF2B5EF4-FFF2-40B4-BE49-F238E27FC236}">
                <a16:creationId xmlns:a16="http://schemas.microsoft.com/office/drawing/2014/main" id="{454A30B2-7A78-4D3F-BFF9-36C3CDBE8D3B}"/>
              </a:ext>
            </a:extLst>
          </p:cNvPr>
          <p:cNvSpPr/>
          <p:nvPr/>
        </p:nvSpPr>
        <p:spPr>
          <a:xfrm>
            <a:off x="5710755" y="2625209"/>
            <a:ext cx="1724025" cy="264450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Open for writing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DF2673DF-E12D-41B7-BCC7-FE811602C455}"/>
              </a:ext>
            </a:extLst>
          </p:cNvPr>
          <p:cNvSpPr txBox="1">
            <a:spLocks/>
          </p:cNvSpPr>
          <p:nvPr/>
        </p:nvSpPr>
        <p:spPr>
          <a:xfrm>
            <a:off x="6562625" y="2934046"/>
            <a:ext cx="2551639" cy="564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Create new file if it doesn’t already exist.</a:t>
            </a:r>
          </a:p>
        </p:txBody>
      </p:sp>
    </p:spTree>
    <p:extLst>
      <p:ext uri="{BB962C8B-B14F-4D97-AF65-F5344CB8AC3E}">
        <p14:creationId xmlns:p14="http://schemas.microsoft.com/office/powerpoint/2010/main" val="53030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C4DB7-6F35-4983-BF92-607A02F9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30FF7-24E2-4E6E-A619-239B3DA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0D9E8-2D1B-450D-A88F-5EB709ABFE61}"/>
              </a:ext>
            </a:extLst>
          </p:cNvPr>
          <p:cNvSpPr/>
          <p:nvPr/>
        </p:nvSpPr>
        <p:spPr>
          <a:xfrm>
            <a:off x="206210" y="1100850"/>
            <a:ext cx="7412879" cy="1216617"/>
          </a:xfrm>
          <a:prstGeom prst="roundRect">
            <a:avLst>
              <a:gd name="adj" fmla="val 7990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 = open("names.txt", "w")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names_file.write("This is a placeholder.")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names_file.close()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F67436-CE14-4964-9FE4-BB69D38EBB8E}"/>
              </a:ext>
            </a:extLst>
          </p:cNvPr>
          <p:cNvSpPr/>
          <p:nvPr/>
        </p:nvSpPr>
        <p:spPr>
          <a:xfrm>
            <a:off x="206210" y="2510448"/>
            <a:ext cx="7412879" cy="571227"/>
          </a:xfrm>
          <a:prstGeom prst="roundRect">
            <a:avLst>
              <a:gd name="adj" fmla="val 14088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names_file.write("This is a placeholder.\nThis is another placeholder.\nThis is a third placeholder.")</a:t>
            </a:r>
          </a:p>
        </p:txBody>
      </p:sp>
    </p:spTree>
    <p:extLst>
      <p:ext uri="{BB962C8B-B14F-4D97-AF65-F5344CB8AC3E}">
        <p14:creationId xmlns:p14="http://schemas.microsoft.com/office/powerpoint/2010/main" val="365389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Writing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/>
              <a:t>by assigning them to file objects.</a:t>
            </a:r>
          </a:p>
          <a:p>
            <a:r>
              <a:rPr lang="en-US" dirty="0"/>
              <a:t>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/>
              <a:t>function, provide arguments for the path/name of a file and the access mode to open it in.</a:t>
            </a:r>
          </a:p>
          <a:p>
            <a:r>
              <a:rPr lang="en-US" dirty="0"/>
              <a:t>Always close files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when you're done working with them.</a:t>
            </a:r>
          </a:p>
          <a:p>
            <a:r>
              <a:rPr lang="en-US" dirty="0"/>
              <a:t>Streamline the file open and close operations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... as </a:t>
            </a:r>
            <a:r>
              <a:rPr lang="en-US" dirty="0"/>
              <a:t>statement.</a:t>
            </a:r>
          </a:p>
          <a:p>
            <a:r>
              <a:rPr lang="en-US" dirty="0"/>
              <a:t>Select the correct access mode for the operation(s) you're performing on the file.</a:t>
            </a:r>
          </a:p>
          <a:p>
            <a:r>
              <a:rPr lang="en-US" dirty="0"/>
              <a:t>Only grant the type of access you need and nothing more.</a:t>
            </a:r>
          </a:p>
          <a:p>
            <a:r>
              <a:rPr lang="en-US" dirty="0"/>
              <a:t>Open a file outside of the program's current directory by providing the directory path.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dirty="0"/>
              <a:t>function to write a string to a text file.</a:t>
            </a:r>
          </a:p>
          <a:p>
            <a:r>
              <a:rPr lang="en-US" dirty="0"/>
              <a:t>Format strings inside of this function for better readability.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0BE4EF7-F07F-48C7-936A-654F6D02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Image result for checklist png">
            <a:extLst>
              <a:ext uri="{FF2B5EF4-FFF2-40B4-BE49-F238E27FC236}">
                <a16:creationId xmlns:a16="http://schemas.microsoft.com/office/drawing/2014/main" id="{ADC03053-B3B6-4D1B-8DA2-18EA5FA6A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663266" y="5405181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4A464-0A10-4F39-B3DF-FF1C922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019F8-83D2-4D65-97BA-65C3E188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Run the program to review its current state of completion. </a:t>
            </a:r>
          </a:p>
          <a:p>
            <a:pPr lvl="1"/>
            <a:r>
              <a:rPr lang="en-US" dirty="0"/>
              <a:t>Examine the code to review the updates that have been made to it.</a:t>
            </a:r>
          </a:p>
          <a:p>
            <a:pPr lvl="1"/>
            <a:r>
              <a:rPr lang="en-US" dirty="0"/>
              <a:t>Identify where you will need to add code to support various file operations.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E40CE8-F7E7-4367-9326-3E19FC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Identifying Where File Operations Are Required </a:t>
            </a:r>
          </a:p>
        </p:txBody>
      </p:sp>
    </p:spTree>
    <p:extLst>
      <p:ext uri="{BB962C8B-B14F-4D97-AF65-F5344CB8AC3E}">
        <p14:creationId xmlns:p14="http://schemas.microsoft.com/office/powerpoint/2010/main" val="146142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4A464-0A10-4F39-B3DF-FF1C922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019F8-83D2-4D65-97BA-65C3E188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begin implementing code that enables your program to work with files.</a:t>
            </a:r>
          </a:p>
          <a:p>
            <a:r>
              <a:rPr lang="en-US" dirty="0"/>
              <a:t>You will start by writing code to save the screen output to a log file.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E40CE8-F7E7-4367-9326-3E19FC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Writing to a Text File </a:t>
            </a:r>
          </a:p>
        </p:txBody>
      </p:sp>
    </p:spTree>
    <p:extLst>
      <p:ext uri="{BB962C8B-B14F-4D97-AF65-F5344CB8AC3E}">
        <p14:creationId xmlns:p14="http://schemas.microsoft.com/office/powerpoint/2010/main" val="1367706509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533</TotalTime>
  <Words>2193</Words>
  <Application>Microsoft Office PowerPoint</Application>
  <PresentationFormat>On-screen Show (4:3)</PresentationFormat>
  <Paragraphs>279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LO Choice</vt:lpstr>
      <vt:lpstr>Writing Code to Process Files and Directories</vt:lpstr>
      <vt:lpstr>Write to a Text File</vt:lpstr>
      <vt:lpstr>File Objects</vt:lpstr>
      <vt:lpstr>Access Modes</vt:lpstr>
      <vt:lpstr>Paths and Directories</vt:lpstr>
      <vt:lpstr>Write Function</vt:lpstr>
      <vt:lpstr>Guidelines for Writing to Text Files</vt:lpstr>
      <vt:lpstr>Activity: Identifying Where File Operations Are Required </vt:lpstr>
      <vt:lpstr>Activity: Writing to a Text File </vt:lpstr>
      <vt:lpstr>Read from a Text File</vt:lpstr>
      <vt:lpstr>File Information </vt:lpstr>
      <vt:lpstr>Functions for Reading</vt:lpstr>
      <vt:lpstr>Guidelines for Reading from Text Files</vt:lpstr>
      <vt:lpstr>Activity: Reading from a Text File</vt:lpstr>
      <vt:lpstr>Get the Contents of a Directory</vt:lpstr>
      <vt:lpstr>Directory Exists</vt:lpstr>
      <vt:lpstr>Directory Contents</vt:lpstr>
      <vt:lpstr>File Exists</vt:lpstr>
      <vt:lpstr>Guidelines for Reading a Directory</vt:lpstr>
      <vt:lpstr>Activity: Getting the Contents of a Directory</vt:lpstr>
      <vt:lpstr>Manage Files and Directories</vt:lpstr>
      <vt:lpstr>File Operations</vt:lpstr>
      <vt:lpstr>File Renaming and Deleting</vt:lpstr>
      <vt:lpstr>File Moving and Copying</vt:lpstr>
      <vt:lpstr>File Search</vt:lpstr>
      <vt:lpstr>Folder Operations</vt:lpstr>
      <vt:lpstr>Folder Creation, Renaming, and Deleting</vt:lpstr>
      <vt:lpstr>Folder Moving and Copying</vt:lpstr>
      <vt:lpstr>Guidelines for Managing Files</vt:lpstr>
      <vt:lpstr>Guidelines for Managing Directories</vt:lpstr>
      <vt:lpstr>Activity: Managing Files and Directories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Michelle Farney</cp:lastModifiedBy>
  <cp:revision>54</cp:revision>
  <dcterms:created xsi:type="dcterms:W3CDTF">2020-07-27T18:29:44Z</dcterms:created>
  <dcterms:modified xsi:type="dcterms:W3CDTF">2020-11-05T16:04:43Z</dcterms:modified>
</cp:coreProperties>
</file>