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notesMasterIdLst>
    <p:notesMasterId r:id="rId17"/>
  </p:notesMasterIdLst>
  <p:handoutMasterIdLst>
    <p:handoutMasterId r:id="rId18"/>
  </p:handoutMasterIdLst>
  <p:sldIdLst>
    <p:sldId id="339" r:id="rId2"/>
    <p:sldId id="429" r:id="rId3"/>
    <p:sldId id="432" r:id="rId4"/>
    <p:sldId id="422" r:id="rId5"/>
    <p:sldId id="419" r:id="rId6"/>
    <p:sldId id="433" r:id="rId7"/>
    <p:sldId id="434" r:id="rId8"/>
    <p:sldId id="420" r:id="rId9"/>
    <p:sldId id="435" r:id="rId10"/>
    <p:sldId id="430" r:id="rId11"/>
    <p:sldId id="436" r:id="rId12"/>
    <p:sldId id="437" r:id="rId13"/>
    <p:sldId id="421" r:id="rId14"/>
    <p:sldId id="438" r:id="rId15"/>
    <p:sldId id="43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1DD"/>
    <a:srgbClr val="1B3764"/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46" autoAdjust="0"/>
  </p:normalViewPr>
  <p:slideViewPr>
    <p:cSldViewPr>
      <p:cViewPr>
        <p:scale>
          <a:sx n="130" d="100"/>
          <a:sy n="130" d="100"/>
        </p:scale>
        <p:origin x="822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5020" y="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8017563-211D-4CBE-ACCD-B8C798F09A58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 dirty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009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course outline graph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0888"/>
            <a:ext cx="9144000" cy="896112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131352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</p:spTree>
    <p:extLst>
      <p:ext uri="{BB962C8B-B14F-4D97-AF65-F5344CB8AC3E}">
        <p14:creationId xmlns:p14="http://schemas.microsoft.com/office/powerpoint/2010/main" val="127490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353B-495C-4B36-B7B9-BDB47B8D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FE95E1-3B2D-4F7F-8B4B-E56698179A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100" descr="book">
            <a:extLst>
              <a:ext uri="{FF2B5EF4-FFF2-40B4-BE49-F238E27FC236}">
                <a16:creationId xmlns:a16="http://schemas.microsoft.com/office/drawing/2014/main" id="{09F59B51-C9CC-4DF6-8E10-4632928847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74" y="2057400"/>
            <a:ext cx="1299252" cy="11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D5A58856-F166-4DAD-97B3-888D3997E4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0"/>
            <a:ext cx="77724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1405997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45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12" name="Picture 11" descr="bottom graphic.png">
            <a:extLst>
              <a:ext uri="{FF2B5EF4-FFF2-40B4-BE49-F238E27FC236}">
                <a16:creationId xmlns:a16="http://schemas.microsoft.com/office/drawing/2014/main" id="{C4E4A9A1-6CA7-4F15-AE41-4322B29471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5A9553-962E-4240-844E-734EAAE42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33E492-9AFA-4CAE-B07B-7C1C0D61D7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84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E749B-ABEB-48F3-9D2B-5E513D8652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pic>
        <p:nvPicPr>
          <p:cNvPr id="8" name="Picture 7" descr="bottom graphic.png">
            <a:extLst>
              <a:ext uri="{FF2B5EF4-FFF2-40B4-BE49-F238E27FC236}">
                <a16:creationId xmlns:a16="http://schemas.microsoft.com/office/drawing/2014/main" id="{7FA1B561-FD09-4177-BEFF-5AE0DBC8A7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1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bbl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79" t="67295"/>
          <a:stretch/>
        </p:blipFill>
        <p:spPr>
          <a:xfrm>
            <a:off x="4800599" y="4648199"/>
            <a:ext cx="4354443" cy="224292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Reflective Questions</a:t>
            </a:r>
          </a:p>
        </p:txBody>
      </p:sp>
    </p:spTree>
    <p:extLst>
      <p:ext uri="{BB962C8B-B14F-4D97-AF65-F5344CB8AC3E}">
        <p14:creationId xmlns:p14="http://schemas.microsoft.com/office/powerpoint/2010/main" val="3341243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36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93AA2-F1FD-415B-809F-52E7D4576B38}"/>
              </a:ext>
            </a:extLst>
          </p:cNvPr>
          <p:cNvSpPr/>
          <p:nvPr userDrawn="1"/>
        </p:nvSpPr>
        <p:spPr>
          <a:xfrm>
            <a:off x="0" y="0"/>
            <a:ext cx="9144000" cy="979749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465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41566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7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480783"/>
            <a:ext cx="7772400" cy="1362075"/>
          </a:xfrm>
        </p:spPr>
        <p:txBody>
          <a:bodyPr anchor="t"/>
          <a:lstStyle>
            <a:lvl1pPr algn="ctr">
              <a:defRPr sz="4000" b="0" cap="none" baseline="0"/>
            </a:lvl1pPr>
          </a:lstStyle>
          <a:p>
            <a:r>
              <a:rPr lang="en-US" dirty="0"/>
              <a:t>Click to add Topic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980596"/>
            <a:ext cx="7772400" cy="1500187"/>
          </a:xfrm>
        </p:spPr>
        <p:txBody>
          <a:bodyPr anchor="b"/>
          <a:lstStyle>
            <a:lvl1pPr marL="0" indent="0" algn="ctr">
              <a:buNone/>
              <a:defRPr sz="4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"Topic [letter]"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FDC4D2C-B4F5-41A9-ABFD-D19613EFB4E4}"/>
              </a:ext>
            </a:extLst>
          </p:cNvPr>
          <p:cNvSpPr txBox="1">
            <a:spLocks/>
          </p:cNvSpPr>
          <p:nvPr userDrawn="1"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2020 Logical Operations,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84482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16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02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71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76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9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9682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7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bottom graph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8861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8" name="Picture 7" descr="choice blocks-02.png">
            <a:extLst>
              <a:ext uri="{FF2B5EF4-FFF2-40B4-BE49-F238E27FC236}">
                <a16:creationId xmlns:a16="http://schemas.microsoft.com/office/drawing/2014/main" id="{6B4ACE13-3355-4781-B102-899B69DF7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3" t="62222"/>
          <a:stretch/>
        </p:blipFill>
        <p:spPr>
          <a:xfrm>
            <a:off x="6248400" y="4267200"/>
            <a:ext cx="2895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2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938496"/>
            <a:ext cx="8460150" cy="4386103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36463"/>
            <a:ext cx="865561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11546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Blank for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36463"/>
            <a:ext cx="865561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211616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36463"/>
            <a:ext cx="865561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2124194"/>
            <a:ext cx="8460151" cy="401320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1" name="Picture 10" descr="choice blocks-02.png">
            <a:extLst>
              <a:ext uri="{FF2B5EF4-FFF2-40B4-BE49-F238E27FC236}">
                <a16:creationId xmlns:a16="http://schemas.microsoft.com/office/drawing/2014/main" id="{E259ACEE-8472-4B3D-B9D8-5F70F6E2B2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3" t="62222"/>
          <a:stretch/>
        </p:blipFill>
        <p:spPr>
          <a:xfrm>
            <a:off x="6248400" y="4267200"/>
            <a:ext cx="2895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2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eader_stroke.png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448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20584" y="64454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4C4C4"/>
                </a:solidFill>
                <a:latin typeface="Arial"/>
                <a:cs typeface="Arial"/>
              </a:defRPr>
            </a:lvl1pPr>
          </a:lstStyle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2020 Logical Operations,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383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25" r:id="rId2"/>
    <p:sldLayoutId id="2147483800" r:id="rId3"/>
    <p:sldLayoutId id="2147483810" r:id="rId4"/>
    <p:sldLayoutId id="2147483801" r:id="rId5"/>
    <p:sldLayoutId id="2147483802" r:id="rId6"/>
    <p:sldLayoutId id="2147483818" r:id="rId7"/>
    <p:sldLayoutId id="2147483822" r:id="rId8"/>
    <p:sldLayoutId id="2147483819" r:id="rId9"/>
    <p:sldLayoutId id="2147483826" r:id="rId10"/>
    <p:sldLayoutId id="2147483816" r:id="rId11"/>
    <p:sldLayoutId id="2147483823" r:id="rId12"/>
    <p:sldLayoutId id="2147483817" r:id="rId13"/>
    <p:sldLayoutId id="2147483821" r:id="rId14"/>
    <p:sldLayoutId id="2147483804" r:id="rId15"/>
    <p:sldLayoutId id="2147483811" r:id="rId16"/>
    <p:sldLayoutId id="2147483824" r:id="rId17"/>
    <p:sldLayoutId id="2147483827" r:id="rId18"/>
    <p:sldLayoutId id="2147483808" r:id="rId19"/>
    <p:sldLayoutId id="2147483809" r:id="rId20"/>
    <p:sldLayoutId id="2147483812" r:id="rId21"/>
    <p:sldLayoutId id="2147483813" r:id="rId22"/>
    <p:sldLayoutId id="2147483814" r:id="rId23"/>
    <p:sldLayoutId id="2147483815" r:id="rId2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Handle Exceptions</a:t>
            </a:r>
          </a:p>
          <a:p>
            <a:pPr eaLnBrk="1" hangingPunct="1"/>
            <a:r>
              <a:rPr lang="en-US" altLang="en-US" dirty="0"/>
              <a:t>Raise Exceptions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Calibri" pitchFamily="34" charset="0"/>
              </a:rPr>
              <a:t>Dealing with Exceptions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719580-329F-4210-969D-1B54FDF0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7C60-2C7A-433A-9C48-6857D543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Raise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673B8-057A-47A3-9C93-89D51D62A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08689-A633-4008-9BB5-11A01CF2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56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DDA898-C939-4BAF-91B3-6EDD067C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50027B-C8A0-4CE5-91E7-405B7E3F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0593DB-285F-410C-AB79-57CBE32C173A}"/>
              </a:ext>
            </a:extLst>
          </p:cNvPr>
          <p:cNvSpPr/>
          <p:nvPr/>
        </p:nvSpPr>
        <p:spPr>
          <a:xfrm>
            <a:off x="206210" y="1152355"/>
            <a:ext cx="8733395" cy="1514645"/>
          </a:xfrm>
          <a:prstGeom prst="roundRect">
            <a:avLst>
              <a:gd name="adj" fmla="val 12074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raise NotInRange("Number is not in range!")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 NotInRange as arg: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print("Error: ", arg)</a:t>
            </a:r>
          </a:p>
        </p:txBody>
      </p:sp>
    </p:spTree>
    <p:extLst>
      <p:ext uri="{BB962C8B-B14F-4D97-AF65-F5344CB8AC3E}">
        <p14:creationId xmlns:p14="http://schemas.microsoft.com/office/powerpoint/2010/main" val="2794487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DDA898-C939-4BAF-91B3-6EDD067C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50027B-C8A0-4CE5-91E7-405B7E3F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Exceptions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0593DB-285F-410C-AB79-57CBE32C173A}"/>
              </a:ext>
            </a:extLst>
          </p:cNvPr>
          <p:cNvSpPr/>
          <p:nvPr/>
        </p:nvSpPr>
        <p:spPr>
          <a:xfrm>
            <a:off x="206210" y="1152355"/>
            <a:ext cx="8733395" cy="2886245"/>
          </a:xfrm>
          <a:prstGeom prst="roundRect">
            <a:avLst>
              <a:gd name="adj" fmla="val 12074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NotInRange(Exception):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__init__(self, value):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self.value = value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__int__(self):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self.value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user_guess = int(input("Guess a number between 1 and 10: "))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user_guess &lt; 1 or user_guess &gt; 10: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raise NotInRange(user_guess)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 NotInRange as arg: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print("Error: The number {} is not between 1 and 10.".format(arg))</a:t>
            </a:r>
          </a:p>
        </p:txBody>
      </p:sp>
    </p:spTree>
    <p:extLst>
      <p:ext uri="{BB962C8B-B14F-4D97-AF65-F5344CB8AC3E}">
        <p14:creationId xmlns:p14="http://schemas.microsoft.com/office/powerpoint/2010/main" val="2729642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Raising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en-US" dirty="0"/>
              <a:t> statement to force Python to encounter an exception.</a:t>
            </a:r>
          </a:p>
          <a:p>
            <a:r>
              <a:rPr lang="en-US" dirty="0"/>
              <a:t>In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en-US" dirty="0"/>
              <a:t> statement, provide the exception class and, optionally, an argument.</a:t>
            </a:r>
          </a:p>
          <a:p>
            <a:r>
              <a:rPr lang="en-US" dirty="0"/>
              <a:t>Consider placing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en-US" dirty="0"/>
              <a:t> statements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... catch </a:t>
            </a:r>
            <a:r>
              <a:rPr lang="en-US" dirty="0"/>
              <a:t>statements so you can handle the exception.</a:t>
            </a:r>
          </a:p>
          <a:p>
            <a:r>
              <a:rPr lang="en-US" dirty="0"/>
              <a:t>Raise your own custom-defined exceptions, and not Python's built-in exceptions.</a:t>
            </a:r>
          </a:p>
          <a:p>
            <a:r>
              <a:rPr lang="en-US" dirty="0"/>
              <a:t>Use custom exceptions that are unique to your program.</a:t>
            </a:r>
          </a:p>
          <a:p>
            <a:r>
              <a:rPr lang="en-US" dirty="0"/>
              <a:t>Define your own exceptions as a class that inherits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dirty="0"/>
              <a:t> class or one of its subclasses.</a:t>
            </a:r>
          </a:p>
          <a:p>
            <a:r>
              <a:rPr lang="en-US" dirty="0"/>
              <a:t>Keep this custom class simple and informational.</a:t>
            </a:r>
          </a:p>
          <a:p>
            <a:r>
              <a:rPr lang="en-US" dirty="0"/>
              <a:t>Use custom exceptions in larger, more complex programs to more easily track unwanted behavior.</a:t>
            </a:r>
          </a:p>
        </p:txBody>
      </p:sp>
      <p:pic>
        <p:nvPicPr>
          <p:cNvPr id="5" name="Picture 4" descr="Image result for checklist png">
            <a:extLst>
              <a:ext uri="{FF2B5EF4-FFF2-40B4-BE49-F238E27FC236}">
                <a16:creationId xmlns:a16="http://schemas.microsoft.com/office/drawing/2014/main" id="{740FCEF2-3337-44A6-BE9C-558D62AEE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0" r="20259"/>
          <a:stretch/>
        </p:blipFill>
        <p:spPr bwMode="auto">
          <a:xfrm>
            <a:off x="7737606" y="5431110"/>
            <a:ext cx="1290918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B231E20E-CF28-4FFB-AE89-69468512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57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2ED3E6-2C1B-4DEE-8296-CA8AA069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92C1B-4F75-428E-AAEC-A3A05E3D0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want the program to prevent processing when input files are:</a:t>
            </a:r>
          </a:p>
          <a:p>
            <a:pPr lvl="1"/>
            <a:r>
              <a:rPr lang="en-US" dirty="0"/>
              <a:t>Missing</a:t>
            </a:r>
          </a:p>
          <a:p>
            <a:pPr lvl="1"/>
            <a:r>
              <a:rPr lang="en-US" dirty="0"/>
              <a:t>Empty</a:t>
            </a:r>
          </a:p>
          <a:p>
            <a:pPr lvl="1"/>
            <a:r>
              <a:rPr lang="en-US" dirty="0"/>
              <a:t>Larger than 10 MB</a:t>
            </a:r>
          </a:p>
          <a:p>
            <a:r>
              <a:rPr lang="en-US" dirty="0"/>
              <a:t>Python's built-in Open method:</a:t>
            </a:r>
          </a:p>
          <a:p>
            <a:pPr lvl="1">
              <a:buFont typeface="ZapfDingbats BT" panose="05020102010704020609" pitchFamily="18" charset="2"/>
              <a:buChar char="4"/>
            </a:pPr>
            <a:r>
              <a:rPr lang="en-US" dirty="0"/>
              <a:t>Raises a FileNotFoundError exception when you try to open a file that doesn't exist</a:t>
            </a:r>
          </a:p>
          <a:p>
            <a:pPr lvl="1">
              <a:buFont typeface="ZapfDingbats BT" panose="05020102010704020609" pitchFamily="18" charset="2"/>
              <a:buChar char="6"/>
            </a:pPr>
            <a:r>
              <a:rPr lang="en-US" i="1" dirty="0"/>
              <a:t>Does</a:t>
            </a:r>
            <a:r>
              <a:rPr lang="en-US" dirty="0"/>
              <a:t> </a:t>
            </a:r>
            <a:r>
              <a:rPr lang="en-US" i="1" dirty="0"/>
              <a:t>not</a:t>
            </a:r>
            <a:r>
              <a:rPr lang="en-US" dirty="0"/>
              <a:t> implement exceptions for empty files </a:t>
            </a:r>
          </a:p>
          <a:p>
            <a:pPr lvl="1">
              <a:buFont typeface="ZapfDingbats BT" panose="05020102010704020609" pitchFamily="18" charset="2"/>
              <a:buChar char="6"/>
            </a:pPr>
            <a:r>
              <a:rPr lang="en-US" i="1" dirty="0"/>
              <a:t>Does</a:t>
            </a:r>
            <a:r>
              <a:rPr lang="en-US" dirty="0"/>
              <a:t> </a:t>
            </a:r>
            <a:r>
              <a:rPr lang="en-US" i="1" dirty="0"/>
              <a:t>not</a:t>
            </a:r>
            <a:r>
              <a:rPr lang="en-US" dirty="0"/>
              <a:t> implement exceptions for files larger than 10 MB</a:t>
            </a:r>
          </a:p>
          <a:p>
            <a:r>
              <a:rPr lang="en-US" dirty="0"/>
              <a:t>You will define your custom exceptions to handle these two additional situations.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C1E521-B919-4F3D-A1BD-CDF2AF97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Raising Exceptions (Custom Exception)</a:t>
            </a:r>
          </a:p>
        </p:txBody>
      </p:sp>
    </p:spTree>
    <p:extLst>
      <p:ext uri="{BB962C8B-B14F-4D97-AF65-F5344CB8AC3E}">
        <p14:creationId xmlns:p14="http://schemas.microsoft.com/office/powerpoint/2010/main" val="993917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CADC38-C583-42CB-967C-448DB17C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8EA57-FE34-497A-BD38-848F8F16D0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some of the most common errors that you make while programming? Do you think you'll make more or less of these errors when coding in Python?	</a:t>
            </a:r>
          </a:p>
          <a:p>
            <a:r>
              <a:rPr lang="en-US" dirty="0"/>
              <a:t>What kinds of exceptions might your apps encounter? Will you need to raise your own custom exceptions?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6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7C60-2C7A-433A-9C48-6857D543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673B8-057A-47A3-9C93-89D51D62A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08689-A633-4008-9BB5-11A01CF2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0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3DB85B-787A-46CF-9181-2B1A5628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A06A9-1F01-4254-9D59-840804ABF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strategy for dealing with errors:</a:t>
            </a:r>
          </a:p>
          <a:p>
            <a:pPr lvl="1"/>
            <a:r>
              <a:rPr lang="en-US" dirty="0"/>
              <a:t>Test for a possible problem (such as a missing directory) in advance</a:t>
            </a:r>
          </a:p>
          <a:p>
            <a:pPr lvl="1"/>
            <a:r>
              <a:rPr lang="en-US" dirty="0"/>
              <a:t>Make corrections as needed (for example, creating the directory that was missing)</a:t>
            </a:r>
          </a:p>
          <a:p>
            <a:r>
              <a:rPr lang="en-US" dirty="0"/>
              <a:t>Code can resolve a problem before it has a chance to happen</a:t>
            </a:r>
          </a:p>
          <a:p>
            <a:pPr lvl="1"/>
            <a:r>
              <a:rPr lang="en-US" dirty="0"/>
              <a:t>Directly – e.g., creating missing directory</a:t>
            </a:r>
          </a:p>
          <a:p>
            <a:pPr lvl="1"/>
            <a:r>
              <a:rPr lang="en-US" dirty="0"/>
              <a:t>Indirectly – prompt the user to resolve the problem, such as:</a:t>
            </a:r>
          </a:p>
          <a:p>
            <a:pPr lvl="2"/>
            <a:r>
              <a:rPr lang="en-US" dirty="0"/>
              <a:t>Logging onto a network</a:t>
            </a:r>
          </a:p>
          <a:p>
            <a:pPr lvl="2"/>
            <a:r>
              <a:rPr lang="en-US" dirty="0"/>
              <a:t>Inserting a storage medium such as a USB drive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6AA0F0-3A6D-49DB-9AEA-EB75BDDC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Prevention</a:t>
            </a:r>
          </a:p>
        </p:txBody>
      </p:sp>
    </p:spTree>
    <p:extLst>
      <p:ext uri="{BB962C8B-B14F-4D97-AF65-F5344CB8AC3E}">
        <p14:creationId xmlns:p14="http://schemas.microsoft.com/office/powerpoint/2010/main" val="111049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8730A0-0DE0-43B2-A187-51B4D7009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3686429"/>
            <a:ext cx="8460150" cy="2536571"/>
          </a:xfrm>
        </p:spPr>
        <p:txBody>
          <a:bodyPr/>
          <a:lstStyle/>
          <a:p>
            <a:r>
              <a:rPr lang="en-US" dirty="0"/>
              <a:t>So named because they are abnormal, preventing the normal flow of execution</a:t>
            </a:r>
          </a:p>
          <a:p>
            <a:r>
              <a:rPr lang="en-US" dirty="0"/>
              <a:t>Correct code, but unable to execute due to circumstances</a:t>
            </a:r>
          </a:p>
          <a:p>
            <a:r>
              <a:rPr lang="en-US" dirty="0"/>
              <a:t>Common in programs that access external resources, such as storage and networks</a:t>
            </a:r>
          </a:p>
          <a:p>
            <a:r>
              <a:rPr lang="en-US" dirty="0"/>
              <a:t>May or may not result in the program crashing</a:t>
            </a:r>
          </a:p>
          <a:p>
            <a:r>
              <a:rPr lang="en-US" dirty="0"/>
              <a:t>May just make a certain part of a program non-functional while allowing the rest of the program to run just fine</a:t>
            </a:r>
          </a:p>
          <a:p>
            <a:r>
              <a:rPr lang="en-US" dirty="0"/>
              <a:t>May be unavoidable in some cases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FF456D6B-D61B-4951-92AA-1741126DF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43000"/>
            <a:ext cx="6466667" cy="2028571"/>
          </a:xfrm>
          <a:prstGeom prst="rect">
            <a:avLst/>
          </a:prstGeom>
        </p:spPr>
      </p:pic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D6A54B8-8C17-4E49-8523-D63A9666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79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Exceptions</a:t>
            </a:r>
          </a:p>
        </p:txBody>
      </p:sp>
      <p:graphicFrame>
        <p:nvGraphicFramePr>
          <p:cNvPr id="3" name="Group 64">
            <a:extLst>
              <a:ext uri="{FF2B5EF4-FFF2-40B4-BE49-F238E27FC236}">
                <a16:creationId xmlns:a16="http://schemas.microsoft.com/office/drawing/2014/main" id="{5C31CFEE-D7AA-4DCE-8BA6-7199E8066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695777"/>
              </p:ext>
            </p:extLst>
          </p:nvPr>
        </p:nvGraphicFramePr>
        <p:xfrm>
          <a:off x="308429" y="1175657"/>
          <a:ext cx="8454571" cy="3078480"/>
        </p:xfrm>
        <a:graphic>
          <a:graphicData uri="http://schemas.openxmlformats.org/drawingml/2006/table">
            <a:tbl>
              <a:tblPr/>
              <a:tblGrid>
                <a:gridCol w="1937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6599">
                  <a:extLst>
                    <a:ext uri="{9D8B030D-6E8A-4147-A177-3AD203B41FA5}">
                      <a16:colId xmlns:a16="http://schemas.microsoft.com/office/drawing/2014/main" val="2953897363"/>
                    </a:ext>
                  </a:extLst>
                </a:gridCol>
              </a:tblGrid>
              <a:tr h="143372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Exception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Occurs When…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Python fails</a:t>
                      </a:r>
                      <a:r>
                        <a:rPr lang="en-US" sz="1200" i="0" baseline="0" dirty="0"/>
                        <a:t> to reference or assign an attribute.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ImportError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Python fails to find the module</a:t>
                      </a:r>
                      <a:r>
                        <a:rPr lang="en-US" sz="1200" i="0" baseline="0" dirty="0"/>
                        <a:t> or object named in an </a:t>
                      </a:r>
                      <a:r>
                        <a:rPr lang="en-US" sz="120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200" i="0" baseline="0" dirty="0"/>
                        <a:t> statement.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You attempt to find an index that doesn't exist.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892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You request a</a:t>
                      </a:r>
                      <a:r>
                        <a:rPr lang="en-US" sz="1200" i="0" baseline="0" dirty="0"/>
                        <a:t> key that is not in a dictionary.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993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MemoryError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The program runs out of memory.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83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You request a name that is not defined.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29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OSError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Python encounters a system-related error,</a:t>
                      </a:r>
                      <a:r>
                        <a:rPr lang="en-US" sz="1200" i="0" baseline="0" dirty="0"/>
                        <a:t> like an I/O error.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609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Python detects an error that does not fit</a:t>
                      </a:r>
                      <a:r>
                        <a:rPr lang="en-US" sz="1200" i="0" baseline="0" dirty="0"/>
                        <a:t> in any of the other categories.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31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You attempt</a:t>
                      </a:r>
                      <a:r>
                        <a:rPr lang="en-US" sz="1200" i="0" baseline="0" dirty="0"/>
                        <a:t> to perform an operation on a data type that isn't compatible with this operation.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0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You attempt to</a:t>
                      </a:r>
                      <a:r>
                        <a:rPr lang="en-US" sz="1200" i="0" baseline="0" dirty="0"/>
                        <a:t> divide by zero.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977834"/>
                  </a:ext>
                </a:extLst>
              </a:tr>
            </a:tbl>
          </a:graphicData>
        </a:graphic>
      </p:graphicFrame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30F986F1-3F42-4023-BD9E-1FE605EB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3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C00C5C-B04D-436E-A6E4-F050F74E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57D76E-8162-4B70-88F3-377BCCCC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... Except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094F22-B8BC-4F9C-AC81-117D6EB40F7C}"/>
              </a:ext>
            </a:extLst>
          </p:cNvPr>
          <p:cNvSpPr/>
          <p:nvPr/>
        </p:nvSpPr>
        <p:spPr>
          <a:xfrm>
            <a:off x="206210" y="1152355"/>
            <a:ext cx="8733395" cy="1514645"/>
          </a:xfrm>
          <a:prstGeom prst="roundRect">
            <a:avLst>
              <a:gd name="adj" fmla="val 16286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my_file = open("names.txt", "r")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read_file = my_file.read()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print("An unspecified error has occurred.")</a:t>
            </a:r>
          </a:p>
        </p:txBody>
      </p:sp>
    </p:spTree>
    <p:extLst>
      <p:ext uri="{BB962C8B-B14F-4D97-AF65-F5344CB8AC3E}">
        <p14:creationId xmlns:p14="http://schemas.microsoft.com/office/powerpoint/2010/main" val="428431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C00C5C-B04D-436E-A6E4-F050F74E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57D76E-8162-4B70-88F3-377BCCCC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Exception Handling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094F22-B8BC-4F9C-AC81-117D6EB40F7C}"/>
              </a:ext>
            </a:extLst>
          </p:cNvPr>
          <p:cNvSpPr/>
          <p:nvPr/>
        </p:nvSpPr>
        <p:spPr>
          <a:xfrm>
            <a:off x="206210" y="1152355"/>
            <a:ext cx="8733395" cy="2276645"/>
          </a:xfrm>
          <a:prstGeom prst="roundRect">
            <a:avLst>
              <a:gd name="adj" fmla="val 9386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my_file = open("names.txt", "r")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read_file = my_file.read()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 FileNotFoundError: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print("File not found!")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 MemoryError: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print("Out of memory!")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print("File read successfully!")</a:t>
            </a:r>
          </a:p>
        </p:txBody>
      </p:sp>
    </p:spTree>
    <p:extLst>
      <p:ext uri="{BB962C8B-B14F-4D97-AF65-F5344CB8AC3E}">
        <p14:creationId xmlns:p14="http://schemas.microsoft.com/office/powerpoint/2010/main" val="314458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Handling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Familiarize yourself with the different types of exceptions in Python.</a:t>
            </a:r>
          </a:p>
          <a:p>
            <a:r>
              <a:rPr lang="en-US" dirty="0"/>
              <a:t>Wrap any code you want to test for errors with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... except </a:t>
            </a:r>
            <a:r>
              <a:rPr lang="en-US" dirty="0"/>
              <a:t>statement.</a:t>
            </a:r>
          </a:p>
          <a:p>
            <a:r>
              <a:rPr lang="en-US" dirty="0"/>
              <a:t>Place the code to be tested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 branch.</a:t>
            </a:r>
          </a:p>
          <a:p>
            <a:r>
              <a:rPr lang="en-US" dirty="0"/>
              <a:t>Place the code to execute if there is an exception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branch.</a:t>
            </a:r>
          </a:p>
          <a:p>
            <a:r>
              <a:rPr lang="en-US" dirty="0"/>
              <a:t>Handle exceptions in a way that is most appropriate to the exception itself, as well as the nature of your program.</a:t>
            </a:r>
          </a:p>
          <a:p>
            <a:r>
              <a:rPr lang="en-US" dirty="0"/>
              <a:t>Specify exception types in your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branches to pinpoint the root cause of the problem.</a:t>
            </a:r>
          </a:p>
          <a:p>
            <a:r>
              <a:rPr lang="en-US" dirty="0"/>
              <a:t>Use 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branches to catch multiple exception types.</a:t>
            </a:r>
          </a:p>
          <a:p>
            <a:r>
              <a:rPr lang="en-US" dirty="0"/>
              <a:t>Use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 branch at the end of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... except </a:t>
            </a:r>
            <a:r>
              <a:rPr lang="en-US" dirty="0"/>
              <a:t>statement in case there are no errors.</a:t>
            </a:r>
          </a:p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 arg </a:t>
            </a:r>
            <a:r>
              <a:rPr lang="en-US" dirty="0"/>
              <a:t>to your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branches to define an argument variable.</a:t>
            </a:r>
          </a:p>
          <a:p>
            <a:r>
              <a:rPr lang="en-US" dirty="0"/>
              <a:t>Use argument variables to produce specified warning messages.</a:t>
            </a:r>
          </a:p>
          <a:p>
            <a:r>
              <a:rPr lang="en-US" dirty="0"/>
              <a:t>Use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dirty="0"/>
              <a:t> branch to define code that must be executed whether or not an exception was found.</a:t>
            </a:r>
          </a:p>
        </p:txBody>
      </p:sp>
      <p:pic>
        <p:nvPicPr>
          <p:cNvPr id="5" name="Picture 4" descr="Image result for checklist png">
            <a:extLst>
              <a:ext uri="{FF2B5EF4-FFF2-40B4-BE49-F238E27FC236}">
                <a16:creationId xmlns:a16="http://schemas.microsoft.com/office/drawing/2014/main" id="{D857D4F8-9A24-4819-8515-1E4573D70F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0" r="20259"/>
          <a:stretch/>
        </p:blipFill>
        <p:spPr bwMode="auto">
          <a:xfrm>
            <a:off x="7737606" y="5431110"/>
            <a:ext cx="1290918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F0F7D83-1329-4F99-A0A1-D48C8E38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46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2ED3E6-2C1B-4DEE-8296-CA8AA069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92C1B-4F75-428E-AAEC-A3A05E3D0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written code to perform various file operations. </a:t>
            </a:r>
          </a:p>
          <a:p>
            <a:pPr lvl="1"/>
            <a:r>
              <a:rPr lang="en-US" dirty="0"/>
              <a:t>File operations are prone to various runtime problems, such as:</a:t>
            </a:r>
          </a:p>
          <a:p>
            <a:pPr lvl="2"/>
            <a:r>
              <a:rPr lang="en-US" dirty="0"/>
              <a:t>Trying to open a file that doesn't exist</a:t>
            </a:r>
          </a:p>
          <a:p>
            <a:pPr lvl="2"/>
            <a:r>
              <a:rPr lang="en-US" dirty="0"/>
              <a:t>Navigating to a directory that doesn't exist</a:t>
            </a:r>
          </a:p>
          <a:p>
            <a:pPr lvl="2"/>
            <a:r>
              <a:rPr lang="en-US" dirty="0"/>
              <a:t>Accessing directories or files you don't have permission to access</a:t>
            </a:r>
          </a:p>
          <a:p>
            <a:r>
              <a:rPr lang="en-US" dirty="0"/>
              <a:t>Some code has already been added to the WordCount project to deal with various types of exceptions a user might encounter when trying to save the output log.</a:t>
            </a:r>
          </a:p>
          <a:p>
            <a:r>
              <a:rPr lang="en-US" dirty="0"/>
              <a:t>You will:</a:t>
            </a:r>
          </a:p>
          <a:p>
            <a:pPr lvl="1"/>
            <a:r>
              <a:rPr lang="en-US" dirty="0"/>
              <a:t>Examine the code that has been added, and you will test it. </a:t>
            </a:r>
          </a:p>
          <a:p>
            <a:pPr lvl="1"/>
            <a:r>
              <a:rPr lang="en-US" dirty="0"/>
              <a:t>Add an exception handler to the method that reads the input file.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C1E521-B919-4F3D-A1BD-CDF2AF97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Handling Exceptions</a:t>
            </a:r>
          </a:p>
        </p:txBody>
      </p:sp>
    </p:spTree>
    <p:extLst>
      <p:ext uri="{BB962C8B-B14F-4D97-AF65-F5344CB8AC3E}">
        <p14:creationId xmlns:p14="http://schemas.microsoft.com/office/powerpoint/2010/main" val="466806101"/>
      </p:ext>
    </p:extLst>
  </p:cSld>
  <p:clrMapOvr>
    <a:masterClrMapping/>
  </p:clrMapOvr>
</p:sld>
</file>

<file path=ppt/theme/theme1.xml><?xml version="1.0" encoding="utf-8"?>
<a:theme xmlns:a="http://schemas.openxmlformats.org/drawingml/2006/main" name="LO Choice">
  <a:themeElements>
    <a:clrScheme name="LO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C"/>
      </a:accent1>
      <a:accent2>
        <a:srgbClr val="1D76BB"/>
      </a:accent2>
      <a:accent3>
        <a:srgbClr val="B2D237"/>
      </a:accent3>
      <a:accent4>
        <a:srgbClr val="1D3764"/>
      </a:accent4>
      <a:accent5>
        <a:srgbClr val="972883"/>
      </a:accent5>
      <a:accent6>
        <a:srgbClr val="5F1F5A"/>
      </a:accent6>
      <a:hlink>
        <a:srgbClr val="009DDC"/>
      </a:hlink>
      <a:folHlink>
        <a:srgbClr val="009DD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C5A209F0-3A10-4164-BFE6-F94292788432}" vid="{3EF6DB90-8CCD-4819-A86D-0BFAE91588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LO_OV_Template_4_2</Template>
  <TotalTime>107</TotalTime>
  <Words>1059</Words>
  <Application>Microsoft Office PowerPoint</Application>
  <PresentationFormat>On-screen Show (4:3)</PresentationFormat>
  <Paragraphs>139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ZapfDingbats BT</vt:lpstr>
      <vt:lpstr>LO Choice</vt:lpstr>
      <vt:lpstr>Dealing with Exceptions</vt:lpstr>
      <vt:lpstr>Handle Exceptions</vt:lpstr>
      <vt:lpstr>Error Prevention</vt:lpstr>
      <vt:lpstr>Exceptions</vt:lpstr>
      <vt:lpstr>Types of Exceptions</vt:lpstr>
      <vt:lpstr>Try ... Except</vt:lpstr>
      <vt:lpstr>Advanced Exception Handling</vt:lpstr>
      <vt:lpstr>Guidelines for Handling Exceptions</vt:lpstr>
      <vt:lpstr>Activity: Handling Exceptions</vt:lpstr>
      <vt:lpstr>Raise Exceptions</vt:lpstr>
      <vt:lpstr>Raise</vt:lpstr>
      <vt:lpstr>Custom Exceptions</vt:lpstr>
      <vt:lpstr>Guidelines for Raising Exceptions</vt:lpstr>
      <vt:lpstr>Activity: Raising Exceptions (Custom Exception)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Wilson</dc:creator>
  <cp:lastModifiedBy>Peter Bauer</cp:lastModifiedBy>
  <cp:revision>28</cp:revision>
  <dcterms:created xsi:type="dcterms:W3CDTF">2020-07-27T18:29:44Z</dcterms:created>
  <dcterms:modified xsi:type="dcterms:W3CDTF">2020-10-15T19:05:16Z</dcterms:modified>
</cp:coreProperties>
</file>