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339" r:id="rId3"/>
    <p:sldId id="340" r:id="rId4"/>
    <p:sldId id="341" r:id="rId5"/>
    <p:sldId id="345" r:id="rId6"/>
    <p:sldId id="352" r:id="rId7"/>
    <p:sldId id="344" r:id="rId8"/>
    <p:sldId id="353" r:id="rId9"/>
    <p:sldId id="342" r:id="rId10"/>
    <p:sldId id="343" r:id="rId11"/>
    <p:sldId id="346" r:id="rId12"/>
    <p:sldId id="347" r:id="rId13"/>
    <p:sldId id="350" r:id="rId14"/>
    <p:sldId id="351" r:id="rId15"/>
    <p:sldId id="348" r:id="rId16"/>
    <p:sldId id="349" r:id="rId17"/>
    <p:sldId id="311" r:id="rId18"/>
  </p:sldIdLst>
  <p:sldSz cx="9144000" cy="6858000" type="screen4x3"/>
  <p:notesSz cx="71247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C"/>
    <a:srgbClr val="FFFFCC"/>
    <a:srgbClr val="262CBE"/>
    <a:srgbClr val="DDDDDD"/>
    <a:srgbClr val="C4C4C4"/>
    <a:srgbClr val="CC3300"/>
    <a:srgbClr val="878787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8684" autoAdjust="0"/>
  </p:normalViewPr>
  <p:slideViewPr>
    <p:cSldViewPr>
      <p:cViewPr varScale="1">
        <p:scale>
          <a:sx n="74" d="100"/>
          <a:sy n="74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7013" y="0"/>
            <a:ext cx="30876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7013" y="8939213"/>
            <a:ext cx="30876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D82F8ACB-C739-4F09-95DF-76C3D474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4850"/>
            <a:ext cx="4705350" cy="3529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55E6F97F-6DEC-4BE2-B5AC-A711940D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E20F2-5943-4543-A605-8B0E470F3A2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F7186F-D9E7-4962-919B-0AA5DD011911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1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7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685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white">
          <a:xfrm>
            <a:off x="8178800" y="6551613"/>
            <a:ext cx="9652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5" tIns="41272" rIns="88895" bIns="41272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857250" algn="r"/>
              </a:tabLst>
            </a:pPr>
            <a:r>
              <a:rPr lang="en-US" sz="800">
                <a:solidFill>
                  <a:srgbClr val="C4C4C4"/>
                </a:solidFill>
              </a:rPr>
              <a:t>OV 1 - </a:t>
            </a:r>
            <a:fld id="{B4BB2389-B011-493F-BC0E-7785D9F75971}" type="slidenum">
              <a:rPr lang="en-US" sz="800">
                <a:solidFill>
                  <a:srgbClr val="C4C4C4"/>
                </a:solidFill>
              </a:rPr>
              <a:pPr algn="ctr" eaLnBrk="0" hangingPunct="0">
                <a:spcBef>
                  <a:spcPct val="50000"/>
                </a:spcBef>
                <a:tabLst>
                  <a:tab pos="857250" algn="r"/>
                </a:tabLst>
              </a:pPr>
              <a:t>‹#›</a:t>
            </a:fld>
            <a:endParaRPr lang="en-US" sz="800">
              <a:solidFill>
                <a:srgbClr val="C4C4C4"/>
              </a:solidFill>
            </a:endParaRP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-19050" y="6551613"/>
            <a:ext cx="3752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2" tIns="44447" rIns="90482" bIns="44447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D9D9D9"/>
                </a:solidFill>
              </a:rPr>
              <a:t>Copyright © </a:t>
            </a:r>
            <a:r>
              <a:rPr lang="en-US" sz="1000" dirty="0" smtClean="0">
                <a:solidFill>
                  <a:srgbClr val="D9D9D9"/>
                </a:solidFill>
              </a:rPr>
              <a:t>2014 </a:t>
            </a:r>
            <a:r>
              <a:rPr lang="en-US" sz="1000" b="1" dirty="0">
                <a:solidFill>
                  <a:srgbClr val="D9D9D9"/>
                </a:solidFill>
              </a:rPr>
              <a:t>Logical Operations, Inc</a:t>
            </a:r>
            <a:r>
              <a:rPr lang="en-US" sz="1000" dirty="0">
                <a:solidFill>
                  <a:srgbClr val="D9D9D9"/>
                </a:solidFill>
              </a:rPr>
              <a:t>. All rights reserved.</a:t>
            </a:r>
          </a:p>
        </p:txBody>
      </p:sp>
      <p:pic>
        <p:nvPicPr>
          <p:cNvPr id="1030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1676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9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6853238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Using Subqueries to Perform </a:t>
            </a:r>
            <a:br>
              <a:rPr lang="en-US" sz="2400" dirty="0" smtClean="0"/>
            </a:br>
            <a:r>
              <a:rPr lang="en-US" sz="2400" dirty="0" smtClean="0"/>
              <a:t>Advanced Querying </a:t>
            </a:r>
            <a:br>
              <a:rPr lang="en-US" sz="2400" dirty="0" smtClean="0"/>
            </a:br>
            <a:endParaRPr lang="en-US" sz="1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02613" cy="3435350"/>
          </a:xfrm>
        </p:spPr>
        <p:txBody>
          <a:bodyPr/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Search Based on Unknown Values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Compare a Value with Unknown Values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Search Based on the Existence of Records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Generate Output Using Correlated Subqueries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Filter Grouped Data Within Subqueries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Perform Multiple-Level Subqueries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Correlated </a:t>
            </a:r>
            <a:r>
              <a:rPr lang="en-US" sz="2400" dirty="0" smtClean="0"/>
              <a:t>Subqueries: Results</a:t>
            </a:r>
            <a:endParaRPr lang="en-US" sz="2400" dirty="0"/>
          </a:p>
        </p:txBody>
      </p:sp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638800"/>
            <a:ext cx="4343400" cy="655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182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914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Slspers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3581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5334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pSp>
        <p:nvGrpSpPr>
          <p:cNvPr id="11" name="Group 286"/>
          <p:cNvGrpSpPr>
            <a:grpSpLocks/>
          </p:cNvGrpSpPr>
          <p:nvPr/>
        </p:nvGrpSpPr>
        <p:grpSpPr bwMode="auto">
          <a:xfrm rot="10800000" flipH="1">
            <a:off x="1676397" y="3352800"/>
            <a:ext cx="684213" cy="2590803"/>
            <a:chOff x="3353" y="1278"/>
            <a:chExt cx="431" cy="1632"/>
          </a:xfrm>
        </p:grpSpPr>
        <p:sp>
          <p:nvSpPr>
            <p:cNvPr id="12" name="Line 287"/>
            <p:cNvSpPr>
              <a:spLocks noChangeShapeType="1"/>
            </p:cNvSpPr>
            <p:nvPr/>
          </p:nvSpPr>
          <p:spPr bwMode="auto">
            <a:xfrm flipV="1">
              <a:off x="3359" y="1278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88"/>
            <p:cNvSpPr>
              <a:spLocks noChangeShapeType="1"/>
            </p:cNvSpPr>
            <p:nvPr/>
          </p:nvSpPr>
          <p:spPr bwMode="auto">
            <a:xfrm rot="16200000" flipV="1">
              <a:off x="3569" y="1063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Line 139"/>
          <p:cNvSpPr>
            <a:spLocks noChangeShapeType="1"/>
          </p:cNvSpPr>
          <p:nvPr/>
        </p:nvSpPr>
        <p:spPr bwMode="auto">
          <a:xfrm rot="16200000" flipV="1">
            <a:off x="4246562" y="5430837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sa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00"/>
            <a:ext cx="4263352" cy="1473200"/>
          </a:xfrm>
          <a:prstGeom prst="rect">
            <a:avLst/>
          </a:prstGeom>
        </p:spPr>
      </p:pic>
      <p:grpSp>
        <p:nvGrpSpPr>
          <p:cNvPr id="15" name="Group 289"/>
          <p:cNvGrpSpPr>
            <a:grpSpLocks/>
          </p:cNvGrpSpPr>
          <p:nvPr/>
        </p:nvGrpSpPr>
        <p:grpSpPr bwMode="auto">
          <a:xfrm rot="10800000">
            <a:off x="6629399" y="3200401"/>
            <a:ext cx="787401" cy="2744784"/>
            <a:chOff x="3354" y="1229"/>
            <a:chExt cx="496" cy="1729"/>
          </a:xfrm>
        </p:grpSpPr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V="1">
              <a:off x="3359" y="1230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91"/>
            <p:cNvSpPr>
              <a:spLocks noChangeShapeType="1"/>
            </p:cNvSpPr>
            <p:nvPr/>
          </p:nvSpPr>
          <p:spPr bwMode="auto">
            <a:xfrm rot="16200000" flipV="1">
              <a:off x="3602" y="981"/>
              <a:ext cx="0" cy="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slsp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95400"/>
            <a:ext cx="2520069" cy="2057400"/>
          </a:xfrm>
          <a:prstGeom prst="rect">
            <a:avLst/>
          </a:prstGeom>
        </p:spPr>
      </p:pic>
      <p:pic>
        <p:nvPicPr>
          <p:cNvPr id="3" name="Picture 2" descr="customer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332940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8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Process of Correlating Queries</a:t>
            </a:r>
            <a:endParaRPr lang="en-US" sz="2400" dirty="0"/>
          </a:p>
        </p:txBody>
      </p:sp>
      <p:pic>
        <p:nvPicPr>
          <p:cNvPr id="3" name="Picture 2" descr="g085072_01e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APPLY Operator</a:t>
            </a:r>
            <a:endParaRPr lang="en-US" sz="2400" dirty="0"/>
          </a:p>
        </p:txBody>
      </p:sp>
      <p:pic>
        <p:nvPicPr>
          <p:cNvPr id="3" name="Picture 2" descr="outer apply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86" y="2087563"/>
            <a:ext cx="3830614" cy="1092200"/>
          </a:xfrm>
          <a:prstGeom prst="rect">
            <a:avLst/>
          </a:prstGeom>
        </p:spPr>
      </p:pic>
      <p:sp>
        <p:nvSpPr>
          <p:cNvPr id="4" name="AutoShape 303"/>
          <p:cNvSpPr>
            <a:spLocks/>
          </p:cNvSpPr>
          <p:nvPr/>
        </p:nvSpPr>
        <p:spPr bwMode="auto">
          <a:xfrm flipH="1">
            <a:off x="3408386" y="2087564"/>
            <a:ext cx="152400" cy="9906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27186" y="2239963"/>
            <a:ext cx="1933575" cy="6858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Enables you to apply a table expression to all rows of an outer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67"/>
          <p:cNvSpPr>
            <a:spLocks noChangeShapeType="1"/>
          </p:cNvSpPr>
          <p:nvPr/>
        </p:nvSpPr>
        <p:spPr bwMode="auto">
          <a:xfrm rot="5400000">
            <a:off x="3587773" y="33194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03586" y="34591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WHERE clause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39"/>
          <p:cNvSpPr>
            <a:spLocks noChangeShapeType="1"/>
          </p:cNvSpPr>
          <p:nvPr/>
        </p:nvSpPr>
        <p:spPr bwMode="auto">
          <a:xfrm rot="16200000" flipV="1">
            <a:off x="4202929" y="2255044"/>
            <a:ext cx="731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89386" y="1630363"/>
            <a:ext cx="16002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APPLY operator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24" y="4267200"/>
            <a:ext cx="7341376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88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3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GROUP BY Clause</a:t>
            </a:r>
          </a:p>
        </p:txBody>
      </p:sp>
      <p:pic>
        <p:nvPicPr>
          <p:cNvPr id="4" name="Content Placeholder 3" descr="Screen Shot 2013-10-31 at 2.27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29" b="-37529"/>
          <a:stretch>
            <a:fillRect/>
          </a:stretch>
        </p:blipFill>
        <p:spPr>
          <a:xfrm>
            <a:off x="762000" y="2235200"/>
            <a:ext cx="2895600" cy="1879012"/>
          </a:xfrm>
        </p:spPr>
      </p:pic>
      <p:pic>
        <p:nvPicPr>
          <p:cNvPr id="6" name="Picture 5" descr="Screen Shot 2013-10-31 at 2.3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16200"/>
            <a:ext cx="2120900" cy="2641600"/>
          </a:xfrm>
          <a:prstGeom prst="rect">
            <a:avLst/>
          </a:prstGeom>
        </p:spPr>
      </p:pic>
      <p:sp>
        <p:nvSpPr>
          <p:cNvPr id="9" name="Line 205"/>
          <p:cNvSpPr>
            <a:spLocks noChangeShapeType="1"/>
          </p:cNvSpPr>
          <p:nvPr/>
        </p:nvSpPr>
        <p:spPr bwMode="auto">
          <a:xfrm flipH="1" flipV="1">
            <a:off x="1698625" y="3460750"/>
            <a:ext cx="463550" cy="463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3759200"/>
            <a:ext cx="1524000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Grouping is based on the repid column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Line 205"/>
          <p:cNvSpPr>
            <a:spLocks noChangeShapeType="1"/>
          </p:cNvSpPr>
          <p:nvPr/>
        </p:nvSpPr>
        <p:spPr bwMode="auto">
          <a:xfrm flipH="1" flipV="1">
            <a:off x="3200400" y="2921000"/>
            <a:ext cx="463550" cy="463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797175" y="3219450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 alias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AutoShape 302"/>
          <p:cNvSpPr>
            <a:spLocks/>
          </p:cNvSpPr>
          <p:nvPr/>
        </p:nvSpPr>
        <p:spPr bwMode="auto">
          <a:xfrm>
            <a:off x="6477000" y="3225800"/>
            <a:ext cx="231228" cy="18288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3"/>
          <p:cNvSpPr>
            <a:spLocks noChangeShapeType="1"/>
          </p:cNvSpPr>
          <p:nvPr/>
        </p:nvSpPr>
        <p:spPr bwMode="auto">
          <a:xfrm rot="10800000">
            <a:off x="6716712" y="41132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10401" y="3987800"/>
            <a:ext cx="1447799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Results grouped by sales representative ID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Line 139"/>
          <p:cNvSpPr>
            <a:spLocks noChangeShapeType="1"/>
          </p:cNvSpPr>
          <p:nvPr/>
        </p:nvSpPr>
        <p:spPr bwMode="auto">
          <a:xfrm rot="16200000" flipV="1">
            <a:off x="1960563" y="2484437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95400" y="1778000"/>
            <a:ext cx="1846263" cy="625476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Aggregate function returns summary values for groups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3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ving cla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80" y="3048000"/>
            <a:ext cx="230632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HAVING Clause</a:t>
            </a:r>
          </a:p>
        </p:txBody>
      </p:sp>
      <p:sp>
        <p:nvSpPr>
          <p:cNvPr id="6" name="AutoShape 32"/>
          <p:cNvSpPr>
            <a:spLocks/>
          </p:cNvSpPr>
          <p:nvPr/>
        </p:nvSpPr>
        <p:spPr bwMode="auto">
          <a:xfrm rot="5400000">
            <a:off x="5220017" y="3416300"/>
            <a:ext cx="203200" cy="1066800"/>
          </a:xfrm>
          <a:prstGeom prst="rightBrace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en-US" sz="1800"/>
          </a:p>
        </p:txBody>
      </p:sp>
      <p:sp>
        <p:nvSpPr>
          <p:cNvPr id="7" name="Line 48"/>
          <p:cNvSpPr>
            <a:spLocks noChangeShapeType="1"/>
          </p:cNvSpPr>
          <p:nvPr/>
        </p:nvSpPr>
        <p:spPr bwMode="auto">
          <a:xfrm rot="5400000">
            <a:off x="5154929" y="2806701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33"/>
          <p:cNvSpPr>
            <a:spLocks/>
          </p:cNvSpPr>
          <p:nvPr/>
        </p:nvSpPr>
        <p:spPr bwMode="auto">
          <a:xfrm flipH="1">
            <a:off x="4073842" y="3581400"/>
            <a:ext cx="127000" cy="228600"/>
          </a:xfrm>
          <a:prstGeom prst="rightBrace">
            <a:avLst>
              <a:gd name="adj1" fmla="val 1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4454842" y="4114800"/>
            <a:ext cx="1647825" cy="655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Search condition applied to the aggregate function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45042" y="3352800"/>
            <a:ext cx="1724025" cy="7318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HAVING clause used with the GROUP BY clause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31042" y="2286000"/>
            <a:ext cx="172402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Aggregate function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8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Nested Subqueries</a:t>
            </a:r>
            <a:endParaRPr lang="en-US" sz="2400" dirty="0"/>
          </a:p>
        </p:txBody>
      </p:sp>
      <p:pic>
        <p:nvPicPr>
          <p:cNvPr id="3" name="Picture 2" descr="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438400"/>
            <a:ext cx="5210608" cy="1104900"/>
          </a:xfrm>
          <a:prstGeom prst="rect">
            <a:avLst/>
          </a:prstGeom>
        </p:spPr>
      </p:pic>
      <p:sp>
        <p:nvSpPr>
          <p:cNvPr id="4" name="AutoShape 303"/>
          <p:cNvSpPr>
            <a:spLocks/>
          </p:cNvSpPr>
          <p:nvPr/>
        </p:nvSpPr>
        <p:spPr bwMode="auto">
          <a:xfrm flipH="1">
            <a:off x="2028825" y="3048000"/>
            <a:ext cx="141287" cy="461962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4825" y="3124200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Nested subqueries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Line 167"/>
          <p:cNvSpPr>
            <a:spLocks noChangeShapeType="1"/>
          </p:cNvSpPr>
          <p:nvPr/>
        </p:nvSpPr>
        <p:spPr bwMode="auto">
          <a:xfrm rot="5400000">
            <a:off x="2894012" y="36703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67"/>
          <p:cNvSpPr>
            <a:spLocks noChangeShapeType="1"/>
          </p:cNvSpPr>
          <p:nvPr/>
        </p:nvSpPr>
        <p:spPr bwMode="auto">
          <a:xfrm rot="5400000">
            <a:off x="2617788" y="3525840"/>
            <a:ext cx="65087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52625" y="3810000"/>
            <a:ext cx="23622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Outer query depends on values returned by inner queries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167"/>
          <p:cNvSpPr>
            <a:spLocks noChangeShapeType="1"/>
          </p:cNvSpPr>
          <p:nvPr/>
        </p:nvSpPr>
        <p:spPr bwMode="auto">
          <a:xfrm rot="5400000">
            <a:off x="6475412" y="37465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57825" y="3733800"/>
            <a:ext cx="2514600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Number of parentheses matches number of inner queries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Line 113"/>
          <p:cNvSpPr>
            <a:spLocks noChangeShapeType="1"/>
          </p:cNvSpPr>
          <p:nvPr/>
        </p:nvSpPr>
        <p:spPr bwMode="auto">
          <a:xfrm rot="10800000">
            <a:off x="6916737" y="33258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210425" y="3200400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Inner query level 2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4" name="Group 289"/>
          <p:cNvGrpSpPr>
            <a:grpSpLocks/>
          </p:cNvGrpSpPr>
          <p:nvPr/>
        </p:nvGrpSpPr>
        <p:grpSpPr bwMode="auto">
          <a:xfrm rot="10800000">
            <a:off x="5949950" y="2762250"/>
            <a:ext cx="407988" cy="407987"/>
            <a:chOff x="3353" y="2605"/>
            <a:chExt cx="257" cy="257"/>
          </a:xfrm>
        </p:grpSpPr>
        <p:sp>
          <p:nvSpPr>
            <p:cNvPr id="15" name="Line 290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1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610225" y="25146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Inner query level 1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0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Nested </a:t>
            </a:r>
            <a:r>
              <a:rPr lang="en-US" sz="2400" dirty="0" smtClean="0"/>
              <a:t>Subqueries: Results</a:t>
            </a:r>
            <a:endParaRPr lang="en-US" sz="2400" dirty="0"/>
          </a:p>
        </p:txBody>
      </p:sp>
      <p:pic>
        <p:nvPicPr>
          <p:cNvPr id="3" name="Picture 2" descr="Tit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145268"/>
            <a:ext cx="4648200" cy="1076325"/>
          </a:xfrm>
          <a:prstGeom prst="rect">
            <a:avLst/>
          </a:prstGeom>
        </p:spPr>
      </p:pic>
      <p:pic>
        <p:nvPicPr>
          <p:cNvPr id="5" name="Picture 4" descr="custom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2145268"/>
            <a:ext cx="2790825" cy="1085850"/>
          </a:xfrm>
          <a:prstGeom prst="rect">
            <a:avLst/>
          </a:prstGeom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4659868"/>
            <a:ext cx="15621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775" y="1840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8775" y="3516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95975" y="1840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5975" y="5574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of outer query</a:t>
            </a:r>
            <a:endParaRPr lang="en-US" dirty="0"/>
          </a:p>
        </p:txBody>
      </p:sp>
      <p:grpSp>
        <p:nvGrpSpPr>
          <p:cNvPr id="11" name="Group 286"/>
          <p:cNvGrpSpPr>
            <a:grpSpLocks/>
          </p:cNvGrpSpPr>
          <p:nvPr/>
        </p:nvGrpSpPr>
        <p:grpSpPr bwMode="auto">
          <a:xfrm rot="10800000" flipH="1">
            <a:off x="865187" y="3212069"/>
            <a:ext cx="5332419" cy="2057402"/>
            <a:chOff x="3352" y="1566"/>
            <a:chExt cx="3359" cy="1296"/>
          </a:xfrm>
        </p:grpSpPr>
        <p:sp>
          <p:nvSpPr>
            <p:cNvPr id="12" name="Line 287"/>
            <p:cNvSpPr>
              <a:spLocks noChangeShapeType="1"/>
            </p:cNvSpPr>
            <p:nvPr/>
          </p:nvSpPr>
          <p:spPr bwMode="auto">
            <a:xfrm flipV="1">
              <a:off x="3359" y="1566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88"/>
            <p:cNvSpPr>
              <a:spLocks noChangeShapeType="1"/>
            </p:cNvSpPr>
            <p:nvPr/>
          </p:nvSpPr>
          <p:spPr bwMode="auto">
            <a:xfrm rot="16200000" flipV="1">
              <a:off x="5032" y="-113"/>
              <a:ext cx="0" cy="33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Line 139"/>
          <p:cNvSpPr>
            <a:spLocks noChangeShapeType="1"/>
          </p:cNvSpPr>
          <p:nvPr/>
        </p:nvSpPr>
        <p:spPr bwMode="auto">
          <a:xfrm rot="16200000" flipV="1">
            <a:off x="6315076" y="3935967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4"/>
          <p:cNvSpPr>
            <a:spLocks noChangeShapeType="1"/>
          </p:cNvSpPr>
          <p:nvPr/>
        </p:nvSpPr>
        <p:spPr bwMode="auto">
          <a:xfrm>
            <a:off x="5210175" y="496466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 descr="sal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3821668"/>
            <a:ext cx="3638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6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b="1" i="0" smtClean="0">
                <a:latin typeface="Calibri" pitchFamily="34" charset="0"/>
                <a:cs typeface="Calibri" pitchFamily="34" charset="0"/>
              </a:rPr>
              <a:t>Reflective Questions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Which type of query do you think would have a longer execution time? </a:t>
            </a:r>
            <a:r>
              <a:rPr lang="en-US" sz="1600" b="1" dirty="0" smtClean="0"/>
              <a:t>Why?</a:t>
            </a:r>
          </a:p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What kind of query do you think would be </a:t>
            </a:r>
            <a:r>
              <a:rPr lang="en-US" sz="1600" b="1" dirty="0" smtClean="0"/>
              <a:t>best to </a:t>
            </a:r>
            <a:r>
              <a:rPr lang="en-US" sz="1600" b="1" dirty="0"/>
              <a:t>use when you need to retrieve the most intricate details from large records of data?</a:t>
            </a:r>
          </a:p>
          <a:p>
            <a:pPr>
              <a:spcBef>
                <a:spcPct val="20000"/>
              </a:spcBef>
              <a:buClr>
                <a:srgbClr val="009DDC"/>
              </a:buClr>
              <a:defRPr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Outer Queries</a:t>
            </a:r>
            <a:endParaRPr lang="en-US" sz="2400" dirty="0"/>
          </a:p>
        </p:txBody>
      </p:sp>
      <p:sp>
        <p:nvSpPr>
          <p:cNvPr id="5" name="AutoShape 303"/>
          <p:cNvSpPr>
            <a:spLocks/>
          </p:cNvSpPr>
          <p:nvPr/>
        </p:nvSpPr>
        <p:spPr bwMode="auto">
          <a:xfrm flipH="1">
            <a:off x="3180835" y="2971801"/>
            <a:ext cx="152400" cy="6096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61635" y="3124200"/>
            <a:ext cx="1142999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Outer 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71435" y="4038600"/>
            <a:ext cx="17526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Depends on the values returned by this 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outer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35" y="2895600"/>
            <a:ext cx="3600965" cy="990600"/>
          </a:xfrm>
          <a:prstGeom prst="rect">
            <a:avLst/>
          </a:prstGeom>
        </p:spPr>
      </p:pic>
      <p:sp>
        <p:nvSpPr>
          <p:cNvPr id="8" name="AutoShape 303"/>
          <p:cNvSpPr>
            <a:spLocks/>
          </p:cNvSpPr>
          <p:nvPr/>
        </p:nvSpPr>
        <p:spPr bwMode="auto">
          <a:xfrm rot="16200000" flipH="1">
            <a:off x="4965185" y="3321050"/>
            <a:ext cx="174625" cy="1152525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Subqueries</a:t>
            </a:r>
            <a:endParaRPr lang="en-US" dirty="0"/>
          </a:p>
        </p:txBody>
      </p:sp>
      <p:pic>
        <p:nvPicPr>
          <p:cNvPr id="3" name="Picture 2" descr="outer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905000"/>
            <a:ext cx="3810537" cy="1028700"/>
          </a:xfrm>
          <a:prstGeom prst="rect">
            <a:avLst/>
          </a:prstGeom>
        </p:spPr>
      </p:pic>
      <p:pic>
        <p:nvPicPr>
          <p:cNvPr id="4" name="Picture 3" descr="outer query 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72000"/>
            <a:ext cx="2171700" cy="1266825"/>
          </a:xfrm>
          <a:prstGeom prst="rect">
            <a:avLst/>
          </a:prstGeom>
        </p:spPr>
      </p:pic>
      <p:sp>
        <p:nvSpPr>
          <p:cNvPr id="7" name="AutoShape 303"/>
          <p:cNvSpPr>
            <a:spLocks/>
          </p:cNvSpPr>
          <p:nvPr/>
        </p:nvSpPr>
        <p:spPr bwMode="auto">
          <a:xfrm flipH="1">
            <a:off x="2438399" y="1905000"/>
            <a:ext cx="152400" cy="685801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42999" y="2057400"/>
            <a:ext cx="12477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Outer 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9" name="Group 295"/>
          <p:cNvGrpSpPr>
            <a:grpSpLocks/>
          </p:cNvGrpSpPr>
          <p:nvPr/>
        </p:nvGrpSpPr>
        <p:grpSpPr bwMode="auto">
          <a:xfrm>
            <a:off x="2590798" y="2720975"/>
            <a:ext cx="407988" cy="407987"/>
            <a:chOff x="3353" y="2605"/>
            <a:chExt cx="257" cy="257"/>
          </a:xfrm>
        </p:grpSpPr>
        <p:sp>
          <p:nvSpPr>
            <p:cNvPr id="10" name="Line 296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97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676399" y="3124200"/>
            <a:ext cx="16891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Opening parenthesis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Line 167"/>
          <p:cNvSpPr>
            <a:spLocks noChangeShapeType="1"/>
          </p:cNvSpPr>
          <p:nvPr/>
        </p:nvSpPr>
        <p:spPr bwMode="auto">
          <a:xfrm rot="5400000">
            <a:off x="3663154" y="3158333"/>
            <a:ext cx="6937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599" y="35052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Can return a computed value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Line 167"/>
          <p:cNvSpPr>
            <a:spLocks noChangeShapeType="1"/>
          </p:cNvSpPr>
          <p:nvPr/>
        </p:nvSpPr>
        <p:spPr bwMode="auto">
          <a:xfrm rot="5400000">
            <a:off x="5631655" y="3102769"/>
            <a:ext cx="414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29199" y="3124200"/>
            <a:ext cx="16002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Closing parenthesis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AutoShape 302"/>
          <p:cNvSpPr>
            <a:spLocks/>
          </p:cNvSpPr>
          <p:nvPr/>
        </p:nvSpPr>
        <p:spPr bwMode="auto">
          <a:xfrm>
            <a:off x="5943599" y="2590800"/>
            <a:ext cx="152400" cy="314325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72200" y="2590800"/>
            <a:ext cx="1143000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Subquery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Line 139"/>
          <p:cNvSpPr>
            <a:spLocks noChangeShapeType="1"/>
          </p:cNvSpPr>
          <p:nvPr/>
        </p:nvSpPr>
        <p:spPr bwMode="auto">
          <a:xfrm rot="16200000" flipV="1">
            <a:off x="3944142" y="2169319"/>
            <a:ext cx="833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76599" y="1219200"/>
            <a:ext cx="2133600" cy="5032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unknown value is returned to the outer 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4267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4" name="Line 144"/>
          <p:cNvSpPr>
            <a:spLocks noChangeShapeType="1"/>
          </p:cNvSpPr>
          <p:nvPr/>
        </p:nvSpPr>
        <p:spPr bwMode="auto">
          <a:xfrm>
            <a:off x="4114800" y="522605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 descr="sla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0"/>
            <a:ext cx="378806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9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IN Operator</a:t>
            </a:r>
            <a:endParaRPr lang="en-US" sz="2400" dirty="0"/>
          </a:p>
        </p:txBody>
      </p:sp>
      <p:pic>
        <p:nvPicPr>
          <p:cNvPr id="4" name="Picture 3" descr="in oper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1676400"/>
            <a:ext cx="3729038" cy="1104900"/>
          </a:xfrm>
          <a:prstGeom prst="rect">
            <a:avLst/>
          </a:prstGeom>
        </p:spPr>
      </p:pic>
      <p:sp>
        <p:nvSpPr>
          <p:cNvPr id="5" name="Line 139"/>
          <p:cNvSpPr>
            <a:spLocks noChangeShapeType="1"/>
          </p:cNvSpPr>
          <p:nvPr/>
        </p:nvSpPr>
        <p:spPr bwMode="auto">
          <a:xfrm rot="16200000" flipV="1">
            <a:off x="4558505" y="1864519"/>
            <a:ext cx="681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43362" y="1143000"/>
            <a:ext cx="1828800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Search value specified before IN operator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Line 144"/>
          <p:cNvSpPr>
            <a:spLocks noChangeShapeType="1"/>
          </p:cNvSpPr>
          <p:nvPr/>
        </p:nvSpPr>
        <p:spPr bwMode="auto">
          <a:xfrm>
            <a:off x="2759074" y="23463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8762" y="21336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Used in search condition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0" name="Group 331"/>
          <p:cNvGrpSpPr>
            <a:grpSpLocks/>
          </p:cNvGrpSpPr>
          <p:nvPr/>
        </p:nvGrpSpPr>
        <p:grpSpPr bwMode="auto">
          <a:xfrm rot="16200000" flipV="1">
            <a:off x="4361655" y="2501106"/>
            <a:ext cx="381000" cy="712787"/>
            <a:chOff x="3353" y="2605"/>
            <a:chExt cx="257" cy="257"/>
          </a:xfrm>
        </p:grpSpPr>
        <p:sp>
          <p:nvSpPr>
            <p:cNvPr id="11" name="Line 332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33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747962" y="28194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Searches for list of values returned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Line 167"/>
          <p:cNvSpPr>
            <a:spLocks noChangeShapeType="1"/>
          </p:cNvSpPr>
          <p:nvPr/>
        </p:nvSpPr>
        <p:spPr bwMode="auto">
          <a:xfrm rot="5400000">
            <a:off x="4963317" y="2853533"/>
            <a:ext cx="8461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00562" y="3276600"/>
            <a:ext cx="18288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Can be column name or constant value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3886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3886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pic>
        <p:nvPicPr>
          <p:cNvPr id="19" name="Picture 18" descr="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486400"/>
            <a:ext cx="3362325" cy="8953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19400" y="510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</a:p>
        </p:txBody>
      </p:sp>
      <p:grpSp>
        <p:nvGrpSpPr>
          <p:cNvPr id="21" name="Group 286"/>
          <p:cNvGrpSpPr>
            <a:grpSpLocks/>
          </p:cNvGrpSpPr>
          <p:nvPr/>
        </p:nvGrpSpPr>
        <p:grpSpPr bwMode="auto">
          <a:xfrm rot="10800000" flipH="1">
            <a:off x="2286000" y="5029200"/>
            <a:ext cx="407988" cy="865188"/>
            <a:chOff x="3353" y="2605"/>
            <a:chExt cx="257" cy="257"/>
          </a:xfrm>
        </p:grpSpPr>
        <p:sp>
          <p:nvSpPr>
            <p:cNvPr id="22" name="Line 287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88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Picture 14" descr="custom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7200"/>
            <a:ext cx="5562600" cy="822145"/>
          </a:xfrm>
          <a:prstGeom prst="rect">
            <a:avLst/>
          </a:prstGeom>
        </p:spPr>
      </p:pic>
      <p:grpSp>
        <p:nvGrpSpPr>
          <p:cNvPr id="24" name="Group 289"/>
          <p:cNvGrpSpPr>
            <a:grpSpLocks/>
          </p:cNvGrpSpPr>
          <p:nvPr/>
        </p:nvGrpSpPr>
        <p:grpSpPr bwMode="auto">
          <a:xfrm rot="10800000">
            <a:off x="6172200" y="4952999"/>
            <a:ext cx="407988" cy="941387"/>
            <a:chOff x="3353" y="2605"/>
            <a:chExt cx="257" cy="257"/>
          </a:xfrm>
        </p:grpSpPr>
        <p:sp>
          <p:nvSpPr>
            <p:cNvPr id="25" name="Line 290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91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" name="Picture 15" descr="order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67200"/>
            <a:ext cx="3200400" cy="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0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Modified Comparison Operators</a:t>
            </a:r>
            <a:endParaRPr lang="en-US" sz="2400" dirty="0"/>
          </a:p>
        </p:txBody>
      </p:sp>
      <p:pic>
        <p:nvPicPr>
          <p:cNvPr id="3" name="Picture 2" descr="any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00400"/>
            <a:ext cx="4712528" cy="1282700"/>
          </a:xfrm>
          <a:prstGeom prst="rect">
            <a:avLst/>
          </a:prstGeom>
        </p:spPr>
      </p:pic>
      <p:sp>
        <p:nvSpPr>
          <p:cNvPr id="4" name="Line 167"/>
          <p:cNvSpPr>
            <a:spLocks noChangeShapeType="1"/>
          </p:cNvSpPr>
          <p:nvPr/>
        </p:nvSpPr>
        <p:spPr bwMode="auto">
          <a:xfrm rot="5400000">
            <a:off x="3836987" y="43561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52800" y="44958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Minimum value for comparison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39"/>
          <p:cNvSpPr>
            <a:spLocks noChangeShapeType="1"/>
          </p:cNvSpPr>
          <p:nvPr/>
        </p:nvSpPr>
        <p:spPr bwMode="auto">
          <a:xfrm rot="16200000" flipV="1">
            <a:off x="3103562" y="33909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09800" y="2667000"/>
            <a:ext cx="2514600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Function of comparison operator changed by using ANY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44"/>
          <p:cNvSpPr>
            <a:spLocks noChangeShapeType="1"/>
          </p:cNvSpPr>
          <p:nvPr/>
        </p:nvSpPr>
        <p:spPr bwMode="auto">
          <a:xfrm>
            <a:off x="1828800" y="3886200"/>
            <a:ext cx="1131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9600" y="36576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Specify value before operator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0" name="Group 289"/>
          <p:cNvGrpSpPr>
            <a:grpSpLocks/>
          </p:cNvGrpSpPr>
          <p:nvPr/>
        </p:nvGrpSpPr>
        <p:grpSpPr bwMode="auto">
          <a:xfrm rot="10800000">
            <a:off x="3962397" y="2914653"/>
            <a:ext cx="3489329" cy="896936"/>
            <a:chOff x="3354" y="2297"/>
            <a:chExt cx="2198" cy="565"/>
          </a:xfrm>
        </p:grpSpPr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V="1">
              <a:off x="3359" y="2298"/>
              <a:ext cx="0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 rot="16200000" flipV="1">
              <a:off x="4453" y="1198"/>
              <a:ext cx="0" cy="2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248400" y="2667000"/>
            <a:ext cx="2286000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Logical operator (always used with a comparison operator)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Modified Comparison Operators: Results</a:t>
            </a:r>
            <a:endParaRPr lang="en-US" sz="2400" dirty="0"/>
          </a:p>
        </p:txBody>
      </p:sp>
      <p:pic>
        <p:nvPicPr>
          <p:cNvPr id="4" name="Picture 3" descr="s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590800"/>
            <a:ext cx="3667125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675" y="220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pic>
        <p:nvPicPr>
          <p:cNvPr id="6" name="Picture 5" descr="slsp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590800"/>
            <a:ext cx="2447925" cy="199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875" y="220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Slspers</a:t>
            </a:r>
            <a:endParaRPr lang="en-US" dirty="0"/>
          </a:p>
        </p:txBody>
      </p:sp>
      <p:pic>
        <p:nvPicPr>
          <p:cNvPr id="8" name="Picture 7" descr="resul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4038600"/>
            <a:ext cx="173355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2675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Line 139"/>
          <p:cNvSpPr>
            <a:spLocks noChangeShapeType="1"/>
          </p:cNvSpPr>
          <p:nvPr/>
        </p:nvSpPr>
        <p:spPr bwMode="auto">
          <a:xfrm rot="16200000" flipV="1">
            <a:off x="2865437" y="3754437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289"/>
          <p:cNvGrpSpPr>
            <a:grpSpLocks/>
          </p:cNvGrpSpPr>
          <p:nvPr/>
        </p:nvGrpSpPr>
        <p:grpSpPr bwMode="auto">
          <a:xfrm rot="10800000">
            <a:off x="4105271" y="4571994"/>
            <a:ext cx="2921004" cy="228600"/>
            <a:chOff x="3354" y="2718"/>
            <a:chExt cx="1840" cy="144"/>
          </a:xfrm>
        </p:grpSpPr>
        <p:sp>
          <p:nvSpPr>
            <p:cNvPr id="12" name="Line 290"/>
            <p:cNvSpPr>
              <a:spLocks noChangeShapeType="1"/>
            </p:cNvSpPr>
            <p:nvPr/>
          </p:nvSpPr>
          <p:spPr bwMode="auto">
            <a:xfrm flipV="1">
              <a:off x="3359" y="271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91"/>
            <p:cNvSpPr>
              <a:spLocks noChangeShapeType="1"/>
            </p:cNvSpPr>
            <p:nvPr/>
          </p:nvSpPr>
          <p:spPr bwMode="auto">
            <a:xfrm rot="16200000" flipV="1">
              <a:off x="4274" y="1798"/>
              <a:ext cx="0" cy="18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38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EXISTS Operator</a:t>
            </a:r>
            <a:endParaRPr lang="en-US" sz="2400" dirty="0"/>
          </a:p>
        </p:txBody>
      </p:sp>
      <p:pic>
        <p:nvPicPr>
          <p:cNvPr id="3" name="Picture 2" descr="exists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27" y="2770187"/>
            <a:ext cx="5849216" cy="1333500"/>
          </a:xfrm>
          <a:prstGeom prst="rect">
            <a:avLst/>
          </a:prstGeom>
        </p:spPr>
      </p:pic>
      <p:sp>
        <p:nvSpPr>
          <p:cNvPr id="8" name="Line 139"/>
          <p:cNvSpPr>
            <a:spLocks noChangeShapeType="1"/>
          </p:cNvSpPr>
          <p:nvPr/>
        </p:nvSpPr>
        <p:spPr bwMode="auto">
          <a:xfrm rot="16200000" flipV="1">
            <a:off x="2950370" y="2996406"/>
            <a:ext cx="604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73327" y="2389187"/>
            <a:ext cx="16002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Values not specified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0" name="Group 286"/>
          <p:cNvGrpSpPr>
            <a:grpSpLocks/>
          </p:cNvGrpSpPr>
          <p:nvPr/>
        </p:nvGrpSpPr>
        <p:grpSpPr bwMode="auto">
          <a:xfrm rot="10800000" flipH="1">
            <a:off x="1635127" y="2998787"/>
            <a:ext cx="954089" cy="407988"/>
            <a:chOff x="3353" y="2605"/>
            <a:chExt cx="601" cy="257"/>
          </a:xfrm>
        </p:grpSpPr>
        <p:sp>
          <p:nvSpPr>
            <p:cNvPr id="11" name="Line 287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88"/>
            <p:cNvSpPr>
              <a:spLocks noChangeShapeType="1"/>
            </p:cNvSpPr>
            <p:nvPr/>
          </p:nvSpPr>
          <p:spPr bwMode="auto">
            <a:xfrm rot="16200000" flipV="1">
              <a:off x="3654" y="2304"/>
              <a:ext cx="0" cy="6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914400" y="2709862"/>
            <a:ext cx="1476375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Used in condition of outer 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AutoShape 303"/>
          <p:cNvSpPr>
            <a:spLocks/>
          </p:cNvSpPr>
          <p:nvPr/>
        </p:nvSpPr>
        <p:spPr bwMode="auto">
          <a:xfrm flipH="1">
            <a:off x="2930527" y="3760786"/>
            <a:ext cx="152400" cy="228601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06527" y="3760787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Condition tested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Line 167"/>
          <p:cNvSpPr>
            <a:spLocks noChangeShapeType="1"/>
          </p:cNvSpPr>
          <p:nvPr/>
        </p:nvSpPr>
        <p:spPr bwMode="auto">
          <a:xfrm rot="5400000">
            <a:off x="3719514" y="3925887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35327" y="4065587"/>
            <a:ext cx="15240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Asterisk instead of column names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Line 113"/>
          <p:cNvSpPr>
            <a:spLocks noChangeShapeType="1"/>
          </p:cNvSpPr>
          <p:nvPr/>
        </p:nvSpPr>
        <p:spPr bwMode="auto">
          <a:xfrm rot="10800000">
            <a:off x="3921127" y="3352800"/>
            <a:ext cx="16696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292727" y="3074987"/>
            <a:ext cx="1752600" cy="4270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Checks only for existence of records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9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EXISTS Operator: Results</a:t>
            </a:r>
            <a:endParaRPr lang="en-US" sz="2400" dirty="0"/>
          </a:p>
        </p:txBody>
      </p:sp>
      <p:pic>
        <p:nvPicPr>
          <p:cNvPr id="4" name="Picture 3" descr="exists tr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2209799"/>
            <a:ext cx="3667125" cy="1238250"/>
          </a:xfrm>
          <a:prstGeom prst="rect">
            <a:avLst/>
          </a:prstGeom>
        </p:spPr>
      </p:pic>
      <p:pic>
        <p:nvPicPr>
          <p:cNvPr id="5" name="Picture 4" descr="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3733799"/>
            <a:ext cx="2590800" cy="123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199" y="190499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Exists = True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799" y="304799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199" y="34289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pSp>
        <p:nvGrpSpPr>
          <p:cNvPr id="9" name="Group 286"/>
          <p:cNvGrpSpPr>
            <a:grpSpLocks/>
          </p:cNvGrpSpPr>
          <p:nvPr/>
        </p:nvGrpSpPr>
        <p:grpSpPr bwMode="auto">
          <a:xfrm rot="10800000" flipH="1">
            <a:off x="2133599" y="4495799"/>
            <a:ext cx="3656017" cy="228600"/>
            <a:chOff x="3353" y="2605"/>
            <a:chExt cx="2303" cy="257"/>
          </a:xfrm>
        </p:grpSpPr>
        <p:sp>
          <p:nvSpPr>
            <p:cNvPr id="10" name="Line 287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88"/>
            <p:cNvSpPr>
              <a:spLocks noChangeShapeType="1"/>
            </p:cNvSpPr>
            <p:nvPr/>
          </p:nvSpPr>
          <p:spPr bwMode="auto">
            <a:xfrm rot="16200000" flipV="1">
              <a:off x="4505" y="1453"/>
              <a:ext cx="0" cy="2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Tit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352799"/>
            <a:ext cx="4600575" cy="1238250"/>
          </a:xfrm>
          <a:prstGeom prst="rect">
            <a:avLst/>
          </a:prstGeom>
        </p:spPr>
      </p:pic>
      <p:grpSp>
        <p:nvGrpSpPr>
          <p:cNvPr id="13" name="Group 289"/>
          <p:cNvGrpSpPr>
            <a:grpSpLocks/>
          </p:cNvGrpSpPr>
          <p:nvPr/>
        </p:nvGrpSpPr>
        <p:grpSpPr bwMode="auto">
          <a:xfrm rot="10800000">
            <a:off x="8305795" y="1905008"/>
            <a:ext cx="533401" cy="2819394"/>
            <a:chOff x="3274" y="2478"/>
            <a:chExt cx="336" cy="1776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 flipV="1">
              <a:off x="3274" y="2478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1"/>
            <p:cNvSpPr>
              <a:spLocks noChangeShapeType="1"/>
            </p:cNvSpPr>
            <p:nvPr/>
          </p:nvSpPr>
          <p:spPr bwMode="auto">
            <a:xfrm rot="16200000" flipV="1">
              <a:off x="3442" y="231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332"/>
          <p:cNvSpPr>
            <a:spLocks noChangeShapeType="1"/>
          </p:cNvSpPr>
          <p:nvPr/>
        </p:nvSpPr>
        <p:spPr bwMode="auto">
          <a:xfrm rot="16200000">
            <a:off x="6414294" y="-546894"/>
            <a:ext cx="0" cy="4903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" name="Picture 16" descr="sal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752599"/>
            <a:ext cx="3676650" cy="1066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4799" y="144779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4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Correlated Subqueries</a:t>
            </a:r>
            <a:endParaRPr lang="en-US" sz="2400" dirty="0"/>
          </a:p>
        </p:txBody>
      </p:sp>
      <p:pic>
        <p:nvPicPr>
          <p:cNvPr id="3" name="Picture 2" descr="correlated sub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895600"/>
            <a:ext cx="4515971" cy="1485900"/>
          </a:xfrm>
          <a:prstGeom prst="rect">
            <a:avLst/>
          </a:prstGeom>
        </p:spPr>
      </p:pic>
      <p:sp>
        <p:nvSpPr>
          <p:cNvPr id="5" name="AutoShape 303"/>
          <p:cNvSpPr>
            <a:spLocks/>
          </p:cNvSpPr>
          <p:nvPr/>
        </p:nvSpPr>
        <p:spPr bwMode="auto">
          <a:xfrm flipH="1">
            <a:off x="3276600" y="3657600"/>
            <a:ext cx="228600" cy="6096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303"/>
          <p:cNvSpPr>
            <a:spLocks/>
          </p:cNvSpPr>
          <p:nvPr/>
        </p:nvSpPr>
        <p:spPr bwMode="auto">
          <a:xfrm flipH="1">
            <a:off x="2819400" y="2971800"/>
            <a:ext cx="228600" cy="6096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28"/>
          <p:cNvGrpSpPr>
            <a:grpSpLocks/>
          </p:cNvGrpSpPr>
          <p:nvPr/>
        </p:nvGrpSpPr>
        <p:grpSpPr bwMode="auto">
          <a:xfrm rot="16200000" flipH="1">
            <a:off x="776287" y="3719513"/>
            <a:ext cx="1293814" cy="407987"/>
            <a:chOff x="3353" y="2605"/>
            <a:chExt cx="815" cy="257"/>
          </a:xfrm>
        </p:grpSpPr>
        <p:sp>
          <p:nvSpPr>
            <p:cNvPr id="13" name="Line 329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30"/>
            <p:cNvSpPr>
              <a:spLocks noChangeShapeType="1"/>
            </p:cNvSpPr>
            <p:nvPr/>
          </p:nvSpPr>
          <p:spPr bwMode="auto">
            <a:xfrm rot="16200000" flipV="1">
              <a:off x="3761" y="2197"/>
              <a:ext cx="0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Line 329"/>
          <p:cNvSpPr>
            <a:spLocks noChangeShapeType="1"/>
          </p:cNvSpPr>
          <p:nvPr/>
        </p:nvSpPr>
        <p:spPr bwMode="auto">
          <a:xfrm rot="16200000" flipH="1" flipV="1">
            <a:off x="1423193" y="3758407"/>
            <a:ext cx="0" cy="407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0200" y="3810000"/>
            <a:ext cx="1600200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Correlated subquery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0200" y="3124200"/>
            <a:ext cx="11715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Outer 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4572000"/>
            <a:ext cx="2057400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Executed simultaneously for each record targeted for display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Line 139"/>
          <p:cNvSpPr>
            <a:spLocks noChangeShapeType="1"/>
          </p:cNvSpPr>
          <p:nvPr/>
        </p:nvSpPr>
        <p:spPr bwMode="auto">
          <a:xfrm rot="16200000" flipV="1">
            <a:off x="3347243" y="3024981"/>
            <a:ext cx="808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19400" y="2362200"/>
            <a:ext cx="18288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Always a constant value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9" name="Group 289"/>
          <p:cNvGrpSpPr>
            <a:grpSpLocks/>
          </p:cNvGrpSpPr>
          <p:nvPr/>
        </p:nvGrpSpPr>
        <p:grpSpPr bwMode="auto">
          <a:xfrm rot="10800000">
            <a:off x="5714997" y="2609850"/>
            <a:ext cx="2193928" cy="1125536"/>
            <a:chOff x="3354" y="2153"/>
            <a:chExt cx="1382" cy="709"/>
          </a:xfrm>
        </p:grpSpPr>
        <p:sp>
          <p:nvSpPr>
            <p:cNvPr id="20" name="Line 290"/>
            <p:cNvSpPr>
              <a:spLocks noChangeShapeType="1"/>
            </p:cNvSpPr>
            <p:nvPr/>
          </p:nvSpPr>
          <p:spPr bwMode="auto">
            <a:xfrm flipV="1">
              <a:off x="3359" y="2154"/>
              <a:ext cx="0" cy="7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91"/>
            <p:cNvSpPr>
              <a:spLocks noChangeShapeType="1"/>
            </p:cNvSpPr>
            <p:nvPr/>
          </p:nvSpPr>
          <p:spPr bwMode="auto">
            <a:xfrm rot="16200000" flipV="1">
              <a:off x="4045" y="1462"/>
              <a:ext cx="0" cy="1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010400" y="2209800"/>
            <a:ext cx="1752600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Depends on input from outer 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23" name="Group 292"/>
          <p:cNvGrpSpPr>
            <a:grpSpLocks/>
          </p:cNvGrpSpPr>
          <p:nvPr/>
        </p:nvGrpSpPr>
        <p:grpSpPr bwMode="auto">
          <a:xfrm rot="10800000" flipV="1">
            <a:off x="5716589" y="3809998"/>
            <a:ext cx="2225677" cy="636588"/>
            <a:chOff x="3359" y="2461"/>
            <a:chExt cx="1402" cy="401"/>
          </a:xfrm>
        </p:grpSpPr>
        <p:sp>
          <p:nvSpPr>
            <p:cNvPr id="24" name="Line 293"/>
            <p:cNvSpPr>
              <a:spLocks noChangeShapeType="1"/>
            </p:cNvSpPr>
            <p:nvPr/>
          </p:nvSpPr>
          <p:spPr bwMode="auto">
            <a:xfrm flipV="1">
              <a:off x="3359" y="2461"/>
              <a:ext cx="11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94"/>
            <p:cNvSpPr>
              <a:spLocks noChangeShapeType="1"/>
            </p:cNvSpPr>
            <p:nvPr/>
          </p:nvSpPr>
          <p:spPr bwMode="auto">
            <a:xfrm rot="16200000" flipV="1">
              <a:off x="4066" y="1766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7162800" y="4419600"/>
            <a:ext cx="1476375" cy="447675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Located in the WHERE clause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7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370</Words>
  <Application>Microsoft Office PowerPoint</Application>
  <PresentationFormat>On-screen Show (4:3)</PresentationFormat>
  <Paragraphs>90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Using Subqueries to Perform  Advanced Querying  </vt:lpstr>
      <vt:lpstr>Outer Queries</vt:lpstr>
      <vt:lpstr>Subqueries</vt:lpstr>
      <vt:lpstr>The IN Operator</vt:lpstr>
      <vt:lpstr>Modified Comparison Operators</vt:lpstr>
      <vt:lpstr>Modified Comparison Operators: Results</vt:lpstr>
      <vt:lpstr>The EXISTS Operator</vt:lpstr>
      <vt:lpstr>The EXISTS Operator: Results</vt:lpstr>
      <vt:lpstr>Correlated Subqueries</vt:lpstr>
      <vt:lpstr>Correlated Subqueries: Results</vt:lpstr>
      <vt:lpstr>Process of Correlating Queries</vt:lpstr>
      <vt:lpstr>The APPLY Operator</vt:lpstr>
      <vt:lpstr>The GROUP BY Clause</vt:lpstr>
      <vt:lpstr>The HAVING Clause</vt:lpstr>
      <vt:lpstr>Nested Subqueries</vt:lpstr>
      <vt:lpstr>Nested Subqueries: Results</vt:lpstr>
      <vt:lpstr>Reflective Questions</vt:lpstr>
    </vt:vector>
  </TitlesOfParts>
  <Company>element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OV-ILT Template –  Content Developer Section</dc:title>
  <dc:subject>Courseware Resource Supplement</dc:subject>
  <dc:creator>Isalgado</dc:creator>
  <dc:description>Version 1.6_x000d_
03.31.03</dc:description>
  <cp:lastModifiedBy>Tricia Murphy</cp:lastModifiedBy>
  <cp:revision>232</cp:revision>
  <dcterms:created xsi:type="dcterms:W3CDTF">2004-05-21T12:27:45Z</dcterms:created>
  <dcterms:modified xsi:type="dcterms:W3CDTF">2014-04-14T20:06:22Z</dcterms:modified>
  <cp:category>Templates</cp:category>
</cp:coreProperties>
</file>