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95" r:id="rId2"/>
    <p:sldId id="340" r:id="rId3"/>
    <p:sldId id="341" r:id="rId4"/>
    <p:sldId id="339" r:id="rId5"/>
    <p:sldId id="342" r:id="rId6"/>
    <p:sldId id="343" r:id="rId7"/>
    <p:sldId id="344" r:id="rId8"/>
    <p:sldId id="345" r:id="rId9"/>
    <p:sldId id="311" r:id="rId10"/>
  </p:sldIdLst>
  <p:sldSz cx="9144000" cy="6858000" type="screen4x3"/>
  <p:notesSz cx="7124700" cy="9410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DDC"/>
    <a:srgbClr val="FFFFCC"/>
    <a:srgbClr val="262CBE"/>
    <a:srgbClr val="DDDDDD"/>
    <a:srgbClr val="C4C4C4"/>
    <a:srgbClr val="CC3300"/>
    <a:srgbClr val="878787"/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53" autoAdjust="0"/>
    <p:restoredTop sz="98684" autoAdjust="0"/>
  </p:normalViewPr>
  <p:slideViewPr>
    <p:cSldViewPr>
      <p:cViewPr varScale="1">
        <p:scale>
          <a:sx n="96" d="100"/>
          <a:sy n="96" d="100"/>
        </p:scale>
        <p:origin x="-31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76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t" anchorCtr="0" compatLnSpc="1">
            <a:prstTxWarp prst="textNoShape">
              <a:avLst/>
            </a:prstTxWarp>
          </a:bodyPr>
          <a:lstStyle>
            <a:lvl1pPr defTabSz="9398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37013" y="0"/>
            <a:ext cx="3087687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t" anchorCtr="0" compatLnSpc="1">
            <a:prstTxWarp prst="textNoShape">
              <a:avLst/>
            </a:prstTxWarp>
          </a:bodyPr>
          <a:lstStyle>
            <a:lvl1pPr algn="r" defTabSz="9398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087688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b" anchorCtr="0" compatLnSpc="1">
            <a:prstTxWarp prst="textNoShape">
              <a:avLst/>
            </a:prstTxWarp>
          </a:bodyPr>
          <a:lstStyle>
            <a:lvl1pPr defTabSz="9398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37013" y="8939213"/>
            <a:ext cx="3087687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/>
            </a:lvl1pPr>
          </a:lstStyle>
          <a:p>
            <a:pPr>
              <a:defRPr/>
            </a:pPr>
            <a:fld id="{D82F8ACB-C739-4F09-95DF-76C3D47492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41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76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t" anchorCtr="0" compatLnSpc="1">
            <a:prstTxWarp prst="textNoShape">
              <a:avLst/>
            </a:prstTxWarp>
          </a:bodyPr>
          <a:lstStyle>
            <a:lvl1pPr defTabSz="9398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35425" y="0"/>
            <a:ext cx="30876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t" anchorCtr="0" compatLnSpc="1">
            <a:prstTxWarp prst="textNoShape">
              <a:avLst/>
            </a:prstTxWarp>
          </a:bodyPr>
          <a:lstStyle>
            <a:lvl1pPr algn="r" defTabSz="9398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9675" y="704850"/>
            <a:ext cx="4705350" cy="3529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2788" y="4470400"/>
            <a:ext cx="5699125" cy="423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37625"/>
            <a:ext cx="30876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b" anchorCtr="0" compatLnSpc="1">
            <a:prstTxWarp prst="textNoShape">
              <a:avLst/>
            </a:prstTxWarp>
          </a:bodyPr>
          <a:lstStyle>
            <a:lvl1pPr defTabSz="9398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5425" y="8937625"/>
            <a:ext cx="30876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45" tIns="46973" rIns="93945" bIns="46973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/>
            </a:lvl1pPr>
          </a:lstStyle>
          <a:p>
            <a:pPr>
              <a:defRPr/>
            </a:pPr>
            <a:fld id="{55E6F97F-6DEC-4BE2-B5AC-A711940D92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09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98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98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98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98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B3E20F2-5943-4543-A605-8B0E470F3A20}" type="slidenum">
              <a:rPr lang="en-US" smtClean="0"/>
              <a:pPr eaLnBrk="1" hangingPunct="1"/>
              <a:t>1</a:t>
            </a:fld>
            <a:endParaRPr 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98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98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98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98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2F7186F-D9E7-4962-919B-0AA5DD011911}" type="slidenum">
              <a:rPr lang="en-US" smtClean="0"/>
              <a:pPr eaLnBrk="1" hangingPunct="1"/>
              <a:t>9</a:t>
            </a:fld>
            <a:endParaRPr 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4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5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1613"/>
            <a:ext cx="2057400" cy="6199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1613"/>
            <a:ext cx="6019800" cy="6199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5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3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418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0450"/>
            <a:ext cx="4038600" cy="5340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0450"/>
            <a:ext cx="4038600" cy="5340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7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5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9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149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871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021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0450"/>
            <a:ext cx="8229600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1613"/>
            <a:ext cx="68532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13"/>
          <p:cNvSpPr>
            <a:spLocks noChangeArrowheads="1"/>
          </p:cNvSpPr>
          <p:nvPr/>
        </p:nvSpPr>
        <p:spPr bwMode="white">
          <a:xfrm>
            <a:off x="8178800" y="6551613"/>
            <a:ext cx="965200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5" tIns="41272" rIns="88895" bIns="41272">
            <a:spAutoFit/>
          </a:bodyPr>
          <a:lstStyle/>
          <a:p>
            <a:pPr algn="ctr" eaLnBrk="0" hangingPunct="0">
              <a:spcBef>
                <a:spcPct val="50000"/>
              </a:spcBef>
              <a:tabLst>
                <a:tab pos="857250" algn="r"/>
              </a:tabLst>
            </a:pPr>
            <a:r>
              <a:rPr lang="en-US" sz="800" dirty="0">
                <a:solidFill>
                  <a:srgbClr val="C4C4C4"/>
                </a:solidFill>
              </a:rPr>
              <a:t>OV </a:t>
            </a:r>
            <a:r>
              <a:rPr lang="en-US" sz="800" dirty="0" smtClean="0">
                <a:solidFill>
                  <a:srgbClr val="C4C4C4"/>
                </a:solidFill>
              </a:rPr>
              <a:t>2 </a:t>
            </a:r>
            <a:r>
              <a:rPr lang="en-US" sz="800" dirty="0">
                <a:solidFill>
                  <a:srgbClr val="C4C4C4"/>
                </a:solidFill>
              </a:rPr>
              <a:t>- </a:t>
            </a:r>
            <a:fld id="{B4BB2389-B011-493F-BC0E-7785D9F75971}" type="slidenum">
              <a:rPr lang="en-US" sz="800">
                <a:solidFill>
                  <a:srgbClr val="C4C4C4"/>
                </a:solidFill>
              </a:rPr>
              <a:pPr algn="ctr" eaLnBrk="0" hangingPunct="0">
                <a:spcBef>
                  <a:spcPct val="50000"/>
                </a:spcBef>
                <a:tabLst>
                  <a:tab pos="857250" algn="r"/>
                </a:tabLst>
              </a:pPr>
              <a:t>‹#›</a:t>
            </a:fld>
            <a:endParaRPr lang="en-US" sz="800" dirty="0">
              <a:solidFill>
                <a:srgbClr val="C4C4C4"/>
              </a:solidFill>
            </a:endParaRPr>
          </a:p>
        </p:txBody>
      </p:sp>
      <p:sp>
        <p:nvSpPr>
          <p:cNvPr id="1029" name="Rectangle 14"/>
          <p:cNvSpPr>
            <a:spLocks noChangeArrowheads="1"/>
          </p:cNvSpPr>
          <p:nvPr/>
        </p:nvSpPr>
        <p:spPr bwMode="auto">
          <a:xfrm>
            <a:off x="-19050" y="6551613"/>
            <a:ext cx="375285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2" tIns="44447" rIns="90482" bIns="44447">
            <a:spAutoFit/>
          </a:bodyPr>
          <a:lstStyle/>
          <a:p>
            <a:pPr algn="r" eaLnBrk="0" hangingPunct="0"/>
            <a:r>
              <a:rPr lang="en-US" sz="1000" dirty="0">
                <a:solidFill>
                  <a:srgbClr val="D9D9D9"/>
                </a:solidFill>
              </a:rPr>
              <a:t>Copyright © </a:t>
            </a:r>
            <a:r>
              <a:rPr lang="en-US" sz="1000" dirty="0" smtClean="0">
                <a:solidFill>
                  <a:srgbClr val="D9D9D9"/>
                </a:solidFill>
              </a:rPr>
              <a:t>2014 </a:t>
            </a:r>
            <a:r>
              <a:rPr lang="en-US" sz="1000" b="1" dirty="0">
                <a:solidFill>
                  <a:srgbClr val="D9D9D9"/>
                </a:solidFill>
              </a:rPr>
              <a:t>Logical Operations, Inc</a:t>
            </a:r>
            <a:r>
              <a:rPr lang="en-US" sz="1000" dirty="0">
                <a:solidFill>
                  <a:srgbClr val="D9D9D9"/>
                </a:solidFill>
              </a:rPr>
              <a:t>. All rights reserved.</a:t>
            </a:r>
          </a:p>
        </p:txBody>
      </p:sp>
      <p:pic>
        <p:nvPicPr>
          <p:cNvPr id="1030" name="Picture 2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667000"/>
            <a:ext cx="16764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9144000" cy="930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i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i="1">
          <a:solidFill>
            <a:schemeClr val="bg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i="1">
          <a:solidFill>
            <a:schemeClr val="bg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i="1">
          <a:solidFill>
            <a:schemeClr val="bg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i="1">
          <a:solidFill>
            <a:schemeClr val="bg1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i="1">
          <a:solidFill>
            <a:schemeClr val="bg1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i="1">
          <a:solidFill>
            <a:schemeClr val="bg1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i="1">
          <a:solidFill>
            <a:schemeClr val="bg1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i="1">
          <a:solidFill>
            <a:schemeClr val="bg1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Manipulating Table Data</a:t>
            </a:r>
            <a:endParaRPr lang="en-US" sz="14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02613" cy="3435350"/>
          </a:xfrm>
        </p:spPr>
        <p:txBody>
          <a:bodyPr/>
          <a:lstStyle/>
          <a:p>
            <a:pPr marL="228600" indent="-228600" eaLnBrk="1" hangingPunct="1">
              <a:buClr>
                <a:srgbClr val="009DDC"/>
              </a:buClr>
              <a:buFont typeface="Wingdings" pitchFamily="2" charset="2"/>
              <a:buChar char="§"/>
            </a:pPr>
            <a:r>
              <a:rPr lang="en-US" sz="1600" b="1" dirty="0" smtClean="0"/>
              <a:t>Insert Data</a:t>
            </a:r>
          </a:p>
          <a:p>
            <a:pPr marL="228600" indent="-228600" eaLnBrk="1" hangingPunct="1">
              <a:buClr>
                <a:srgbClr val="009DDC"/>
              </a:buClr>
              <a:buFont typeface="Wingdings" pitchFamily="2" charset="2"/>
              <a:buChar char="§"/>
            </a:pPr>
            <a:r>
              <a:rPr lang="en-US" sz="1600" b="1" dirty="0" smtClean="0"/>
              <a:t>Modify and Delete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The INSERT Statement</a:t>
            </a:r>
            <a:endParaRPr lang="en-US" sz="2400" dirty="0"/>
          </a:p>
        </p:txBody>
      </p:sp>
      <p:pic>
        <p:nvPicPr>
          <p:cNvPr id="3" name="Picture 2" descr="insert que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048000"/>
            <a:ext cx="5436973" cy="609600"/>
          </a:xfrm>
          <a:prstGeom prst="rect">
            <a:avLst/>
          </a:prstGeom>
        </p:spPr>
      </p:pic>
      <p:sp>
        <p:nvSpPr>
          <p:cNvPr id="4" name="Line 139"/>
          <p:cNvSpPr>
            <a:spLocks noChangeShapeType="1"/>
          </p:cNvSpPr>
          <p:nvPr/>
        </p:nvSpPr>
        <p:spPr bwMode="auto">
          <a:xfrm rot="16200000" flipV="1">
            <a:off x="2816224" y="2794000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438400" y="2286000"/>
            <a:ext cx="1143000" cy="2746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Target table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AutoShape 303"/>
          <p:cNvSpPr>
            <a:spLocks/>
          </p:cNvSpPr>
          <p:nvPr/>
        </p:nvSpPr>
        <p:spPr bwMode="auto">
          <a:xfrm rot="5400000" flipH="1">
            <a:off x="4914900" y="1485899"/>
            <a:ext cx="304800" cy="2819399"/>
          </a:xfrm>
          <a:prstGeom prst="rightBrace">
            <a:avLst>
              <a:gd name="adj1" fmla="val 6590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343400" y="2438400"/>
            <a:ext cx="1476375" cy="274638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Target columns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AutoShape 303"/>
          <p:cNvSpPr>
            <a:spLocks/>
          </p:cNvSpPr>
          <p:nvPr/>
        </p:nvSpPr>
        <p:spPr bwMode="auto">
          <a:xfrm rot="16200000" flipH="1">
            <a:off x="4903787" y="1573213"/>
            <a:ext cx="174625" cy="4191000"/>
          </a:xfrm>
          <a:prstGeom prst="rightBrace">
            <a:avLst>
              <a:gd name="adj1" fmla="val 6590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962400" y="3810000"/>
            <a:ext cx="2057400" cy="4572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Values to be inserted into the target columns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444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The OUTPUT Clause</a:t>
            </a:r>
            <a:endParaRPr lang="en-US" sz="2400" dirty="0"/>
          </a:p>
        </p:txBody>
      </p:sp>
      <p:pic>
        <p:nvPicPr>
          <p:cNvPr id="3" name="Picture 2" descr="output clau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743200"/>
            <a:ext cx="5515727" cy="1714500"/>
          </a:xfrm>
          <a:prstGeom prst="rect">
            <a:avLst/>
          </a:prstGeom>
        </p:spPr>
      </p:pic>
      <p:sp>
        <p:nvSpPr>
          <p:cNvPr id="4" name="Line 139"/>
          <p:cNvSpPr>
            <a:spLocks noChangeShapeType="1"/>
          </p:cNvSpPr>
          <p:nvPr/>
        </p:nvSpPr>
        <p:spPr bwMode="auto">
          <a:xfrm rot="16200000" flipV="1">
            <a:off x="2206624" y="2565400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752600" y="1905000"/>
            <a:ext cx="1476375" cy="4270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Used with the INSERT statement</a:t>
            </a:r>
            <a:endParaRPr lang="en-US" sz="1100" b="1" dirty="0">
              <a:solidFill>
                <a:schemeClr val="tx1"/>
              </a:solidFill>
            </a:endParaRPr>
          </a:p>
        </p:txBody>
      </p:sp>
      <p:grpSp>
        <p:nvGrpSpPr>
          <p:cNvPr id="6" name="Group 295"/>
          <p:cNvGrpSpPr>
            <a:grpSpLocks/>
          </p:cNvGrpSpPr>
          <p:nvPr/>
        </p:nvGrpSpPr>
        <p:grpSpPr bwMode="auto">
          <a:xfrm>
            <a:off x="1523997" y="3101975"/>
            <a:ext cx="728663" cy="1546223"/>
            <a:chOff x="3151" y="2605"/>
            <a:chExt cx="459" cy="974"/>
          </a:xfrm>
        </p:grpSpPr>
        <p:sp>
          <p:nvSpPr>
            <p:cNvPr id="7" name="Line 296"/>
            <p:cNvSpPr>
              <a:spLocks noChangeShapeType="1"/>
            </p:cNvSpPr>
            <p:nvPr/>
          </p:nvSpPr>
          <p:spPr bwMode="auto">
            <a:xfrm flipV="1">
              <a:off x="3151" y="2605"/>
              <a:ext cx="0" cy="9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297"/>
            <p:cNvSpPr>
              <a:spLocks noChangeShapeType="1"/>
            </p:cNvSpPr>
            <p:nvPr/>
          </p:nvSpPr>
          <p:spPr bwMode="auto">
            <a:xfrm rot="16200000" flipV="1">
              <a:off x="3381" y="2375"/>
              <a:ext cx="0" cy="4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838200" y="4648200"/>
            <a:ext cx="1476375" cy="4572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The OUTPUT keyword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AutoShape 302"/>
          <p:cNvSpPr>
            <a:spLocks/>
          </p:cNvSpPr>
          <p:nvPr/>
        </p:nvSpPr>
        <p:spPr bwMode="auto">
          <a:xfrm rot="5400000">
            <a:off x="4914899" y="1257300"/>
            <a:ext cx="228600" cy="4419600"/>
          </a:xfrm>
          <a:prstGeom prst="rightBrace">
            <a:avLst>
              <a:gd name="adj1" fmla="val 6590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886200" y="3581400"/>
            <a:ext cx="2286000" cy="457200"/>
          </a:xfrm>
          <a:prstGeom prst="roundRect">
            <a:avLst/>
          </a:prstGeom>
          <a:solidFill>
            <a:srgbClr val="009DDC"/>
          </a:soli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bg1"/>
                </a:solidFill>
              </a:rPr>
              <a:t>Values inserted into corresponding columns</a:t>
            </a:r>
            <a:endParaRPr lang="en-US" sz="1100" b="1" dirty="0">
              <a:solidFill>
                <a:schemeClr val="bg1"/>
              </a:solidFill>
            </a:endParaRPr>
          </a:p>
        </p:txBody>
      </p:sp>
      <p:grpSp>
        <p:nvGrpSpPr>
          <p:cNvPr id="12" name="Group 292"/>
          <p:cNvGrpSpPr>
            <a:grpSpLocks/>
          </p:cNvGrpSpPr>
          <p:nvPr/>
        </p:nvGrpSpPr>
        <p:grpSpPr bwMode="auto">
          <a:xfrm rot="10800000" flipV="1">
            <a:off x="6705600" y="4267200"/>
            <a:ext cx="407988" cy="407988"/>
            <a:chOff x="3353" y="2605"/>
            <a:chExt cx="257" cy="257"/>
          </a:xfrm>
        </p:grpSpPr>
        <p:sp>
          <p:nvSpPr>
            <p:cNvPr id="13" name="Line 293"/>
            <p:cNvSpPr>
              <a:spLocks noChangeShapeType="1"/>
            </p:cNvSpPr>
            <p:nvPr/>
          </p:nvSpPr>
          <p:spPr bwMode="auto">
            <a:xfrm flipV="1">
              <a:off x="3359" y="2605"/>
              <a:ext cx="0" cy="2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94"/>
            <p:cNvSpPr>
              <a:spLocks noChangeShapeType="1"/>
            </p:cNvSpPr>
            <p:nvPr/>
          </p:nvSpPr>
          <p:spPr bwMode="auto">
            <a:xfrm rot="16200000" flipV="1">
              <a:off x="3482" y="2476"/>
              <a:ext cx="0" cy="2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5867400" y="4657724"/>
            <a:ext cx="2514600" cy="447675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The OUTPUT clause displays the results of the INSERT statement 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02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Table Value Constructors</a:t>
            </a:r>
            <a:endParaRPr lang="en-US" sz="2400" dirty="0"/>
          </a:p>
        </p:txBody>
      </p:sp>
      <p:pic>
        <p:nvPicPr>
          <p:cNvPr id="3" name="Picture 2" descr="table value constructo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628" y="3136900"/>
            <a:ext cx="3955172" cy="1358900"/>
          </a:xfrm>
          <a:prstGeom prst="rect">
            <a:avLst/>
          </a:prstGeom>
        </p:spPr>
      </p:pic>
      <p:sp>
        <p:nvSpPr>
          <p:cNvPr id="4" name="Line 139"/>
          <p:cNvSpPr>
            <a:spLocks noChangeShapeType="1"/>
          </p:cNvSpPr>
          <p:nvPr/>
        </p:nvSpPr>
        <p:spPr bwMode="auto">
          <a:xfrm rot="16200000" flipV="1">
            <a:off x="3509252" y="2882900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826628" y="2222500"/>
            <a:ext cx="1828800" cy="4270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Used with the INSERT INTO statement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" name="AutoShape 303"/>
          <p:cNvSpPr>
            <a:spLocks/>
          </p:cNvSpPr>
          <p:nvPr/>
        </p:nvSpPr>
        <p:spPr bwMode="auto">
          <a:xfrm flipH="1">
            <a:off x="3055227" y="3517901"/>
            <a:ext cx="174625" cy="838200"/>
          </a:xfrm>
          <a:prstGeom prst="rightBrace">
            <a:avLst>
              <a:gd name="adj1" fmla="val 6590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226428" y="3594100"/>
            <a:ext cx="1781175" cy="609600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Values to insert in corresponding columns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23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The UPDATE Statement</a:t>
            </a:r>
            <a:endParaRPr lang="en-US" sz="2400" dirty="0"/>
          </a:p>
        </p:txBody>
      </p:sp>
      <p:pic>
        <p:nvPicPr>
          <p:cNvPr id="3" name="Picture 2" descr="update que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083" y="3429000"/>
            <a:ext cx="4548717" cy="800100"/>
          </a:xfrm>
          <a:prstGeom prst="rect">
            <a:avLst/>
          </a:prstGeom>
        </p:spPr>
      </p:pic>
      <p:sp>
        <p:nvSpPr>
          <p:cNvPr id="4" name="Line 139"/>
          <p:cNvSpPr>
            <a:spLocks noChangeShapeType="1"/>
          </p:cNvSpPr>
          <p:nvPr/>
        </p:nvSpPr>
        <p:spPr bwMode="auto">
          <a:xfrm rot="16200000" flipV="1">
            <a:off x="3525307" y="3175000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842683" y="2667000"/>
            <a:ext cx="1905000" cy="2746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The UPDATE statement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Line 99"/>
          <p:cNvSpPr>
            <a:spLocks noChangeShapeType="1"/>
          </p:cNvSpPr>
          <p:nvPr/>
        </p:nvSpPr>
        <p:spPr bwMode="auto">
          <a:xfrm flipH="1">
            <a:off x="4519083" y="3429000"/>
            <a:ext cx="56515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052483" y="3200400"/>
            <a:ext cx="1828800" cy="2746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Column to be updated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Line 144"/>
          <p:cNvSpPr>
            <a:spLocks noChangeShapeType="1"/>
          </p:cNvSpPr>
          <p:nvPr/>
        </p:nvSpPr>
        <p:spPr bwMode="auto">
          <a:xfrm>
            <a:off x="2918883" y="3810000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699683" y="3657600"/>
            <a:ext cx="1476375" cy="2746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The SET keyword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3" name="AutoShape 303"/>
          <p:cNvSpPr>
            <a:spLocks/>
          </p:cNvSpPr>
          <p:nvPr/>
        </p:nvSpPr>
        <p:spPr bwMode="auto">
          <a:xfrm rot="16200000" flipH="1">
            <a:off x="4507970" y="3059113"/>
            <a:ext cx="174625" cy="2438400"/>
          </a:xfrm>
          <a:prstGeom prst="rightBrace">
            <a:avLst>
              <a:gd name="adj1" fmla="val 6590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833283" y="4419600"/>
            <a:ext cx="1476375" cy="2746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Condition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77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The DELETE Statement</a:t>
            </a:r>
            <a:endParaRPr lang="en-US" sz="2400" dirty="0"/>
          </a:p>
        </p:txBody>
      </p:sp>
      <p:pic>
        <p:nvPicPr>
          <p:cNvPr id="6" name="Picture 5" descr="delete que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832" y="3230563"/>
            <a:ext cx="2917568" cy="635000"/>
          </a:xfrm>
          <a:prstGeom prst="rect">
            <a:avLst/>
          </a:prstGeom>
        </p:spPr>
      </p:pic>
      <p:sp>
        <p:nvSpPr>
          <p:cNvPr id="7" name="Line 139"/>
          <p:cNvSpPr>
            <a:spLocks noChangeShapeType="1"/>
          </p:cNvSpPr>
          <p:nvPr/>
        </p:nvSpPr>
        <p:spPr bwMode="auto">
          <a:xfrm rot="16200000" flipV="1">
            <a:off x="3556256" y="2976563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73632" y="2468563"/>
            <a:ext cx="1828800" cy="2746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The DELETE keyword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AutoShape 303"/>
          <p:cNvSpPr>
            <a:spLocks/>
          </p:cNvSpPr>
          <p:nvPr/>
        </p:nvSpPr>
        <p:spPr bwMode="auto">
          <a:xfrm rot="16200000" flipH="1">
            <a:off x="4653219" y="2517776"/>
            <a:ext cx="250825" cy="2743200"/>
          </a:xfrm>
          <a:prstGeom prst="rightBrace">
            <a:avLst>
              <a:gd name="adj1" fmla="val 6590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940432" y="3992563"/>
            <a:ext cx="1476375" cy="2746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Search condition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60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The TRUNCATE TABLE Statement</a:t>
            </a:r>
            <a:endParaRPr lang="en-US" sz="2400" dirty="0"/>
          </a:p>
        </p:txBody>
      </p:sp>
      <p:pic>
        <p:nvPicPr>
          <p:cNvPr id="3" name="Picture 2" descr="truncate table que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230563"/>
            <a:ext cx="3106615" cy="508000"/>
          </a:xfrm>
          <a:prstGeom prst="rect">
            <a:avLst/>
          </a:prstGeom>
        </p:spPr>
      </p:pic>
      <p:sp>
        <p:nvSpPr>
          <p:cNvPr id="4" name="Line 139"/>
          <p:cNvSpPr>
            <a:spLocks noChangeShapeType="1"/>
          </p:cNvSpPr>
          <p:nvPr/>
        </p:nvSpPr>
        <p:spPr bwMode="auto">
          <a:xfrm rot="16200000" flipV="1">
            <a:off x="3425824" y="2976563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743200" y="2468563"/>
            <a:ext cx="1981200" cy="2746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The TRUNCATE keyword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" name="Line 167"/>
          <p:cNvSpPr>
            <a:spLocks noChangeShapeType="1"/>
          </p:cNvSpPr>
          <p:nvPr/>
        </p:nvSpPr>
        <p:spPr bwMode="auto">
          <a:xfrm rot="5400000">
            <a:off x="5284787" y="3776663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00600" y="3916363"/>
            <a:ext cx="1476375" cy="2746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Targeted table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847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The MERGE Statement</a:t>
            </a:r>
            <a:endParaRPr lang="en-US" sz="2400" dirty="0"/>
          </a:p>
        </p:txBody>
      </p:sp>
      <p:pic>
        <p:nvPicPr>
          <p:cNvPr id="3" name="Picture 2" descr="merge into que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231" y="3060700"/>
            <a:ext cx="5171369" cy="1358900"/>
          </a:xfrm>
          <a:prstGeom prst="rect">
            <a:avLst/>
          </a:prstGeom>
        </p:spPr>
      </p:pic>
      <p:sp>
        <p:nvSpPr>
          <p:cNvPr id="4" name="Line 139"/>
          <p:cNvSpPr>
            <a:spLocks noChangeShapeType="1"/>
          </p:cNvSpPr>
          <p:nvPr/>
        </p:nvSpPr>
        <p:spPr bwMode="auto">
          <a:xfrm rot="16200000" flipV="1">
            <a:off x="2750255" y="2806700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067631" y="2298700"/>
            <a:ext cx="1905000" cy="274637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The MERGE keyword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" name="Line 144"/>
          <p:cNvSpPr>
            <a:spLocks noChangeShapeType="1"/>
          </p:cNvSpPr>
          <p:nvPr/>
        </p:nvSpPr>
        <p:spPr bwMode="auto">
          <a:xfrm>
            <a:off x="2535943" y="4035425"/>
            <a:ext cx="498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77031" y="3898900"/>
            <a:ext cx="1704975" cy="274638"/>
          </a:xfrm>
          <a:prstGeom prst="roundRect">
            <a:avLst/>
          </a:prstGeom>
          <a:gradFill flip="none" rotWithShape="0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38100" dist="25400" dir="2700000" sx="99000" sy="99000" algn="tl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The INSERT keyword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894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400" b="1" i="0" dirty="0" smtClean="0">
                <a:latin typeface="Calibri" pitchFamily="34" charset="0"/>
                <a:cs typeface="Calibri" pitchFamily="34" charset="0"/>
              </a:rPr>
              <a:t>Reflective Questions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57200" y="1060450"/>
            <a:ext cx="8229600" cy="53403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marL="231775" indent="-231775">
              <a:spcBef>
                <a:spcPct val="20000"/>
              </a:spcBef>
              <a:buClr>
                <a:srgbClr val="009DDC"/>
              </a:buClr>
              <a:buFont typeface="+mj-lt"/>
              <a:buAutoNum type="arabicPeriod"/>
              <a:defRPr/>
            </a:pPr>
            <a:r>
              <a:rPr lang="en-US" sz="1600" b="1" dirty="0"/>
              <a:t>What are the benefits of manipulating table data</a:t>
            </a:r>
            <a:r>
              <a:rPr lang="en-US" sz="1600" b="1" dirty="0" smtClean="0"/>
              <a:t>?</a:t>
            </a:r>
          </a:p>
          <a:p>
            <a:pPr marL="231775" indent="-231775">
              <a:spcBef>
                <a:spcPct val="20000"/>
              </a:spcBef>
              <a:buClr>
                <a:srgbClr val="009DDC"/>
              </a:buClr>
              <a:buFont typeface="+mj-lt"/>
              <a:buAutoNum type="arabicPeriod"/>
              <a:defRPr/>
            </a:pPr>
            <a:r>
              <a:rPr lang="en-US" sz="1600" b="1" dirty="0"/>
              <a:t>Why should you delete unused records or tables in a database at regular intervals?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8248</TotalTime>
  <Words>133</Words>
  <Application>Microsoft Office PowerPoint</Application>
  <PresentationFormat>On-screen Show (4:3)</PresentationFormat>
  <Paragraphs>34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 Design</vt:lpstr>
      <vt:lpstr>Manipulating Table Data</vt:lpstr>
      <vt:lpstr>The INSERT Statement</vt:lpstr>
      <vt:lpstr>The OUTPUT Clause</vt:lpstr>
      <vt:lpstr>Table Value Constructors</vt:lpstr>
      <vt:lpstr>The UPDATE Statement</vt:lpstr>
      <vt:lpstr>The DELETE Statement</vt:lpstr>
      <vt:lpstr>The TRUNCATE TABLE Statement</vt:lpstr>
      <vt:lpstr>The MERGE Statement</vt:lpstr>
      <vt:lpstr>Reflective Questions</vt:lpstr>
    </vt:vector>
  </TitlesOfParts>
  <Company>element 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OV-ILT Template –  Content Developer Section</dc:title>
  <dc:subject>Courseware Resource Supplement</dc:subject>
  <dc:creator>Isalgado</dc:creator>
  <dc:description>Version 1.6_x000d_
03.31.03</dc:description>
  <cp:lastModifiedBy>Joe M</cp:lastModifiedBy>
  <cp:revision>144</cp:revision>
  <dcterms:created xsi:type="dcterms:W3CDTF">2004-05-21T12:27:45Z</dcterms:created>
  <dcterms:modified xsi:type="dcterms:W3CDTF">2014-04-11T19:30:57Z</dcterms:modified>
  <cp:category>Templates</cp:category>
</cp:coreProperties>
</file>