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5" r:id="rId2"/>
    <p:sldId id="339" r:id="rId3"/>
    <p:sldId id="341" r:id="rId4"/>
    <p:sldId id="342" r:id="rId5"/>
    <p:sldId id="344" r:id="rId6"/>
    <p:sldId id="345" r:id="rId7"/>
    <p:sldId id="343" r:id="rId8"/>
    <p:sldId id="346" r:id="rId9"/>
    <p:sldId id="359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11" r:id="rId23"/>
  </p:sldIdLst>
  <p:sldSz cx="9144000" cy="6858000" type="screen4x3"/>
  <p:notesSz cx="71247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FFFFCC"/>
    <a:srgbClr val="262CBE"/>
    <a:srgbClr val="DDDDDD"/>
    <a:srgbClr val="C4C4C4"/>
    <a:srgbClr val="CC3300"/>
    <a:srgbClr val="878787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8947" autoAdjust="0"/>
  </p:normalViewPr>
  <p:slideViewPr>
    <p:cSldViewPr>
      <p:cViewPr varScale="1">
        <p:scale>
          <a:sx n="99" d="100"/>
          <a:sy n="99" d="100"/>
        </p:scale>
        <p:origin x="-10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7013" y="0"/>
            <a:ext cx="30876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7013" y="8939213"/>
            <a:ext cx="30876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D82F8ACB-C739-4F09-95DF-76C3D474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705350" cy="3529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55E6F97F-6DEC-4BE2-B5AC-A711940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E20F2-5943-4543-A605-8B0E470F3A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F7186F-D9E7-4962-919B-0AA5DD011911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1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7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white">
          <a:xfrm>
            <a:off x="8178800" y="6551613"/>
            <a:ext cx="9652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5" tIns="41272" rIns="88895" bIns="41272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857250" algn="r"/>
              </a:tabLst>
            </a:pPr>
            <a:r>
              <a:rPr lang="en-US" sz="800" dirty="0">
                <a:solidFill>
                  <a:srgbClr val="C4C4C4"/>
                </a:solidFill>
              </a:rPr>
              <a:t>OV </a:t>
            </a:r>
            <a:r>
              <a:rPr lang="en-US" sz="800" dirty="0" smtClean="0">
                <a:solidFill>
                  <a:srgbClr val="C4C4C4"/>
                </a:solidFill>
              </a:rPr>
              <a:t>3 </a:t>
            </a:r>
            <a:r>
              <a:rPr lang="en-US" sz="800" dirty="0">
                <a:solidFill>
                  <a:srgbClr val="C4C4C4"/>
                </a:solidFill>
              </a:rPr>
              <a:t>- </a:t>
            </a:r>
            <a:fld id="{B4BB2389-B011-493F-BC0E-7785D9F75971}" type="slidenum">
              <a:rPr lang="en-US" sz="800">
                <a:solidFill>
                  <a:srgbClr val="C4C4C4"/>
                </a:solidFill>
              </a:rPr>
              <a:pPr algn="ctr" eaLnBrk="0" hangingPunct="0">
                <a:spcBef>
                  <a:spcPct val="50000"/>
                </a:spcBef>
                <a:tabLst>
                  <a:tab pos="857250" algn="r"/>
                </a:tabLst>
              </a:pPr>
              <a:t>‹#›</a:t>
            </a:fld>
            <a:endParaRPr lang="en-US" sz="800" dirty="0">
              <a:solidFill>
                <a:srgbClr val="C4C4C4"/>
              </a:solidFill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-19050" y="6551613"/>
            <a:ext cx="3752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2" tIns="44447" rIns="90482" bIns="44447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D9D9D9"/>
                </a:solidFill>
              </a:rPr>
              <a:t>Copyright © </a:t>
            </a:r>
            <a:r>
              <a:rPr lang="en-US" sz="1000" dirty="0" smtClean="0">
                <a:solidFill>
                  <a:srgbClr val="D9D9D9"/>
                </a:solidFill>
              </a:rPr>
              <a:t>2014 </a:t>
            </a:r>
            <a:r>
              <a:rPr lang="en-US" sz="1000" b="1" dirty="0">
                <a:solidFill>
                  <a:srgbClr val="D9D9D9"/>
                </a:solidFill>
              </a:rPr>
              <a:t>Logical Operations, Inc</a:t>
            </a:r>
            <a:r>
              <a:rPr lang="en-US" sz="1000" dirty="0">
                <a:solidFill>
                  <a:srgbClr val="D9D9D9"/>
                </a:solidFill>
              </a:rPr>
              <a:t>. All rights reserved.</a:t>
            </a:r>
          </a:p>
        </p:txBody>
      </p:sp>
      <p:pic>
        <p:nvPicPr>
          <p:cNvPr id="1030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167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9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853238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Manipulating the Table Structure</a:t>
            </a:r>
            <a:br>
              <a:rPr lang="en-US" sz="2400" dirty="0" smtClean="0"/>
            </a:br>
            <a:endParaRPr lang="en-US" sz="1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02613" cy="3435350"/>
          </a:xfrm>
        </p:spPr>
        <p:txBody>
          <a:bodyPr/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Create a Table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Create a Table with Constraints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Modify a Table’s Structure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Back Up Tables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Delete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Integrity</a:t>
            </a:r>
            <a:endParaRPr lang="en-US" sz="2400" dirty="0"/>
          </a:p>
        </p:txBody>
      </p:sp>
      <p:pic>
        <p:nvPicPr>
          <p:cNvPr id="4" name="Picture 3" descr="s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0"/>
            <a:ext cx="3638550" cy="1257300"/>
          </a:xfrm>
          <a:prstGeom prst="rect">
            <a:avLst/>
          </a:prstGeom>
        </p:spPr>
      </p:pic>
      <p:pic>
        <p:nvPicPr>
          <p:cNvPr id="5" name="Picture 4" descr="titles for orders 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133600"/>
            <a:ext cx="4629150" cy="1285875"/>
          </a:xfrm>
          <a:prstGeom prst="rect">
            <a:avLst/>
          </a:prstGeom>
        </p:spPr>
      </p:pic>
      <p:sp>
        <p:nvSpPr>
          <p:cNvPr id="6" name="Line 139"/>
          <p:cNvSpPr>
            <a:spLocks noChangeShapeType="1"/>
          </p:cNvSpPr>
          <p:nvPr/>
        </p:nvSpPr>
        <p:spPr bwMode="auto">
          <a:xfrm rot="16200000" flipV="1">
            <a:off x="1139031" y="2948782"/>
            <a:ext cx="2484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295"/>
          <p:cNvGrpSpPr>
            <a:grpSpLocks/>
          </p:cNvGrpSpPr>
          <p:nvPr/>
        </p:nvGrpSpPr>
        <p:grpSpPr bwMode="auto">
          <a:xfrm rot="5400000">
            <a:off x="3777453" y="203996"/>
            <a:ext cx="407988" cy="3352796"/>
            <a:chOff x="3353" y="750"/>
            <a:chExt cx="257" cy="2112"/>
          </a:xfrm>
        </p:grpSpPr>
        <p:sp>
          <p:nvSpPr>
            <p:cNvPr id="9" name="Line 296"/>
            <p:cNvSpPr>
              <a:spLocks noChangeShapeType="1"/>
            </p:cNvSpPr>
            <p:nvPr/>
          </p:nvSpPr>
          <p:spPr bwMode="auto">
            <a:xfrm flipV="1">
              <a:off x="3359" y="750"/>
              <a:ext cx="0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97"/>
            <p:cNvSpPr>
              <a:spLocks noChangeShapeType="1"/>
            </p:cNvSpPr>
            <p:nvPr/>
          </p:nvSpPr>
          <p:spPr bwMode="auto">
            <a:xfrm rot="16200000" flipV="1">
              <a:off x="3482" y="621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390650" y="1447800"/>
            <a:ext cx="19050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All values are valid and can be used further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AutoShape 303"/>
          <p:cNvSpPr>
            <a:spLocks/>
          </p:cNvSpPr>
          <p:nvPr/>
        </p:nvSpPr>
        <p:spPr bwMode="auto">
          <a:xfrm flipH="1">
            <a:off x="933450" y="4419600"/>
            <a:ext cx="217487" cy="995362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295"/>
          <p:cNvGrpSpPr>
            <a:grpSpLocks/>
          </p:cNvGrpSpPr>
          <p:nvPr/>
        </p:nvGrpSpPr>
        <p:grpSpPr bwMode="auto">
          <a:xfrm>
            <a:off x="476250" y="4953000"/>
            <a:ext cx="407988" cy="761999"/>
            <a:chOff x="3353" y="2605"/>
            <a:chExt cx="257" cy="480"/>
          </a:xfrm>
        </p:grpSpPr>
        <p:sp>
          <p:nvSpPr>
            <p:cNvPr id="13" name="Line 296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97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47650" y="57150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Each record is unique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6" name="Group 295"/>
          <p:cNvGrpSpPr>
            <a:grpSpLocks/>
          </p:cNvGrpSpPr>
          <p:nvPr/>
        </p:nvGrpSpPr>
        <p:grpSpPr bwMode="auto">
          <a:xfrm>
            <a:off x="3981450" y="2438402"/>
            <a:ext cx="407988" cy="1219199"/>
            <a:chOff x="3353" y="2605"/>
            <a:chExt cx="257" cy="768"/>
          </a:xfrm>
        </p:grpSpPr>
        <p:sp>
          <p:nvSpPr>
            <p:cNvPr id="17" name="Line 296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7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139"/>
          <p:cNvSpPr>
            <a:spLocks noChangeShapeType="1"/>
          </p:cNvSpPr>
          <p:nvPr/>
        </p:nvSpPr>
        <p:spPr bwMode="auto">
          <a:xfrm rot="16200000" flipV="1">
            <a:off x="3790950" y="40005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143250" y="3429000"/>
            <a:ext cx="17526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Linked columns have matching values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AutoShape 303"/>
          <p:cNvSpPr>
            <a:spLocks/>
          </p:cNvSpPr>
          <p:nvPr/>
        </p:nvSpPr>
        <p:spPr bwMode="auto">
          <a:xfrm rot="16200000" flipH="1">
            <a:off x="3128962" y="5272088"/>
            <a:ext cx="87313" cy="363537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305050" y="5562600"/>
            <a:ext cx="1676400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Constraint: qty&lt;225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4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Constraints</a:t>
            </a:r>
            <a:endParaRPr lang="en-US" dirty="0"/>
          </a:p>
        </p:txBody>
      </p:sp>
      <p:pic>
        <p:nvPicPr>
          <p:cNvPr id="3" name="Picture 2" descr="s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556000"/>
            <a:ext cx="4042833" cy="1397000"/>
          </a:xfrm>
          <a:prstGeom prst="rect">
            <a:avLst/>
          </a:prstGeom>
        </p:spPr>
      </p:pic>
      <p:sp>
        <p:nvSpPr>
          <p:cNvPr id="4" name="AutoShape 303"/>
          <p:cNvSpPr>
            <a:spLocks/>
          </p:cNvSpPr>
          <p:nvPr/>
        </p:nvSpPr>
        <p:spPr bwMode="auto">
          <a:xfrm rot="16200000">
            <a:off x="4529137" y="3341688"/>
            <a:ext cx="87313" cy="363537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05225" y="3175000"/>
            <a:ext cx="1676400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Constraint: qty&lt;225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82"/>
          <p:cNvSpPr>
            <a:spLocks noChangeShapeType="1"/>
          </p:cNvSpPr>
          <p:nvPr/>
        </p:nvSpPr>
        <p:spPr bwMode="auto">
          <a:xfrm>
            <a:off x="3516312" y="2732088"/>
            <a:ext cx="4333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57425" y="25654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Domain integrity implemented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39"/>
          <p:cNvSpPr>
            <a:spLocks noChangeShapeType="1"/>
          </p:cNvSpPr>
          <p:nvPr/>
        </p:nvSpPr>
        <p:spPr bwMode="auto">
          <a:xfrm rot="16200000" flipV="1">
            <a:off x="4042568" y="2809081"/>
            <a:ext cx="731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5225" y="20320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Column-level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Line 99"/>
          <p:cNvSpPr>
            <a:spLocks noChangeShapeType="1"/>
          </p:cNvSpPr>
          <p:nvPr/>
        </p:nvSpPr>
        <p:spPr bwMode="auto">
          <a:xfrm flipH="1">
            <a:off x="5000625" y="2793999"/>
            <a:ext cx="336550" cy="3810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05425" y="25654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Defines rule to test column value 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6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Primary Keys</a:t>
            </a:r>
            <a:endParaRPr lang="en-US" sz="2400" dirty="0"/>
          </a:p>
        </p:txBody>
      </p:sp>
      <p:pic>
        <p:nvPicPr>
          <p:cNvPr id="5" name="Picture 4" descr="slsp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39" y="2578100"/>
            <a:ext cx="2628961" cy="2146300"/>
          </a:xfrm>
          <a:prstGeom prst="rect">
            <a:avLst/>
          </a:prstGeom>
        </p:spPr>
      </p:pic>
      <p:sp>
        <p:nvSpPr>
          <p:cNvPr id="6" name="Line 139"/>
          <p:cNvSpPr>
            <a:spLocks noChangeShapeType="1"/>
          </p:cNvSpPr>
          <p:nvPr/>
        </p:nvSpPr>
        <p:spPr bwMode="auto">
          <a:xfrm rot="16200000" flipV="1">
            <a:off x="3844864" y="23368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90840" y="18288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Primary key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AutoShape 303"/>
          <p:cNvSpPr>
            <a:spLocks/>
          </p:cNvSpPr>
          <p:nvPr/>
        </p:nvSpPr>
        <p:spPr bwMode="auto">
          <a:xfrm flipH="1">
            <a:off x="3467040" y="2743200"/>
            <a:ext cx="152400" cy="19050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38240" y="3429000"/>
            <a:ext cx="180022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Uniquely identifies each row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67"/>
          <p:cNvSpPr>
            <a:spLocks noChangeShapeType="1"/>
          </p:cNvSpPr>
          <p:nvPr/>
        </p:nvSpPr>
        <p:spPr bwMode="auto">
          <a:xfrm rot="5400000">
            <a:off x="3951227" y="48895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90840" y="5029200"/>
            <a:ext cx="16002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Cannot store null or duplicate values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8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PRIMARY KEY Constraints</a:t>
            </a:r>
            <a:endParaRPr lang="en-US" sz="2400" dirty="0"/>
          </a:p>
        </p:txBody>
      </p:sp>
      <p:pic>
        <p:nvPicPr>
          <p:cNvPr id="3" name="Picture 2" descr="primary k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2514600"/>
            <a:ext cx="3306679" cy="2463800"/>
          </a:xfrm>
          <a:prstGeom prst="rect">
            <a:avLst/>
          </a:prstGeom>
        </p:spPr>
      </p:pic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2678111" y="29559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2999" y="2590800"/>
            <a:ext cx="1781175" cy="6858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Creates column-level primary key constraint on supno column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39"/>
          <p:cNvSpPr>
            <a:spLocks noChangeShapeType="1"/>
          </p:cNvSpPr>
          <p:nvPr/>
        </p:nvSpPr>
        <p:spPr bwMode="auto">
          <a:xfrm rot="16200000" flipV="1">
            <a:off x="5026023" y="26416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1999" y="21336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Constraint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8" name="Group 292"/>
          <p:cNvGrpSpPr>
            <a:grpSpLocks/>
          </p:cNvGrpSpPr>
          <p:nvPr/>
        </p:nvGrpSpPr>
        <p:grpSpPr bwMode="auto">
          <a:xfrm rot="10800000" flipV="1">
            <a:off x="6476999" y="2971800"/>
            <a:ext cx="407988" cy="407988"/>
            <a:chOff x="3353" y="2605"/>
            <a:chExt cx="257" cy="257"/>
          </a:xfrm>
        </p:grpSpPr>
        <p:sp>
          <p:nvSpPr>
            <p:cNvPr id="9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943600" y="3362324"/>
            <a:ext cx="1828800" cy="447675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Enforces uniqueness in the column for all rows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Line 144"/>
          <p:cNvSpPr>
            <a:spLocks noChangeShapeType="1"/>
          </p:cNvSpPr>
          <p:nvPr/>
        </p:nvSpPr>
        <p:spPr bwMode="auto">
          <a:xfrm>
            <a:off x="2678111" y="47085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42999" y="4343400"/>
            <a:ext cx="1781175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Creates table-level primary key constraint on supno column 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Line 167"/>
          <p:cNvSpPr>
            <a:spLocks noChangeShapeType="1"/>
          </p:cNvSpPr>
          <p:nvPr/>
        </p:nvSpPr>
        <p:spPr bwMode="auto">
          <a:xfrm rot="5400000">
            <a:off x="5437186" y="49657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52999" y="51054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 chosen as the primary key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UNIQUE Constraints</a:t>
            </a:r>
            <a:endParaRPr lang="en-US" sz="2400" dirty="0"/>
          </a:p>
        </p:txBody>
      </p:sp>
      <p:pic>
        <p:nvPicPr>
          <p:cNvPr id="3" name="Picture 2" descr="unique constraint 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667000"/>
            <a:ext cx="4296728" cy="1485900"/>
          </a:xfrm>
          <a:prstGeom prst="rect">
            <a:avLst/>
          </a:prstGeom>
        </p:spPr>
      </p:pic>
      <p:sp>
        <p:nvSpPr>
          <p:cNvPr id="5" name="Line 144"/>
          <p:cNvSpPr>
            <a:spLocks noChangeShapeType="1"/>
          </p:cNvSpPr>
          <p:nvPr/>
        </p:nvSpPr>
        <p:spPr bwMode="auto">
          <a:xfrm>
            <a:off x="2601912" y="37941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3657600"/>
            <a:ext cx="1781175" cy="3048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Can accept null values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Line 167"/>
          <p:cNvSpPr>
            <a:spLocks noChangeShapeType="1"/>
          </p:cNvSpPr>
          <p:nvPr/>
        </p:nvSpPr>
        <p:spPr bwMode="auto">
          <a:xfrm rot="5400000">
            <a:off x="3227387" y="41275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38400" y="4267200"/>
            <a:ext cx="21336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Enforces uniqueness in values stored in this column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AutoShape 302"/>
          <p:cNvSpPr>
            <a:spLocks/>
          </p:cNvSpPr>
          <p:nvPr/>
        </p:nvSpPr>
        <p:spPr bwMode="auto">
          <a:xfrm rot="5400000">
            <a:off x="5932486" y="2678113"/>
            <a:ext cx="174625" cy="25908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81600" y="4114800"/>
            <a:ext cx="1676400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Column-level UNIQUE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0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Foreign Keys</a:t>
            </a:r>
            <a:endParaRPr lang="en-US" sz="2400" dirty="0"/>
          </a:p>
        </p:txBody>
      </p:sp>
      <p:pic>
        <p:nvPicPr>
          <p:cNvPr id="3" name="Picture 2" descr="s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3638550" cy="1257300"/>
          </a:xfrm>
          <a:prstGeom prst="rect">
            <a:avLst/>
          </a:prstGeom>
        </p:spPr>
      </p:pic>
      <p:pic>
        <p:nvPicPr>
          <p:cNvPr id="4" name="Picture 3" descr="slsp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10000"/>
            <a:ext cx="2438400" cy="1990725"/>
          </a:xfrm>
          <a:prstGeom prst="rect">
            <a:avLst/>
          </a:prstGeom>
        </p:spPr>
      </p:pic>
      <p:sp>
        <p:nvSpPr>
          <p:cNvPr id="5" name="Line 139"/>
          <p:cNvSpPr>
            <a:spLocks noChangeShapeType="1"/>
          </p:cNvSpPr>
          <p:nvPr/>
        </p:nvSpPr>
        <p:spPr bwMode="auto">
          <a:xfrm rot="16200000" flipV="1">
            <a:off x="4187824" y="1803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33800" y="1295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Foreign key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AutoShape 302"/>
          <p:cNvSpPr>
            <a:spLocks/>
          </p:cNvSpPr>
          <p:nvPr/>
        </p:nvSpPr>
        <p:spPr bwMode="auto">
          <a:xfrm>
            <a:off x="4648201" y="2057401"/>
            <a:ext cx="154152" cy="1219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00600" y="2438400"/>
            <a:ext cx="172402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Can contain duplicate values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Line 139"/>
          <p:cNvSpPr>
            <a:spLocks noChangeShapeType="1"/>
          </p:cNvSpPr>
          <p:nvPr/>
        </p:nvSpPr>
        <p:spPr bwMode="auto">
          <a:xfrm rot="16200000" flipV="1">
            <a:off x="4170364" y="3525837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62200" y="3352800"/>
            <a:ext cx="195262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Links records and stores matching values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AutoShape 303"/>
          <p:cNvSpPr>
            <a:spLocks/>
          </p:cNvSpPr>
          <p:nvPr/>
        </p:nvSpPr>
        <p:spPr bwMode="auto">
          <a:xfrm rot="16200000" flipH="1">
            <a:off x="4414044" y="5720557"/>
            <a:ext cx="163513" cy="3048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3800" y="5943600"/>
            <a:ext cx="172402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Primary </a:t>
            </a:r>
            <a:r>
              <a:rPr lang="en-US" sz="1100" b="1" dirty="0" smtClean="0">
                <a:solidFill>
                  <a:schemeClr val="tx1"/>
                </a:solidFill>
              </a:rPr>
              <a:t>key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AutoShape 302"/>
          <p:cNvSpPr>
            <a:spLocks/>
          </p:cNvSpPr>
          <p:nvPr/>
        </p:nvSpPr>
        <p:spPr bwMode="auto">
          <a:xfrm>
            <a:off x="6553200" y="3810000"/>
            <a:ext cx="228599" cy="1981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781800" y="4648200"/>
            <a:ext cx="172402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Referenced table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6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FOREIGN KEY Constraints</a:t>
            </a:r>
            <a:endParaRPr lang="en-US" sz="2400" dirty="0"/>
          </a:p>
        </p:txBody>
      </p:sp>
      <p:pic>
        <p:nvPicPr>
          <p:cNvPr id="3" name="Picture 2" descr="foreign key 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85" y="2705100"/>
            <a:ext cx="6054115" cy="1638300"/>
          </a:xfrm>
          <a:prstGeom prst="rect">
            <a:avLst/>
          </a:prstGeom>
        </p:spPr>
      </p:pic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1805598" y="33369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5286" y="3048000"/>
            <a:ext cx="1476375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Column-level foreign key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44"/>
          <p:cNvSpPr>
            <a:spLocks noChangeShapeType="1"/>
          </p:cNvSpPr>
          <p:nvPr/>
        </p:nvSpPr>
        <p:spPr bwMode="auto">
          <a:xfrm>
            <a:off x="1805598" y="40227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5286" y="3810000"/>
            <a:ext cx="1476375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Table-level foreign key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39"/>
          <p:cNvSpPr>
            <a:spLocks noChangeShapeType="1"/>
          </p:cNvSpPr>
          <p:nvPr/>
        </p:nvSpPr>
        <p:spPr bwMode="auto">
          <a:xfrm rot="16200000" flipV="1">
            <a:off x="6820510" y="2946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14086" y="2362200"/>
            <a:ext cx="1752600" cy="3508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Referenced table and column names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67"/>
          <p:cNvSpPr>
            <a:spLocks noChangeShapeType="1"/>
          </p:cNvSpPr>
          <p:nvPr/>
        </p:nvSpPr>
        <p:spPr bwMode="auto">
          <a:xfrm rot="5400000">
            <a:off x="3345473" y="43561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61286" y="44958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Foreign key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Line 167"/>
          <p:cNvSpPr>
            <a:spLocks noChangeShapeType="1"/>
          </p:cNvSpPr>
          <p:nvPr/>
        </p:nvSpPr>
        <p:spPr bwMode="auto">
          <a:xfrm rot="5400000">
            <a:off x="6088673" y="43561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99686" y="4495800"/>
            <a:ext cx="20574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Cannot be modified; must delete and re-create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DEFAULT Constraints</a:t>
            </a:r>
            <a:endParaRPr lang="en-US" sz="2400" dirty="0"/>
          </a:p>
        </p:txBody>
      </p:sp>
      <p:pic>
        <p:nvPicPr>
          <p:cNvPr id="3" name="Picture 2" descr="default constra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3531447" cy="1638300"/>
          </a:xfrm>
          <a:prstGeom prst="rect">
            <a:avLst/>
          </a:prstGeom>
        </p:spPr>
      </p:pic>
      <p:sp>
        <p:nvSpPr>
          <p:cNvPr id="4" name="Line 113"/>
          <p:cNvSpPr>
            <a:spLocks noChangeShapeType="1"/>
          </p:cNvSpPr>
          <p:nvPr/>
        </p:nvSpPr>
        <p:spPr bwMode="auto">
          <a:xfrm rot="10800000">
            <a:off x="4430712" y="26400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24400" y="2438400"/>
            <a:ext cx="1476375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Defined when creating a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AutoShape 302"/>
          <p:cNvSpPr>
            <a:spLocks/>
          </p:cNvSpPr>
          <p:nvPr/>
        </p:nvSpPr>
        <p:spPr bwMode="auto">
          <a:xfrm>
            <a:off x="5867400" y="3200400"/>
            <a:ext cx="141287" cy="461962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19800" y="3200400"/>
            <a:ext cx="172402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Created as a column-level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220"/>
          <p:cNvSpPr>
            <a:spLocks noChangeShapeType="1"/>
          </p:cNvSpPr>
          <p:nvPr/>
        </p:nvSpPr>
        <p:spPr bwMode="auto">
          <a:xfrm flipV="1">
            <a:off x="4219575" y="3535363"/>
            <a:ext cx="544513" cy="544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05200" y="3886200"/>
            <a:ext cx="1828800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Defines a default value for the column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Line 167"/>
          <p:cNvSpPr>
            <a:spLocks noChangeShapeType="1"/>
          </p:cNvSpPr>
          <p:nvPr/>
        </p:nvSpPr>
        <p:spPr bwMode="auto">
          <a:xfrm rot="5400000">
            <a:off x="4844255" y="4110833"/>
            <a:ext cx="12271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0" y="4648200"/>
            <a:ext cx="1752600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Default value must match the data type of the column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CHECK Constraints</a:t>
            </a:r>
            <a:endParaRPr lang="en-US" sz="2400" dirty="0"/>
          </a:p>
        </p:txBody>
      </p:sp>
      <p:pic>
        <p:nvPicPr>
          <p:cNvPr id="3" name="Picture 2" descr="check constra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99" y="2514600"/>
            <a:ext cx="4695701" cy="1651000"/>
          </a:xfrm>
          <a:prstGeom prst="rect">
            <a:avLst/>
          </a:prstGeom>
        </p:spPr>
      </p:pic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2402011" y="36417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71699" y="3352800"/>
            <a:ext cx="1476375" cy="4270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Column-level CHECK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6" name="Group 295"/>
          <p:cNvGrpSpPr>
            <a:grpSpLocks/>
          </p:cNvGrpSpPr>
          <p:nvPr/>
        </p:nvGrpSpPr>
        <p:grpSpPr bwMode="auto">
          <a:xfrm>
            <a:off x="2559174" y="3863975"/>
            <a:ext cx="407988" cy="407987"/>
            <a:chOff x="3353" y="2605"/>
            <a:chExt cx="257" cy="257"/>
          </a:xfrm>
        </p:grpSpPr>
        <p:sp>
          <p:nvSpPr>
            <p:cNvPr id="7" name="Line 296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97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857499" y="42672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Table-level CHECK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AutoShape 303"/>
          <p:cNvSpPr>
            <a:spLocks/>
          </p:cNvSpPr>
          <p:nvPr/>
        </p:nvSpPr>
        <p:spPr bwMode="auto">
          <a:xfrm rot="16200000" flipH="1">
            <a:off x="6494586" y="2830513"/>
            <a:ext cx="98425" cy="20574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67499" y="3962400"/>
            <a:ext cx="172402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Logical expression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rot="16200000" flipV="1">
            <a:off x="6121523" y="3327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67499" y="2667000"/>
            <a:ext cx="1447800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Multiple linked expressions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AutoShape 303"/>
          <p:cNvSpPr>
            <a:spLocks/>
          </p:cNvSpPr>
          <p:nvPr/>
        </p:nvSpPr>
        <p:spPr bwMode="auto">
          <a:xfrm rot="16200000" flipH="1">
            <a:off x="4670549" y="3435350"/>
            <a:ext cx="174625" cy="1076325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991099" y="4114800"/>
            <a:ext cx="1476375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Validates column value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5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ALTER TABLE Statement</a:t>
            </a:r>
            <a:endParaRPr lang="en-US" sz="2400" dirty="0"/>
          </a:p>
        </p:txBody>
      </p:sp>
      <p:pic>
        <p:nvPicPr>
          <p:cNvPr id="3" name="Picture 2" descr="alter table state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54362"/>
            <a:ext cx="7563692" cy="9398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987424" y="2900362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3400" y="2316162"/>
            <a:ext cx="1476375" cy="3508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Modifies table structure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6" name="Group 289"/>
          <p:cNvGrpSpPr>
            <a:grpSpLocks/>
          </p:cNvGrpSpPr>
          <p:nvPr/>
        </p:nvGrpSpPr>
        <p:grpSpPr bwMode="auto">
          <a:xfrm rot="10800000">
            <a:off x="4454525" y="2868612"/>
            <a:ext cx="407988" cy="407987"/>
            <a:chOff x="3353" y="2605"/>
            <a:chExt cx="257" cy="257"/>
          </a:xfrm>
        </p:grpSpPr>
        <p:sp>
          <p:nvSpPr>
            <p:cNvPr id="7" name="Line 290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91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114800" y="2468562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Modifies column definition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13"/>
          <p:cNvSpPr>
            <a:spLocks noChangeShapeType="1"/>
          </p:cNvSpPr>
          <p:nvPr/>
        </p:nvSpPr>
        <p:spPr bwMode="auto">
          <a:xfrm rot="10800000">
            <a:off x="3809999" y="3432175"/>
            <a:ext cx="127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29200" y="3230562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Adds a column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2" name="Group 292"/>
          <p:cNvGrpSpPr>
            <a:grpSpLocks/>
          </p:cNvGrpSpPr>
          <p:nvPr/>
        </p:nvGrpSpPr>
        <p:grpSpPr bwMode="auto">
          <a:xfrm rot="10800000" flipV="1">
            <a:off x="8175625" y="3602037"/>
            <a:ext cx="407988" cy="407988"/>
            <a:chOff x="3353" y="2605"/>
            <a:chExt cx="257" cy="257"/>
          </a:xfrm>
        </p:grpSpPr>
        <p:sp>
          <p:nvSpPr>
            <p:cNvPr id="13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7315200" y="3992562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Adds a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Line 113"/>
          <p:cNvSpPr>
            <a:spLocks noChangeShapeType="1"/>
          </p:cNvSpPr>
          <p:nvPr/>
        </p:nvSpPr>
        <p:spPr bwMode="auto">
          <a:xfrm rot="10800000">
            <a:off x="3744911" y="3813175"/>
            <a:ext cx="674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19600" y="3687762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Deletes a column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8" name="Group 292"/>
          <p:cNvGrpSpPr>
            <a:grpSpLocks/>
          </p:cNvGrpSpPr>
          <p:nvPr/>
        </p:nvGrpSpPr>
        <p:grpSpPr bwMode="auto">
          <a:xfrm rot="10800000" flipV="1">
            <a:off x="3832225" y="3983037"/>
            <a:ext cx="407988" cy="407988"/>
            <a:chOff x="3353" y="2605"/>
            <a:chExt cx="257" cy="257"/>
          </a:xfrm>
        </p:grpSpPr>
        <p:sp>
          <p:nvSpPr>
            <p:cNvPr id="19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505200" y="4373562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Drops a constraint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4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CREATE TABLE Statement</a:t>
            </a:r>
            <a:endParaRPr lang="en-US" sz="2400" dirty="0"/>
          </a:p>
        </p:txBody>
      </p:sp>
      <p:pic>
        <p:nvPicPr>
          <p:cNvPr id="4" name="Picture 3" descr="create table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71800"/>
            <a:ext cx="2179562" cy="1346200"/>
          </a:xfrm>
          <a:prstGeom prst="rect">
            <a:avLst/>
          </a:prstGeom>
        </p:spPr>
      </p:pic>
      <p:sp>
        <p:nvSpPr>
          <p:cNvPr id="5" name="Line 139"/>
          <p:cNvSpPr>
            <a:spLocks noChangeShapeType="1"/>
          </p:cNvSpPr>
          <p:nvPr/>
        </p:nvSpPr>
        <p:spPr bwMode="auto">
          <a:xfrm rot="16200000" flipV="1">
            <a:off x="3753643" y="2588419"/>
            <a:ext cx="757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24200" y="1828800"/>
            <a:ext cx="2057400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CREATE TABLE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7" name="Group 289"/>
          <p:cNvGrpSpPr>
            <a:grpSpLocks/>
          </p:cNvGrpSpPr>
          <p:nvPr/>
        </p:nvGrpSpPr>
        <p:grpSpPr bwMode="auto">
          <a:xfrm rot="10800000">
            <a:off x="5445125" y="2686050"/>
            <a:ext cx="407988" cy="407987"/>
            <a:chOff x="3353" y="2605"/>
            <a:chExt cx="257" cy="257"/>
          </a:xfrm>
        </p:grpSpPr>
        <p:sp>
          <p:nvSpPr>
            <p:cNvPr id="8" name="Line 290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91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105400" y="2438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Table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AutoShape 303"/>
          <p:cNvSpPr>
            <a:spLocks/>
          </p:cNvSpPr>
          <p:nvPr/>
        </p:nvSpPr>
        <p:spPr bwMode="auto">
          <a:xfrm flipH="1">
            <a:off x="3200400" y="3429001"/>
            <a:ext cx="76200" cy="6096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35052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 names and definitions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AutoShape 303"/>
          <p:cNvSpPr>
            <a:spLocks/>
          </p:cNvSpPr>
          <p:nvPr/>
        </p:nvSpPr>
        <p:spPr bwMode="auto">
          <a:xfrm rot="16200000" flipH="1">
            <a:off x="4789488" y="3516313"/>
            <a:ext cx="174625" cy="10668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14800" y="41910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Data type and size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5" name="Group 292"/>
          <p:cNvGrpSpPr>
            <a:grpSpLocks/>
          </p:cNvGrpSpPr>
          <p:nvPr/>
        </p:nvGrpSpPr>
        <p:grpSpPr bwMode="auto">
          <a:xfrm rot="10800000" flipV="1">
            <a:off x="5257800" y="3733799"/>
            <a:ext cx="407988" cy="990601"/>
            <a:chOff x="3353" y="2605"/>
            <a:chExt cx="257" cy="624"/>
          </a:xfrm>
        </p:grpSpPr>
        <p:sp>
          <p:nvSpPr>
            <p:cNvPr id="16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953000" y="4724400"/>
            <a:ext cx="1476375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Size enclosed in parentheses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Line 113"/>
          <p:cNvSpPr>
            <a:spLocks noChangeShapeType="1"/>
          </p:cNvSpPr>
          <p:nvPr/>
        </p:nvSpPr>
        <p:spPr bwMode="auto">
          <a:xfrm rot="10800000">
            <a:off x="5421312" y="34782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715000" y="32766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Prevents storage of NULL values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9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SELECT INTO Statement</a:t>
            </a:r>
            <a:endParaRPr lang="en-US" sz="2400" dirty="0"/>
          </a:p>
        </p:txBody>
      </p:sp>
      <p:pic>
        <p:nvPicPr>
          <p:cNvPr id="3" name="Picture 2" descr="select in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27400"/>
            <a:ext cx="3161211" cy="558800"/>
          </a:xfrm>
          <a:prstGeom prst="rect">
            <a:avLst/>
          </a:prstGeom>
        </p:spPr>
      </p:pic>
      <p:sp>
        <p:nvSpPr>
          <p:cNvPr id="4" name="AutoShape 302"/>
          <p:cNvSpPr>
            <a:spLocks/>
          </p:cNvSpPr>
          <p:nvPr/>
        </p:nvSpPr>
        <p:spPr bwMode="auto">
          <a:xfrm>
            <a:off x="5791200" y="3327401"/>
            <a:ext cx="174625" cy="457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3175000"/>
            <a:ext cx="1724025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Creates a backup of the table’s structure and data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39"/>
          <p:cNvSpPr>
            <a:spLocks noChangeShapeType="1"/>
          </p:cNvSpPr>
          <p:nvPr/>
        </p:nvSpPr>
        <p:spPr bwMode="auto">
          <a:xfrm rot="16200000" flipV="1">
            <a:off x="2892424" y="3073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38400" y="24130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SELECT INTO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39"/>
          <p:cNvSpPr>
            <a:spLocks noChangeShapeType="1"/>
          </p:cNvSpPr>
          <p:nvPr/>
        </p:nvSpPr>
        <p:spPr bwMode="auto">
          <a:xfrm rot="16200000" flipV="1">
            <a:off x="4721224" y="3073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67200" y="2565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New table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5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DROP TABLE Statement</a:t>
            </a:r>
            <a:endParaRPr lang="en-US" sz="2400" dirty="0"/>
          </a:p>
        </p:txBody>
      </p:sp>
      <p:pic>
        <p:nvPicPr>
          <p:cNvPr id="3" name="Picture 2" descr="drop 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1"/>
            <a:ext cx="3581400" cy="336864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4035424" y="27940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22860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Table to drop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 rot="10800000">
            <a:off x="5421312" y="31734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5000" y="2971800"/>
            <a:ext cx="20574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 definitions and constraints also dropped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67"/>
          <p:cNvSpPr>
            <a:spLocks noChangeShapeType="1"/>
          </p:cNvSpPr>
          <p:nvPr/>
        </p:nvSpPr>
        <p:spPr bwMode="auto">
          <a:xfrm rot="5400000">
            <a:off x="4065587" y="36703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00400" y="3810000"/>
            <a:ext cx="22098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Must drop any tables that reference this table first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0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b="1" i="0" smtClean="0">
                <a:latin typeface="Calibri" pitchFamily="34" charset="0"/>
                <a:cs typeface="Calibri" pitchFamily="34" charset="0"/>
              </a:rPr>
              <a:t>Reflective Questions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How should you map business requirements and table designs before creating tables?</a:t>
            </a:r>
          </a:p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What basic constraints should you implement when creating a table?</a:t>
            </a:r>
          </a:p>
          <a:p>
            <a:pPr>
              <a:spcBef>
                <a:spcPct val="20000"/>
              </a:spcBef>
              <a:buClr>
                <a:srgbClr val="009DDC"/>
              </a:buClr>
              <a:defRPr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Exact Numeric Data Types</a:t>
            </a:r>
            <a:endParaRPr lang="en-US" sz="2400" dirty="0"/>
          </a:p>
        </p:txBody>
      </p:sp>
      <p:graphicFrame>
        <p:nvGraphicFramePr>
          <p:cNvPr id="4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39179"/>
              </p:ext>
            </p:extLst>
          </p:nvPr>
        </p:nvGraphicFramePr>
        <p:xfrm>
          <a:off x="914400" y="1712976"/>
          <a:ext cx="7239000" cy="4078224"/>
        </p:xfrm>
        <a:graphic>
          <a:graphicData uri="http://schemas.openxmlformats.org/drawingml/2006/table">
            <a:tbl>
              <a:tblPr/>
              <a:tblGrid>
                <a:gridCol w="1447800"/>
                <a:gridCol w="3352800"/>
                <a:gridCol w="2438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Range of Values Supported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Storage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bigint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-2^63 to 2^63 –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-2^31 to 2^31-1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-2^15 to 2^15-1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tinyint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255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byte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0, or NULL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 to 8 bit columns, 1 byte; 9 - 16 bit columns, 2 bytes; and so 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-922,337,203,685,477.5808 to 922,337,203,685,477.5807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- 214,748.3648 to 214,748.3647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decimal(</a:t>
                      </a: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precision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scale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to 9 digits of precision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to 19 digits of precision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to 28 digits of precision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 to 38 digits of precision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bytes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 bytes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 bytes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3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Approximate Numeric Data Types</a:t>
            </a:r>
            <a:endParaRPr lang="en-US" sz="2400" dirty="0"/>
          </a:p>
        </p:txBody>
      </p:sp>
      <p:graphicFrame>
        <p:nvGraphicFramePr>
          <p:cNvPr id="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0047"/>
              </p:ext>
            </p:extLst>
          </p:nvPr>
        </p:nvGraphicFramePr>
        <p:xfrm>
          <a:off x="914400" y="2286000"/>
          <a:ext cx="7239000" cy="1310640"/>
        </p:xfrm>
        <a:graphic>
          <a:graphicData uri="http://schemas.openxmlformats.org/drawingml/2006/table">
            <a:tbl>
              <a:tblPr/>
              <a:tblGrid>
                <a:gridCol w="1447800"/>
                <a:gridCol w="3352800"/>
                <a:gridCol w="2438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Range of Values Supported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Storage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float(</a:t>
                      </a: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-1.79^308 to -2.23^308, 0, and 2.23^-308 to 1.79^308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</a:t>
                      </a:r>
                      <a:r>
                        <a:rPr kumimoji="0" 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1 to 24, 4 bytes; if </a:t>
                      </a:r>
                      <a:r>
                        <a:rPr kumimoji="0" lang="en-US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25 to 53, 8 bytes.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 (equivalent to float(24))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-3.40^38 to -1.18^-38, 0, and 1.18^-38 to 3.40^38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7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Date and Time Data Types</a:t>
            </a:r>
            <a:endParaRPr lang="en-US" sz="2400" dirty="0"/>
          </a:p>
        </p:txBody>
      </p:sp>
      <p:graphicFrame>
        <p:nvGraphicFramePr>
          <p:cNvPr id="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88050"/>
              </p:ext>
            </p:extLst>
          </p:nvPr>
        </p:nvGraphicFramePr>
        <p:xfrm>
          <a:off x="838200" y="1828800"/>
          <a:ext cx="7239000" cy="3194304"/>
        </p:xfrm>
        <a:graphic>
          <a:graphicData uri="http://schemas.openxmlformats.org/drawingml/2006/table">
            <a:tbl>
              <a:tblPr/>
              <a:tblGrid>
                <a:gridCol w="1447800"/>
                <a:gridCol w="3352800"/>
                <a:gridCol w="2438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Range of Values Supported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Storage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0001-01-01 through 9999-12-31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January 1, 1753, through December 31, 9999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00:00:00 through 23:59:59.997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datetime2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0001-01-01 through 9999-12-31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00:00:00 through 23:59:59.9999999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bytes for precisions less than 3; 7 bytes for precisions 3 and 4. All other precisions require 8 bytes.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smalldatetime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1900-01-01 through 2079-06-06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00:00:00 through 23:59:59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00:00:00.0000000 through 23:59:59.9999999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datetimeoffset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0001-01-01 through 9999-12-31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00:00:00 through 23:59:59.9999999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03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Character Data Types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1208782"/>
            <a:ext cx="411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  <a:defRPr/>
            </a:pPr>
            <a:r>
              <a:rPr lang="en-US" sz="1600" b="1" dirty="0" smtClean="0"/>
              <a:t>Char</a:t>
            </a:r>
            <a:endParaRPr lang="en-US" sz="1600" b="1" dirty="0"/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  <a:defRPr/>
            </a:pPr>
            <a:r>
              <a:rPr lang="en-US" sz="1600" b="1" dirty="0" smtClean="0"/>
              <a:t>Varchar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  <a:defRPr/>
            </a:pPr>
            <a:r>
              <a:rPr lang="en-US" sz="1600" b="1" dirty="0" smtClean="0"/>
              <a:t>Nchar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  <a:defRPr/>
            </a:pPr>
            <a:r>
              <a:rPr lang="en-US" sz="1600" b="1" dirty="0" err="1" smtClean="0"/>
              <a:t>Nvarchar</a:t>
            </a:r>
            <a:r>
              <a:rPr lang="en-US" sz="1600" b="1" dirty="0" smtClean="0"/>
              <a:t>     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117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Binary Data Types</a:t>
            </a:r>
            <a:endParaRPr lang="en-US" sz="2400" dirty="0"/>
          </a:p>
        </p:txBody>
      </p:sp>
      <p:graphicFrame>
        <p:nvGraphicFramePr>
          <p:cNvPr id="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46076"/>
              </p:ext>
            </p:extLst>
          </p:nvPr>
        </p:nvGraphicFramePr>
        <p:xfrm>
          <a:off x="990600" y="2438400"/>
          <a:ext cx="7239000" cy="1859280"/>
        </p:xfrm>
        <a:graphic>
          <a:graphicData uri="http://schemas.openxmlformats.org/drawingml/2006/table">
            <a:tbl>
              <a:tblPr/>
              <a:tblGrid>
                <a:gridCol w="4953000"/>
                <a:gridCol w="2286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Storage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binary(</a:t>
                      </a: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), where </a:t>
                      </a: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the number of bytes you want to reserve for the column.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to 8,000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varbinary(</a:t>
                      </a: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), where </a:t>
                      </a:r>
                      <a:r>
                        <a:rPr kumimoji="0" lang="en-US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the maximum number of bytes the column can use. Varbinary is a variable-length data type, so it consumes storage space based on the values stored in the column.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length of the data stored in the column plus 2 bytes.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2^31-1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5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Other Data Types</a:t>
            </a:r>
            <a:endParaRPr lang="en-US" sz="2400" dirty="0"/>
          </a:p>
        </p:txBody>
      </p:sp>
      <p:graphicFrame>
        <p:nvGraphicFramePr>
          <p:cNvPr id="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55612"/>
              </p:ext>
            </p:extLst>
          </p:nvPr>
        </p:nvGraphicFramePr>
        <p:xfrm>
          <a:off x="838200" y="2453640"/>
          <a:ext cx="7239000" cy="1813560"/>
        </p:xfrm>
        <a:graphic>
          <a:graphicData uri="http://schemas.openxmlformats.org/drawingml/2006/table">
            <a:tbl>
              <a:tblPr/>
              <a:tblGrid>
                <a:gridCol w="1447800"/>
                <a:gridCol w="3352800"/>
                <a:gridCol w="2438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Storage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timestamp (rowversion)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to assign a version identifier in binary to table rows. SQL Server changes this value for each INSERT or UPDATE statement you execute.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xml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to store XML data.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 to 2 GB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uniqueidentifier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to assign a unique ID to each row in a table.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bytes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1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Table Design</a:t>
            </a:r>
            <a:endParaRPr lang="en-US" sz="2400" dirty="0"/>
          </a:p>
        </p:txBody>
      </p:sp>
      <p:pic>
        <p:nvPicPr>
          <p:cNvPr id="4" name="Picture 3" descr="table de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90800"/>
            <a:ext cx="4751093" cy="1866900"/>
          </a:xfrm>
          <a:prstGeom prst="rect">
            <a:avLst/>
          </a:prstGeom>
        </p:spPr>
      </p:pic>
      <p:sp>
        <p:nvSpPr>
          <p:cNvPr id="5" name="AutoShape 303"/>
          <p:cNvSpPr>
            <a:spLocks/>
          </p:cNvSpPr>
          <p:nvPr/>
        </p:nvSpPr>
        <p:spPr bwMode="auto">
          <a:xfrm flipH="1">
            <a:off x="2209799" y="3124201"/>
            <a:ext cx="228600" cy="1219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0" y="3581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Line 139"/>
          <p:cNvSpPr>
            <a:spLocks noChangeShapeType="1"/>
          </p:cNvSpPr>
          <p:nvPr/>
        </p:nvSpPr>
        <p:spPr bwMode="auto">
          <a:xfrm rot="16200000" flipV="1">
            <a:off x="3728243" y="2796381"/>
            <a:ext cx="655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76600" y="22098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Data types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Line 167"/>
          <p:cNvSpPr>
            <a:spLocks noChangeShapeType="1"/>
          </p:cNvSpPr>
          <p:nvPr/>
        </p:nvSpPr>
        <p:spPr bwMode="auto">
          <a:xfrm rot="5400000">
            <a:off x="4979987" y="45847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95800" y="4724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 width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 flipH="1" flipV="1">
            <a:off x="6781800" y="4327525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10400" y="4572000"/>
            <a:ext cx="13716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Support for NULL values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519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8750</TotalTime>
  <Words>781</Words>
  <Application>Microsoft Office PowerPoint</Application>
  <PresentationFormat>On-screen Show (4:3)</PresentationFormat>
  <Paragraphs>182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Manipulating the Table Structure </vt:lpstr>
      <vt:lpstr>The CREATE TABLE Statement</vt:lpstr>
      <vt:lpstr>Exact Numeric Data Types</vt:lpstr>
      <vt:lpstr>Approximate Numeric Data Types</vt:lpstr>
      <vt:lpstr>Date and Time Data Types</vt:lpstr>
      <vt:lpstr>Character Data Types</vt:lpstr>
      <vt:lpstr>Binary Data Types</vt:lpstr>
      <vt:lpstr>Other Data Types</vt:lpstr>
      <vt:lpstr>Table Design</vt:lpstr>
      <vt:lpstr>Data Integrity</vt:lpstr>
      <vt:lpstr>Constraints</vt:lpstr>
      <vt:lpstr>Primary Keys</vt:lpstr>
      <vt:lpstr>PRIMARY KEY Constraints</vt:lpstr>
      <vt:lpstr>UNIQUE Constraints</vt:lpstr>
      <vt:lpstr>Foreign Keys</vt:lpstr>
      <vt:lpstr>FOREIGN KEY Constraints</vt:lpstr>
      <vt:lpstr>DEFAULT Constraints</vt:lpstr>
      <vt:lpstr>CHECK Constraints</vt:lpstr>
      <vt:lpstr>The ALTER TABLE Statement</vt:lpstr>
      <vt:lpstr>The SELECT INTO Statement</vt:lpstr>
      <vt:lpstr>The DROP TABLE Statement</vt:lpstr>
      <vt:lpstr>Reflective Questions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OV-ILT Template –  Content Developer Section</dc:title>
  <dc:subject>Courseware Resource Supplement</dc:subject>
  <dc:creator>Isalgado</dc:creator>
  <dc:description>Version 1.6_x000d_
03.31.03</dc:description>
  <cp:lastModifiedBy>Tricia Murphy</cp:lastModifiedBy>
  <cp:revision>254</cp:revision>
  <dcterms:created xsi:type="dcterms:W3CDTF">2004-05-21T12:27:45Z</dcterms:created>
  <dcterms:modified xsi:type="dcterms:W3CDTF">2014-04-14T18:21:35Z</dcterms:modified>
  <cp:category>Templates</cp:category>
</cp:coreProperties>
</file>