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339" r:id="rId3"/>
    <p:sldId id="340" r:id="rId4"/>
    <p:sldId id="341" r:id="rId5"/>
    <p:sldId id="342" r:id="rId6"/>
    <p:sldId id="344" r:id="rId7"/>
    <p:sldId id="345" r:id="rId8"/>
    <p:sldId id="346" r:id="rId9"/>
    <p:sldId id="343" r:id="rId10"/>
    <p:sldId id="347" r:id="rId11"/>
    <p:sldId id="348" r:id="rId12"/>
    <p:sldId id="311" r:id="rId13"/>
  </p:sldIdLst>
  <p:sldSz cx="9144000" cy="6858000" type="screen4x3"/>
  <p:notesSz cx="71247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FFFFCC"/>
    <a:srgbClr val="262CBE"/>
    <a:srgbClr val="DDDDDD"/>
    <a:srgbClr val="C4C4C4"/>
    <a:srgbClr val="CC3300"/>
    <a:srgbClr val="878787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7632" autoAdjust="0"/>
  </p:normalViewPr>
  <p:slideViewPr>
    <p:cSldViewPr>
      <p:cViewPr varScale="1">
        <p:scale>
          <a:sx n="95" d="100"/>
          <a:sy n="95" d="100"/>
        </p:scale>
        <p:origin x="-3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7013" y="0"/>
            <a:ext cx="30876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7013" y="8939213"/>
            <a:ext cx="30876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D82F8ACB-C739-4F09-95DF-76C3D474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705350" cy="3529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55E6F97F-6DEC-4BE2-B5AC-A711940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E20F2-5943-4543-A605-8B0E470F3A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F7186F-D9E7-4962-919B-0AA5DD011911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1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7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white">
          <a:xfrm>
            <a:off x="8178800" y="6551613"/>
            <a:ext cx="9652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5" tIns="41272" rIns="88895" bIns="41272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857250" algn="r"/>
              </a:tabLst>
            </a:pPr>
            <a:r>
              <a:rPr lang="en-US" sz="800" dirty="0">
                <a:solidFill>
                  <a:srgbClr val="C4C4C4"/>
                </a:solidFill>
              </a:rPr>
              <a:t>OV </a:t>
            </a:r>
            <a:r>
              <a:rPr lang="en-US" sz="800" dirty="0" smtClean="0">
                <a:solidFill>
                  <a:srgbClr val="C4C4C4"/>
                </a:solidFill>
              </a:rPr>
              <a:t>4- </a:t>
            </a:r>
            <a:fld id="{B4BB2389-B011-493F-BC0E-7785D9F75971}" type="slidenum">
              <a:rPr lang="en-US" sz="800">
                <a:solidFill>
                  <a:srgbClr val="C4C4C4"/>
                </a:solidFill>
              </a:rPr>
              <a:pPr algn="ctr" eaLnBrk="0" hangingPunct="0">
                <a:spcBef>
                  <a:spcPct val="50000"/>
                </a:spcBef>
                <a:tabLst>
                  <a:tab pos="857250" algn="r"/>
                </a:tabLst>
              </a:pPr>
              <a:t>‹#›</a:t>
            </a:fld>
            <a:endParaRPr lang="en-US" sz="800" dirty="0">
              <a:solidFill>
                <a:srgbClr val="C4C4C4"/>
              </a:solidFill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-19050" y="6551613"/>
            <a:ext cx="3752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2" tIns="44447" rIns="90482" bIns="44447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D9D9D9"/>
                </a:solidFill>
              </a:rPr>
              <a:t>Copyright © </a:t>
            </a:r>
            <a:r>
              <a:rPr lang="en-US" sz="1000" dirty="0" smtClean="0">
                <a:solidFill>
                  <a:srgbClr val="D9D9D9"/>
                </a:solidFill>
              </a:rPr>
              <a:t>2014 </a:t>
            </a:r>
            <a:r>
              <a:rPr lang="en-US" sz="1000" b="1" dirty="0">
                <a:solidFill>
                  <a:srgbClr val="D9D9D9"/>
                </a:solidFill>
              </a:rPr>
              <a:t>Logical Operations, Inc</a:t>
            </a:r>
            <a:r>
              <a:rPr lang="en-US" sz="1000" dirty="0">
                <a:solidFill>
                  <a:srgbClr val="D9D9D9"/>
                </a:solidFill>
              </a:rPr>
              <a:t>. All rights reserved.</a:t>
            </a:r>
          </a:p>
        </p:txBody>
      </p:sp>
      <p:pic>
        <p:nvPicPr>
          <p:cNvPr id="1030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167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9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853238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Working with Views</a:t>
            </a:r>
            <a:br>
              <a:rPr lang="en-US" sz="2400" dirty="0" smtClean="0"/>
            </a:br>
            <a:endParaRPr lang="en-US" sz="1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02613" cy="3435350"/>
          </a:xfrm>
        </p:spPr>
        <p:txBody>
          <a:bodyPr/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Create a View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Manipulate Data in Views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Create Aliases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Modify and Drop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ALTER VIEW Statement</a:t>
            </a:r>
            <a:endParaRPr lang="en-US" sz="2400" dirty="0"/>
          </a:p>
        </p:txBody>
      </p:sp>
      <p:pic>
        <p:nvPicPr>
          <p:cNvPr id="3" name="Picture 2" descr="alter 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21000"/>
            <a:ext cx="3352800" cy="11176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3883024" y="27178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29000" y="20574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ALTER VIEW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99"/>
          <p:cNvSpPr>
            <a:spLocks noChangeShapeType="1"/>
          </p:cNvSpPr>
          <p:nvPr/>
        </p:nvSpPr>
        <p:spPr bwMode="auto">
          <a:xfrm flipH="1">
            <a:off x="4832350" y="2667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438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View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44"/>
          <p:cNvSpPr>
            <a:spLocks noChangeShapeType="1"/>
          </p:cNvSpPr>
          <p:nvPr/>
        </p:nvSpPr>
        <p:spPr bwMode="auto">
          <a:xfrm>
            <a:off x="3211512" y="33369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52600" y="2971800"/>
            <a:ext cx="1704975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SELECT statement defines columns included in view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10" name="Group 292"/>
          <p:cNvGrpSpPr>
            <a:grpSpLocks/>
          </p:cNvGrpSpPr>
          <p:nvPr/>
        </p:nvGrpSpPr>
        <p:grpSpPr bwMode="auto">
          <a:xfrm rot="10800000" flipV="1">
            <a:off x="5051425" y="3876675"/>
            <a:ext cx="407988" cy="407988"/>
            <a:chOff x="3353" y="2605"/>
            <a:chExt cx="257" cy="257"/>
          </a:xfrm>
        </p:grpSpPr>
        <p:sp>
          <p:nvSpPr>
            <p:cNvPr id="11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267200" y="4267200"/>
            <a:ext cx="2438400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Configures view to not permit changes to data that violate the WHERE clause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6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DROP VIEW Statement</a:t>
            </a:r>
            <a:endParaRPr lang="en-US" sz="2400" dirty="0"/>
          </a:p>
        </p:txBody>
      </p:sp>
      <p:pic>
        <p:nvPicPr>
          <p:cNvPr id="3" name="Picture 2" descr="drop 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3078163"/>
            <a:ext cx="2496378" cy="4191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3778249" y="29003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8025" y="2316163"/>
            <a:ext cx="1552575" cy="3508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DROP VIEW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67"/>
          <p:cNvSpPr>
            <a:spLocks noChangeShapeType="1"/>
          </p:cNvSpPr>
          <p:nvPr/>
        </p:nvSpPr>
        <p:spPr bwMode="auto">
          <a:xfrm rot="5400000">
            <a:off x="5027612" y="37004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43425" y="38401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View name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7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b="1" i="0" dirty="0" smtClean="0">
                <a:latin typeface="Calibri" pitchFamily="34" charset="0"/>
                <a:cs typeface="Calibri" pitchFamily="34" charset="0"/>
              </a:rPr>
              <a:t>Reflective Questions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How does your organization use views</a:t>
            </a:r>
            <a:r>
              <a:rPr lang="en-US" sz="1600" b="1" dirty="0" smtClean="0"/>
              <a:t>?</a:t>
            </a:r>
          </a:p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Does your organization use views to generate reports? </a:t>
            </a:r>
            <a:r>
              <a:rPr lang="en-US" sz="1600" b="1"/>
              <a:t>Why?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Views</a:t>
            </a:r>
            <a:endParaRPr lang="en-US" dirty="0"/>
          </a:p>
        </p:txBody>
      </p:sp>
      <p:pic>
        <p:nvPicPr>
          <p:cNvPr id="3" name="Picture 2" descr="Tit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5320064" cy="12319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1749424" y="16510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11430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Titles table is the source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ttl_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267200"/>
            <a:ext cx="3474953" cy="1473200"/>
          </a:xfrm>
          <a:prstGeom prst="rect">
            <a:avLst/>
          </a:prstGeom>
        </p:spPr>
      </p:pic>
      <p:sp>
        <p:nvSpPr>
          <p:cNvPr id="7" name="AutoShape 303"/>
          <p:cNvSpPr>
            <a:spLocks/>
          </p:cNvSpPr>
          <p:nvPr/>
        </p:nvSpPr>
        <p:spPr bwMode="auto">
          <a:xfrm flipH="1">
            <a:off x="4572000" y="4419600"/>
            <a:ext cx="174625" cy="1381125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19400" y="4876800"/>
            <a:ext cx="172402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View based on the Titles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9" name="Group 292"/>
          <p:cNvGrpSpPr>
            <a:grpSpLocks/>
          </p:cNvGrpSpPr>
          <p:nvPr/>
        </p:nvGrpSpPr>
        <p:grpSpPr bwMode="auto">
          <a:xfrm rot="10800000" flipV="1">
            <a:off x="6324600" y="2590798"/>
            <a:ext cx="885826" cy="703263"/>
            <a:chOff x="3354" y="2419"/>
            <a:chExt cx="558" cy="443"/>
          </a:xfrm>
        </p:grpSpPr>
        <p:sp>
          <p:nvSpPr>
            <p:cNvPr id="10" name="Line 293"/>
            <p:cNvSpPr>
              <a:spLocks noChangeShapeType="1"/>
            </p:cNvSpPr>
            <p:nvPr/>
          </p:nvSpPr>
          <p:spPr bwMode="auto">
            <a:xfrm flipV="1">
              <a:off x="3359" y="2419"/>
              <a:ext cx="0" cy="4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94"/>
            <p:cNvSpPr>
              <a:spLocks noChangeShapeType="1"/>
            </p:cNvSpPr>
            <p:nvPr/>
          </p:nvSpPr>
          <p:spPr bwMode="auto">
            <a:xfrm rot="16200000" flipV="1">
              <a:off x="3633" y="2140"/>
              <a:ext cx="0" cy="5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477000" y="3276600"/>
            <a:ext cx="1476375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View retrieves records from the source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Line 139"/>
          <p:cNvSpPr>
            <a:spLocks noChangeShapeType="1"/>
          </p:cNvSpPr>
          <p:nvPr/>
        </p:nvSpPr>
        <p:spPr bwMode="auto">
          <a:xfrm rot="16200000" flipV="1">
            <a:off x="6989763" y="4059238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7"/>
          <p:cNvSpPr>
            <a:spLocks noChangeShapeType="1"/>
          </p:cNvSpPr>
          <p:nvPr/>
        </p:nvSpPr>
        <p:spPr bwMode="auto">
          <a:xfrm rot="5400000">
            <a:off x="6122987" y="59563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38800" y="59436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Does not store data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CREATE VIEW Statement</a:t>
            </a:r>
            <a:endParaRPr lang="en-US" sz="2400" dirty="0"/>
          </a:p>
        </p:txBody>
      </p:sp>
      <p:pic>
        <p:nvPicPr>
          <p:cNvPr id="3" name="Picture 2" descr="create 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76600"/>
            <a:ext cx="6507238" cy="10160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1825624" y="30226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23622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CREATE VIEW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39"/>
          <p:cNvSpPr>
            <a:spLocks noChangeShapeType="1"/>
          </p:cNvSpPr>
          <p:nvPr/>
        </p:nvSpPr>
        <p:spPr bwMode="auto">
          <a:xfrm rot="16200000" flipV="1">
            <a:off x="2874962" y="3144837"/>
            <a:ext cx="346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28956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Name of the view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AutoShape 303"/>
          <p:cNvSpPr>
            <a:spLocks/>
          </p:cNvSpPr>
          <p:nvPr/>
        </p:nvSpPr>
        <p:spPr bwMode="auto">
          <a:xfrm rot="16200000" flipH="1">
            <a:off x="5513387" y="1268413"/>
            <a:ext cx="250825" cy="45720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67"/>
          <p:cNvSpPr>
            <a:spLocks noChangeShapeType="1"/>
          </p:cNvSpPr>
          <p:nvPr/>
        </p:nvSpPr>
        <p:spPr bwMode="auto">
          <a:xfrm rot="5400000">
            <a:off x="5437187" y="39751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00600" y="4114800"/>
            <a:ext cx="1828800" cy="3048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Optional column names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Schema Binding</a:t>
            </a:r>
            <a:endParaRPr lang="en-US" sz="2400" dirty="0"/>
          </a:p>
        </p:txBody>
      </p:sp>
      <p:pic>
        <p:nvPicPr>
          <p:cNvPr id="3" name="Picture 2" descr="schema bin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14600"/>
            <a:ext cx="2142951" cy="1054100"/>
          </a:xfrm>
          <a:prstGeom prst="rect">
            <a:avLst/>
          </a:prstGeom>
        </p:spPr>
      </p:pic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3668712" y="28035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25908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Binds the view to the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67"/>
          <p:cNvSpPr>
            <a:spLocks noChangeShapeType="1"/>
          </p:cNvSpPr>
          <p:nvPr/>
        </p:nvSpPr>
        <p:spPr bwMode="auto">
          <a:xfrm rot="5400000">
            <a:off x="4751387" y="37465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67200" y="3886200"/>
            <a:ext cx="1476375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Uses two-part table names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3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TOP Keyword</a:t>
            </a:r>
            <a:endParaRPr lang="en-US" sz="2400" dirty="0"/>
          </a:p>
        </p:txBody>
      </p:sp>
      <p:pic>
        <p:nvPicPr>
          <p:cNvPr id="3" name="Picture 2" descr="top keywo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43200"/>
            <a:ext cx="5386114" cy="12446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547143" y="2834481"/>
            <a:ext cx="579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3600" y="22860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TOP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99"/>
          <p:cNvSpPr>
            <a:spLocks noChangeShapeType="1"/>
          </p:cNvSpPr>
          <p:nvPr/>
        </p:nvSpPr>
        <p:spPr bwMode="auto">
          <a:xfrm flipH="1">
            <a:off x="3155950" y="23622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86200" y="21336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number of rows to retrieve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AutoShape 302"/>
          <p:cNvSpPr>
            <a:spLocks/>
          </p:cNvSpPr>
          <p:nvPr/>
        </p:nvSpPr>
        <p:spPr bwMode="auto">
          <a:xfrm>
            <a:off x="4953000" y="3429000"/>
            <a:ext cx="141287" cy="233362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3352800"/>
            <a:ext cx="172402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Search condition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67"/>
          <p:cNvSpPr>
            <a:spLocks noChangeShapeType="1"/>
          </p:cNvSpPr>
          <p:nvPr/>
        </p:nvSpPr>
        <p:spPr bwMode="auto">
          <a:xfrm rot="5400000">
            <a:off x="2617787" y="42037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33600" y="42672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Must include an ORDER BY clause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5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Insert Data Through Views</a:t>
            </a:r>
            <a:endParaRPr lang="en-US" sz="2400" dirty="0"/>
          </a:p>
        </p:txBody>
      </p:sp>
      <p:pic>
        <p:nvPicPr>
          <p:cNvPr id="3" name="Picture 2" descr="insert 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0"/>
            <a:ext cx="4478020" cy="5207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663824" y="28702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133600"/>
            <a:ext cx="1905000" cy="5032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Use the view name in place of a table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67"/>
          <p:cNvSpPr>
            <a:spLocks noChangeShapeType="1"/>
          </p:cNvSpPr>
          <p:nvPr/>
        </p:nvSpPr>
        <p:spPr bwMode="auto">
          <a:xfrm rot="5400000">
            <a:off x="4141787" y="37465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2800" y="3886200"/>
            <a:ext cx="2057400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Must specify values for all columns that don’t permit nulls in base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8" name="Group 292"/>
          <p:cNvGrpSpPr>
            <a:grpSpLocks/>
          </p:cNvGrpSpPr>
          <p:nvPr/>
        </p:nvGrpSpPr>
        <p:grpSpPr bwMode="auto">
          <a:xfrm rot="10800000" flipV="1">
            <a:off x="6477000" y="3429000"/>
            <a:ext cx="407988" cy="407988"/>
            <a:chOff x="3353" y="2605"/>
            <a:chExt cx="257" cy="257"/>
          </a:xfrm>
        </p:grpSpPr>
        <p:sp>
          <p:nvSpPr>
            <p:cNvPr id="9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943601" y="3819524"/>
            <a:ext cx="1828800" cy="752476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Values cannot violate the view’s definition if it has the WITH CHECK option set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Modify Data Through Views</a:t>
            </a:r>
            <a:endParaRPr lang="en-US" sz="2400" dirty="0"/>
          </a:p>
        </p:txBody>
      </p:sp>
      <p:pic>
        <p:nvPicPr>
          <p:cNvPr id="3" name="Picture 2" descr="update 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71800"/>
            <a:ext cx="4356323" cy="6604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435224" y="27940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2860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View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6" name="Group 292"/>
          <p:cNvGrpSpPr>
            <a:grpSpLocks/>
          </p:cNvGrpSpPr>
          <p:nvPr/>
        </p:nvGrpSpPr>
        <p:grpSpPr bwMode="auto">
          <a:xfrm rot="10800000" flipV="1">
            <a:off x="3527425" y="3495675"/>
            <a:ext cx="407988" cy="407988"/>
            <a:chOff x="3353" y="2605"/>
            <a:chExt cx="257" cy="257"/>
          </a:xfrm>
        </p:grpSpPr>
        <p:sp>
          <p:nvSpPr>
            <p:cNvPr id="7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819400" y="3886200"/>
            <a:ext cx="22860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WHERE clause restricts the change to a specific row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13"/>
          <p:cNvSpPr>
            <a:spLocks noChangeShapeType="1"/>
          </p:cNvSpPr>
          <p:nvPr/>
        </p:nvSpPr>
        <p:spPr bwMode="auto">
          <a:xfrm rot="10800000">
            <a:off x="6030912" y="33258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24600" y="3200400"/>
            <a:ext cx="1476375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Changes title of book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Delete Data Through Views</a:t>
            </a:r>
            <a:endParaRPr lang="en-US" sz="2400" dirty="0"/>
          </a:p>
        </p:txBody>
      </p:sp>
      <p:pic>
        <p:nvPicPr>
          <p:cNvPr id="3" name="Picture 2" descr="delete 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68" y="3048000"/>
            <a:ext cx="2416432" cy="5588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4209792" y="28702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55768" y="23622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View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AutoShape 303"/>
          <p:cNvSpPr>
            <a:spLocks/>
          </p:cNvSpPr>
          <p:nvPr/>
        </p:nvSpPr>
        <p:spPr bwMode="auto">
          <a:xfrm rot="16200000" flipH="1">
            <a:off x="4392355" y="2563813"/>
            <a:ext cx="174625" cy="22098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03368" y="3810000"/>
            <a:ext cx="17526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WHERE clause identifies row to delete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0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Aliases</a:t>
            </a:r>
            <a:endParaRPr lang="en-US" dirty="0"/>
          </a:p>
        </p:txBody>
      </p:sp>
      <p:pic>
        <p:nvPicPr>
          <p:cNvPr id="3" name="Picture 2" descr="ali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7" y="3154363"/>
            <a:ext cx="4677833" cy="6477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938991" y="29765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4967" y="24685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Table alias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99"/>
          <p:cNvSpPr>
            <a:spLocks noChangeShapeType="1"/>
          </p:cNvSpPr>
          <p:nvPr/>
        </p:nvSpPr>
        <p:spPr bwMode="auto">
          <a:xfrm flipH="1">
            <a:off x="4497917" y="2849563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2"/>
          <p:cNvSpPr>
            <a:spLocks noChangeShapeType="1"/>
          </p:cNvSpPr>
          <p:nvPr/>
        </p:nvSpPr>
        <p:spPr bwMode="auto">
          <a:xfrm>
            <a:off x="6066367" y="2773363"/>
            <a:ext cx="4333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70967" y="26209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 aliases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Line 167"/>
          <p:cNvSpPr>
            <a:spLocks noChangeShapeType="1"/>
          </p:cNvSpPr>
          <p:nvPr/>
        </p:nvSpPr>
        <p:spPr bwMode="auto">
          <a:xfrm rot="5400000">
            <a:off x="5559954" y="36242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75767" y="37639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AS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Line 167"/>
          <p:cNvSpPr>
            <a:spLocks noChangeShapeType="1"/>
          </p:cNvSpPr>
          <p:nvPr/>
        </p:nvSpPr>
        <p:spPr bwMode="auto">
          <a:xfrm rot="5400000">
            <a:off x="3273954" y="37766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89767" y="39163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Table name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797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9591</TotalTime>
  <Words>231</Words>
  <Application>Microsoft Office PowerPoint</Application>
  <PresentationFormat>On-screen Show (4:3)</PresentationFormat>
  <Paragraphs>51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Working with Views </vt:lpstr>
      <vt:lpstr>Views</vt:lpstr>
      <vt:lpstr>The CREATE VIEW Statement</vt:lpstr>
      <vt:lpstr>Schema Binding</vt:lpstr>
      <vt:lpstr>The TOP Keyword</vt:lpstr>
      <vt:lpstr>Insert Data Through Views</vt:lpstr>
      <vt:lpstr>Modify Data Through Views</vt:lpstr>
      <vt:lpstr>Delete Data Through Views</vt:lpstr>
      <vt:lpstr>Aliases</vt:lpstr>
      <vt:lpstr>The ALTER VIEW Statement</vt:lpstr>
      <vt:lpstr>The DROP VIEW Statement</vt:lpstr>
      <vt:lpstr>Reflective Questions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OV-ILT Template –  Content Developer Section</dc:title>
  <dc:subject>Courseware Resource Supplement</dc:subject>
  <dc:creator>Isalgado</dc:creator>
  <dc:description>Version 1.6_x000d_
03.31.03</dc:description>
  <cp:lastModifiedBy>Joe M</cp:lastModifiedBy>
  <cp:revision>179</cp:revision>
  <dcterms:created xsi:type="dcterms:W3CDTF">2004-05-21T12:27:45Z</dcterms:created>
  <dcterms:modified xsi:type="dcterms:W3CDTF">2014-04-11T19:33:24Z</dcterms:modified>
  <cp:category>Templates</cp:category>
</cp:coreProperties>
</file>