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339" r:id="rId3"/>
    <p:sldId id="344" r:id="rId4"/>
    <p:sldId id="340" r:id="rId5"/>
    <p:sldId id="341" r:id="rId6"/>
    <p:sldId id="342" r:id="rId7"/>
    <p:sldId id="311" r:id="rId8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3" autoAdjust="0"/>
    <p:restoredTop sz="98289" autoAdjust="0"/>
  </p:normalViewPr>
  <p:slideViewPr>
    <p:cSldViewPr>
      <p:cViewPr varScale="1">
        <p:scale>
          <a:sx n="95" d="100"/>
          <a:sy n="95" d="100"/>
        </p:scale>
        <p:origin x="-3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E20F2-5943-4543-A605-8B0E470F3A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7186F-D9E7-4962-919B-0AA5DD011911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white">
          <a:xfrm>
            <a:off x="8178800" y="6551613"/>
            <a:ext cx="9652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5" tIns="41272" rIns="88895" bIns="41272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857250" algn="r"/>
              </a:tabLst>
            </a:pPr>
            <a:r>
              <a:rPr lang="en-US" sz="800" dirty="0" smtClean="0">
                <a:solidFill>
                  <a:srgbClr val="C4C4C4"/>
                </a:solidFill>
              </a:rPr>
              <a:t>OV 5- </a:t>
            </a:r>
            <a:fld id="{B4BB2389-B011-493F-BC0E-7785D9F75971}" type="slidenum">
              <a:rPr lang="en-US" sz="800">
                <a:solidFill>
                  <a:srgbClr val="C4C4C4"/>
                </a:solidFill>
              </a:rPr>
              <a:pPr algn="ctr" eaLnBrk="0" hangingPunct="0">
                <a:spcBef>
                  <a:spcPct val="50000"/>
                </a:spcBef>
                <a:tabLst>
                  <a:tab pos="857250" algn="r"/>
                </a:tabLst>
              </a:pPr>
              <a:t>‹#›</a:t>
            </a:fld>
            <a:endParaRPr lang="en-US" sz="800" dirty="0">
              <a:solidFill>
                <a:srgbClr val="C4C4C4"/>
              </a:solidFill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Indexing Data</a:t>
            </a:r>
            <a:endParaRPr lang="en-US" sz="1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02613" cy="3435350"/>
          </a:xfrm>
        </p:spPr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Create Indexes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Drop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Indexes</a:t>
            </a:r>
            <a:endParaRPr lang="en-US" sz="2400" dirty="0"/>
          </a:p>
        </p:txBody>
      </p:sp>
      <p:pic>
        <p:nvPicPr>
          <p:cNvPr id="5" name="Picture 4" descr="index se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67025"/>
            <a:ext cx="4481140" cy="1247775"/>
          </a:xfrm>
          <a:prstGeom prst="rect">
            <a:avLst/>
          </a:prstGeom>
        </p:spPr>
      </p:pic>
      <p:sp>
        <p:nvSpPr>
          <p:cNvPr id="6" name="Line 144"/>
          <p:cNvSpPr>
            <a:spLocks noChangeShapeType="1"/>
          </p:cNvSpPr>
          <p:nvPr/>
        </p:nvSpPr>
        <p:spPr bwMode="auto">
          <a:xfrm>
            <a:off x="2373312" y="307975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2943225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SELECT query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AutoShape 302"/>
          <p:cNvSpPr>
            <a:spLocks/>
          </p:cNvSpPr>
          <p:nvPr/>
        </p:nvSpPr>
        <p:spPr bwMode="auto">
          <a:xfrm>
            <a:off x="5943600" y="3248026"/>
            <a:ext cx="174625" cy="838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72200" y="3400425"/>
            <a:ext cx="1724025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SQL Server uses an index to retrieve query’s results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7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Types of Indexes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  <a:defRPr/>
            </a:pPr>
            <a:r>
              <a:rPr lang="en-US" sz="1600" b="1" dirty="0" smtClean="0"/>
              <a:t>Clustered index </a:t>
            </a:r>
            <a:endParaRPr lang="en-US" sz="1400" dirty="0"/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  <a:defRPr/>
            </a:pPr>
            <a:r>
              <a:rPr lang="en-US" sz="1600" b="1" dirty="0" smtClean="0"/>
              <a:t>Nonclustered index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159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Query Optimizer</a:t>
            </a:r>
            <a:endParaRPr lang="en-US" sz="2400" dirty="0"/>
          </a:p>
        </p:txBody>
      </p:sp>
      <p:pic>
        <p:nvPicPr>
          <p:cNvPr id="3" name="Picture 2" descr="table sc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4019550" cy="1057275"/>
          </a:xfrm>
          <a:prstGeom prst="rect">
            <a:avLst/>
          </a:prstGeom>
        </p:spPr>
      </p:pic>
      <p:pic>
        <p:nvPicPr>
          <p:cNvPr id="4" name="Picture 3" descr="index s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00400"/>
            <a:ext cx="3924300" cy="1104900"/>
          </a:xfrm>
          <a:prstGeom prst="rect">
            <a:avLst/>
          </a:prstGeom>
        </p:spPr>
      </p:pic>
      <p:pic>
        <p:nvPicPr>
          <p:cNvPr id="5" name="Picture 4" descr="index see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0"/>
            <a:ext cx="3933825" cy="1095375"/>
          </a:xfrm>
          <a:prstGeom prst="rect">
            <a:avLst/>
          </a:prstGeom>
        </p:spPr>
      </p:pic>
      <p:sp>
        <p:nvSpPr>
          <p:cNvPr id="6" name="Line 113"/>
          <p:cNvSpPr>
            <a:spLocks noChangeShapeType="1"/>
          </p:cNvSpPr>
          <p:nvPr/>
        </p:nvSpPr>
        <p:spPr bwMode="auto">
          <a:xfrm rot="10800000">
            <a:off x="3440112" y="25638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2286000"/>
            <a:ext cx="1476375" cy="5334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Chooses a table scan if no index exists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113"/>
          <p:cNvSpPr>
            <a:spLocks noChangeShapeType="1"/>
          </p:cNvSpPr>
          <p:nvPr/>
        </p:nvSpPr>
        <p:spPr bwMode="auto">
          <a:xfrm rot="10800000">
            <a:off x="4964112" y="39354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3581400"/>
            <a:ext cx="2362200" cy="6858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Chooses an index scan if an index exists but query has no WHERE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113"/>
          <p:cNvSpPr>
            <a:spLocks noChangeShapeType="1"/>
          </p:cNvSpPr>
          <p:nvPr/>
        </p:nvSpPr>
        <p:spPr bwMode="auto">
          <a:xfrm rot="10800000">
            <a:off x="5802312" y="530701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96000" y="5029200"/>
            <a:ext cx="2209800" cy="6858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Chooses an index seek if an index exists and query has a WHERE clause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CREATE INDEX Statement</a:t>
            </a:r>
            <a:endParaRPr lang="en-US" sz="2400" dirty="0"/>
          </a:p>
        </p:txBody>
      </p:sp>
      <p:pic>
        <p:nvPicPr>
          <p:cNvPr id="3" name="Picture 2" descr="create 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0"/>
            <a:ext cx="4572000" cy="571500"/>
          </a:xfrm>
          <a:prstGeom prst="rect">
            <a:avLst/>
          </a:prstGeom>
        </p:spPr>
      </p:pic>
      <p:sp>
        <p:nvSpPr>
          <p:cNvPr id="5" name="Line 139"/>
          <p:cNvSpPr>
            <a:spLocks noChangeShapeType="1"/>
          </p:cNvSpPr>
          <p:nvPr/>
        </p:nvSpPr>
        <p:spPr bwMode="auto">
          <a:xfrm rot="16200000" flipV="1">
            <a:off x="3349624" y="2946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2438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Index type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Line 139"/>
          <p:cNvSpPr>
            <a:spLocks noChangeShapeType="1"/>
          </p:cNvSpPr>
          <p:nvPr/>
        </p:nvSpPr>
        <p:spPr bwMode="auto">
          <a:xfrm rot="16200000" flipV="1">
            <a:off x="5635624" y="2946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81600" y="24384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Index name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AutoShape 303"/>
          <p:cNvSpPr>
            <a:spLocks/>
          </p:cNvSpPr>
          <p:nvPr/>
        </p:nvSpPr>
        <p:spPr bwMode="auto">
          <a:xfrm rot="16200000" flipH="1">
            <a:off x="4141787" y="3021013"/>
            <a:ext cx="174625" cy="1600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52800" y="3962400"/>
            <a:ext cx="172402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Index keys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Line 167"/>
          <p:cNvSpPr>
            <a:spLocks noChangeShapeType="1"/>
          </p:cNvSpPr>
          <p:nvPr/>
        </p:nvSpPr>
        <p:spPr bwMode="auto">
          <a:xfrm rot="5400000">
            <a:off x="2634455" y="4034633"/>
            <a:ext cx="61753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09800" y="4343400"/>
            <a:ext cx="1476375" cy="3810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Table on which index is based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DROP INDEX Statement</a:t>
            </a:r>
            <a:endParaRPr lang="en-US" sz="2400" dirty="0"/>
          </a:p>
        </p:txBody>
      </p:sp>
      <p:pic>
        <p:nvPicPr>
          <p:cNvPr id="3" name="Picture 2" descr="drop 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65" y="3306763"/>
            <a:ext cx="3831535" cy="3429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947089" y="30527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93065" y="25447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Deletes an index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H="1">
            <a:off x="4169465" y="2925763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74265" y="26971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Targeted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Line 167"/>
          <p:cNvSpPr>
            <a:spLocks noChangeShapeType="1"/>
          </p:cNvSpPr>
          <p:nvPr/>
        </p:nvSpPr>
        <p:spPr bwMode="auto">
          <a:xfrm rot="5400000">
            <a:off x="5034652" y="38528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50465" y="39925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Index name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b="1" i="0" smtClean="0">
                <a:latin typeface="Calibri" pitchFamily="34" charset="0"/>
                <a:cs typeface="Calibri" pitchFamily="34" charset="0"/>
              </a:rPr>
              <a:t>Reflective Questions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How effective do you think indexing will be in speeding up record retrieval in the databases maintained by your organization</a:t>
            </a:r>
            <a:r>
              <a:rPr lang="en-US" sz="1600" b="1" dirty="0" smtClean="0"/>
              <a:t>?</a:t>
            </a:r>
          </a:p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/>
              <a:t>Which </a:t>
            </a:r>
            <a:r>
              <a:rPr lang="en-US" sz="1600" b="1" smtClean="0"/>
              <a:t>index </a:t>
            </a:r>
            <a:r>
              <a:rPr lang="en-US" sz="1600" b="1" dirty="0"/>
              <a:t>type might you implement on a table with employee data for your organization? </a:t>
            </a:r>
          </a:p>
          <a:p>
            <a:pPr>
              <a:spcBef>
                <a:spcPct val="20000"/>
              </a:spcBef>
              <a:buClr>
                <a:srgbClr val="009DDC"/>
              </a:buClr>
              <a:defRPr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9322</TotalTime>
  <Words>132</Words>
  <Application>Microsoft Office PowerPoint</Application>
  <PresentationFormat>On-screen Show (4:3)</PresentationFormat>
  <Paragraphs>27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Indexing Data</vt:lpstr>
      <vt:lpstr>Indexes</vt:lpstr>
      <vt:lpstr>Types of Indexes</vt:lpstr>
      <vt:lpstr>The Query Optimizer</vt:lpstr>
      <vt:lpstr>The CREATE INDEX Statement</vt:lpstr>
      <vt:lpstr>The DROP INDEX Statement</vt:lpstr>
      <vt:lpstr>Reflective Questions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Joe M</cp:lastModifiedBy>
  <cp:revision>130</cp:revision>
  <dcterms:created xsi:type="dcterms:W3CDTF">2004-05-21T12:27:45Z</dcterms:created>
  <dcterms:modified xsi:type="dcterms:W3CDTF">2014-04-11T19:34:09Z</dcterms:modified>
  <cp:category>Templates</cp:category>
</cp:coreProperties>
</file>