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5" r:id="rId2"/>
    <p:sldId id="339" r:id="rId3"/>
    <p:sldId id="340" r:id="rId4"/>
    <p:sldId id="341" r:id="rId5"/>
    <p:sldId id="342" r:id="rId6"/>
    <p:sldId id="311" r:id="rId7"/>
  </p:sldIdLst>
  <p:sldSz cx="9144000" cy="6858000" type="screen4x3"/>
  <p:notesSz cx="71247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C"/>
    <a:srgbClr val="FFFFCC"/>
    <a:srgbClr val="262CBE"/>
    <a:srgbClr val="DDDDDD"/>
    <a:srgbClr val="C4C4C4"/>
    <a:srgbClr val="CC3300"/>
    <a:srgbClr val="878787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3" autoAdjust="0"/>
    <p:restoredTop sz="99079" autoAdjust="0"/>
  </p:normalViewPr>
  <p:slideViewPr>
    <p:cSldViewPr>
      <p:cViewPr varScale="1">
        <p:scale>
          <a:sx n="96" d="100"/>
          <a:sy n="96" d="100"/>
        </p:scale>
        <p:origin x="-3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7013" y="0"/>
            <a:ext cx="308768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0876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7013" y="8939213"/>
            <a:ext cx="30876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D82F8ACB-C739-4F09-95DF-76C3D4749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1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5425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04850"/>
            <a:ext cx="4705350" cy="3529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788" y="4470400"/>
            <a:ext cx="5699125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5425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55E6F97F-6DEC-4BE2-B5AC-A711940D9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3E20F2-5943-4543-A605-8B0E470F3A2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F7186F-D9E7-4962-919B-0AA5DD011911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6199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1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14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71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0450"/>
            <a:ext cx="8229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68532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white">
          <a:xfrm>
            <a:off x="8178800" y="6551613"/>
            <a:ext cx="96520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5" tIns="41272" rIns="88895" bIns="41272">
            <a:spAutoFit/>
          </a:bodyPr>
          <a:lstStyle/>
          <a:p>
            <a:pPr algn="ctr" eaLnBrk="0" hangingPunct="0">
              <a:spcBef>
                <a:spcPct val="50000"/>
              </a:spcBef>
              <a:tabLst>
                <a:tab pos="857250" algn="r"/>
              </a:tabLst>
            </a:pPr>
            <a:r>
              <a:rPr lang="en-US" sz="800" dirty="0">
                <a:solidFill>
                  <a:srgbClr val="C4C4C4"/>
                </a:solidFill>
              </a:rPr>
              <a:t>OV </a:t>
            </a:r>
            <a:r>
              <a:rPr lang="en-US" sz="800" dirty="0" smtClean="0">
                <a:solidFill>
                  <a:srgbClr val="C4C4C4"/>
                </a:solidFill>
              </a:rPr>
              <a:t>6 - </a:t>
            </a:r>
            <a:fld id="{B4BB2389-B011-493F-BC0E-7785D9F75971}" type="slidenum">
              <a:rPr lang="en-US" sz="800">
                <a:solidFill>
                  <a:srgbClr val="C4C4C4"/>
                </a:solidFill>
              </a:rPr>
              <a:pPr algn="ctr" eaLnBrk="0" hangingPunct="0">
                <a:spcBef>
                  <a:spcPct val="50000"/>
                </a:spcBef>
                <a:tabLst>
                  <a:tab pos="857250" algn="r"/>
                </a:tabLst>
              </a:pPr>
              <a:t>‹#›</a:t>
            </a:fld>
            <a:endParaRPr lang="en-US" sz="800" dirty="0">
              <a:solidFill>
                <a:srgbClr val="C4C4C4"/>
              </a:solidFill>
            </a:endParaRPr>
          </a:p>
        </p:txBody>
      </p:sp>
      <p:sp>
        <p:nvSpPr>
          <p:cNvPr id="1029" name="Rectangle 14"/>
          <p:cNvSpPr>
            <a:spLocks noChangeArrowheads="1"/>
          </p:cNvSpPr>
          <p:nvPr/>
        </p:nvSpPr>
        <p:spPr bwMode="auto">
          <a:xfrm>
            <a:off x="-19050" y="6551613"/>
            <a:ext cx="37528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2" tIns="44447" rIns="90482" bIns="44447">
            <a:spAutoFit/>
          </a:bodyPr>
          <a:lstStyle/>
          <a:p>
            <a:pPr algn="r" eaLnBrk="0" hangingPunct="0"/>
            <a:r>
              <a:rPr lang="en-US" sz="1000" dirty="0">
                <a:solidFill>
                  <a:srgbClr val="D9D9D9"/>
                </a:solidFill>
              </a:rPr>
              <a:t>Copyright © </a:t>
            </a:r>
            <a:r>
              <a:rPr lang="en-US" sz="1000" dirty="0" smtClean="0">
                <a:solidFill>
                  <a:srgbClr val="D9D9D9"/>
                </a:solidFill>
              </a:rPr>
              <a:t>2014 </a:t>
            </a:r>
            <a:r>
              <a:rPr lang="en-US" sz="1000" b="1" dirty="0">
                <a:solidFill>
                  <a:srgbClr val="D9D9D9"/>
                </a:solidFill>
              </a:rPr>
              <a:t>Logical Operations, Inc</a:t>
            </a:r>
            <a:r>
              <a:rPr lang="en-US" sz="1000" dirty="0">
                <a:solidFill>
                  <a:srgbClr val="D9D9D9"/>
                </a:solidFill>
              </a:rPr>
              <a:t>. All rights reserved.</a:t>
            </a:r>
          </a:p>
        </p:txBody>
      </p:sp>
      <p:pic>
        <p:nvPicPr>
          <p:cNvPr id="1030" name="Picture 2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67000"/>
            <a:ext cx="1676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93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Managing Transactions</a:t>
            </a:r>
            <a:endParaRPr lang="en-US" sz="1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02613" cy="3435350"/>
          </a:xfrm>
        </p:spPr>
        <p:txBody>
          <a:bodyPr/>
          <a:lstStyle/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Create Transactions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Commit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Transactions</a:t>
            </a:r>
            <a:endParaRPr lang="en-US" dirty="0"/>
          </a:p>
        </p:txBody>
      </p:sp>
      <p:pic>
        <p:nvPicPr>
          <p:cNvPr id="4" name="Picture 3" descr="trans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124200"/>
            <a:ext cx="4722668" cy="1028700"/>
          </a:xfrm>
          <a:prstGeom prst="rect">
            <a:avLst/>
          </a:prstGeom>
        </p:spPr>
      </p:pic>
      <p:sp>
        <p:nvSpPr>
          <p:cNvPr id="5" name="Line 139"/>
          <p:cNvSpPr>
            <a:spLocks noChangeShapeType="1"/>
          </p:cNvSpPr>
          <p:nvPr/>
        </p:nvSpPr>
        <p:spPr bwMode="auto">
          <a:xfrm rot="16200000" flipV="1">
            <a:off x="3349624" y="28702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95600" y="2209800"/>
            <a:ext cx="1476375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BEGIN TRAN statement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 flipH="1">
            <a:off x="4603750" y="28194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76800" y="2590800"/>
            <a:ext cx="1905000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Name of the transaction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AutoShape 303"/>
          <p:cNvSpPr>
            <a:spLocks/>
          </p:cNvSpPr>
          <p:nvPr/>
        </p:nvSpPr>
        <p:spPr bwMode="auto">
          <a:xfrm flipH="1">
            <a:off x="2971799" y="3200401"/>
            <a:ext cx="228600" cy="9144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19200" y="3352800"/>
            <a:ext cx="1724025" cy="5334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Transaction: executed as a single unit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Line 167"/>
          <p:cNvSpPr>
            <a:spLocks noChangeShapeType="1"/>
          </p:cNvSpPr>
          <p:nvPr/>
        </p:nvSpPr>
        <p:spPr bwMode="auto">
          <a:xfrm rot="5400000">
            <a:off x="3379787" y="45085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895600" y="46482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COMMIT TRAN statement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9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ROLLBACK TRAN Statement</a:t>
            </a:r>
            <a:endParaRPr lang="en-US" sz="2400" dirty="0"/>
          </a:p>
        </p:txBody>
      </p:sp>
      <p:pic>
        <p:nvPicPr>
          <p:cNvPr id="3" name="Picture 2" descr="rollback tr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59" y="2667000"/>
            <a:ext cx="4679741" cy="1054100"/>
          </a:xfrm>
          <a:prstGeom prst="rect">
            <a:avLst/>
          </a:prstGeom>
        </p:spPr>
      </p:pic>
      <p:sp>
        <p:nvSpPr>
          <p:cNvPr id="4" name="Line 144"/>
          <p:cNvSpPr>
            <a:spLocks noChangeShapeType="1"/>
          </p:cNvSpPr>
          <p:nvPr/>
        </p:nvSpPr>
        <p:spPr bwMode="auto">
          <a:xfrm>
            <a:off x="2570371" y="3565525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40059" y="33528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Cancels the previous changes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6" name="Group 292"/>
          <p:cNvGrpSpPr>
            <a:grpSpLocks/>
          </p:cNvGrpSpPr>
          <p:nvPr/>
        </p:nvGrpSpPr>
        <p:grpSpPr bwMode="auto">
          <a:xfrm rot="10800000" flipV="1">
            <a:off x="5302459" y="3581400"/>
            <a:ext cx="407988" cy="407988"/>
            <a:chOff x="3353" y="2605"/>
            <a:chExt cx="257" cy="257"/>
          </a:xfrm>
        </p:grpSpPr>
        <p:sp>
          <p:nvSpPr>
            <p:cNvPr id="7" name="Line 293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94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769059" y="3962400"/>
            <a:ext cx="1828799" cy="447676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Typically executed after error checking fails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5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Transactions in Stored Procedures</a:t>
            </a:r>
            <a:endParaRPr lang="en-US" sz="2400" dirty="0"/>
          </a:p>
        </p:txBody>
      </p:sp>
      <p:pic>
        <p:nvPicPr>
          <p:cNvPr id="3" name="Picture 2" descr="stored proced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09800"/>
            <a:ext cx="5287818" cy="2667000"/>
          </a:xfrm>
          <a:prstGeom prst="rect">
            <a:avLst/>
          </a:prstGeom>
        </p:spPr>
      </p:pic>
      <p:sp>
        <p:nvSpPr>
          <p:cNvPr id="4" name="Line 144"/>
          <p:cNvSpPr>
            <a:spLocks noChangeShapeType="1"/>
          </p:cNvSpPr>
          <p:nvPr/>
        </p:nvSpPr>
        <p:spPr bwMode="auto">
          <a:xfrm>
            <a:off x="2220912" y="3641725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90600" y="33528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Checks to see if an error occurred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113"/>
          <p:cNvSpPr>
            <a:spLocks noChangeShapeType="1"/>
          </p:cNvSpPr>
          <p:nvPr/>
        </p:nvSpPr>
        <p:spPr bwMode="auto">
          <a:xfrm rot="10800000">
            <a:off x="5954712" y="401161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48400" y="3733800"/>
            <a:ext cx="1828800" cy="3810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If an error occurred, rolls back transaction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Line 113"/>
          <p:cNvSpPr>
            <a:spLocks noChangeShapeType="1"/>
          </p:cNvSpPr>
          <p:nvPr/>
        </p:nvSpPr>
        <p:spPr bwMode="auto">
          <a:xfrm rot="10800000">
            <a:off x="5497512" y="454501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91200" y="4267200"/>
            <a:ext cx="22860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If an error does not occur, commits transaction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Line 144"/>
          <p:cNvSpPr>
            <a:spLocks noChangeShapeType="1"/>
          </p:cNvSpPr>
          <p:nvPr/>
        </p:nvSpPr>
        <p:spPr bwMode="auto">
          <a:xfrm>
            <a:off x="2220912" y="2727325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0600" y="2590800"/>
            <a:ext cx="14763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Begins transaction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9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COMMIT TRAN Statement</a:t>
            </a:r>
            <a:endParaRPr lang="en-US" sz="2400" dirty="0"/>
          </a:p>
        </p:txBody>
      </p:sp>
      <p:pic>
        <p:nvPicPr>
          <p:cNvPr id="3" name="Picture 2" descr="commit tr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95600"/>
            <a:ext cx="4564743" cy="939800"/>
          </a:xfrm>
          <a:prstGeom prst="rect">
            <a:avLst/>
          </a:prstGeom>
        </p:spPr>
      </p:pic>
      <p:sp>
        <p:nvSpPr>
          <p:cNvPr id="4" name="Line 167"/>
          <p:cNvSpPr>
            <a:spLocks noChangeShapeType="1"/>
          </p:cNvSpPr>
          <p:nvPr/>
        </p:nvSpPr>
        <p:spPr bwMode="auto">
          <a:xfrm rot="5400000">
            <a:off x="2541587" y="41275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52600" y="4267200"/>
            <a:ext cx="2057400" cy="5334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COMMIT TRAN statement saves the changes in the transaction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AutoShape 302"/>
          <p:cNvSpPr>
            <a:spLocks/>
          </p:cNvSpPr>
          <p:nvPr/>
        </p:nvSpPr>
        <p:spPr bwMode="auto">
          <a:xfrm>
            <a:off x="6781800" y="3048001"/>
            <a:ext cx="174625" cy="6096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292"/>
          <p:cNvGrpSpPr>
            <a:grpSpLocks/>
          </p:cNvGrpSpPr>
          <p:nvPr/>
        </p:nvGrpSpPr>
        <p:grpSpPr bwMode="auto">
          <a:xfrm rot="10800000" flipV="1">
            <a:off x="7010400" y="3352800"/>
            <a:ext cx="407988" cy="407988"/>
            <a:chOff x="3353" y="2605"/>
            <a:chExt cx="257" cy="257"/>
          </a:xfrm>
        </p:grpSpPr>
        <p:sp>
          <p:nvSpPr>
            <p:cNvPr id="8" name="Line 293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294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6683375" y="3743324"/>
            <a:ext cx="1476375" cy="447676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Transaction inserts three rows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2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400" b="1" i="0" smtClean="0">
                <a:latin typeface="Calibri" pitchFamily="34" charset="0"/>
                <a:cs typeface="Calibri" pitchFamily="34" charset="0"/>
              </a:rPr>
              <a:t>Reflective Questions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1060450"/>
            <a:ext cx="8229600" cy="53403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231775" indent="-231775">
              <a:spcBef>
                <a:spcPct val="20000"/>
              </a:spcBef>
              <a:buClr>
                <a:srgbClr val="009DDC"/>
              </a:buClr>
              <a:buFont typeface="+mj-lt"/>
              <a:buAutoNum type="arabicPeriod"/>
              <a:defRPr/>
            </a:pPr>
            <a:r>
              <a:rPr lang="en-US" sz="1600" b="1" dirty="0"/>
              <a:t>How do you think you might implement transactions in your organization</a:t>
            </a:r>
            <a:r>
              <a:rPr lang="en-US" sz="1600" b="1" dirty="0" smtClean="0"/>
              <a:t>?</a:t>
            </a:r>
          </a:p>
          <a:p>
            <a:pPr marL="231775" indent="-231775">
              <a:spcBef>
                <a:spcPct val="20000"/>
              </a:spcBef>
              <a:buClr>
                <a:srgbClr val="009DDC"/>
              </a:buClr>
              <a:buFont typeface="+mj-lt"/>
              <a:buAutoNum type="arabicPeriod"/>
              <a:defRPr/>
            </a:pPr>
            <a:r>
              <a:rPr lang="en-US" sz="1600" b="1" dirty="0" smtClean="0"/>
              <a:t>What benefit does using transactions offer you?</a:t>
            </a:r>
            <a:endParaRPr lang="en-US" sz="1600" b="1" dirty="0"/>
          </a:p>
          <a:p>
            <a:pPr>
              <a:spcBef>
                <a:spcPct val="20000"/>
              </a:spcBef>
              <a:buClr>
                <a:srgbClr val="009DDC"/>
              </a:buClr>
              <a:defRPr/>
            </a:pP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6700</TotalTime>
  <Words>112</Words>
  <Application>Microsoft Office PowerPoint</Application>
  <PresentationFormat>On-screen Show (4:3)</PresentationFormat>
  <Paragraphs>24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Managing Transactions</vt:lpstr>
      <vt:lpstr>Transactions</vt:lpstr>
      <vt:lpstr>The ROLLBACK TRAN Statement</vt:lpstr>
      <vt:lpstr>Transactions in Stored Procedures</vt:lpstr>
      <vt:lpstr>The COMMIT TRAN Statement</vt:lpstr>
      <vt:lpstr>Reflective Questions</vt:lpstr>
    </vt:vector>
  </TitlesOfParts>
  <Company>element 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OV-ILT Template –  Content Developer Section</dc:title>
  <dc:subject>Courseware Resource Supplement</dc:subject>
  <dc:creator>Isalgado</dc:creator>
  <dc:description>Version 1.6_x000d_
03.31.03</dc:description>
  <cp:lastModifiedBy>Joe M</cp:lastModifiedBy>
  <cp:revision>134</cp:revision>
  <dcterms:created xsi:type="dcterms:W3CDTF">2004-05-21T12:27:45Z</dcterms:created>
  <dcterms:modified xsi:type="dcterms:W3CDTF">2014-04-11T19:34:52Z</dcterms:modified>
  <cp:category>Templates</cp:category>
</cp:coreProperties>
</file>