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41"/>
  </p:notesMasterIdLst>
  <p:handoutMasterIdLst>
    <p:handoutMasterId r:id="rId42"/>
  </p:handoutMasterIdLst>
  <p:sldIdLst>
    <p:sldId id="261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333" r:id="rId13"/>
    <p:sldId id="283" r:id="rId14"/>
    <p:sldId id="284" r:id="rId15"/>
    <p:sldId id="277" r:id="rId16"/>
    <p:sldId id="279" r:id="rId17"/>
    <p:sldId id="280" r:id="rId18"/>
    <p:sldId id="278" r:id="rId19"/>
    <p:sldId id="281" r:id="rId20"/>
    <p:sldId id="282" r:id="rId21"/>
    <p:sldId id="334" r:id="rId22"/>
    <p:sldId id="285" r:id="rId23"/>
    <p:sldId id="286" r:id="rId24"/>
    <p:sldId id="289" r:id="rId25"/>
    <p:sldId id="290" r:id="rId26"/>
    <p:sldId id="291" r:id="rId27"/>
    <p:sldId id="330" r:id="rId28"/>
    <p:sldId id="287" r:id="rId29"/>
    <p:sldId id="329" r:id="rId30"/>
    <p:sldId id="331" r:id="rId31"/>
    <p:sldId id="293" r:id="rId32"/>
    <p:sldId id="294" r:id="rId33"/>
    <p:sldId id="295" r:id="rId34"/>
    <p:sldId id="332" r:id="rId35"/>
    <p:sldId id="296" r:id="rId36"/>
    <p:sldId id="297" r:id="rId37"/>
    <p:sldId id="335" r:id="rId38"/>
    <p:sldId id="298" r:id="rId39"/>
    <p:sldId id="26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E4E4E4"/>
    <a:srgbClr val="DCDCDC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249" autoAdjust="0"/>
  </p:normalViewPr>
  <p:slideViewPr>
    <p:cSldViewPr>
      <p:cViewPr>
        <p:scale>
          <a:sx n="80" d="100"/>
          <a:sy n="80" d="100"/>
        </p:scale>
        <p:origin x="10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9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NumPy Arrays</a:t>
            </a:r>
          </a:p>
          <a:p>
            <a:r>
              <a:rPr lang="en-US" dirty="0"/>
              <a:t>Load and Save NumPy Data</a:t>
            </a:r>
          </a:p>
          <a:p>
            <a:r>
              <a:rPr lang="en-US" dirty="0"/>
              <a:t>Analyze Data in NumPy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Analyzing Data with NumPy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D9A50-44B1-4CB9-B28D-996796A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Array Creation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4D460-5A49-4B27-B0C4-C90C2968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348858DC-557C-42A9-8ED7-4AA1BCE58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65196"/>
              </p:ext>
            </p:extLst>
          </p:nvPr>
        </p:nvGraphicFramePr>
        <p:xfrm>
          <a:off x="76200" y="1412223"/>
          <a:ext cx="8991599" cy="4565904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zeros(</a:t>
                      </a: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An array filled with zeros.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numpy.zeros((2, 3))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array([[0., 0., 0.],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0.]])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ones(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filled with ones.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numpy.ones((2, 3))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array([[1., 1., 1.],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[1., 1., 1.]])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full(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fill_value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filled with provided fill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numpy.full((2, 3),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array([[5, 5, 5],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[5, 5, 5]])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eye(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N)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identity matrix.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numpy.eye(3)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[0., 0., 1.]])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linspace(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stop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of evenly spaced numbers, with number of values specified.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numpy.linspace(0, 10,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array([0., 5., 10.])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121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stop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of evenly spaced numbers, with space between values specified.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numpy.arange(0, 10,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3, 6, 9])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1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6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3713F-8A7B-4350-860D-2A6DB7C3903C}"/>
              </a:ext>
            </a:extLst>
          </p:cNvPr>
          <p:cNvSpPr/>
          <p:nvPr/>
        </p:nvSpPr>
        <p:spPr>
          <a:xfrm>
            <a:off x="1316666" y="1384490"/>
            <a:ext cx="2340934" cy="2393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B0B13-3B31-4C8E-A192-467DAA6C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225ED-DF02-429D-9319-D8A37F97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numpy.random.seed()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Initializes PRNG, can be used to produce deterministic output.</a:t>
            </a:r>
          </a:p>
          <a:p>
            <a:pPr lvl="1"/>
            <a:r>
              <a:rPr lang="en-US" dirty="0"/>
              <a:t>Takes any integer as argument.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449D9-9643-4519-88C1-C921C721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r>
              <a:rPr lang="en-US" dirty="0"/>
              <a:t> Module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6485A9A0-93B1-4B08-ADB1-2B943BAE1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8831"/>
              </p:ext>
            </p:extLst>
          </p:nvPr>
        </p:nvGraphicFramePr>
        <p:xfrm>
          <a:off x="76200" y="2514600"/>
          <a:ext cx="8991599" cy="352958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randint(</a:t>
                      </a: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An array of the given shape filled with random integers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random.randint(0, 5, (2, 3))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array([[3, 2, 4],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1, 4]])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of the given shape filled with random floats between 0.0 and 1.0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random.random((2, 3))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array([[0.03588, 0.69175, 0.37868],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[0.51851, 0.65795, 0.19385]])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shuffle(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whose sequence has been randomly shuffled.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 = arange(0, 10,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random.shuffle(x)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array([6, 9, 3, 0])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normal(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scale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2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array of the given shape that follows a normal distribution.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random.normal(5, 2, (2, 3))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array([[4.66873, 8.44657,  4.19854],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[6.59097, 3.26662, 10.13637]])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19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59A0C-8393-4597-BDEC-93FB0B3D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78EABD-19E4-4F94-9770-145DA31D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Creating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1105-A8B0-4BF6-AD13-7CD74B9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dirty="0"/>
              <a:t> over lists for performance benefits.</a:t>
            </a:r>
          </a:p>
          <a:p>
            <a:r>
              <a:rPr lang="en-US" dirty="0"/>
              <a:t>Use NumPy when working with homogeneous data.</a:t>
            </a:r>
          </a:p>
          <a:p>
            <a:r>
              <a:rPr lang="en-US" dirty="0"/>
              <a:t>Use array attributes to retrieve metadata about an array.</a:t>
            </a:r>
          </a:p>
          <a:p>
            <a:r>
              <a:rPr lang="en-US" dirty="0"/>
              <a:t>Familiarize yourself with the types of data supported by NumPy.</a:t>
            </a:r>
          </a:p>
          <a:p>
            <a:r>
              <a:rPr lang="en-US" dirty="0"/>
              <a:t>Consider how mixed data is converted to a single type.</a:t>
            </a:r>
          </a:p>
          <a:p>
            <a:r>
              <a:rPr lang="en-US" dirty="0"/>
              <a:t>Use array creation functions to generate artificial data.</a:t>
            </a:r>
          </a:p>
        </p:txBody>
      </p:sp>
    </p:spTree>
    <p:extLst>
      <p:ext uri="{BB962C8B-B14F-4D97-AF65-F5344CB8AC3E}">
        <p14:creationId xmlns:p14="http://schemas.microsoft.com/office/powerpoint/2010/main" val="417665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C2717-13F5-464A-9DA7-699D75FC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37CEA-917B-48E1-ABF4-5B886CC8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You'll start by exploring the basics of creating arrays.</a:t>
            </a:r>
          </a:p>
          <a:p>
            <a:r>
              <a:rPr lang="en-US" dirty="0"/>
              <a:t>Most GCE data will come from existing sources, but creating arrays can still be useful.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2D42-2744-4B8B-BC70-727C377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Creating NumPy Arrays</a:t>
            </a:r>
          </a:p>
        </p:txBody>
      </p:sp>
    </p:spTree>
    <p:extLst>
      <p:ext uri="{BB962C8B-B14F-4D97-AF65-F5344CB8AC3E}">
        <p14:creationId xmlns:p14="http://schemas.microsoft.com/office/powerpoint/2010/main" val="319784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0491A1-8644-464C-8759-AAA1D65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Save NumPy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FB9C18-6A12-475F-8344-A50A832F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00052-4F5E-486A-AD92-056CBA30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8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A30A-3452-4ED2-ABF5-8E067EFE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BCB8-289D-47F0-AE57-AFD900E2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You'll need to get an existing dataset into a NumPy array.</a:t>
            </a:r>
          </a:p>
          <a:p>
            <a:r>
              <a:rPr lang="en-US" dirty="0"/>
              <a:t>Loading data manually is tedious.</a:t>
            </a:r>
          </a:p>
          <a:p>
            <a:r>
              <a:rPr lang="en-US" dirty="0"/>
              <a:t>Loading data using standard Python functions is not optimal.</a:t>
            </a:r>
          </a:p>
          <a:p>
            <a:r>
              <a:rPr lang="en-US" dirty="0"/>
              <a:t>NumPy loading supports:</a:t>
            </a:r>
          </a:p>
          <a:p>
            <a:pPr lvl="1"/>
            <a:r>
              <a:rPr lang="en-US" dirty="0"/>
              <a:t>Raw text files.</a:t>
            </a:r>
          </a:p>
          <a:p>
            <a:pPr lvl="1"/>
            <a:r>
              <a:rPr lang="en-US" dirty="0"/>
              <a:t>Binary (non-text) files.</a:t>
            </a:r>
          </a:p>
          <a:p>
            <a:r>
              <a:rPr lang="en-US" dirty="0"/>
              <a:t>Two main functions: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numpy.loadtxt()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2E370-4187-4F9C-B20D-E11CEB5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a NumPy Array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4EFCA9-4DAD-46C3-8ACD-37FD0F6F6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800" y="350383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C0AF87-59AA-4564-8166-6F230BC53BEE}"/>
              </a:ext>
            </a:extLst>
          </p:cNvPr>
          <p:cNvSpPr/>
          <p:nvPr/>
        </p:nvSpPr>
        <p:spPr>
          <a:xfrm>
            <a:off x="2408765" y="5653007"/>
            <a:ext cx="4453467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D9185A-68AB-4D66-8E41-4A95BE8E20FA}"/>
              </a:ext>
            </a:extLst>
          </p:cNvPr>
          <p:cNvSpPr/>
          <p:nvPr/>
        </p:nvSpPr>
        <p:spPr>
          <a:xfrm>
            <a:off x="2345269" y="5358920"/>
            <a:ext cx="2988732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8EC6-A8D7-4FF3-A05D-F77F11EE2A16}"/>
              </a:ext>
            </a:extLst>
          </p:cNvPr>
          <p:cNvSpPr/>
          <p:nvPr/>
        </p:nvSpPr>
        <p:spPr>
          <a:xfrm>
            <a:off x="838200" y="4144112"/>
            <a:ext cx="3657600" cy="50409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7B463-CF91-40A9-A188-BD19D1D910F5}"/>
              </a:ext>
            </a:extLst>
          </p:cNvPr>
          <p:cNvSpPr/>
          <p:nvPr/>
        </p:nvSpPr>
        <p:spPr>
          <a:xfrm>
            <a:off x="838200" y="2620110"/>
            <a:ext cx="1371600" cy="50409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AA54A-6554-4972-A7AD-4A110F61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FCA6-1C17-4392-88E7-E4E04AD7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data stored in a text file.</a:t>
            </a:r>
          </a:p>
          <a:p>
            <a:r>
              <a:rPr lang="en-US" dirty="0"/>
              <a:t>Expects tabular format with space delimiter by default.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my_data.txt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6 10 9 3 6 1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10 4 3 5 1 2</a:t>
            </a:r>
          </a:p>
          <a:p>
            <a:endParaRPr lang="en-US" dirty="0"/>
          </a:p>
          <a:p>
            <a:r>
              <a:rPr lang="en-US" dirty="0"/>
              <a:t>When loaded, array will be: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array([[6., 10., 9., 3., 6., 1.],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[10., 4., 3., 5., 1., 2.]])</a:t>
            </a:r>
          </a:p>
          <a:p>
            <a:endParaRPr lang="en-US" dirty="0"/>
          </a:p>
          <a:p>
            <a:r>
              <a:rPr lang="en-US" dirty="0"/>
              <a:t>Specify file path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/>
              <a:t> argument:</a:t>
            </a:r>
          </a:p>
          <a:p>
            <a:pPr lvl="1"/>
            <a:r>
              <a:rPr lang="en-US" dirty="0"/>
              <a:t>Relative path: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numpy.loadtxt('my_data.txt')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Absolute path: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numpy.loadtxt('/home/student/my_data.txt')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D31B2-2F37-48E2-967D-4A1D15A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numpy.loadtxt()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58951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CD19C-EF03-4CF4-BD93-84F18CB9B530}"/>
              </a:ext>
            </a:extLst>
          </p:cNvPr>
          <p:cNvSpPr/>
          <p:nvPr/>
        </p:nvSpPr>
        <p:spPr>
          <a:xfrm>
            <a:off x="849926" y="3316152"/>
            <a:ext cx="2731474" cy="20977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AC110-8F69-482B-BC41-CDF6E52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56B0-9780-4ED7-B1BD-E6EE28D4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binary files in pickle format.</a:t>
            </a:r>
          </a:p>
          <a:p>
            <a:r>
              <a:rPr lang="en-US" dirty="0"/>
              <a:t>Pickling is serialization of data objects.</a:t>
            </a:r>
          </a:p>
          <a:p>
            <a:r>
              <a:rPr lang="en-US" dirty="0"/>
              <a:t>Pickle files have .npy or .npz extensions.</a:t>
            </a:r>
          </a:p>
          <a:p>
            <a:r>
              <a:rPr lang="en-US" dirty="0"/>
              <a:t>Pickles are good for storing/sharing NumPy arrays.</a:t>
            </a:r>
          </a:p>
          <a:p>
            <a:r>
              <a:rPr lang="en-US" dirty="0"/>
              <a:t>Loading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my_data.npy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numpy.load('my_data.npy')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Results in NumPy array matching what is saved in pickle.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F6E984-C9DD-445B-98BA-438428F3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71289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A515C9-A66E-4306-8BD2-25F0854B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7215-E134-4A20-AC19-0F348C10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make changes to an array, you may need to save it.</a:t>
            </a:r>
          </a:p>
          <a:p>
            <a:pPr lvl="1"/>
            <a:r>
              <a:rPr lang="en-US" dirty="0"/>
              <a:t>Reuse it in another Python project.</a:t>
            </a:r>
          </a:p>
          <a:p>
            <a:pPr lvl="1"/>
            <a:r>
              <a:rPr lang="en-US" dirty="0"/>
              <a:t>Use it as input to an external tool.</a:t>
            </a:r>
          </a:p>
          <a:p>
            <a:r>
              <a:rPr lang="en-US" dirty="0"/>
              <a:t>Save as text or binary.</a:t>
            </a:r>
          </a:p>
          <a:p>
            <a:pPr lvl="1"/>
            <a:r>
              <a:rPr lang="en-US" dirty="0"/>
              <a:t>Text is easier to read, and many tools can parse it.</a:t>
            </a:r>
          </a:p>
          <a:p>
            <a:pPr lvl="1"/>
            <a:r>
              <a:rPr lang="en-US" dirty="0"/>
              <a:t>Pickles are exact clones and Python doesn't need to parse them.</a:t>
            </a:r>
          </a:p>
          <a:p>
            <a:pPr lvl="1"/>
            <a:r>
              <a:rPr lang="en-US" dirty="0"/>
              <a:t>Choice comes down to your own needs.</a:t>
            </a:r>
          </a:p>
          <a:p>
            <a:r>
              <a:rPr lang="en-US" dirty="0"/>
              <a:t>Two main functions: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numpy.savetxt()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9C7F5-793B-4D3B-A0D3-DBC59713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NumPy Array Data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CDC6C5-2DE0-4563-8E55-18858B3F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800" y="350383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6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7824B6-7BB8-4534-85A0-9F1EA7A026C0}"/>
              </a:ext>
            </a:extLst>
          </p:cNvPr>
          <p:cNvSpPr/>
          <p:nvPr/>
        </p:nvSpPr>
        <p:spPr>
          <a:xfrm>
            <a:off x="838200" y="5958256"/>
            <a:ext cx="2209800" cy="50409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EB396-2814-4BB1-A6FB-EF16F821A832}"/>
              </a:ext>
            </a:extLst>
          </p:cNvPr>
          <p:cNvSpPr/>
          <p:nvPr/>
        </p:nvSpPr>
        <p:spPr>
          <a:xfrm>
            <a:off x="838200" y="5089443"/>
            <a:ext cx="4953000" cy="18904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99029-5724-4D13-850C-4C6E4F206340}"/>
              </a:ext>
            </a:extLst>
          </p:cNvPr>
          <p:cNvSpPr/>
          <p:nvPr/>
        </p:nvSpPr>
        <p:spPr>
          <a:xfrm>
            <a:off x="838200" y="2631828"/>
            <a:ext cx="4114800" cy="78544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272F5-34CD-44A0-90BE-14F8220B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2DC7-0432-4648-8153-FE01D3EB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NumPy array as text file.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/>
              <a:t> specifies where to save,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specifies name of array to save.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my_array = numpy.array([[1, 3, 5],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[5, 3, 8]])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numpy.savetxt('my_data.txt', my_array)</a:t>
            </a:r>
          </a:p>
          <a:p>
            <a:endParaRPr lang="en-US" dirty="0"/>
          </a:p>
          <a:p>
            <a:r>
              <a:rPr lang="en-US" dirty="0"/>
              <a:t>Saves as tabular format with space separation by default.</a:t>
            </a:r>
          </a:p>
          <a:p>
            <a:r>
              <a:rPr lang="en-US" dirty="0"/>
              <a:t>Saves numbers as precise floats.</a:t>
            </a:r>
          </a:p>
          <a:p>
            <a:r>
              <a:rPr lang="en-US" dirty="0"/>
              <a:t>Clean output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dirty="0"/>
              <a:t> parameter: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numpy.savetxt('my_data.txt', my_array, '%.4f')</a:t>
            </a:r>
          </a:p>
          <a:p>
            <a:endParaRPr lang="en-US" dirty="0"/>
          </a:p>
          <a:p>
            <a:r>
              <a:rPr lang="en-US" dirty="0"/>
              <a:t>Results in: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1.0000 3.0000 5.0000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5.0000 3.0000 8.0000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7ED233-D46A-4053-8729-D088EF16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numpy.savetxt()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749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CE3-CF82-48A8-9E18-878EC2D9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NumPy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4D241-50F5-48A3-B119-15B029D74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C6C9B-D37E-4534-A726-BC9C1AE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3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A40DEC-753E-41CF-9558-9DB275F1AC56}"/>
              </a:ext>
            </a:extLst>
          </p:cNvPr>
          <p:cNvSpPr/>
          <p:nvPr/>
        </p:nvSpPr>
        <p:spPr>
          <a:xfrm>
            <a:off x="838200" y="2631828"/>
            <a:ext cx="3810000" cy="78544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7CEF8-DA8D-4F80-9A2F-6F4F585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072D-5E75-40C9-9776-0F318022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NumPy array as a pickle.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specifies where to save,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/>
              <a:t> specifies name of array to save.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my_array = numpy.array([[1, 3, 5],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[5, 3, 8]])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numpy.save('my_data.npy', my_array)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numpy.load()</a:t>
            </a:r>
            <a:r>
              <a:rPr lang="en-US" dirty="0"/>
              <a:t> to load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my_data.npy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6AE82-2415-4993-8BBA-2F207C0C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numpy.save()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8973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9C70A-0F89-4EB9-B6C3-203A4A2B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D4F33-D4F1-46FF-ABDA-9133923B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Loading and Saving NumPy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C645-B85F-49F3-88B8-3791D8C1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 pros and cons of text vs. binary files.</a:t>
            </a:r>
          </a:p>
          <a:p>
            <a:pPr lvl="1"/>
            <a:r>
              <a:rPr lang="en-US" dirty="0"/>
              <a:t>Text files are easy to read and can be used as input to other software.</a:t>
            </a:r>
          </a:p>
          <a:p>
            <a:pPr lvl="1"/>
            <a:r>
              <a:rPr lang="en-US" dirty="0"/>
              <a:t>Binary files represent array objects exactly.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loadtxt()</a:t>
            </a:r>
            <a:r>
              <a:rPr lang="en-US" dirty="0"/>
              <a:t> when loading from a text file.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load()</a:t>
            </a:r>
            <a:r>
              <a:rPr lang="en-US" dirty="0"/>
              <a:t> when loading from a binary pickle file.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savetxt()</a:t>
            </a:r>
            <a:r>
              <a:rPr lang="en-US" dirty="0"/>
              <a:t> to save an array as a text file.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save()</a:t>
            </a:r>
            <a:r>
              <a:rPr lang="en-US" dirty="0"/>
              <a:t> to save an array in binary format.</a:t>
            </a:r>
          </a:p>
        </p:txBody>
      </p:sp>
    </p:spTree>
    <p:extLst>
      <p:ext uri="{BB962C8B-B14F-4D97-AF65-F5344CB8AC3E}">
        <p14:creationId xmlns:p14="http://schemas.microsoft.com/office/powerpoint/2010/main" val="57205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4238B-483B-4411-BB6A-82F98BB1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1E3B6-CAE3-4D99-A131-82EBFA83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GCE sales data is in a loose form for now.</a:t>
            </a:r>
          </a:p>
          <a:p>
            <a:r>
              <a:rPr lang="en-US" dirty="0"/>
              <a:t>Text files contain info about each sale invoice (including customer rating).</a:t>
            </a:r>
          </a:p>
          <a:p>
            <a:r>
              <a:rPr lang="en-US" dirty="0"/>
              <a:t>You need to get the data into an array.</a:t>
            </a:r>
          </a:p>
          <a:p>
            <a:r>
              <a:rPr lang="en-US" dirty="0"/>
              <a:t>You'll save array data as files to share with your team members.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EDE946-32F8-41BD-8AB1-5EE8F5FD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Loading and Saving NumPy Data</a:t>
            </a:r>
          </a:p>
        </p:txBody>
      </p:sp>
    </p:spTree>
    <p:extLst>
      <p:ext uri="{BB962C8B-B14F-4D97-AF65-F5344CB8AC3E}">
        <p14:creationId xmlns:p14="http://schemas.microsoft.com/office/powerpoint/2010/main" val="70577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24C8A-EA6B-4680-94C9-D0C13CDF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 in NumPy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72091-7DE8-4893-A1F2-C207BA19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0A165-62D2-457D-A105-457863FE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5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C8E92-20B1-4AB0-9403-F201BE1D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95793-6D1E-40BC-BA5B-F311FB61D59D}"/>
              </a:ext>
            </a:extLst>
          </p:cNvPr>
          <p:cNvSpPr/>
          <p:nvPr/>
        </p:nvSpPr>
        <p:spPr>
          <a:xfrm>
            <a:off x="818410" y="1676400"/>
            <a:ext cx="3401289" cy="48886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6DB1B-2745-48FE-92A8-5F8ACA9821D6}"/>
              </a:ext>
            </a:extLst>
          </p:cNvPr>
          <p:cNvSpPr/>
          <p:nvPr/>
        </p:nvSpPr>
        <p:spPr>
          <a:xfrm>
            <a:off x="818410" y="3425042"/>
            <a:ext cx="3601190" cy="74715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FD78B-CA62-48A2-93F5-14E98AE11DEB}"/>
              </a:ext>
            </a:extLst>
          </p:cNvPr>
          <p:cNvSpPr/>
          <p:nvPr/>
        </p:nvSpPr>
        <p:spPr>
          <a:xfrm>
            <a:off x="818410" y="4860966"/>
            <a:ext cx="1426026" cy="19000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3732-69B9-41C8-89BC-27277A1E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 indexing: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x1d = numpy.array([8, 3, 9, 16])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x1d[0]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Result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Indices start with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also use a negative index.</a:t>
            </a:r>
          </a:p>
          <a:p>
            <a:r>
              <a:rPr lang="en-US" dirty="0"/>
              <a:t>2-D indexing: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x2d = numpy.array([[8, 3, 9, 16],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[20, 4, 1, 6]])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x2d[1, 2]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You can index to change specific values: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x2d[1, 2] = 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BD21E-407B-4DC9-8CFA-0DF02C5E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Indexing</a:t>
            </a:r>
          </a:p>
        </p:txBody>
      </p:sp>
    </p:spTree>
    <p:extLst>
      <p:ext uri="{BB962C8B-B14F-4D97-AF65-F5344CB8AC3E}">
        <p14:creationId xmlns:p14="http://schemas.microsoft.com/office/powerpoint/2010/main" val="54133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CE35F-3F78-4C12-9491-FBFE7A22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8A05A-C6E5-4E6A-A193-4257EFB82161}"/>
              </a:ext>
            </a:extLst>
          </p:cNvPr>
          <p:cNvSpPr/>
          <p:nvPr/>
        </p:nvSpPr>
        <p:spPr>
          <a:xfrm>
            <a:off x="855022" y="2327597"/>
            <a:ext cx="4904509" cy="43539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2A3B3-16B3-492A-A583-4D0468A6E3AE}"/>
              </a:ext>
            </a:extLst>
          </p:cNvPr>
          <p:cNvSpPr/>
          <p:nvPr/>
        </p:nvSpPr>
        <p:spPr>
          <a:xfrm>
            <a:off x="817417" y="3429001"/>
            <a:ext cx="1818905" cy="2286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E69AC-5852-4839-B029-5B55C74DAC81}"/>
              </a:ext>
            </a:extLst>
          </p:cNvPr>
          <p:cNvSpPr/>
          <p:nvPr/>
        </p:nvSpPr>
        <p:spPr>
          <a:xfrm>
            <a:off x="817417" y="4017246"/>
            <a:ext cx="3612079" cy="48350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BDE8F-EFF9-47F2-B8CF-B7C77ECEC483}"/>
              </a:ext>
            </a:extLst>
          </p:cNvPr>
          <p:cNvSpPr/>
          <p:nvPr/>
        </p:nvSpPr>
        <p:spPr>
          <a:xfrm>
            <a:off x="817416" y="4872842"/>
            <a:ext cx="2669971" cy="71647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411FB-BA04-4E4E-95FF-5D665F67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access multiple items that are staggered throughout array: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x1d = numpy.array([10, 5, 32, 16, 1, 2, 9, 4])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x1d[[0, 4, 7]]</a:t>
            </a:r>
          </a:p>
          <a:p>
            <a:pPr lvl="1"/>
            <a:r>
              <a:rPr lang="en-US" dirty="0"/>
              <a:t>Selects index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/>
              <a:t>,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.</a:t>
            </a:r>
          </a:p>
          <a:p>
            <a:r>
              <a:rPr lang="en-US" dirty="0"/>
              <a:t>Returns: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array([10, 1, 4])</a:t>
            </a:r>
          </a:p>
          <a:p>
            <a:r>
              <a:rPr lang="en-US" dirty="0"/>
              <a:t>For 2-D array: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x2d = numpy.array([[8, 3, 9, 16],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[20, 4, 1, 6]])</a:t>
            </a:r>
          </a:p>
          <a:p>
            <a:r>
              <a:rPr lang="en-US" dirty="0"/>
              <a:t>To access value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/>
              <a:t> and value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 = numpy.array([0, 1])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= numpy.array([3, 2])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x2d[row, col]</a:t>
            </a:r>
          </a:p>
          <a:p>
            <a:r>
              <a:rPr lang="en-US" dirty="0"/>
              <a:t>Shape of result is shape of index, not of array being indexed.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05FC39-CF44-408D-BB16-D7EA0CFB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B4FAE6-0A51-4EA0-A2DD-6AA07779F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Fancy indexing</a:t>
            </a:r>
            <a:r>
              <a:rPr lang="en-US" dirty="0"/>
              <a:t>: The process of using a list or array to index an array.</a:t>
            </a:r>
          </a:p>
        </p:txBody>
      </p:sp>
    </p:spTree>
    <p:extLst>
      <p:ext uri="{BB962C8B-B14F-4D97-AF65-F5344CB8AC3E}">
        <p14:creationId xmlns:p14="http://schemas.microsoft.com/office/powerpoint/2010/main" val="274511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de Highlight">
            <a:extLst>
              <a:ext uri="{FF2B5EF4-FFF2-40B4-BE49-F238E27FC236}">
                <a16:creationId xmlns:a16="http://schemas.microsoft.com/office/drawing/2014/main" id="{B2FD44A8-4336-4BB1-A32C-238985D66F78}"/>
              </a:ext>
            </a:extLst>
          </p:cNvPr>
          <p:cNvSpPr/>
          <p:nvPr/>
        </p:nvSpPr>
        <p:spPr>
          <a:xfrm>
            <a:off x="795647" y="5454732"/>
            <a:ext cx="787730" cy="24146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Code Highlight">
            <a:extLst>
              <a:ext uri="{FF2B5EF4-FFF2-40B4-BE49-F238E27FC236}">
                <a16:creationId xmlns:a16="http://schemas.microsoft.com/office/drawing/2014/main" id="{C14C0307-D826-4E0F-91C0-C6CFE81263C3}"/>
              </a:ext>
            </a:extLst>
          </p:cNvPr>
          <p:cNvSpPr/>
          <p:nvPr/>
        </p:nvSpPr>
        <p:spPr>
          <a:xfrm>
            <a:off x="795647" y="3657600"/>
            <a:ext cx="1871353" cy="2286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de Highlight">
            <a:extLst>
              <a:ext uri="{FF2B5EF4-FFF2-40B4-BE49-F238E27FC236}">
                <a16:creationId xmlns:a16="http://schemas.microsoft.com/office/drawing/2014/main" id="{28C3056E-BFA8-4C87-B865-54E4F2D6313A}"/>
              </a:ext>
            </a:extLst>
          </p:cNvPr>
          <p:cNvSpPr/>
          <p:nvPr/>
        </p:nvSpPr>
        <p:spPr>
          <a:xfrm>
            <a:off x="795647" y="2582793"/>
            <a:ext cx="5775366" cy="72646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Code Highlight">
            <a:extLst>
              <a:ext uri="{FF2B5EF4-FFF2-40B4-BE49-F238E27FC236}">
                <a16:creationId xmlns:a16="http://schemas.microsoft.com/office/drawing/2014/main" id="{B89BD8B0-BB9A-4CA8-A559-4F36999C97F3}"/>
              </a:ext>
            </a:extLst>
          </p:cNvPr>
          <p:cNvSpPr/>
          <p:nvPr/>
        </p:nvSpPr>
        <p:spPr>
          <a:xfrm>
            <a:off x="795647" y="1981200"/>
            <a:ext cx="2480953" cy="24443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063BD-EDFA-4512-AA60-A95F210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3693-BBF4-4622-A2CC-1C250D9A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retrieves a subarray.</a:t>
            </a:r>
          </a:p>
          <a:p>
            <a:r>
              <a:rPr lang="en-US" dirty="0"/>
              <a:t>Syntax: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my_arr[</a:t>
            </a:r>
            <a:r>
              <a:rPr lang="en-US" sz="1400" i="1" dirty="0">
                <a:latin typeface="Courier New" panose="02070309020205020404" pitchFamily="49" charset="0"/>
              </a:rPr>
              <a:t>start</a:t>
            </a:r>
            <a:r>
              <a:rPr lang="en-US" sz="1400" dirty="0">
                <a:latin typeface="Courier New" panose="02070309020205020404" pitchFamily="49" charset="0"/>
              </a:rPr>
              <a:t>:</a:t>
            </a:r>
            <a:r>
              <a:rPr lang="en-US" sz="1400" i="1" dirty="0">
                <a:latin typeface="Courier New" panose="02070309020205020404" pitchFamily="49" charset="0"/>
              </a:rPr>
              <a:t>stop</a:t>
            </a:r>
            <a:r>
              <a:rPr lang="en-US" sz="1400" dirty="0">
                <a:latin typeface="Courier New" panose="02070309020205020404" pitchFamily="49" charset="0"/>
              </a:rPr>
              <a:t>:</a:t>
            </a:r>
            <a:r>
              <a:rPr lang="en-US" sz="1400" i="1" dirty="0">
                <a:latin typeface="Courier New" panose="02070309020205020404" pitchFamily="49" charset="0"/>
              </a:rPr>
              <a:t>step</a:t>
            </a:r>
            <a:r>
              <a:rPr lang="en-US" sz="1400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/>
              <a:t>1-D slice: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numpy.array([9, 10, 3, 78, 5, 4, 18, 100, 34, 51])</a:t>
            </a:r>
          </a:p>
          <a:p>
            <a:pPr marL="40005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x[0:3:1] </a:t>
            </a:r>
          </a:p>
          <a:p>
            <a:r>
              <a:rPr lang="en-US" dirty="0"/>
              <a:t>Output: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array([9, 10, 3])</a:t>
            </a:r>
          </a:p>
          <a:p>
            <a:r>
              <a:rPr lang="en-US" dirty="0"/>
              <a:t>Default values: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start</a:t>
            </a:r>
            <a:r>
              <a:rPr lang="en-US" dirty="0"/>
              <a:t> = </a:t>
            </a:r>
            <a:r>
              <a:rPr lang="en-US" sz="1400" dirty="0">
                <a:latin typeface="Courier New" panose="02070309020205020404" pitchFamily="49" charset="0"/>
              </a:rPr>
              <a:t>0</a:t>
            </a:r>
            <a:endParaRPr lang="en-US" dirty="0"/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stop</a:t>
            </a:r>
            <a:r>
              <a:rPr lang="en-US" dirty="0"/>
              <a:t> = length of dimension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step</a:t>
            </a:r>
            <a:r>
              <a:rPr lang="en-US" dirty="0"/>
              <a:t> = </a:t>
            </a:r>
            <a:r>
              <a:rPr lang="en-US" sz="1400" dirty="0">
                <a:latin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+mj-lt"/>
              </a:rPr>
              <a:t>Every other cell in array starting with index </a:t>
            </a:r>
            <a:r>
              <a:rPr lang="en-US" sz="16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+mj-lt"/>
              </a:rPr>
              <a:t>: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x[2::2]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0FAA5-A331-40AC-B726-BE8ED45A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Slicing</a:t>
            </a:r>
          </a:p>
        </p:txBody>
      </p:sp>
    </p:spTree>
    <p:extLst>
      <p:ext uri="{BB962C8B-B14F-4D97-AF65-F5344CB8AC3E}">
        <p14:creationId xmlns:p14="http://schemas.microsoft.com/office/powerpoint/2010/main" val="253829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70E7A80D-0EA3-4A9C-A039-5217EAD9679E}"/>
              </a:ext>
            </a:extLst>
          </p:cNvPr>
          <p:cNvSpPr/>
          <p:nvPr/>
        </p:nvSpPr>
        <p:spPr>
          <a:xfrm>
            <a:off x="838200" y="4419600"/>
            <a:ext cx="2926278" cy="97971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049C415C-7C02-41C6-9ECC-AF9BDD778EA4}"/>
              </a:ext>
            </a:extLst>
          </p:cNvPr>
          <p:cNvSpPr/>
          <p:nvPr/>
        </p:nvSpPr>
        <p:spPr>
          <a:xfrm>
            <a:off x="838200" y="3270572"/>
            <a:ext cx="2178132" cy="76802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DE3DB340-9A44-4370-A787-FC8023CD0065}"/>
              </a:ext>
            </a:extLst>
          </p:cNvPr>
          <p:cNvSpPr/>
          <p:nvPr/>
        </p:nvSpPr>
        <p:spPr>
          <a:xfrm>
            <a:off x="838200" y="1646711"/>
            <a:ext cx="3682340" cy="126274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40B07-A2D2-48E7-ABB1-11821637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23C6-6543-44CF-AC2F-13552EE2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middle part of array: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np.array([[16, 8, 5, 24, 57],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[61, 1, 19, 11, 84],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[2, 7, 14, 15, 23]])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x[:, 1:4]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array([[8, 5, 24],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[1, 19, 11],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[7, 14, 15]])</a:t>
            </a:r>
            <a:r>
              <a:rPr lang="en-US" dirty="0"/>
              <a:t> </a:t>
            </a:r>
          </a:p>
          <a:p>
            <a:r>
              <a:rPr lang="en-US" dirty="0"/>
              <a:t>Combine slicing and indexing to access entire rows/columns: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x[1, :]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array([61,  1, 19, 11, 84])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x[:, 3]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array([24, 11, 15])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7A3BF1-1C25-4DE1-B97F-37E7C4BA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96923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F7BC5-2EF2-484C-BFB5-0241E562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6890-2671-4B7F-8AA0-1C59F08F2436}"/>
              </a:ext>
            </a:extLst>
          </p:cNvPr>
          <p:cNvSpPr/>
          <p:nvPr/>
        </p:nvSpPr>
        <p:spPr>
          <a:xfrm>
            <a:off x="838200" y="2057400"/>
            <a:ext cx="2590800" cy="15240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1A29A-EA87-4CEB-A407-8103A0AA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nn-NO" dirty="0"/>
              <a:t>	</a:t>
            </a: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numpy.arange(1, 1e7)</a:t>
            </a:r>
          </a:p>
          <a:p>
            <a:pPr marL="0" indent="0">
              <a:buNone/>
            </a:pPr>
            <a:endParaRPr lang="nn-N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arr_sum = 0</a:t>
            </a:r>
          </a:p>
          <a:p>
            <a:pPr marL="0" indent="0">
              <a:buNone/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x:</a:t>
            </a:r>
          </a:p>
          <a:p>
            <a:pPr marL="0" indent="0">
              <a:buNone/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arr_sum += i</a:t>
            </a:r>
          </a:p>
          <a:p>
            <a:pPr marL="0" indent="0">
              <a:buNone/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print(arr_sum)</a:t>
            </a:r>
            <a:r>
              <a:rPr lang="nn-NO" sz="1400" dirty="0"/>
              <a:t> </a:t>
            </a:r>
          </a:p>
          <a:p>
            <a:endParaRPr lang="en-US" dirty="0"/>
          </a:p>
          <a:p>
            <a:r>
              <a:rPr lang="en-US" b="1" i="1" dirty="0"/>
              <a:t>Avoid this.</a:t>
            </a:r>
          </a:p>
          <a:p>
            <a:pPr lvl="1"/>
            <a:r>
              <a:rPr lang="en-US" dirty="0"/>
              <a:t>Very inefficient; operates cell by cell.</a:t>
            </a:r>
          </a:p>
          <a:p>
            <a:pPr lvl="1"/>
            <a:r>
              <a:rPr lang="en-US" dirty="0"/>
              <a:t>Python binds array with next object iterated over, then looks up array in memory again.</a:t>
            </a:r>
          </a:p>
          <a:p>
            <a:pPr lvl="1"/>
            <a:r>
              <a:rPr lang="en-US" dirty="0"/>
              <a:t>Repeating this process consumes a lot of CPU time.</a:t>
            </a:r>
          </a:p>
          <a:p>
            <a:r>
              <a:rPr lang="en-US" dirty="0"/>
              <a:t>There's a better alternative.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A78BDC-867A-43AF-A35E-98A0BE5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80525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768F7-A3CB-4001-B580-28174AC3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9EEC-95B9-4135-8980-DAC51FF550AE}"/>
              </a:ext>
            </a:extLst>
          </p:cNvPr>
          <p:cNvSpPr/>
          <p:nvPr/>
        </p:nvSpPr>
        <p:spPr>
          <a:xfrm>
            <a:off x="818410" y="3585349"/>
            <a:ext cx="2686790" cy="46116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4B6D8-BFEC-48E5-B374-6927AC63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call highly optimized C code to loop over array data.</a:t>
            </a:r>
          </a:p>
          <a:p>
            <a:pPr lvl="1"/>
            <a:r>
              <a:rPr lang="en-US" dirty="0"/>
              <a:t>Much faster than Python loops.</a:t>
            </a:r>
          </a:p>
          <a:p>
            <a:r>
              <a:rPr lang="en-US" dirty="0"/>
              <a:t>Also simplifies syntax.</a:t>
            </a:r>
          </a:p>
          <a:p>
            <a:r>
              <a:rPr lang="en-US" dirty="0"/>
              <a:t>Compare vectorization to prior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loop: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numpy.arange(1, 1e7)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numpy.sum(x)</a:t>
            </a:r>
          </a:p>
          <a:p>
            <a:endParaRPr lang="en-US" dirty="0"/>
          </a:p>
          <a:p>
            <a:r>
              <a:rPr lang="en-US" dirty="0"/>
              <a:t>Result is returned orders of magnitude faster.</a:t>
            </a:r>
          </a:p>
          <a:p>
            <a:r>
              <a:rPr lang="en-US" dirty="0"/>
              <a:t>Use vectorization whenever possible.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60D2C7-954F-4EC0-9C95-B59A9636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BD00E-F8D9-460C-B00A-A8DEDA839C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Vectorization</a:t>
            </a:r>
            <a:r>
              <a:rPr lang="en-US" dirty="0"/>
              <a:t>: The process of leveraging pre-existing NumPy functions to operate over an entire array.</a:t>
            </a:r>
          </a:p>
        </p:txBody>
      </p:sp>
    </p:spTree>
    <p:extLst>
      <p:ext uri="{BB962C8B-B14F-4D97-AF65-F5344CB8AC3E}">
        <p14:creationId xmlns:p14="http://schemas.microsoft.com/office/powerpoint/2010/main" val="17827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9254A6-2E85-4D32-913A-03E603A18828}"/>
              </a:ext>
            </a:extLst>
          </p:cNvPr>
          <p:cNvSpPr/>
          <p:nvPr/>
        </p:nvSpPr>
        <p:spPr>
          <a:xfrm>
            <a:off x="2006600" y="1720850"/>
            <a:ext cx="2673350" cy="2393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4887A-7E63-4895-BE7F-9780D2BD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D7B7-5645-4D71-8346-7181D2E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ordered, mutable sequences.</a:t>
            </a:r>
          </a:p>
          <a:p>
            <a:r>
              <a:rPr lang="en-US" dirty="0"/>
              <a:t>List creation: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3, 4]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Great for processing collections of data of varying types.</a:t>
            </a:r>
          </a:p>
          <a:p>
            <a:r>
              <a:rPr lang="en-US" dirty="0"/>
              <a:t>Python is dynamically typed.</a:t>
            </a:r>
          </a:p>
          <a:p>
            <a:pPr lvl="1"/>
            <a:r>
              <a:rPr lang="en-US" dirty="0"/>
              <a:t>Don't need to explicitly declare variable data type.</a:t>
            </a:r>
          </a:p>
          <a:p>
            <a:pPr lvl="1"/>
            <a:r>
              <a:rPr lang="en-US" dirty="0"/>
              <a:t>Data type is interpreted by syntax.</a:t>
            </a:r>
          </a:p>
          <a:p>
            <a:r>
              <a:rPr lang="en-US" dirty="0"/>
              <a:t>Dynamic typing is flexible and neater, but adds overhead.</a:t>
            </a:r>
          </a:p>
          <a:p>
            <a:r>
              <a:rPr lang="en-US" dirty="0"/>
              <a:t>Python objects have multiple attributes, rather than just pointing to memory.</a:t>
            </a:r>
          </a:p>
          <a:p>
            <a:pPr lvl="1"/>
            <a:r>
              <a:rPr lang="en-US" dirty="0"/>
              <a:t>Variable's type, size, reference count, etc.</a:t>
            </a:r>
          </a:p>
          <a:p>
            <a:r>
              <a:rPr lang="en-US" dirty="0"/>
              <a:t>Lists point to memory pointers, which point to each individual object in list.</a:t>
            </a:r>
          </a:p>
          <a:p>
            <a:pPr lvl="1"/>
            <a:r>
              <a:rPr lang="en-US" dirty="0"/>
              <a:t>Especially inefficient when list items are all same data type.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B863F-B4A2-4094-B24A-03FE920B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Python Lists</a:t>
            </a:r>
          </a:p>
        </p:txBody>
      </p:sp>
    </p:spTree>
    <p:extLst>
      <p:ext uri="{BB962C8B-B14F-4D97-AF65-F5344CB8AC3E}">
        <p14:creationId xmlns:p14="http://schemas.microsoft.com/office/powerpoint/2010/main" val="405565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2699657" y="1112317"/>
            <a:ext cx="3810000" cy="53439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060727"/>
            <a:ext cx="8460150" cy="107287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numpy.array([[39, 67, 43],</a:t>
            </a:r>
          </a:p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[45, 46, 51]])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Statistical Summary Functions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41368"/>
              </p:ext>
            </p:extLst>
          </p:nvPr>
        </p:nvGraphicFramePr>
        <p:xfrm>
          <a:off x="495301" y="1815933"/>
          <a:ext cx="8153399" cy="4577023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9842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amin()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Lowest value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numpy.amin(x)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amax()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Highest value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numpy.amax(x)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67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6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mean()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Arithmetic mean of values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numpy.mean(x)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48.5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average(</a:t>
                      </a:r>
                      <a:r>
                        <a:rPr kumimoji="0" lang="en-US" sz="11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weights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Weighted average of values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w = numpy.array([[1.6, 1, 1],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                  [1, 1.3, 1.2]])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numpy.average(x, weights = 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47.66197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430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median()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Median of values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numpy.median(x)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12160"/>
                  </a:ext>
                </a:extLst>
              </a:tr>
              <a:tr h="430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Standard deviation of values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numpy.std(x)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9.01387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16272"/>
                  </a:ext>
                </a:extLst>
              </a:tr>
              <a:tr h="430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Variance of values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numpy.var(x)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81.25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9301"/>
                  </a:ext>
                </a:extLst>
              </a:tr>
              <a:tr h="430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Sum of all values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numpy.sum(x)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291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6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7C6CF3F3-BC8F-4DCA-9467-D3B6EA16C142}"/>
              </a:ext>
            </a:extLst>
          </p:cNvPr>
          <p:cNvSpPr/>
          <p:nvPr/>
        </p:nvSpPr>
        <p:spPr>
          <a:xfrm>
            <a:off x="838200" y="4495800"/>
            <a:ext cx="3128158" cy="75309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8D7B4893-F5A7-41F4-934E-A1AA8CB429E2}"/>
              </a:ext>
            </a:extLst>
          </p:cNvPr>
          <p:cNvSpPr/>
          <p:nvPr/>
        </p:nvSpPr>
        <p:spPr>
          <a:xfrm>
            <a:off x="838200" y="3598222"/>
            <a:ext cx="1762496" cy="21177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D53EAE2E-7035-4660-B044-9FBFFC96BFF3}"/>
              </a:ext>
            </a:extLst>
          </p:cNvPr>
          <p:cNvSpPr/>
          <p:nvPr/>
        </p:nvSpPr>
        <p:spPr>
          <a:xfrm>
            <a:off x="838200" y="1981200"/>
            <a:ext cx="3330039" cy="126076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14EE-B937-44BB-8028-E8C06AC9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CCB5-5CE0-4AE8-8EAE-A5CC08A4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all unique values in array.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numpy.array([[1, 1, 3,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[1, 1, 3, 3],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[3, 3, 1, 0]])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numpy.unique(x)</a:t>
            </a:r>
          </a:p>
          <a:p>
            <a:r>
              <a:rPr lang="en-US" dirty="0"/>
              <a:t>Returns: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array([0, 1, 3])</a:t>
            </a:r>
          </a:p>
          <a:p>
            <a:r>
              <a:rPr lang="en-US" dirty="0"/>
              <a:t>2-D array is flattened to 1-D array on output.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</a:rPr>
              <a:t>axis</a:t>
            </a:r>
            <a:r>
              <a:rPr lang="en-US" dirty="0"/>
              <a:t> argument to apply operation to only one dimension: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</a:rPr>
              <a:t>&gt;&gt;&gt; numpy.unique(x, axis = 0)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</a:rPr>
              <a:t>array([[1, 1, 3, 3], 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</a:rPr>
              <a:t>       [3, 3, 1, 0]]) 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2A2D1B-1604-429D-A7B6-17B50426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numpy.unique()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803084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66980C79-A08E-47A2-9CC2-13BD33F22B01}"/>
              </a:ext>
            </a:extLst>
          </p:cNvPr>
          <p:cNvSpPr/>
          <p:nvPr/>
        </p:nvSpPr>
        <p:spPr>
          <a:xfrm>
            <a:off x="835231" y="4465122"/>
            <a:ext cx="2090057" cy="48293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6FBF4CFE-A900-481E-B944-7C80ED78DB7C}"/>
              </a:ext>
            </a:extLst>
          </p:cNvPr>
          <p:cNvSpPr/>
          <p:nvPr/>
        </p:nvSpPr>
        <p:spPr>
          <a:xfrm>
            <a:off x="838200" y="2612570"/>
            <a:ext cx="2720439" cy="148837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04E4CD-35FF-4C13-884F-0F0F04A2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3321-5921-43F1-AF52-BCB7ED58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top of NumPy; functions can work on arrays.</a:t>
            </a:r>
          </a:p>
          <a:p>
            <a:r>
              <a:rPr lang="en-US" dirty="0"/>
              <a:t>Provides scientific and advanced mathematical algorithms.</a:t>
            </a:r>
          </a:p>
          <a:p>
            <a:pPr lvl="1"/>
            <a:r>
              <a:rPr lang="en-US" dirty="0"/>
              <a:t>Most commonly used in scientific research.</a:t>
            </a:r>
          </a:p>
          <a:p>
            <a:r>
              <a:rPr lang="en-US" dirty="0"/>
              <a:t>Example of SciPy function operating on NumPy array: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from scipy import linalg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numpy.array([[0, 5],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[2, 1]])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linalg.inv(X) </a:t>
            </a:r>
          </a:p>
          <a:p>
            <a:r>
              <a:rPr lang="en-US" dirty="0"/>
              <a:t>Result (inverse of square matrix):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array([[-0.1, 0.5],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[ 0.2, 0.]])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33EDCD-7201-40E2-9227-56757157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Integration</a:t>
            </a:r>
          </a:p>
        </p:txBody>
      </p:sp>
    </p:spTree>
    <p:extLst>
      <p:ext uri="{BB962C8B-B14F-4D97-AF65-F5344CB8AC3E}">
        <p14:creationId xmlns:p14="http://schemas.microsoft.com/office/powerpoint/2010/main" val="3854755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1D096-741E-4717-B1E5-65D7E5E3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F93131-3513-4843-ADB4-4EF393F9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Subpackages (Slide 1 of 2)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8A173177-7099-4DD2-80D2-0C2F4621B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3387"/>
              </p:ext>
            </p:extLst>
          </p:nvPr>
        </p:nvGraphicFramePr>
        <p:xfrm>
          <a:off x="1238251" y="1698072"/>
          <a:ext cx="6667499" cy="3970759"/>
        </p:xfrm>
        <a:graphic>
          <a:graphicData uri="http://schemas.openxmlformats.org/drawingml/2006/table">
            <a:tbl>
              <a:tblPr/>
              <a:tblGrid>
                <a:gridCol w="274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Subpackage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Includes Functions Related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6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Clustering algorithms.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6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constants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Physical and mathematical constants.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6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Fourier transformations.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Integrals and ordinary differential equations.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interpolate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Interpolation and splines.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12160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Input/output.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16272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linalg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Linear algebra.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9301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Miscellaneous algorithms.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85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1D096-741E-4717-B1E5-65D7E5E3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F93131-3513-4843-ADB4-4EF393F9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Subpackages (Slide 2 of 2)</a:t>
            </a:r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2F9FC9EC-47F1-4A1D-810F-59748927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59123"/>
              </p:ext>
            </p:extLst>
          </p:nvPr>
        </p:nvGraphicFramePr>
        <p:xfrm>
          <a:off x="1238251" y="1698072"/>
          <a:ext cx="6667499" cy="3970759"/>
        </p:xfrm>
        <a:graphic>
          <a:graphicData uri="http://schemas.openxmlformats.org/drawingml/2006/table">
            <a:tbl>
              <a:tblPr/>
              <a:tblGrid>
                <a:gridCol w="274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Subpackage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Includes Functions Related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ndimage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Multi-dimensional image processing.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Orthogonal distance regression.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optimize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Optimizing object functions.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Signal processing.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Sparse matrices.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12160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spatial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Spatial algorithms and data structures.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16272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Specialized algorithms.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9301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Statistics.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17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F5818-BE2F-47BE-9D5E-60738CD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C4867FCE-116B-432D-9573-6B1B978BCB52}"/>
              </a:ext>
            </a:extLst>
          </p:cNvPr>
          <p:cNvSpPr/>
          <p:nvPr/>
        </p:nvSpPr>
        <p:spPr>
          <a:xfrm>
            <a:off x="838200" y="2332892"/>
            <a:ext cx="4314092" cy="155330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487C2E0F-151F-4A4F-AF66-618C2F4C9E02}"/>
              </a:ext>
            </a:extLst>
          </p:cNvPr>
          <p:cNvSpPr/>
          <p:nvPr/>
        </p:nvSpPr>
        <p:spPr>
          <a:xfrm>
            <a:off x="838199" y="4220308"/>
            <a:ext cx="4741985" cy="26376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5E23-BBCF-4AC8-95BB-317D887F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built on NumPy.</a:t>
            </a:r>
          </a:p>
          <a:p>
            <a:r>
              <a:rPr lang="en-US" dirty="0"/>
              <a:t>Use to create statistical models and explore more advanced statistical attributes.</a:t>
            </a:r>
          </a:p>
          <a:p>
            <a:r>
              <a:rPr lang="en-US" dirty="0"/>
              <a:t>Example of calculating skewness: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import statsmodels.stats as sm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numpy.random.seed(1975)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x = numpy.random.randint(0, 1e4, (3, 3))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sm.stattools.robust_skewness(x)[0]</a:t>
            </a:r>
            <a:r>
              <a:rPr lang="en-US" dirty="0"/>
              <a:t> 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array([0.18301123, -0.20729364, 0.65438286])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BCA98-E814-48AD-986A-F220265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statsmodels Integration</a:t>
            </a:r>
          </a:p>
        </p:txBody>
      </p:sp>
    </p:spTree>
    <p:extLst>
      <p:ext uri="{BB962C8B-B14F-4D97-AF65-F5344CB8AC3E}">
        <p14:creationId xmlns:p14="http://schemas.microsoft.com/office/powerpoint/2010/main" val="768452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DA7FF-CB16-409A-B055-FE73810A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DCDE9-0329-4D98-9135-F7771AE8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statsmodels Statistics Submodules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221FDCBD-836C-4158-A31B-EB627F88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50472"/>
              </p:ext>
            </p:extLst>
          </p:nvPr>
        </p:nvGraphicFramePr>
        <p:xfrm>
          <a:off x="761024" y="1219200"/>
          <a:ext cx="7429500" cy="5105394"/>
        </p:xfrm>
        <a:graphic>
          <a:graphicData uri="http://schemas.openxmlformats.org/drawingml/2006/table">
            <a:tbl>
              <a:tblPr/>
              <a:tblGrid>
                <a:gridCol w="305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7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Submodule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Includes Functions Related 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stattools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Residual diagnostics and specification tests.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sandwich_covariance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Sandwich calculations.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Goodness of fit tests and measures.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Non-parametric tests.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7543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inter_rater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Inter-rate reliability and agreement.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12160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multitest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Multiple tests and multiple comparison procedures.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16272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weightstats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Basic statistics and </a:t>
                      </a:r>
                      <a:r>
                        <a:rPr kumimoji="0" lang="en-US" sz="1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-tests with frequency weights.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9301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Power and sample size calculations.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7765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proportion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Proportion calculations.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146699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moment_helpers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Moment helpers.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764187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Mediation analysis.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26179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oaxaca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Blinder–Oaxaca decomposition.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42004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stats.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dist_dependence_measures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Distance dependence measures.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77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1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E151D-FD42-4B7F-9B80-887E2141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25AEF4-3D18-470F-A756-C019E2CA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Analyzing Data in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5AC7-622A-4A6E-88EA-3DF5FA8D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vectorization instead of loops to perform operations on arrays.</a:t>
            </a:r>
          </a:p>
          <a:p>
            <a:r>
              <a:rPr lang="en-US" dirty="0"/>
              <a:t>Index an array to retrieve individual items and/or change items.</a:t>
            </a:r>
          </a:p>
          <a:p>
            <a:r>
              <a:rPr lang="en-US" dirty="0"/>
              <a:t>Use fancy indexing to retrieve multiple staggered items.</a:t>
            </a:r>
          </a:p>
          <a:p>
            <a:pPr lvl="1"/>
            <a:r>
              <a:rPr lang="en-US" dirty="0"/>
              <a:t>Shape of result is shape of index.</a:t>
            </a:r>
          </a:p>
          <a:p>
            <a:r>
              <a:rPr lang="en-US" dirty="0"/>
              <a:t>Slice an array to retrieve contiguous items.</a:t>
            </a:r>
          </a:p>
          <a:p>
            <a:r>
              <a:rPr lang="en-US" dirty="0"/>
              <a:t>Apply summary functions to get </a:t>
            </a:r>
            <a:r>
              <a:rPr lang="en-US"/>
              <a:t>more information </a:t>
            </a:r>
            <a:r>
              <a:rPr lang="en-US" dirty="0"/>
              <a:t>about arrays.</a:t>
            </a:r>
          </a:p>
          <a:p>
            <a:r>
              <a:rPr lang="en-US" dirty="0"/>
              <a:t>Consider how other libraries can provide additional operations to use on arrays.</a:t>
            </a:r>
          </a:p>
        </p:txBody>
      </p:sp>
    </p:spTree>
    <p:extLst>
      <p:ext uri="{BB962C8B-B14F-4D97-AF65-F5344CB8AC3E}">
        <p14:creationId xmlns:p14="http://schemas.microsoft.com/office/powerpoint/2010/main" val="306997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C421E1-8A88-4C30-8BA0-92FAF105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FBD86-7AD8-4C71-A590-ECFAB974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you've loaded data into arrays, you can start analyzing it.</a:t>
            </a:r>
          </a:p>
          <a:p>
            <a:r>
              <a:rPr lang="en-US" dirty="0"/>
              <a:t>You want to get a subset of the array to make it easier to work with.</a:t>
            </a:r>
          </a:p>
          <a:p>
            <a:r>
              <a:rPr lang="en-US" dirty="0"/>
              <a:t>You'll apply statistical functions to summarize the data.</a:t>
            </a:r>
          </a:p>
          <a:p>
            <a:pPr lvl="1"/>
            <a:r>
              <a:rPr lang="en-US" dirty="0"/>
              <a:t>Might reveal patterns like sales trends or customer sentiment.</a:t>
            </a:r>
          </a:p>
          <a:p>
            <a:pPr lvl="1"/>
            <a:r>
              <a:rPr lang="en-US" dirty="0"/>
              <a:t>Can help identify errors.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5EFC0C-1EA1-46DF-836B-DDE5FC81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Analyzing Data in NumPy Arrays</a:t>
            </a:r>
          </a:p>
        </p:txBody>
      </p:sp>
    </p:spTree>
    <p:extLst>
      <p:ext uri="{BB962C8B-B14F-4D97-AF65-F5344CB8AC3E}">
        <p14:creationId xmlns:p14="http://schemas.microsoft.com/office/powerpoint/2010/main" val="166770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89CBB-1F0D-4D66-A35C-594FB50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 you plan on saving the NumPy arrays you work with? Why or why not? If so, what format(s) would you prefer to save the data in?</a:t>
            </a:r>
          </a:p>
          <a:p>
            <a:r>
              <a:rPr lang="en-US" dirty="0"/>
              <a:t>Do you plan on using any other statistical or scientific libraries to supplement your NumPy array analyses? If so, which libraries might you use?</a:t>
            </a:r>
          </a:p>
        </p:txBody>
      </p:sp>
    </p:spTree>
    <p:extLst>
      <p:ext uri="{BB962C8B-B14F-4D97-AF65-F5344CB8AC3E}">
        <p14:creationId xmlns:p14="http://schemas.microsoft.com/office/powerpoint/2010/main" val="265085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A2645-84F3-44B6-81F0-5ABE970F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9F06-E94F-4F34-8C67-2CF6D3F2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A581B5-063D-4F9A-99B9-20F31D4A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06237"/>
              </p:ext>
            </p:extLst>
          </p:nvPr>
        </p:nvGraphicFramePr>
        <p:xfrm>
          <a:off x="228600" y="3006302"/>
          <a:ext cx="251460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refcount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4C9A7-D24E-499D-A260-0874ABCDB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34675"/>
              </p:ext>
            </p:extLst>
          </p:nvPr>
        </p:nvGraphicFramePr>
        <p:xfrm>
          <a:off x="6820584" y="1385782"/>
          <a:ext cx="192412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064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962064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9966" marR="69966" marT="34986" marB="3498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integer</a:t>
                      </a:r>
                    </a:p>
                  </a:txBody>
                  <a:tcPr marL="69966" marR="69966" marT="34986" marB="3498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refcount</a:t>
                      </a:r>
                    </a:p>
                  </a:txBody>
                  <a:tcPr marL="69966" marR="69966" marT="34986" marB="3498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9966" marR="69966" marT="34986" marB="3498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69966" marR="69966" marT="34986" marB="3498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9966" marR="69966" marT="34986" marB="3498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75AAC6-E151-48BA-BF75-29B4D7D1F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49708"/>
              </p:ext>
            </p:extLst>
          </p:nvPr>
        </p:nvGraphicFramePr>
        <p:xfrm>
          <a:off x="6815066" y="2683781"/>
          <a:ext cx="1920240" cy="849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refcount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11521-164E-49AD-AF87-AE5E7206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58621"/>
              </p:ext>
            </p:extLst>
          </p:nvPr>
        </p:nvGraphicFramePr>
        <p:xfrm>
          <a:off x="6815066" y="3981780"/>
          <a:ext cx="1920240" cy="849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refcount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7402A3-53E9-4558-8A62-0FFDB8D1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1316"/>
              </p:ext>
            </p:extLst>
          </p:nvPr>
        </p:nvGraphicFramePr>
        <p:xfrm>
          <a:off x="6815066" y="5279779"/>
          <a:ext cx="1920240" cy="849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refcount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283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9827" marR="69827" marT="34913" marB="3491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37D88F-A461-4979-BC0A-595C62AB4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34429"/>
              </p:ext>
            </p:extLst>
          </p:nvPr>
        </p:nvGraphicFramePr>
        <p:xfrm>
          <a:off x="3733800" y="3077070"/>
          <a:ext cx="1676400" cy="12199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</a:tblGrid>
              <a:tr h="2998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0xF58EA118AA29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998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0xF58EA118AA35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2998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0xF58EA118AA47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2998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0xF58EA118AA49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sp>
        <p:nvSpPr>
          <p:cNvPr id="12" name="AutoShape 304">
            <a:extLst>
              <a:ext uri="{FF2B5EF4-FFF2-40B4-BE49-F238E27FC236}">
                <a16:creationId xmlns:a16="http://schemas.microsoft.com/office/drawing/2014/main" id="{A239C7B1-1E60-4C68-9835-C041CD588835}"/>
              </a:ext>
            </a:extLst>
          </p:cNvPr>
          <p:cNvSpPr>
            <a:spLocks noChangeArrowheads="1"/>
          </p:cNvSpPr>
          <p:nvPr/>
        </p:nvSpPr>
        <p:spPr bwMode="auto">
          <a:xfrm rot="20854389">
            <a:off x="2505182" y="3699043"/>
            <a:ext cx="1159902" cy="292079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304">
            <a:extLst>
              <a:ext uri="{FF2B5EF4-FFF2-40B4-BE49-F238E27FC236}">
                <a16:creationId xmlns:a16="http://schemas.microsoft.com/office/drawing/2014/main" id="{264433CC-EF90-41E8-8CC8-BD705BE3037E}"/>
              </a:ext>
            </a:extLst>
          </p:cNvPr>
          <p:cNvSpPr>
            <a:spLocks noChangeArrowheads="1"/>
          </p:cNvSpPr>
          <p:nvPr/>
        </p:nvSpPr>
        <p:spPr bwMode="auto">
          <a:xfrm rot="19086198">
            <a:off x="5283899" y="2543193"/>
            <a:ext cx="1698040" cy="177561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304">
            <a:extLst>
              <a:ext uri="{FF2B5EF4-FFF2-40B4-BE49-F238E27FC236}">
                <a16:creationId xmlns:a16="http://schemas.microsoft.com/office/drawing/2014/main" id="{2AFA096D-A606-4A1A-A6B7-7252C9C6452E}"/>
              </a:ext>
            </a:extLst>
          </p:cNvPr>
          <p:cNvSpPr>
            <a:spLocks noChangeArrowheads="1"/>
          </p:cNvSpPr>
          <p:nvPr/>
        </p:nvSpPr>
        <p:spPr bwMode="auto">
          <a:xfrm rot="2513802" flipV="1">
            <a:off x="5252435" y="4742560"/>
            <a:ext cx="1698040" cy="177561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304">
            <a:extLst>
              <a:ext uri="{FF2B5EF4-FFF2-40B4-BE49-F238E27FC236}">
                <a16:creationId xmlns:a16="http://schemas.microsoft.com/office/drawing/2014/main" id="{ECD079B4-513C-4930-A93E-A6B28ACDCF36}"/>
              </a:ext>
            </a:extLst>
          </p:cNvPr>
          <p:cNvSpPr>
            <a:spLocks noChangeArrowheads="1"/>
          </p:cNvSpPr>
          <p:nvPr/>
        </p:nvSpPr>
        <p:spPr bwMode="auto">
          <a:xfrm rot="20124264">
            <a:off x="5387560" y="3210471"/>
            <a:ext cx="1417320" cy="167061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304">
            <a:extLst>
              <a:ext uri="{FF2B5EF4-FFF2-40B4-BE49-F238E27FC236}">
                <a16:creationId xmlns:a16="http://schemas.microsoft.com/office/drawing/2014/main" id="{7A9A6EF5-7033-4349-9AB6-B2F7E66827C1}"/>
              </a:ext>
            </a:extLst>
          </p:cNvPr>
          <p:cNvSpPr>
            <a:spLocks noChangeArrowheads="1"/>
          </p:cNvSpPr>
          <p:nvPr/>
        </p:nvSpPr>
        <p:spPr bwMode="auto">
          <a:xfrm rot="1475736" flipV="1">
            <a:off x="5412132" y="4105669"/>
            <a:ext cx="1417320" cy="167061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307">
            <a:extLst>
              <a:ext uri="{FF2B5EF4-FFF2-40B4-BE49-F238E27FC236}">
                <a16:creationId xmlns:a16="http://schemas.microsoft.com/office/drawing/2014/main" id="{B1E6A5DE-305E-4325-81B6-065D1879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9" y="2494218"/>
            <a:ext cx="14906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</a:p>
        </p:txBody>
      </p:sp>
      <p:sp>
        <p:nvSpPr>
          <p:cNvPr id="22" name="Text Box 307">
            <a:extLst>
              <a:ext uri="{FF2B5EF4-FFF2-40B4-BE49-F238E27FC236}">
                <a16:creationId xmlns:a16="http://schemas.microsoft.com/office/drawing/2014/main" id="{9837C8C1-6A16-40AF-9D17-82ADE140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102" y="2642314"/>
            <a:ext cx="1490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Memory Pointers</a:t>
            </a:r>
          </a:p>
        </p:txBody>
      </p:sp>
      <p:sp>
        <p:nvSpPr>
          <p:cNvPr id="23" name="Text Box 307">
            <a:extLst>
              <a:ext uri="{FF2B5EF4-FFF2-40B4-BE49-F238E27FC236}">
                <a16:creationId xmlns:a16="http://schemas.microsoft.com/office/drawing/2014/main" id="{38F64E92-FBEA-435A-AC20-2D9265E7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855" y="1093016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Object</a:t>
            </a:r>
          </a:p>
        </p:txBody>
      </p:sp>
      <p:sp>
        <p:nvSpPr>
          <p:cNvPr id="24" name="Text Box 307">
            <a:extLst>
              <a:ext uri="{FF2B5EF4-FFF2-40B4-BE49-F238E27FC236}">
                <a16:creationId xmlns:a16="http://schemas.microsoft.com/office/drawing/2014/main" id="{8741453E-BDC8-4A65-A7FE-94174925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427" y="2391393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Object</a:t>
            </a:r>
          </a:p>
        </p:txBody>
      </p:sp>
      <p:sp>
        <p:nvSpPr>
          <p:cNvPr id="25" name="Text Box 307">
            <a:extLst>
              <a:ext uri="{FF2B5EF4-FFF2-40B4-BE49-F238E27FC236}">
                <a16:creationId xmlns:a16="http://schemas.microsoft.com/office/drawing/2014/main" id="{A0DD8224-7575-4E84-9ABA-CF297E30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855" y="3689392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Object</a:t>
            </a:r>
          </a:p>
        </p:txBody>
      </p:sp>
      <p:sp>
        <p:nvSpPr>
          <p:cNvPr id="26" name="Text Box 307">
            <a:extLst>
              <a:ext uri="{FF2B5EF4-FFF2-40B4-BE49-F238E27FC236}">
                <a16:creationId xmlns:a16="http://schemas.microsoft.com/office/drawing/2014/main" id="{2B52AA18-F425-4613-A698-72EF608E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855" y="4977535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6662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334D5-01BE-4C97-8173-9995B9D6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1BDBDE-5DCD-4E20-8B7F-C5B4229F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4534875" cy="4920960"/>
          </a:xfrm>
        </p:spPr>
        <p:txBody>
          <a:bodyPr/>
          <a:lstStyle/>
          <a:p>
            <a:r>
              <a:rPr lang="en-US" dirty="0"/>
              <a:t>A different data type is needed for large datasets.</a:t>
            </a:r>
          </a:p>
          <a:p>
            <a:pPr lvl="1"/>
            <a:r>
              <a:rPr lang="en-US" dirty="0"/>
              <a:t>Python's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is an improvement, but still not ideal.</a:t>
            </a:r>
          </a:p>
          <a:p>
            <a:r>
              <a:rPr lang="en-US" dirty="0"/>
              <a:t>NumPy's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dirty="0"/>
              <a:t> is widely used.</a:t>
            </a:r>
          </a:p>
          <a:p>
            <a:pPr lvl="1"/>
            <a:r>
              <a:rPr lang="en-US" dirty="0"/>
              <a:t>Efficiently stores and processes data.</a:t>
            </a:r>
          </a:p>
          <a:p>
            <a:pPr lvl="1"/>
            <a:r>
              <a:rPr lang="en-US" dirty="0"/>
              <a:t>No overhead of pointing to pointers,  and    then pointing to objects.</a:t>
            </a:r>
          </a:p>
          <a:p>
            <a:pPr lvl="1"/>
            <a:r>
              <a:rPr lang="en-US" dirty="0"/>
              <a:t>Simply points to block of data in memory.</a:t>
            </a:r>
          </a:p>
          <a:p>
            <a:r>
              <a:rPr lang="en-US" dirty="0"/>
              <a:t>Much better performance when performing operations.</a:t>
            </a:r>
          </a:p>
          <a:p>
            <a:pPr lvl="1"/>
            <a:r>
              <a:rPr lang="en-US" dirty="0"/>
              <a:t>NumPy array doesn't need to look up data type first.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83B2FF-5BAC-48AE-A358-FBB8D63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dirty="0"/>
              <a:t> Object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7E4C7-A564-4EB1-BA62-F402BEFC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42587"/>
              </p:ext>
            </p:extLst>
          </p:nvPr>
        </p:nvGraphicFramePr>
        <p:xfrm>
          <a:off x="5009873" y="2907041"/>
          <a:ext cx="2514600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(2, 2)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strides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(16, 8)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sp>
        <p:nvSpPr>
          <p:cNvPr id="5" name="Text Box 307">
            <a:extLst>
              <a:ext uri="{FF2B5EF4-FFF2-40B4-BE49-F238E27FC236}">
                <a16:creationId xmlns:a16="http://schemas.microsoft.com/office/drawing/2014/main" id="{DB6F4EBA-8779-4A4E-B619-B7041A7C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842" y="2394957"/>
            <a:ext cx="14906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A2A598-407C-4B0F-8A04-47C49FE0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75435"/>
              </p:ext>
            </p:extLst>
          </p:nvPr>
        </p:nvGraphicFramePr>
        <p:xfrm>
          <a:off x="8438873" y="2731429"/>
          <a:ext cx="304800" cy="14637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</a:tblGrid>
              <a:tr h="299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299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299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299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1615" marR="91615" marT="45808" marB="458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sp>
        <p:nvSpPr>
          <p:cNvPr id="8" name="AutoShape 304">
            <a:extLst>
              <a:ext uri="{FF2B5EF4-FFF2-40B4-BE49-F238E27FC236}">
                <a16:creationId xmlns:a16="http://schemas.microsoft.com/office/drawing/2014/main" id="{59D99592-0CDE-4633-94C0-4ECA06C0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263" y="3303834"/>
            <a:ext cx="1159902" cy="292079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307">
            <a:extLst>
              <a:ext uri="{FF2B5EF4-FFF2-40B4-BE49-F238E27FC236}">
                <a16:creationId xmlns:a16="http://schemas.microsoft.com/office/drawing/2014/main" id="{7AAFA8B1-2FA0-46FB-A86C-DDF665AA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942" y="2307781"/>
            <a:ext cx="1490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Data Buffer</a:t>
            </a:r>
          </a:p>
        </p:txBody>
      </p:sp>
    </p:spTree>
    <p:extLst>
      <p:ext uri="{BB962C8B-B14F-4D97-AF65-F5344CB8AC3E}">
        <p14:creationId xmlns:p14="http://schemas.microsoft.com/office/powerpoint/2010/main" val="374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0546E0-337C-43B3-8D2A-F5F1CBF089FC}"/>
              </a:ext>
            </a:extLst>
          </p:cNvPr>
          <p:cNvSpPr/>
          <p:nvPr/>
        </p:nvSpPr>
        <p:spPr>
          <a:xfrm>
            <a:off x="2133600" y="4170276"/>
            <a:ext cx="2316480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14A6D-816B-43F6-BE7C-7837C678BF04}"/>
              </a:ext>
            </a:extLst>
          </p:cNvPr>
          <p:cNvSpPr/>
          <p:nvPr/>
        </p:nvSpPr>
        <p:spPr>
          <a:xfrm>
            <a:off x="2133600" y="3863340"/>
            <a:ext cx="1676399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6ACB7-CC79-4506-BF74-4219D5462531}"/>
              </a:ext>
            </a:extLst>
          </p:cNvPr>
          <p:cNvSpPr/>
          <p:nvPr/>
        </p:nvSpPr>
        <p:spPr>
          <a:xfrm>
            <a:off x="2133600" y="3251096"/>
            <a:ext cx="1805939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26FC1-D6BF-4B8C-81B4-C04BE9902CCD}"/>
              </a:ext>
            </a:extLst>
          </p:cNvPr>
          <p:cNvSpPr/>
          <p:nvPr/>
        </p:nvSpPr>
        <p:spPr>
          <a:xfrm>
            <a:off x="2133601" y="2950534"/>
            <a:ext cx="1447800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AAFF4-28E7-4D86-BC52-AEEF43E1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AB328-1388-4468-BF3E-8B5DE38D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D860-6E79-4131-9D00-0C51DFDA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drawback: only one data type per array.</a:t>
            </a:r>
          </a:p>
          <a:p>
            <a:pPr lvl="1"/>
            <a:r>
              <a:rPr lang="en-US" dirty="0"/>
              <a:t>No mix of integers, floats, strings, etc.</a:t>
            </a:r>
          </a:p>
          <a:p>
            <a:r>
              <a:rPr lang="en-US" dirty="0"/>
              <a:t>NumPy arrays most useful for homogeneous data.</a:t>
            </a:r>
          </a:p>
          <a:p>
            <a:pPr lvl="1"/>
            <a:r>
              <a:rPr lang="en-US" dirty="0"/>
              <a:t>Or data that can be acceptably homogenized.</a:t>
            </a:r>
          </a:p>
          <a:p>
            <a:r>
              <a:rPr lang="en-US" dirty="0"/>
              <a:t>Arrays perform type conversion:</a:t>
            </a:r>
          </a:p>
          <a:p>
            <a:pPr lvl="1"/>
            <a:r>
              <a:rPr lang="en-US" dirty="0"/>
              <a:t>Initial: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2.2, 3, 4]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Converted: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[1., 2.2, 3., 4.]</a:t>
            </a:r>
            <a:r>
              <a:rPr lang="en-US" dirty="0"/>
              <a:t> (all made floats to preserve accuracy)</a:t>
            </a:r>
          </a:p>
          <a:p>
            <a:r>
              <a:rPr lang="en-US" dirty="0"/>
              <a:t>String conversion example:</a:t>
            </a:r>
          </a:p>
          <a:p>
            <a:pPr lvl="1"/>
            <a:r>
              <a:rPr lang="en-US" dirty="0"/>
              <a:t>Initial: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[1.3, '2', 3, 4]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Converted: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['1.3', '2', '3', '4']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98C3A-33BF-43F5-9930-98769261A064}"/>
              </a:ext>
            </a:extLst>
          </p:cNvPr>
          <p:cNvSpPr/>
          <p:nvPr/>
        </p:nvSpPr>
        <p:spPr>
          <a:xfrm>
            <a:off x="838200" y="4650422"/>
            <a:ext cx="2606750" cy="49573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871C6-686C-434D-91C8-FA3C0C42B683}"/>
              </a:ext>
            </a:extLst>
          </p:cNvPr>
          <p:cNvSpPr/>
          <p:nvPr/>
        </p:nvSpPr>
        <p:spPr>
          <a:xfrm>
            <a:off x="838199" y="3496791"/>
            <a:ext cx="3786963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E1CE1-0AAF-4F13-B74B-93B511194EE2}"/>
              </a:ext>
            </a:extLst>
          </p:cNvPr>
          <p:cNvSpPr/>
          <p:nvPr/>
        </p:nvSpPr>
        <p:spPr>
          <a:xfrm>
            <a:off x="838200" y="2328532"/>
            <a:ext cx="3352800" cy="2286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F5485-E3A7-4E71-A145-A6DF252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0A30C-BCB7-49AD-98BA-F68D87C3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dirty="0"/>
              <a:t> object.</a:t>
            </a:r>
          </a:p>
          <a:p>
            <a:r>
              <a:rPr lang="en-US" dirty="0"/>
              <a:t>Create an array of integers: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numpy.array([1, 2, 3, 4, 5, 6])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2-D array: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numpy.array([[1, 2, 3], [4, 5, 6]])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2-D array as a table: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numpy.array([[1, 2, 3],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[4, 5, 6]])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2-D data is useful for tabular datasets and matrix calculations.</a:t>
            </a:r>
          </a:p>
          <a:p>
            <a:r>
              <a:rPr lang="en-US" dirty="0"/>
              <a:t>Nest more lists for additional dimensionality.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F1F58A-3DA4-4EE2-A8D4-F8793EF8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numpy.array()</a:t>
            </a:r>
            <a:r>
              <a:rPr lang="en-US" dirty="0"/>
              <a:t> Function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EAFA37-25F7-44B0-8FEA-302C69314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91693"/>
              </p:ext>
            </p:extLst>
          </p:nvPr>
        </p:nvGraphicFramePr>
        <p:xfrm>
          <a:off x="6164793" y="3798991"/>
          <a:ext cx="2665632" cy="736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8544">
                  <a:extLst>
                    <a:ext uri="{9D8B030D-6E8A-4147-A177-3AD203B41FA5}">
                      <a16:colId xmlns:a16="http://schemas.microsoft.com/office/drawing/2014/main" val="835120333"/>
                    </a:ext>
                  </a:extLst>
                </a:gridCol>
                <a:gridCol w="888544">
                  <a:extLst>
                    <a:ext uri="{9D8B030D-6E8A-4147-A177-3AD203B41FA5}">
                      <a16:colId xmlns:a16="http://schemas.microsoft.com/office/drawing/2014/main" val="1157062927"/>
                    </a:ext>
                  </a:extLst>
                </a:gridCol>
                <a:gridCol w="888544">
                  <a:extLst>
                    <a:ext uri="{9D8B030D-6E8A-4147-A177-3AD203B41FA5}">
                      <a16:colId xmlns:a16="http://schemas.microsoft.com/office/drawing/2014/main" val="640133243"/>
                    </a:ext>
                  </a:extLst>
                </a:gridCol>
              </a:tblGrid>
              <a:tr h="3371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9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743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76F64E-43B6-49A5-B3F4-9645C589D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39268"/>
              </p:ext>
            </p:extLst>
          </p:nvPr>
        </p:nvGraphicFramePr>
        <p:xfrm>
          <a:off x="6164793" y="2259952"/>
          <a:ext cx="2637282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9547">
                  <a:extLst>
                    <a:ext uri="{9D8B030D-6E8A-4147-A177-3AD203B41FA5}">
                      <a16:colId xmlns:a16="http://schemas.microsoft.com/office/drawing/2014/main" val="835120333"/>
                    </a:ext>
                  </a:extLst>
                </a:gridCol>
                <a:gridCol w="439547">
                  <a:extLst>
                    <a:ext uri="{9D8B030D-6E8A-4147-A177-3AD203B41FA5}">
                      <a16:colId xmlns:a16="http://schemas.microsoft.com/office/drawing/2014/main" val="1157062927"/>
                    </a:ext>
                  </a:extLst>
                </a:gridCol>
                <a:gridCol w="439547">
                  <a:extLst>
                    <a:ext uri="{9D8B030D-6E8A-4147-A177-3AD203B41FA5}">
                      <a16:colId xmlns:a16="http://schemas.microsoft.com/office/drawing/2014/main" val="640133243"/>
                    </a:ext>
                  </a:extLst>
                </a:gridCol>
                <a:gridCol w="439547">
                  <a:extLst>
                    <a:ext uri="{9D8B030D-6E8A-4147-A177-3AD203B41FA5}">
                      <a16:colId xmlns:a16="http://schemas.microsoft.com/office/drawing/2014/main" val="3273939682"/>
                    </a:ext>
                  </a:extLst>
                </a:gridCol>
                <a:gridCol w="439547">
                  <a:extLst>
                    <a:ext uri="{9D8B030D-6E8A-4147-A177-3AD203B41FA5}">
                      <a16:colId xmlns:a16="http://schemas.microsoft.com/office/drawing/2014/main" val="1682513760"/>
                    </a:ext>
                  </a:extLst>
                </a:gridCol>
                <a:gridCol w="439547">
                  <a:extLst>
                    <a:ext uri="{9D8B030D-6E8A-4147-A177-3AD203B41FA5}">
                      <a16:colId xmlns:a16="http://schemas.microsoft.com/office/drawing/2014/main" val="3673441615"/>
                    </a:ext>
                  </a:extLst>
                </a:gridCol>
              </a:tblGrid>
              <a:tr h="3371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9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2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20BC05-A17B-4D9B-A8B7-261E3293BAEF}"/>
              </a:ext>
            </a:extLst>
          </p:cNvPr>
          <p:cNvSpPr/>
          <p:nvPr/>
        </p:nvSpPr>
        <p:spPr>
          <a:xfrm>
            <a:off x="2051050" y="1644650"/>
            <a:ext cx="5035550" cy="2393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numpy.array([[1, 2], [3, 4], [5, 6]])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Attributes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F16E6EA1-5006-4437-AA6E-A0BB2DD07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54988"/>
              </p:ext>
            </p:extLst>
          </p:nvPr>
        </p:nvGraphicFramePr>
        <p:xfrm>
          <a:off x="1637958" y="2812760"/>
          <a:ext cx="5868085" cy="2743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885">
                  <a:extLst>
                    <a:ext uri="{9D8B030D-6E8A-4147-A177-3AD203B41FA5}">
                      <a16:colId xmlns:a16="http://schemas.microsoft.com/office/drawing/2014/main" val="191266433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Attribute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 Output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Number of array dimensions.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rows by number of columns.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(3, 2)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items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itemsize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bytes for each item.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884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Total number of bytes for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581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Type of data in array.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802A6A-5875-4A38-8165-1B2323ACA359}"/>
              </a:ext>
            </a:extLst>
          </p:cNvPr>
          <p:cNvSpPr/>
          <p:nvPr/>
        </p:nvSpPr>
        <p:spPr>
          <a:xfrm>
            <a:off x="838200" y="4432300"/>
            <a:ext cx="5982384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A1A7F-B09E-404E-A1F2-FF7916E7358A}"/>
              </a:ext>
            </a:extLst>
          </p:cNvPr>
          <p:cNvSpPr/>
          <p:nvPr/>
        </p:nvSpPr>
        <p:spPr>
          <a:xfrm>
            <a:off x="838200" y="2978150"/>
            <a:ext cx="4191000" cy="21397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66D32-83F0-476C-A74E-A010354B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09B8-52FF-41CD-B4D7-A95FC183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types to choose from.</a:t>
            </a:r>
          </a:p>
          <a:p>
            <a:r>
              <a:rPr lang="en-US" dirty="0"/>
              <a:t>NumPy can infer a type or convert to a single type.</a:t>
            </a:r>
          </a:p>
          <a:p>
            <a:r>
              <a:rPr lang="en-US" dirty="0"/>
              <a:t>You can also specify the desired type.</a:t>
            </a:r>
          </a:p>
          <a:p>
            <a:r>
              <a:rPr lang="en-US" dirty="0"/>
              <a:t>Dataset with mostly integers, some string literals: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numpy.array([[1, '2', 3], ['4', 5, 6]])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By default, all will be converted to string.</a:t>
            </a:r>
          </a:p>
          <a:p>
            <a:r>
              <a:rPr lang="en-US" dirty="0"/>
              <a:t>If you want all to be integers: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numpy.array([[1, '2', 3], ['4', 5, 6]], dtype = 'int64')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Make sure the data will fit into the type you're converting to.</a:t>
            </a:r>
          </a:p>
          <a:p>
            <a:pPr lvl="1"/>
            <a:r>
              <a:rPr lang="en-US" dirty="0"/>
              <a:t>NumPy will throw error otherwise.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467131-EFAA-4632-9B7E-1EBC8D7B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575703107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657335B7-DA3C-48A4-AC89-BC704BDEAF86}" vid="{CA845946-533C-474E-8512-FF9F6E103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7868</TotalTime>
  <Words>3541</Words>
  <Application>Microsoft Office PowerPoint</Application>
  <PresentationFormat>On-screen Show (4:3)</PresentationFormat>
  <Paragraphs>617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LO Choice</vt:lpstr>
      <vt:lpstr>Managing and Analyzing Data with NumPy</vt:lpstr>
      <vt:lpstr>Create NumPy Arrays</vt:lpstr>
      <vt:lpstr>Traditional Python Lists</vt:lpstr>
      <vt:lpstr>Python List Object</vt:lpstr>
      <vt:lpstr>The ndarray Object</vt:lpstr>
      <vt:lpstr>Homogeneous Data</vt:lpstr>
      <vt:lpstr>The numpy.array() Function</vt:lpstr>
      <vt:lpstr>NumPy Array Attributes</vt:lpstr>
      <vt:lpstr>Data Type Specification</vt:lpstr>
      <vt:lpstr>Additional Array Creation Functions</vt:lpstr>
      <vt:lpstr>The numpy.random Module</vt:lpstr>
      <vt:lpstr>Guidelines for Creating NumPy Arrays</vt:lpstr>
      <vt:lpstr>Activity: Creating NumPy Arrays</vt:lpstr>
      <vt:lpstr>Load and Save NumPy Data</vt:lpstr>
      <vt:lpstr>Loading Data into a NumPy Array</vt:lpstr>
      <vt:lpstr>The numpy.loadtxt() Function</vt:lpstr>
      <vt:lpstr>The numpy.load() Function</vt:lpstr>
      <vt:lpstr>Saving NumPy Array Data</vt:lpstr>
      <vt:lpstr>The numpy.savetxt() Function</vt:lpstr>
      <vt:lpstr>The numpy.save() Function</vt:lpstr>
      <vt:lpstr>Guidelines for Loading and Saving NumPy Data</vt:lpstr>
      <vt:lpstr>Activity: Loading and Saving NumPy Data</vt:lpstr>
      <vt:lpstr>Analyze Data in NumPy Arrays</vt:lpstr>
      <vt:lpstr>NumPy Array Indexing</vt:lpstr>
      <vt:lpstr>Fancy Indexing</vt:lpstr>
      <vt:lpstr>NumPy Array Slicing</vt:lpstr>
      <vt:lpstr>Slicing Multi-Dimensional Arrays</vt:lpstr>
      <vt:lpstr>NumPy Array Iteration</vt:lpstr>
      <vt:lpstr>Vectorization</vt:lpstr>
      <vt:lpstr>NumPy Statistical Summary Functions</vt:lpstr>
      <vt:lpstr>The numpy.unique() Function</vt:lpstr>
      <vt:lpstr>SciPy Integration</vt:lpstr>
      <vt:lpstr>SciPy Subpackages (Slide 1 of 2)</vt:lpstr>
      <vt:lpstr>SciPy Subpackages (Slide 2 of 2)</vt:lpstr>
      <vt:lpstr>statsmodels Integration</vt:lpstr>
      <vt:lpstr>statsmodels Statistics Submodules</vt:lpstr>
      <vt:lpstr>Guidelines for Analyzing Data in NumPy Arrays</vt:lpstr>
      <vt:lpstr>Activity: Analyzing Data in NumPy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Nufryk</dc:creator>
  <cp:lastModifiedBy>Pam Taylor</cp:lastModifiedBy>
  <cp:revision>150</cp:revision>
  <dcterms:created xsi:type="dcterms:W3CDTF">2020-01-23T14:43:01Z</dcterms:created>
  <dcterms:modified xsi:type="dcterms:W3CDTF">2020-05-11T19:01:12Z</dcterms:modified>
</cp:coreProperties>
</file>