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99" r:id="rId3"/>
    <p:sldId id="300" r:id="rId4"/>
    <p:sldId id="301" r:id="rId5"/>
    <p:sldId id="302" r:id="rId6"/>
    <p:sldId id="303" r:id="rId7"/>
    <p:sldId id="304" r:id="rId8"/>
    <p:sldId id="307" r:id="rId9"/>
    <p:sldId id="305" r:id="rId10"/>
    <p:sldId id="306" r:id="rId11"/>
    <p:sldId id="308" r:id="rId12"/>
    <p:sldId id="309" r:id="rId13"/>
    <p:sldId id="310" r:id="rId14"/>
    <p:sldId id="311" r:id="rId15"/>
    <p:sldId id="312" r:id="rId16"/>
    <p:sldId id="333" r:id="rId17"/>
    <p:sldId id="345" r:id="rId18"/>
    <p:sldId id="314" r:id="rId19"/>
    <p:sldId id="315" r:id="rId20"/>
    <p:sldId id="317" r:id="rId21"/>
    <p:sldId id="319" r:id="rId22"/>
    <p:sldId id="320" r:id="rId23"/>
    <p:sldId id="336" r:id="rId24"/>
    <p:sldId id="322" r:id="rId25"/>
    <p:sldId id="334" r:id="rId26"/>
    <p:sldId id="338" r:id="rId27"/>
    <p:sldId id="337" r:id="rId28"/>
    <p:sldId id="339" r:id="rId29"/>
    <p:sldId id="340" r:id="rId30"/>
    <p:sldId id="341" r:id="rId31"/>
    <p:sldId id="342" r:id="rId32"/>
    <p:sldId id="343" r:id="rId33"/>
    <p:sldId id="335" r:id="rId34"/>
    <p:sldId id="344" r:id="rId35"/>
    <p:sldId id="346" r:id="rId36"/>
    <p:sldId id="328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E4E4E4"/>
    <a:srgbClr val="DCDCDC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249" autoAdjust="0"/>
  </p:normalViewPr>
  <p:slideViewPr>
    <p:cSldViewPr>
      <p:cViewPr>
        <p:scale>
          <a:sx n="80" d="100"/>
          <a:sy n="80" d="100"/>
        </p:scale>
        <p:origin x="114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Data in NumPy Arrays</a:t>
            </a:r>
          </a:p>
          <a:p>
            <a:r>
              <a:rPr lang="en-US" dirty="0"/>
              <a:t>Modify Data in NumPy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with NumPy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BAA18467-8A1C-4903-AF88-0B6C3AA6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0645"/>
              </p:ext>
            </p:extLst>
          </p:nvPr>
        </p:nvGraphicFramePr>
        <p:xfrm>
          <a:off x="952500" y="2514600"/>
          <a:ext cx="7239000" cy="213969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vstack()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Combines along vertical axis (stacks rows).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concatenate()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axis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hstack()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Combines along horizontal axis (stacks columns).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concatenate()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axis = 1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dstack()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Combines along third axis.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concatenate()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axis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3B7E512D-87D4-47BD-9096-3928C627C936}"/>
              </a:ext>
            </a:extLst>
          </p:cNvPr>
          <p:cNvSpPr/>
          <p:nvPr/>
        </p:nvSpPr>
        <p:spPr>
          <a:xfrm>
            <a:off x="838200" y="3428999"/>
            <a:ext cx="4842164" cy="47006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A8DAFF5C-BB17-4E0B-96B9-279785BA6C72}"/>
              </a:ext>
            </a:extLst>
          </p:cNvPr>
          <p:cNvSpPr/>
          <p:nvPr/>
        </p:nvSpPr>
        <p:spPr>
          <a:xfrm>
            <a:off x="838200" y="2822369"/>
            <a:ext cx="3892138" cy="2573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3B43DD6E-795B-4F28-8272-21F4B643F998}"/>
              </a:ext>
            </a:extLst>
          </p:cNvPr>
          <p:cNvSpPr/>
          <p:nvPr/>
        </p:nvSpPr>
        <p:spPr>
          <a:xfrm>
            <a:off x="838200" y="1658586"/>
            <a:ext cx="3773384" cy="48688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Splits arrays evenly if provided an integer to </a:t>
            </a:r>
            <a:r>
              <a:rPr lang="en-US" sz="1600" dirty="0">
                <a:latin typeface="Courier New" panose="02070309020205020404" pitchFamily="49" charset="0"/>
              </a:rPr>
              <a:t>indices_or_sections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numpy.array([1, 2, 3, 4, 5, 6])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numpy.split(x, 2)</a:t>
            </a:r>
          </a:p>
          <a:p>
            <a:r>
              <a:rPr lang="en-US" dirty="0"/>
              <a:t>Python will throw error if array cannot be split evenly.</a:t>
            </a:r>
          </a:p>
          <a:p>
            <a:r>
              <a:rPr lang="en-US" dirty="0"/>
              <a:t>Returns Python list with each index as subarray: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[array([1, 2, 3]), array([4, 5, 6])]</a:t>
            </a:r>
          </a:p>
          <a:p>
            <a:r>
              <a:rPr lang="en-US" dirty="0"/>
              <a:t>You can also split by specific indices: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numpy.split(x, (1, 4))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[array([1]), array([2, 3, 4]), array([5, 6])]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numpy.split()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73592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Splitting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CEC88DC1-B5F2-45BF-A167-8FDFE3FBA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98941"/>
              </p:ext>
            </p:extLst>
          </p:nvPr>
        </p:nvGraphicFramePr>
        <p:xfrm>
          <a:off x="952500" y="2514600"/>
          <a:ext cx="7239000" cy="213969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vsplit()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Splits along vertical axis (splits rows).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split()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axis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hsplit()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Splits along horizontal axis (splits columns).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split()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axis = 1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dsplit()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Splits along third axis.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split()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axis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18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228900EA-A58A-49E6-920F-A4AC4F5FB846}"/>
              </a:ext>
            </a:extLst>
          </p:cNvPr>
          <p:cNvSpPr/>
          <p:nvPr/>
        </p:nvSpPr>
        <p:spPr>
          <a:xfrm>
            <a:off x="838200" y="3096401"/>
            <a:ext cx="3773384" cy="176852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1A7CDA63-7E25-4986-89E5-72287BF0705B}"/>
              </a:ext>
            </a:extLst>
          </p:cNvPr>
          <p:cNvSpPr/>
          <p:nvPr/>
        </p:nvSpPr>
        <p:spPr>
          <a:xfrm>
            <a:off x="838200" y="2502634"/>
            <a:ext cx="2391888" cy="22869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75405D7C-114B-4073-9F29-9D0340B09872}"/>
              </a:ext>
            </a:extLst>
          </p:cNvPr>
          <p:cNvSpPr/>
          <p:nvPr/>
        </p:nvSpPr>
        <p:spPr>
          <a:xfrm>
            <a:off x="838200" y="1676399"/>
            <a:ext cx="3460668" cy="46907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80F-07C6-403D-B523-4DDF3ED1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numpy.array([4, 3, 5, 1, 2])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numpy.sort(x) 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5])</a:t>
            </a:r>
          </a:p>
          <a:p>
            <a:r>
              <a:rPr lang="en-US" dirty="0"/>
              <a:t>Sorting 2-D array will sort by columns by default: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numpy.array([[5, 3, 2, 8],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[2, 9, 4, 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[8, 7, 5, 3]])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numpy.sort(x)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array([[2, 3, 5, 8],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[1, 2, 4, 9],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[3, 5, 7, 8]])</a:t>
            </a:r>
          </a:p>
          <a:p>
            <a:r>
              <a:rPr lang="en-US" dirty="0"/>
              <a:t>To sort by rows, use </a:t>
            </a:r>
            <a:r>
              <a:rPr lang="en-US" sz="1600" dirty="0">
                <a:latin typeface="Courier New" panose="02070309020205020404" pitchFamily="49" charset="0"/>
              </a:rPr>
              <a:t>axis = 0</a:t>
            </a:r>
            <a:r>
              <a:rPr lang="en-US" dirty="0"/>
              <a:t> argument.</a:t>
            </a:r>
          </a:p>
          <a:p>
            <a:r>
              <a:rPr lang="en-US" dirty="0"/>
              <a:t>Returns a copy, not a view.</a:t>
            </a:r>
          </a:p>
          <a:p>
            <a:pPr lvl="1"/>
            <a:r>
              <a:rPr lang="en-US" dirty="0"/>
              <a:t>Relationship between cell data is not maintained.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6F5D1-5449-4A76-B79E-2383E26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numpy.sort()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28574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1538301A-4132-4F3E-A5E6-28BB0CBA4AF6}"/>
              </a:ext>
            </a:extLst>
          </p:cNvPr>
          <p:cNvSpPr/>
          <p:nvPr/>
        </p:nvSpPr>
        <p:spPr>
          <a:xfrm>
            <a:off x="838200" y="3429001"/>
            <a:ext cx="3769426" cy="201385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735AC693-CEEC-4A11-98AD-21C5B66A41A8}"/>
              </a:ext>
            </a:extLst>
          </p:cNvPr>
          <p:cNvSpPr/>
          <p:nvPr/>
        </p:nvSpPr>
        <p:spPr>
          <a:xfrm>
            <a:off x="838200" y="2831186"/>
            <a:ext cx="2391888" cy="21681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F073B4BA-D7D6-4605-BA67-BEE01C731A3D}"/>
              </a:ext>
            </a:extLst>
          </p:cNvPr>
          <p:cNvSpPr/>
          <p:nvPr/>
        </p:nvSpPr>
        <p:spPr>
          <a:xfrm>
            <a:off x="838200" y="1981200"/>
            <a:ext cx="3468584" cy="49282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80F-07C6-403D-B523-4DDF3ED1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sort(), but returns indices of each cell (smallest to largest).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numpy.array([4, 3, 5, 1, 2])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numpy.argsort(x)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array([3, 4, 1, 0, 2])</a:t>
            </a:r>
          </a:p>
          <a:p>
            <a:r>
              <a:rPr lang="en-US" dirty="0"/>
              <a:t>Can be used to maintain cell relationship when sorting: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numpy.array([[5, 3, 2, 8],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[2, 9, 4, 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[8, 7, 5, 3]])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i = numpy.argsort(x[:, 0])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x[i]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array([[2, 9, 4, 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[5, 3, 2, 8],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[8, 7, 5, 3]])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6F5D1-5449-4A76-B79E-2383E26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numpy.argsort()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47094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E6F5D1-5449-4A76-B79E-2383E26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numpy.partition()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6E8A76-F520-4C67-8ABF-5AE089F99772}"/>
              </a:ext>
            </a:extLst>
          </p:cNvPr>
          <p:cNvGrpSpPr/>
          <p:nvPr/>
        </p:nvGrpSpPr>
        <p:grpSpPr>
          <a:xfrm>
            <a:off x="1098172" y="1600200"/>
            <a:ext cx="6947657" cy="3905706"/>
            <a:chOff x="2044285" y="1147099"/>
            <a:chExt cx="6947657" cy="39057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ABADFA-B070-4D60-9746-B46698EEA5A0}"/>
                </a:ext>
              </a:extLst>
            </p:cNvPr>
            <p:cNvSpPr/>
            <p:nvPr/>
          </p:nvSpPr>
          <p:spPr>
            <a:xfrm>
              <a:off x="2952409" y="1210334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1F812A-F578-484D-93BB-B502519CC404}"/>
                </a:ext>
              </a:extLst>
            </p:cNvPr>
            <p:cNvSpPr/>
            <p:nvPr/>
          </p:nvSpPr>
          <p:spPr>
            <a:xfrm>
              <a:off x="3822003" y="1210333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D13974-AB0F-4CF6-8717-2A119D89B569}"/>
                </a:ext>
              </a:extLst>
            </p:cNvPr>
            <p:cNvSpPr/>
            <p:nvPr/>
          </p:nvSpPr>
          <p:spPr>
            <a:xfrm>
              <a:off x="4691597" y="1210333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735B9-4FBB-4AEF-85BF-D60799B5FD96}"/>
                </a:ext>
              </a:extLst>
            </p:cNvPr>
            <p:cNvSpPr/>
            <p:nvPr/>
          </p:nvSpPr>
          <p:spPr>
            <a:xfrm>
              <a:off x="5561191" y="1210332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F509A9-A488-455B-8592-6B87A4DB0A1D}"/>
                </a:ext>
              </a:extLst>
            </p:cNvPr>
            <p:cNvSpPr/>
            <p:nvPr/>
          </p:nvSpPr>
          <p:spPr>
            <a:xfrm>
              <a:off x="6430785" y="1210332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E1DCD0-A5F5-4900-904C-A2E6E3D95106}"/>
                </a:ext>
              </a:extLst>
            </p:cNvPr>
            <p:cNvSpPr/>
            <p:nvPr/>
          </p:nvSpPr>
          <p:spPr>
            <a:xfrm>
              <a:off x="7300379" y="1210331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75B32D-47D2-48C7-A243-0A48E8DE365B}"/>
                </a:ext>
              </a:extLst>
            </p:cNvPr>
            <p:cNvSpPr/>
            <p:nvPr/>
          </p:nvSpPr>
          <p:spPr>
            <a:xfrm>
              <a:off x="8169973" y="1210330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F9460B-1E36-4048-8843-BA5B8848369F}"/>
                </a:ext>
              </a:extLst>
            </p:cNvPr>
            <p:cNvSpPr/>
            <p:nvPr/>
          </p:nvSpPr>
          <p:spPr>
            <a:xfrm>
              <a:off x="3114768" y="1147103"/>
              <a:ext cx="49725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3FC166-1990-4F37-9DF4-9CA04920064B}"/>
                </a:ext>
              </a:extLst>
            </p:cNvPr>
            <p:cNvSpPr/>
            <p:nvPr/>
          </p:nvSpPr>
          <p:spPr>
            <a:xfrm>
              <a:off x="3984361" y="1147103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2C4A11-60DC-4514-84B5-07115E7C2DB6}"/>
                </a:ext>
              </a:extLst>
            </p:cNvPr>
            <p:cNvSpPr/>
            <p:nvPr/>
          </p:nvSpPr>
          <p:spPr>
            <a:xfrm>
              <a:off x="4853955" y="1147102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9E2110-99DE-44C8-B9EC-DA8131DE5625}"/>
                </a:ext>
              </a:extLst>
            </p:cNvPr>
            <p:cNvSpPr/>
            <p:nvPr/>
          </p:nvSpPr>
          <p:spPr>
            <a:xfrm>
              <a:off x="5723549" y="1147101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BAEFF3-8532-4A50-92B1-E8E26B5D7088}"/>
                </a:ext>
              </a:extLst>
            </p:cNvPr>
            <p:cNvSpPr/>
            <p:nvPr/>
          </p:nvSpPr>
          <p:spPr>
            <a:xfrm>
              <a:off x="6593143" y="1147101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E08607-E366-4A4C-A53C-6CBBDBD8223A}"/>
                </a:ext>
              </a:extLst>
            </p:cNvPr>
            <p:cNvSpPr/>
            <p:nvPr/>
          </p:nvSpPr>
          <p:spPr>
            <a:xfrm>
              <a:off x="7462737" y="1147100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62CF11-2AF2-4276-B897-E5AB28ECD6B4}"/>
                </a:ext>
              </a:extLst>
            </p:cNvPr>
            <p:cNvSpPr/>
            <p:nvPr/>
          </p:nvSpPr>
          <p:spPr>
            <a:xfrm>
              <a:off x="8332331" y="1147099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ABB7E3-8161-4A3A-8D6F-79B112EC6B42}"/>
                </a:ext>
              </a:extLst>
            </p:cNvPr>
            <p:cNvSpPr/>
            <p:nvPr/>
          </p:nvSpPr>
          <p:spPr>
            <a:xfrm>
              <a:off x="2828584" y="3760004"/>
              <a:ext cx="821969" cy="704545"/>
            </a:xfrm>
            <a:prstGeom prst="rect">
              <a:avLst/>
            </a:prstGeom>
            <a:solidFill>
              <a:srgbClr val="01A1DD"/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84EF2E-AAC1-46ED-BC56-D3074DEDC106}"/>
                </a:ext>
              </a:extLst>
            </p:cNvPr>
            <p:cNvSpPr/>
            <p:nvPr/>
          </p:nvSpPr>
          <p:spPr>
            <a:xfrm>
              <a:off x="3698178" y="3760003"/>
              <a:ext cx="821969" cy="704545"/>
            </a:xfrm>
            <a:prstGeom prst="rect">
              <a:avLst/>
            </a:prstGeom>
            <a:solidFill>
              <a:srgbClr val="01A1DD"/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C55367-7475-433E-A5C4-DC7894405DEB}"/>
                </a:ext>
              </a:extLst>
            </p:cNvPr>
            <p:cNvSpPr/>
            <p:nvPr/>
          </p:nvSpPr>
          <p:spPr>
            <a:xfrm>
              <a:off x="4567772" y="3760003"/>
              <a:ext cx="821969" cy="704545"/>
            </a:xfrm>
            <a:prstGeom prst="rect">
              <a:avLst/>
            </a:prstGeom>
            <a:solidFill>
              <a:srgbClr val="01A1DD"/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2402A5-F610-41D7-A6C8-314CB55EE826}"/>
                </a:ext>
              </a:extLst>
            </p:cNvPr>
            <p:cNvSpPr/>
            <p:nvPr/>
          </p:nvSpPr>
          <p:spPr>
            <a:xfrm>
              <a:off x="2990942" y="3696773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3D1AC7-9F7E-4A5C-9707-4EF3BBEB2CE2}"/>
                </a:ext>
              </a:extLst>
            </p:cNvPr>
            <p:cNvSpPr/>
            <p:nvPr/>
          </p:nvSpPr>
          <p:spPr>
            <a:xfrm>
              <a:off x="3860536" y="3696773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EEAFA8-19C9-4BE0-AB73-2AD71860A1F2}"/>
                </a:ext>
              </a:extLst>
            </p:cNvPr>
            <p:cNvSpPr/>
            <p:nvPr/>
          </p:nvSpPr>
          <p:spPr>
            <a:xfrm>
              <a:off x="4730130" y="3696772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E4AB2EB-D457-4050-90BD-244314E47FB6}"/>
                </a:ext>
              </a:extLst>
            </p:cNvPr>
            <p:cNvSpPr/>
            <p:nvPr/>
          </p:nvSpPr>
          <p:spPr>
            <a:xfrm>
              <a:off x="5561191" y="3759853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F45377-1DBB-4598-A909-32BBEB6BF012}"/>
                </a:ext>
              </a:extLst>
            </p:cNvPr>
            <p:cNvSpPr/>
            <p:nvPr/>
          </p:nvSpPr>
          <p:spPr>
            <a:xfrm>
              <a:off x="6430785" y="3759853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46D647-B893-4389-B94B-F2AB53A11961}"/>
                </a:ext>
              </a:extLst>
            </p:cNvPr>
            <p:cNvSpPr/>
            <p:nvPr/>
          </p:nvSpPr>
          <p:spPr>
            <a:xfrm>
              <a:off x="7300379" y="3759852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A058EE-25D7-42F8-8F03-579FAF0B7261}"/>
                </a:ext>
              </a:extLst>
            </p:cNvPr>
            <p:cNvSpPr/>
            <p:nvPr/>
          </p:nvSpPr>
          <p:spPr>
            <a:xfrm>
              <a:off x="8169973" y="3759851"/>
              <a:ext cx="821969" cy="70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989B34-7CEC-4684-8B5B-46EEF1B56612}"/>
                </a:ext>
              </a:extLst>
            </p:cNvPr>
            <p:cNvSpPr/>
            <p:nvPr/>
          </p:nvSpPr>
          <p:spPr>
            <a:xfrm>
              <a:off x="5723549" y="3696622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0E2659-3074-43CE-94BC-6C684DA528E9}"/>
                </a:ext>
              </a:extLst>
            </p:cNvPr>
            <p:cNvSpPr/>
            <p:nvPr/>
          </p:nvSpPr>
          <p:spPr>
            <a:xfrm>
              <a:off x="6593143" y="3696622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1E9E02-AF93-4FF1-B828-2A08D2CBFA9E}"/>
                </a:ext>
              </a:extLst>
            </p:cNvPr>
            <p:cNvSpPr/>
            <p:nvPr/>
          </p:nvSpPr>
          <p:spPr>
            <a:xfrm>
              <a:off x="7462737" y="3696621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D43104-5754-425F-8F5B-69FC94A1E191}"/>
                </a:ext>
              </a:extLst>
            </p:cNvPr>
            <p:cNvSpPr/>
            <p:nvPr/>
          </p:nvSpPr>
          <p:spPr>
            <a:xfrm>
              <a:off x="8332331" y="3696620"/>
              <a:ext cx="4972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66" name="AutoShape 303">
              <a:extLst>
                <a:ext uri="{FF2B5EF4-FFF2-40B4-BE49-F238E27FC236}">
                  <a16:creationId xmlns:a16="http://schemas.microsoft.com/office/drawing/2014/main" id="{16D853F1-3BE7-487D-A338-F6B8D294AFC2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3983887" y="3372315"/>
              <a:ext cx="250550" cy="2561156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AutoShape 303">
              <a:extLst>
                <a:ext uri="{FF2B5EF4-FFF2-40B4-BE49-F238E27FC236}">
                  <a16:creationId xmlns:a16="http://schemas.microsoft.com/office/drawing/2014/main" id="{C5F6D9B6-B3AA-44C4-BF57-07705EC5411E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144147" y="2959484"/>
              <a:ext cx="250551" cy="3386818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ounded Rectangle 51">
              <a:extLst>
                <a:ext uri="{FF2B5EF4-FFF2-40B4-BE49-F238E27FC236}">
                  <a16:creationId xmlns:a16="http://schemas.microsoft.com/office/drawing/2014/main" id="{B8CE5AC3-9038-4019-AC23-59F489C97F90}"/>
                </a:ext>
              </a:extLst>
            </p:cNvPr>
            <p:cNvSpPr/>
            <p:nvPr/>
          </p:nvSpPr>
          <p:spPr>
            <a:xfrm>
              <a:off x="3365471" y="4778168"/>
              <a:ext cx="1380657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Lowest 3 values</a:t>
              </a:r>
            </a:p>
          </p:txBody>
        </p:sp>
        <p:sp>
          <p:nvSpPr>
            <p:cNvPr id="70" name="Rounded Rectangle 51">
              <a:extLst>
                <a:ext uri="{FF2B5EF4-FFF2-40B4-BE49-F238E27FC236}">
                  <a16:creationId xmlns:a16="http://schemas.microsoft.com/office/drawing/2014/main" id="{CB46E24C-5ED0-4D14-BDB3-B4A8A04ED14F}"/>
                </a:ext>
              </a:extLst>
            </p:cNvPr>
            <p:cNvSpPr/>
            <p:nvPr/>
          </p:nvSpPr>
          <p:spPr>
            <a:xfrm>
              <a:off x="6564034" y="4778168"/>
              <a:ext cx="1380657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Remainder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38D1111-4594-43FA-B904-80B81C7763DE}"/>
                </a:ext>
              </a:extLst>
            </p:cNvPr>
            <p:cNvCxnSpPr>
              <a:stCxn id="27" idx="2"/>
              <a:endCxn id="55" idx="0"/>
            </p:cNvCxnSpPr>
            <p:nvPr/>
          </p:nvCxnSpPr>
          <p:spPr>
            <a:xfrm flipH="1">
              <a:off x="3239568" y="1978098"/>
              <a:ext cx="3602201" cy="1718675"/>
            </a:xfrm>
            <a:prstGeom prst="straightConnector1">
              <a:avLst/>
            </a:prstGeom>
            <a:ln w="25400">
              <a:solidFill>
                <a:srgbClr val="01A1DD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6E50C33-1C8F-4BE4-BF01-09EDEE5B44F8}"/>
                </a:ext>
              </a:extLst>
            </p:cNvPr>
            <p:cNvCxnSpPr>
              <a:stCxn id="26" idx="2"/>
              <a:endCxn id="56" idx="0"/>
            </p:cNvCxnSpPr>
            <p:nvPr/>
          </p:nvCxnSpPr>
          <p:spPr>
            <a:xfrm flipH="1">
              <a:off x="4109162" y="1978098"/>
              <a:ext cx="1863013" cy="1718675"/>
            </a:xfrm>
            <a:prstGeom prst="straightConnector1">
              <a:avLst/>
            </a:prstGeom>
            <a:ln w="25400">
              <a:solidFill>
                <a:srgbClr val="01A1DD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31BECD8-3987-4EA8-8FD9-744D9A367FF5}"/>
                </a:ext>
              </a:extLst>
            </p:cNvPr>
            <p:cNvCxnSpPr>
              <a:stCxn id="25" idx="2"/>
              <a:endCxn id="57" idx="0"/>
            </p:cNvCxnSpPr>
            <p:nvPr/>
          </p:nvCxnSpPr>
          <p:spPr>
            <a:xfrm flipH="1">
              <a:off x="4978756" y="1978099"/>
              <a:ext cx="123825" cy="1718673"/>
            </a:xfrm>
            <a:prstGeom prst="straightConnector1">
              <a:avLst/>
            </a:prstGeom>
            <a:ln w="25400">
              <a:solidFill>
                <a:srgbClr val="01A1DD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307">
              <a:extLst>
                <a:ext uri="{FF2B5EF4-FFF2-40B4-BE49-F238E27FC236}">
                  <a16:creationId xmlns:a16="http://schemas.microsoft.com/office/drawing/2014/main" id="{939464A9-D9D4-4CC8-A8B8-84CB07E12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285" y="1362542"/>
              <a:ext cx="694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 =</a:t>
              </a:r>
            </a:p>
          </p:txBody>
        </p:sp>
        <p:sp>
          <p:nvSpPr>
            <p:cNvPr id="99" name="Rounded Rectangle 51">
              <a:extLst>
                <a:ext uri="{FF2B5EF4-FFF2-40B4-BE49-F238E27FC236}">
                  <a16:creationId xmlns:a16="http://schemas.microsoft.com/office/drawing/2014/main" id="{70A6063E-3B10-45F5-B314-A78A5F57F370}"/>
                </a:ext>
              </a:extLst>
            </p:cNvPr>
            <p:cNvSpPr/>
            <p:nvPr/>
          </p:nvSpPr>
          <p:spPr>
            <a:xfrm>
              <a:off x="3984361" y="2699966"/>
              <a:ext cx="2295793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numpy.partition(x,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838203" y="1112316"/>
            <a:ext cx="3467594" cy="83153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numpy.array([[0, 9, 3],</a:t>
            </a:r>
          </a:p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[2, 1, 7],</a:t>
            </a:r>
          </a:p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[8, 0, 5])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Functions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42813"/>
              </p:ext>
            </p:extLst>
          </p:nvPr>
        </p:nvGraphicFramePr>
        <p:xfrm>
          <a:off x="495301" y="2438400"/>
          <a:ext cx="8153399" cy="3593405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442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5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argmax(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Indices of max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numpy.argmax(x)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5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argmin(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Indices of minimum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numpy.argmin(x,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2, 0])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0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nonzero(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Indices of non-zero items, as a tuple for each axis.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numpy.nonzero(x)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(array([0, 0, 1, 1, 1, 2, 2]),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array([1, 2, 0, 1, 2, 0, 2]))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argwhere(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Indices of non-zero items, grouped by elements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numpy.argwhere(x)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array([[0, 1],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[0, 2],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[1, 0],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[1, 1],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[1, 2],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[2, 0],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[2, 2]])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90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F0F6C-7147-41DC-B4B0-DE8C9A66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0794-44FA-4D8D-B2F8-67029583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the difference between views and copies.</a:t>
            </a:r>
          </a:p>
          <a:p>
            <a:r>
              <a:rPr lang="en-US" dirty="0"/>
              <a:t>Recognize when a view is created instead of a copy.</a:t>
            </a:r>
          </a:p>
          <a:p>
            <a:pPr lvl="1"/>
            <a:r>
              <a:rPr lang="en-US" dirty="0"/>
              <a:t>Example: Slicing creates views; some functions create copies.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  <a:r>
              <a:rPr lang="en-US" dirty="0"/>
              <a:t> when you explicitly want a copy.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reshape()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ravel()</a:t>
            </a:r>
            <a:r>
              <a:rPr lang="en-US" dirty="0"/>
              <a:t> to change an array's shape.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flip()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transpose()</a:t>
            </a:r>
            <a:r>
              <a:rPr lang="en-US" dirty="0"/>
              <a:t> to change the orientation of data.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concatenate()</a:t>
            </a:r>
            <a:r>
              <a:rPr lang="en-US" dirty="0"/>
              <a:t> and stacking functions to add data or combine arrays.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dirty="0"/>
              <a:t> and splitting functions to divide arrays into multiple parts.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dirty="0"/>
              <a:t> to sort values.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argsort()</a:t>
            </a:r>
            <a:r>
              <a:rPr lang="en-US" dirty="0"/>
              <a:t> to retrieve indices of sorted values.</a:t>
            </a:r>
          </a:p>
          <a:p>
            <a:pPr lvl="1"/>
            <a:r>
              <a:rPr lang="en-US" dirty="0"/>
              <a:t>Use to sort while maintaining record integrity.</a:t>
            </a:r>
          </a:p>
          <a:p>
            <a:r>
              <a:rPr lang="en-US" dirty="0"/>
              <a:t>Use searching functions to retrieve max, min, and non-zero items.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9A1F57-7EF3-421F-8667-ABA8BD00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Manipulating Data in NumPy Arrays</a:t>
            </a:r>
          </a:p>
        </p:txBody>
      </p:sp>
    </p:spTree>
    <p:extLst>
      <p:ext uri="{BB962C8B-B14F-4D97-AF65-F5344CB8AC3E}">
        <p14:creationId xmlns:p14="http://schemas.microsoft.com/office/powerpoint/2010/main" val="397172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3AA0A-E852-4A38-A4ED-0E8934D1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given a data file with records on revenue and COGS for each transaction.</a:t>
            </a:r>
          </a:p>
          <a:p>
            <a:pPr lvl="1"/>
            <a:r>
              <a:rPr lang="en-US" dirty="0"/>
              <a:t>You'll add data to primary array.</a:t>
            </a:r>
          </a:p>
          <a:p>
            <a:r>
              <a:rPr lang="en-US" dirty="0"/>
              <a:t>It might be easier to work with data in separate arrays.</a:t>
            </a:r>
          </a:p>
          <a:p>
            <a:r>
              <a:rPr lang="en-US" dirty="0"/>
              <a:t>You'll also transform data to make each record a row and each attribute a column.</a:t>
            </a:r>
          </a:p>
          <a:p>
            <a:r>
              <a:rPr lang="en-US" dirty="0"/>
              <a:t>You also want to see how customer ratings relate to money spent on transactions.</a:t>
            </a:r>
          </a:p>
          <a:p>
            <a:pPr lvl="1"/>
            <a:r>
              <a:rPr lang="en-US" dirty="0"/>
              <a:t>Do satisfied customers lead to higher sales, and vice versa?</a:t>
            </a:r>
          </a:p>
          <a:p>
            <a:pPr lvl="1"/>
            <a:r>
              <a:rPr lang="en-US" dirty="0"/>
              <a:t>You'll combine ratings with financial data and sort by ratings.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C485D1-321B-46CD-88A9-ADAB08CF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Manipulating Data in NumPy Arrays</a:t>
            </a:r>
          </a:p>
        </p:txBody>
      </p:sp>
    </p:spTree>
    <p:extLst>
      <p:ext uri="{BB962C8B-B14F-4D97-AF65-F5344CB8AC3E}">
        <p14:creationId xmlns:p14="http://schemas.microsoft.com/office/powerpoint/2010/main" val="348558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C0A6A-9225-4C75-A93E-5E4E8F5D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 in NumPy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27D10-127A-4C19-A6C6-B70929A55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F3B1D0-4454-49D9-8CD2-531D4734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 in NumPy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6E9C62-BF3C-44D7-A2EE-D52A8F64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72CA1-0CE8-44C7-BA8A-AD7B0BBE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DB19C10D-9A10-4499-8CDD-27D7AE18E6E0}"/>
              </a:ext>
            </a:extLst>
          </p:cNvPr>
          <p:cNvSpPr/>
          <p:nvPr/>
        </p:nvSpPr>
        <p:spPr>
          <a:xfrm>
            <a:off x="838199" y="4294908"/>
            <a:ext cx="4010891" cy="176942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9E26BCFB-42A3-4228-939C-371DA7E142CD}"/>
              </a:ext>
            </a:extLst>
          </p:cNvPr>
          <p:cNvSpPr/>
          <p:nvPr/>
        </p:nvSpPr>
        <p:spPr>
          <a:xfrm>
            <a:off x="838200" y="3373492"/>
            <a:ext cx="3690257" cy="24056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48BD4ECA-918F-41C8-BB25-A996B71245F7}"/>
              </a:ext>
            </a:extLst>
          </p:cNvPr>
          <p:cNvSpPr/>
          <p:nvPr/>
        </p:nvSpPr>
        <p:spPr>
          <a:xfrm>
            <a:off x="838200" y="2285999"/>
            <a:ext cx="3880262" cy="73429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76B76-F93E-45CD-80EE-253BEF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80F-07C6-403D-B523-4DDF3ED1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where to insert data by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 argument.</a:t>
            </a:r>
          </a:p>
          <a:p>
            <a:pPr lvl="1"/>
            <a:r>
              <a:rPr lang="en-US" dirty="0"/>
              <a:t>Takes index before which to insert data.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x1 = numpy.array([1, 2, 3, 7, 8, 9])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x2 = numpy.array([4, 5, 6])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numpy.insert(x1, 3, x2)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5, 6, 7, 8, 9])</a:t>
            </a:r>
          </a:p>
          <a:p>
            <a:r>
              <a:rPr lang="en-US" dirty="0"/>
              <a:t>Creates flattened copy of array.</a:t>
            </a:r>
          </a:p>
          <a:p>
            <a:r>
              <a:rPr lang="en-US" dirty="0"/>
              <a:t>Specify an axis for 2-D array output: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x1 = 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 [7, 8, 9]])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x2 = numpy.array([4, 5, 6])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numpy.insert(x1, 1, x2, axis = 0)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[7, 8, 9]])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6F5D1-5449-4A76-B79E-2383E26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numpy.insert()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4925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 Highlight">
            <a:extLst>
              <a:ext uri="{FF2B5EF4-FFF2-40B4-BE49-F238E27FC236}">
                <a16:creationId xmlns:a16="http://schemas.microsoft.com/office/drawing/2014/main" id="{E14C3E25-D788-4297-9B9C-BBDCBE9983C9}"/>
              </a:ext>
            </a:extLst>
          </p:cNvPr>
          <p:cNvSpPr/>
          <p:nvPr/>
        </p:nvSpPr>
        <p:spPr>
          <a:xfrm>
            <a:off x="838199" y="4267200"/>
            <a:ext cx="3456710" cy="150816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492AA412-1C59-4599-AAB3-9CC93B5F506A}"/>
              </a:ext>
            </a:extLst>
          </p:cNvPr>
          <p:cNvSpPr/>
          <p:nvPr/>
        </p:nvSpPr>
        <p:spPr>
          <a:xfrm>
            <a:off x="841168" y="3096402"/>
            <a:ext cx="2923310" cy="48598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2FF367AA-F7D1-43BD-886F-9E1EA41162D9}"/>
              </a:ext>
            </a:extLst>
          </p:cNvPr>
          <p:cNvSpPr/>
          <p:nvPr/>
        </p:nvSpPr>
        <p:spPr>
          <a:xfrm>
            <a:off x="838199" y="2506594"/>
            <a:ext cx="2712523" cy="23264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821E183C-CDCF-4C08-A29B-733F961F0796}"/>
              </a:ext>
            </a:extLst>
          </p:cNvPr>
          <p:cNvSpPr/>
          <p:nvPr/>
        </p:nvSpPr>
        <p:spPr>
          <a:xfrm>
            <a:off x="838199" y="1676400"/>
            <a:ext cx="4082143" cy="47303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916FE-F073-4CF9-8DCC-480F9246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F1F7-0C3C-4287-B79D-C2F174F8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 data by specifying indices of items you want to remove: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numpy.array([1, 2, 3, 9, 4, 5, 6])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numpy.delete(x, 3)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5, 6])</a:t>
            </a:r>
          </a:p>
          <a:p>
            <a:r>
              <a:rPr lang="en-US" dirty="0"/>
              <a:t>Or provide multiple indices: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numpy.delete(x, (3, 6))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5])</a:t>
            </a:r>
          </a:p>
          <a:p>
            <a:r>
              <a:rPr lang="en-US" dirty="0"/>
              <a:t>Output will be flattened unless you specify an axis.</a:t>
            </a:r>
          </a:p>
          <a:p>
            <a:r>
              <a:rPr lang="en-US" dirty="0"/>
              <a:t>Delete entire second row: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[9, 8, 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[4, 5, 6]])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numpy.delete(x, 1, axis = 0)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[4, 5, 6]])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2890C7-E738-4957-B3F9-CAFD33E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numpy.delete()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5671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916FE-F073-4CF9-8DCC-480F9246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C3F71-5E36-4373-BB7A-FB86211C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types of operations such as: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Exponential and logarithmic</a:t>
            </a:r>
          </a:p>
          <a:p>
            <a:pPr lvl="1"/>
            <a:r>
              <a:rPr lang="en-US" dirty="0"/>
              <a:t>Trigonometric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</a:t>
            </a:r>
          </a:p>
          <a:p>
            <a:r>
              <a:rPr lang="en-US" dirty="0"/>
              <a:t>You can use these functions without calling them directly.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Courier New" panose="02070309020205020404" pitchFamily="49" charset="0"/>
              </a:rPr>
              <a:t>+</a:t>
            </a:r>
            <a:r>
              <a:rPr lang="en-US" dirty="0"/>
              <a:t> acts as wrapper to </a:t>
            </a:r>
            <a:r>
              <a:rPr lang="en-US" sz="1400" dirty="0">
                <a:latin typeface="Courier New" panose="02070309020205020404" pitchFamily="49" charset="0"/>
              </a:rPr>
              <a:t>numpy.add()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2890C7-E738-4957-B3F9-CAFD33E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44100-1370-4339-AFEE-D94B66C92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Universal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mathematical function that supports vectorization.</a:t>
            </a:r>
          </a:p>
        </p:txBody>
      </p:sp>
    </p:spTree>
    <p:extLst>
      <p:ext uri="{BB962C8B-B14F-4D97-AF65-F5344CB8AC3E}">
        <p14:creationId xmlns:p14="http://schemas.microsoft.com/office/powerpoint/2010/main" val="10287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590800" y="1112317"/>
            <a:ext cx="3924795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numpy.array([1, 2, 3, 4, 5])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Functions and Operators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7421"/>
              </p:ext>
            </p:extLst>
          </p:nvPr>
        </p:nvGraphicFramePr>
        <p:xfrm>
          <a:off x="495301" y="1461182"/>
          <a:ext cx="8153399" cy="4979340"/>
        </p:xfrm>
        <a:graphic>
          <a:graphicData uri="http://schemas.openxmlformats.org/drawingml/2006/table">
            <a:tbl>
              <a:tblPr/>
              <a:tblGrid>
                <a:gridCol w="247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04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Wrapper 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add(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numpy.add(x,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+ 3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array([4, 5, 6, 7, 8])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subtract(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numpy.subtract(x,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–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array([-2, -1, 0, 1, 2])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multiply(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numpy.multiply(x,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*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array([3, 6, 9, 12, 15])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divide(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numpy.divide(x,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/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array([0.2, 0.4, 0.6, 0.8, 1.])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floor_divide(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numpy.floor_divide(x,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//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0, 0, 0, 1])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07505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numpy.mod(x,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%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array([1, 2, 3, 4, 0])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37130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power(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numpy.power(x,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**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array([1, 8, 27, 64, 125])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8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1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F72AEB48-876D-4C54-B13E-99323547B6C0}"/>
              </a:ext>
            </a:extLst>
          </p:cNvPr>
          <p:cNvSpPr/>
          <p:nvPr/>
        </p:nvSpPr>
        <p:spPr>
          <a:xfrm>
            <a:off x="838200" y="3657600"/>
            <a:ext cx="7339940" cy="69668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CB1356CD-26A8-4906-9138-813E43B653EE}"/>
              </a:ext>
            </a:extLst>
          </p:cNvPr>
          <p:cNvSpPr/>
          <p:nvPr/>
        </p:nvSpPr>
        <p:spPr>
          <a:xfrm>
            <a:off x="838200" y="1676399"/>
            <a:ext cx="3876304" cy="97179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916FE-F073-4CF9-8DCC-480F9246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F1F7-0C3C-4287-B79D-C2F174F8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operate on two arrays: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&gt;&gt;&gt; x = numpy.array([1, 2, 3, 4, 5])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&gt;&gt;&gt; y = numpy.array([3, 3, 3, 3, 3])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&gt;&gt;&gt; x + y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array([4, 5, 6, 7, 8])</a:t>
            </a:r>
          </a:p>
          <a:p>
            <a:r>
              <a:rPr lang="en-US" dirty="0"/>
              <a:t>NumPy "pads" a scalar value until it meets the dimensions and shape of largest array.</a:t>
            </a:r>
          </a:p>
          <a:p>
            <a:r>
              <a:rPr lang="en-US" dirty="0"/>
              <a:t>Enables NumPy to perform arithmetic on arrays of different shapes.</a:t>
            </a:r>
          </a:p>
          <a:p>
            <a:r>
              <a:rPr lang="en-US" dirty="0"/>
              <a:t>Example when </a:t>
            </a:r>
            <a:r>
              <a:rPr lang="en-US" sz="1600" dirty="0">
                <a:latin typeface="Courier New" panose="02070309020205020404" pitchFamily="49" charset="0"/>
              </a:rPr>
              <a:t>y</a:t>
            </a:r>
            <a:r>
              <a:rPr lang="en-US" dirty="0"/>
              <a:t> no longer has shape of </a:t>
            </a:r>
            <a:r>
              <a:rPr lang="en-US" sz="1600" dirty="0">
                <a:latin typeface="Courier New" panose="02070309020205020404" pitchFamily="49" charset="0"/>
              </a:rPr>
              <a:t>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&gt;&gt;&gt; y = numpy.array([3, 3, 3])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&gt;&gt;&gt; x + y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ValueError: operands could not be broadcast together with shapes (5,) (3,)</a:t>
            </a:r>
          </a:p>
          <a:p>
            <a:r>
              <a:rPr lang="en-US" sz="1600" dirty="0"/>
              <a:t>Broadcasting must abide by a set of rules.</a:t>
            </a:r>
            <a:endParaRPr lang="en-US" sz="1500" dirty="0">
              <a:latin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2890C7-E738-4957-B3F9-CAFD33E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</p:spTree>
    <p:extLst>
      <p:ext uri="{BB962C8B-B14F-4D97-AF65-F5344CB8AC3E}">
        <p14:creationId xmlns:p14="http://schemas.microsoft.com/office/powerpoint/2010/main" val="264083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31EF0C9D-124B-4639-BF69-CE02CC594699}"/>
              </a:ext>
            </a:extLst>
          </p:cNvPr>
          <p:cNvSpPr/>
          <p:nvPr/>
        </p:nvSpPr>
        <p:spPr>
          <a:xfrm>
            <a:off x="838200" y="4137471"/>
            <a:ext cx="1639784" cy="47807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F275E3BD-4536-4C2B-8E99-8E3CA8F60C07}"/>
              </a:ext>
            </a:extLst>
          </p:cNvPr>
          <p:cNvSpPr/>
          <p:nvPr/>
        </p:nvSpPr>
        <p:spPr>
          <a:xfrm>
            <a:off x="838200" y="2286000"/>
            <a:ext cx="3147951" cy="149431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558BF-962F-4562-B520-3DFE089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5873-25E3-47FC-8417-0498CB5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When two arrays have different dimensions, the array with fewer dimensions has its shape padded with </a:t>
            </a:r>
            <a:r>
              <a:rPr lang="en-US" sz="1600" dirty="0">
                <a:latin typeface="Courier New" panose="02070309020205020404" pitchFamily="49" charset="0"/>
              </a:rPr>
              <a:t>1</a:t>
            </a:r>
            <a:r>
              <a:rPr lang="en-US" dirty="0"/>
              <a:t>s at beginning.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numpy.array([[1, 2]])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 = numpy.array([3, 4])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(1, 2)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(2,) 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&gt;&gt;&gt; x + y</a:t>
            </a:r>
          </a:p>
          <a:p>
            <a:pPr marL="457200" lvl="1" indent="0">
              <a:buNone/>
            </a:pPr>
            <a:r>
              <a:rPr lang="es-ES" sz="1400" dirty="0">
                <a:latin typeface="Courier New" panose="02070309020205020404" pitchFamily="49" charset="0"/>
              </a:rPr>
              <a:t>array([[4, 6]])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5AE72-F150-41C7-BCFC-22FF0D91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Rules (#1)</a:t>
            </a:r>
          </a:p>
        </p:txBody>
      </p:sp>
    </p:spTree>
    <p:extLst>
      <p:ext uri="{BB962C8B-B14F-4D97-AF65-F5344CB8AC3E}">
        <p14:creationId xmlns:p14="http://schemas.microsoft.com/office/powerpoint/2010/main" val="7867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E8533AF8-768D-40CC-9E57-B8B88D8FEDE6}"/>
              </a:ext>
            </a:extLst>
          </p:cNvPr>
          <p:cNvSpPr/>
          <p:nvPr/>
        </p:nvSpPr>
        <p:spPr>
          <a:xfrm>
            <a:off x="838200" y="4113720"/>
            <a:ext cx="2332512" cy="99168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2D4D96CB-382E-4236-9B7F-89E1EA1223E0}"/>
              </a:ext>
            </a:extLst>
          </p:cNvPr>
          <p:cNvSpPr/>
          <p:nvPr/>
        </p:nvSpPr>
        <p:spPr>
          <a:xfrm>
            <a:off x="838200" y="1981199"/>
            <a:ext cx="3341914" cy="177536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558BF-962F-4562-B520-3DFE089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5873-25E3-47FC-8417-0498CB5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/>
              <a:t>The size of each dimension in output is equal to largest size of dimension in input.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z = numpy.array([[[5, 6]]])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z.shape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(1, 2)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(1, 1, 2)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+ y + z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array([[[ 9, 12]]])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(x + y + z).shape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(1, 1, 2)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5AE72-F150-41C7-BCFC-22FF0D91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Rules (#2)</a:t>
            </a:r>
          </a:p>
        </p:txBody>
      </p:sp>
    </p:spTree>
    <p:extLst>
      <p:ext uri="{BB962C8B-B14F-4D97-AF65-F5344CB8AC3E}">
        <p14:creationId xmlns:p14="http://schemas.microsoft.com/office/powerpoint/2010/main" val="66310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DB8C9FE9-EA93-460E-832D-9112D08E4A45}"/>
              </a:ext>
            </a:extLst>
          </p:cNvPr>
          <p:cNvSpPr/>
          <p:nvPr/>
        </p:nvSpPr>
        <p:spPr>
          <a:xfrm>
            <a:off x="838200" y="5218125"/>
            <a:ext cx="1908958" cy="126314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E9414820-9E41-4CC8-8881-5ED8DC60D76E}"/>
              </a:ext>
            </a:extLst>
          </p:cNvPr>
          <p:cNvSpPr/>
          <p:nvPr/>
        </p:nvSpPr>
        <p:spPr>
          <a:xfrm>
            <a:off x="838200" y="4390812"/>
            <a:ext cx="689758" cy="47015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104A5B3E-3387-4303-9225-EBE85BD04CAB}"/>
              </a:ext>
            </a:extLst>
          </p:cNvPr>
          <p:cNvSpPr/>
          <p:nvPr/>
        </p:nvSpPr>
        <p:spPr>
          <a:xfrm>
            <a:off x="838200" y="2286000"/>
            <a:ext cx="2926278" cy="174765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558BF-962F-4562-B520-3DFE089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5873-25E3-47FC-8417-0498CB5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/>
              <a:t>If arrays have same dimensions, but sizes don't match, the array whose dimension is size </a:t>
            </a:r>
            <a:r>
              <a:rPr lang="en-US" sz="1600" dirty="0">
                <a:latin typeface="Courier New" panose="02070309020205020404" pitchFamily="49" charset="0"/>
              </a:rPr>
              <a:t>1</a:t>
            </a:r>
            <a:r>
              <a:rPr lang="en-US" dirty="0"/>
              <a:t> will be padded to match the array with larger dimension.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[2]])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 = numpy.array([3, 4])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(2, 1)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(2,)</a:t>
            </a:r>
          </a:p>
          <a:p>
            <a:r>
              <a:rPr lang="en-US" dirty="0"/>
              <a:t>Rule #1 applies so shapes look like: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(2, 1)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(1, 2)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+ y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array([[4, 5],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[5, 6]])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(x + y).shape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(2, 2)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5AE72-F150-41C7-BCFC-22FF0D91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Rules (#3)</a:t>
            </a:r>
          </a:p>
        </p:txBody>
      </p:sp>
    </p:spTree>
    <p:extLst>
      <p:ext uri="{BB962C8B-B14F-4D97-AF65-F5344CB8AC3E}">
        <p14:creationId xmlns:p14="http://schemas.microsoft.com/office/powerpoint/2010/main" val="106886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3F3DB65D-C7DF-4483-B839-EB0379A910EB}"/>
              </a:ext>
            </a:extLst>
          </p:cNvPr>
          <p:cNvSpPr/>
          <p:nvPr/>
        </p:nvSpPr>
        <p:spPr>
          <a:xfrm>
            <a:off x="838200" y="4374977"/>
            <a:ext cx="7731826" cy="44244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51D0DD42-157C-4039-9F35-15698B6DC1FF}"/>
              </a:ext>
            </a:extLst>
          </p:cNvPr>
          <p:cNvSpPr/>
          <p:nvPr/>
        </p:nvSpPr>
        <p:spPr>
          <a:xfrm>
            <a:off x="838200" y="1981200"/>
            <a:ext cx="3555670" cy="203661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558BF-962F-4562-B520-3DFE089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5873-25E3-47FC-8417-0498CB5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If Rule #3 applies except no array has no dimension of size </a:t>
            </a:r>
            <a:r>
              <a:rPr lang="en-US" sz="1600" dirty="0">
                <a:latin typeface="Courier New" panose="02070309020205020404" pitchFamily="49" charset="0"/>
              </a:rPr>
              <a:t>1</a:t>
            </a:r>
            <a:r>
              <a:rPr lang="en-US" dirty="0"/>
              <a:t>, broadcasting will fail.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numpy.array([[1, 2],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[3, 4]])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 = numpy.array([[5, 6, 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[8, 9, 10]])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y.shape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(2, 2)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(2, 3)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&gt;&gt;&gt; x + y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ValueError: operands could not be broadcast together with shapes (2, 2) (2, 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5AE72-F150-41C7-BCFC-22FF0D91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Rules (#4)</a:t>
            </a:r>
          </a:p>
        </p:txBody>
      </p:sp>
    </p:spTree>
    <p:extLst>
      <p:ext uri="{BB962C8B-B14F-4D97-AF65-F5344CB8AC3E}">
        <p14:creationId xmlns:p14="http://schemas.microsoft.com/office/powerpoint/2010/main" val="121082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933205" y="1112317"/>
            <a:ext cx="3238996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numpy.array([1, 2, 3])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and Logarithmic Functions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80516"/>
              </p:ext>
            </p:extLst>
          </p:nvPr>
        </p:nvGraphicFramePr>
        <p:xfrm>
          <a:off x="495301" y="1461182"/>
          <a:ext cx="8153399" cy="4891509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04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Exponential function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numpy.exp(x)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array([2.7182, 7.3890, 20.0855])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expm1()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Exponential function of each value minus 1.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numpy.expm1(x)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array([1.7182, 6.3890, 19.0855])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exp2()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 raised to power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numpy.exp2(x)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array([2., 4., 8.])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Natural logarithm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array([0., 0.6931, 1.0986])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log10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Base-10 logarithm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numpy.log10(x)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array([0., 0.3010, 0.4771])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07505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log2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Base-2 logarithm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numpy.log2(x)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array([0., 1., 1.5849])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37130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log1p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Natural logarithm plus 1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numpy.log1p(x)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array([0.6931, 1.0986, 1.3862])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8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de Highlight">
            <a:extLst>
              <a:ext uri="{FF2B5EF4-FFF2-40B4-BE49-F238E27FC236}">
                <a16:creationId xmlns:a16="http://schemas.microsoft.com/office/drawing/2014/main" id="{53805FCF-C409-42D9-BE20-621880053541}"/>
              </a:ext>
            </a:extLst>
          </p:cNvPr>
          <p:cNvSpPr/>
          <p:nvPr/>
        </p:nvSpPr>
        <p:spPr>
          <a:xfrm>
            <a:off x="838200" y="1981200"/>
            <a:ext cx="5899068" cy="22860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707F6-6AA2-48BC-B6FA-1D9C324F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8540-21EF-492B-9FB4-C434CA29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slice a Python list, it returns a copy of the original list.</a:t>
            </a:r>
          </a:p>
          <a:p>
            <a:r>
              <a:rPr lang="en-US" dirty="0"/>
              <a:t>Not the case with NumPy arrays: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num_arr = numpy.array([0, 5, 10, 100, 1000, 10000])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slice = num_arr[1:3]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slice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array([5, 10])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slice[0] = 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slice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10])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num_arr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array([0, 1, 10, 100, 1000, 10000]) </a:t>
            </a:r>
          </a:p>
          <a:p>
            <a:r>
              <a:rPr lang="en-US" dirty="0"/>
              <a:t>Original array was changed.</a:t>
            </a:r>
          </a:p>
          <a:p>
            <a:r>
              <a:rPr lang="en-US" dirty="0"/>
              <a:t>NumPy returns a view, not a copy.</a:t>
            </a:r>
          </a:p>
          <a:p>
            <a:pPr lvl="1"/>
            <a:r>
              <a:rPr lang="en-US" dirty="0"/>
              <a:t>Data is shared between objects.</a:t>
            </a:r>
          </a:p>
          <a:p>
            <a:pPr lvl="1"/>
            <a:r>
              <a:rPr lang="en-US" dirty="0"/>
              <a:t>Avoids duplicating data in large datasets.</a:t>
            </a:r>
          </a:p>
          <a:p>
            <a:r>
              <a:rPr lang="en-US" dirty="0"/>
              <a:t>Be aware of how views can impact your code.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EE428B-A936-4673-838B-4B77350D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vs. Copies</a:t>
            </a:r>
          </a:p>
        </p:txBody>
      </p:sp>
    </p:spTree>
    <p:extLst>
      <p:ext uri="{BB962C8B-B14F-4D97-AF65-F5344CB8AC3E}">
        <p14:creationId xmlns:p14="http://schemas.microsoft.com/office/powerpoint/2010/main" val="365897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933205" y="1112316"/>
            <a:ext cx="3238996" cy="53835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numpy.array([1, 2, 3])</a:t>
            </a:r>
          </a:p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numpy.array([4, 5, 6])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Mathematical Functions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60953"/>
              </p:ext>
            </p:extLst>
          </p:nvPr>
        </p:nvGraphicFramePr>
        <p:xfrm>
          <a:off x="495300" y="1752600"/>
          <a:ext cx="8153399" cy="4642689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2682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sin(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Sine of each value in radians.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numpy.sin(x)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array([0.8414, 0.9092, -0.1411])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cos(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Cosine of each value in radians.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numpy.cos(x)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array([0.5403, -0.4161, -0.9899])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tan(</a:t>
                      </a: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Tangent of each value in radians.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numpy.tan(x)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array([1.5574, -2.1850, 0.1425])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hypot(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Hypotenuse of right triangle.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numpy.hypot(x,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array([4.1231, 5.3851, 6.7082])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532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absolute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Absolute number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numpy.absolute(x)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array([1, 2, 3])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07505"/>
                  </a:ext>
                </a:extLst>
              </a:tr>
              <a:tr h="532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Square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numpy.square(x)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array([1, 4, 9])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37130"/>
                  </a:ext>
                </a:extLst>
              </a:tr>
              <a:tr h="532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Square root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numpy.sqrt(y)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array([2., 2.2360, 2.4494])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82801"/>
                  </a:ext>
                </a:extLst>
              </a:tr>
              <a:tr h="532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around(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decimals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Rounded numbers of each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hypot = numpy.hypot(x,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numpy.around(hypot,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array([4.12, 5.39, 6.71])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0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5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739242" y="1112316"/>
            <a:ext cx="3585357" cy="25730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numpy.array([1, 2, 3, 5])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Functions and Operators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00658"/>
              </p:ext>
            </p:extLst>
          </p:nvPr>
        </p:nvGraphicFramePr>
        <p:xfrm>
          <a:off x="495301" y="1421210"/>
          <a:ext cx="8153399" cy="4953954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113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numpy.equal(x,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==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array([False, False, True, False, False])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not_equal()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numpy.not_equal(x,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!=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array([True, True, False, True, True])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less()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numpy.less(x,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&lt;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array([True, True, False, False, False])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less_equal()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numpy.less_equal(x,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&lt;=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array([True, True, True, False, False])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769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greater()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numpy.greater(x,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&gt;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array([False, False, False, True, True])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07505"/>
                  </a:ext>
                </a:extLst>
              </a:tr>
              <a:tr h="769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greater_equal()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numpy.greater_equal(x,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&gt;=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array([False, False, True, True, True])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3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70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739242" y="1112316"/>
            <a:ext cx="3585357" cy="25730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numpy.array([1, 2, 3, 5])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Functions and Operators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5835"/>
              </p:ext>
            </p:extLst>
          </p:nvPr>
        </p:nvGraphicFramePr>
        <p:xfrm>
          <a:off x="495301" y="2130631"/>
          <a:ext cx="8153399" cy="3414396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113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logical_and(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numpy.logical_and(x &gt; 3, x &lt;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(x &gt; 3) &amp; (x &lt;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array([False, False, False, True, False])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logical_or(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numpy.logical_or(x &gt; 3, x &lt;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(x &gt; 3) | (x &lt;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array([False, False, False, True, True])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logical_xor(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numpy.logical_xor(x &gt; 3, x &gt;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(x &gt; 3) ^ (x &gt;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array([False, True, True, False, False])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logical_not(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numpy.logical_not(x &lt;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array([False, False,  True,  True,  True])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54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de Highlight">
            <a:extLst>
              <a:ext uri="{FF2B5EF4-FFF2-40B4-BE49-F238E27FC236}">
                <a16:creationId xmlns:a16="http://schemas.microsoft.com/office/drawing/2014/main" id="{C9013BA7-D22E-4897-93B1-2CF198DF7F34}"/>
              </a:ext>
            </a:extLst>
          </p:cNvPr>
          <p:cNvSpPr/>
          <p:nvPr/>
        </p:nvSpPr>
        <p:spPr>
          <a:xfrm>
            <a:off x="838200" y="5419106"/>
            <a:ext cx="4196938" cy="98961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Code Highlight">
            <a:extLst>
              <a:ext uri="{FF2B5EF4-FFF2-40B4-BE49-F238E27FC236}">
                <a16:creationId xmlns:a16="http://schemas.microsoft.com/office/drawing/2014/main" id="{3151736A-31AC-44BE-B92E-6027ACC54613}"/>
              </a:ext>
            </a:extLst>
          </p:cNvPr>
          <p:cNvSpPr/>
          <p:nvPr/>
        </p:nvSpPr>
        <p:spPr>
          <a:xfrm>
            <a:off x="838200" y="4571999"/>
            <a:ext cx="4200896" cy="49084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Code Highlight">
            <a:extLst>
              <a:ext uri="{FF2B5EF4-FFF2-40B4-BE49-F238E27FC236}">
                <a16:creationId xmlns:a16="http://schemas.microsoft.com/office/drawing/2014/main" id="{54FB955B-F18A-4519-AF2C-285B3523E625}"/>
              </a:ext>
            </a:extLst>
          </p:cNvPr>
          <p:cNvSpPr/>
          <p:nvPr/>
        </p:nvSpPr>
        <p:spPr>
          <a:xfrm>
            <a:off x="838200" y="3733800"/>
            <a:ext cx="2403764" cy="46610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Code Highlight">
            <a:extLst>
              <a:ext uri="{FF2B5EF4-FFF2-40B4-BE49-F238E27FC236}">
                <a16:creationId xmlns:a16="http://schemas.microsoft.com/office/drawing/2014/main" id="{739DD969-773D-41A7-A817-462C1DC5693D}"/>
              </a:ext>
            </a:extLst>
          </p:cNvPr>
          <p:cNvSpPr/>
          <p:nvPr/>
        </p:nvSpPr>
        <p:spPr>
          <a:xfrm>
            <a:off x="838200" y="2311730"/>
            <a:ext cx="4739244" cy="73627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30B8-4DF0-4B6F-A1FB-47BC4D60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A3C0C-A67D-44AA-9980-F098BDEB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figures by sales rep: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sales = numpy.array([[35, 27, 41, 56, 31],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[38, 21, 39, 999, 26],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[999, 29, 46, 38, 34]])</a:t>
            </a:r>
          </a:p>
          <a:p>
            <a:r>
              <a:rPr lang="en-US" dirty="0"/>
              <a:t>How do you identify anomalies (</a:t>
            </a:r>
            <a:r>
              <a:rPr lang="en-US" sz="1600" dirty="0">
                <a:latin typeface="Courier New" panose="02070309020205020404" pitchFamily="49" charset="0"/>
              </a:rPr>
              <a:t>999</a:t>
            </a:r>
            <a:r>
              <a:rPr lang="en-US" dirty="0"/>
              <a:t>)?</a:t>
            </a:r>
          </a:p>
          <a:p>
            <a:r>
              <a:rPr lang="en-US" dirty="0"/>
              <a:t>Apply conditional expression as index to array to return </a:t>
            </a:r>
            <a:r>
              <a:rPr lang="en-US" sz="1600" dirty="0">
                <a:latin typeface="Courier New" panose="02070309020205020404" pitchFamily="49" charset="0"/>
              </a:rPr>
              <a:t>True</a:t>
            </a:r>
            <a:r>
              <a:rPr lang="en-US" dirty="0"/>
              <a:t> values: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sales[sales &gt; 100]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array([999, 999])</a:t>
            </a:r>
          </a:p>
          <a:p>
            <a:r>
              <a:rPr lang="en-US" dirty="0"/>
              <a:t>Can also combine multiple expressions: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sales[(sales &lt; 100) &amp; (sales &gt; 40)]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array([41, 56, 46])</a:t>
            </a:r>
          </a:p>
          <a:p>
            <a:r>
              <a:rPr lang="en-US" dirty="0"/>
              <a:t>Changing values: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sales[sales &gt; 100] = 40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 array([[35, 27, 41, 56, 31],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[38, 21, 39, 40, 26],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[40, 29, 46, 38, 34]])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E51230-AFE8-4C10-BEB9-51D69B4E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1C515-0385-4822-AF14-6CAC1A310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Masking</a:t>
            </a:r>
            <a:r>
              <a:rPr lang="en-US" dirty="0"/>
              <a:t>: The bitwise process of selecting a subset of an array to keep, while discarding the rest.</a:t>
            </a:r>
          </a:p>
        </p:txBody>
      </p:sp>
    </p:spTree>
    <p:extLst>
      <p:ext uri="{BB962C8B-B14F-4D97-AF65-F5344CB8AC3E}">
        <p14:creationId xmlns:p14="http://schemas.microsoft.com/office/powerpoint/2010/main" val="1888544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1915886" y="1112316"/>
            <a:ext cx="5260769" cy="25730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numpy.array(['nAme', 'QuEsT', 'c0L0r'])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Modification Functions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78167"/>
              </p:ext>
            </p:extLst>
          </p:nvPr>
        </p:nvGraphicFramePr>
        <p:xfrm>
          <a:off x="495301" y="1524000"/>
          <a:ext cx="8153399" cy="4881254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2453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Concatenation of two string elements.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char.add(x, '?')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array(['nAme?', 'QuEsT?', 'c0L0r?'])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multiply(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Multiple concatenation of string elements.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char.multiply(x,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array(['nAmenAme', 'QuEsTQuEsT', 'c0L0rc0L0r'])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replace(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String elements that replace occurrences of </a:t>
                      </a: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with </a:t>
                      </a: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char.replace(x, '0', 'o')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'coLor'])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upper(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All string elements turned to uppercase.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char.upper(x)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lower(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All string elements turned to lowercase.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char.lower(x)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07505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capitalize(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All string elements with first character capitalized.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char.capitalize(x)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37130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title(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All string elements with title casing applied.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char.title(x)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98442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char.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swapcase(</a:t>
                      </a:r>
                      <a:r>
                        <a:rPr kumimoji="0" lang="en-US" sz="10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All string elements with casing swapped.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char.swapcase(x)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array(['NaME', 'qUeSt', 'C0l0R'])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9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65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A9C27-0A03-40F6-9F36-D9FFFD6C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185B-D520-4996-A760-BDA30929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to add data to an array at some place other than the end.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  <a:r>
              <a:rPr lang="en-US" dirty="0"/>
              <a:t> to remove unwanted data from an array.</a:t>
            </a:r>
          </a:p>
          <a:p>
            <a:r>
              <a:rPr lang="en-US" dirty="0"/>
              <a:t>Use universal functions to perform math operations on arrays.</a:t>
            </a:r>
          </a:p>
          <a:p>
            <a:pPr lvl="1"/>
            <a:r>
              <a:rPr lang="en-US" dirty="0"/>
              <a:t>Use to perform arithmetic, trigonometry, etc.</a:t>
            </a:r>
          </a:p>
          <a:p>
            <a:pPr lvl="1"/>
            <a:r>
              <a:rPr lang="en-US" dirty="0"/>
              <a:t>Use wrapper operators instead of functions, when available.</a:t>
            </a:r>
          </a:p>
          <a:p>
            <a:r>
              <a:rPr lang="en-US" dirty="0"/>
              <a:t>When operating on arrays, ensure they are broadcastable.</a:t>
            </a:r>
          </a:p>
          <a:p>
            <a:pPr lvl="1"/>
            <a:r>
              <a:rPr lang="en-US" dirty="0"/>
              <a:t>Review rules of broadcasting.</a:t>
            </a:r>
          </a:p>
          <a:p>
            <a:pPr lvl="1"/>
            <a:r>
              <a:rPr lang="en-US" dirty="0"/>
              <a:t>Python will throw an error if arrays are not compatible.</a:t>
            </a:r>
          </a:p>
          <a:p>
            <a:r>
              <a:rPr lang="en-US" dirty="0"/>
              <a:t>Use comparison and logical operators to evaluate conditions.</a:t>
            </a:r>
          </a:p>
          <a:p>
            <a:r>
              <a:rPr lang="en-US" dirty="0"/>
              <a:t>Use masking to retrieve and/or change values that match a condition.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589C0E-E72E-4DCA-8BBE-D779DBF1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Modifying Data in NumPy Arrays</a:t>
            </a:r>
          </a:p>
        </p:txBody>
      </p:sp>
    </p:spTree>
    <p:extLst>
      <p:ext uri="{BB962C8B-B14F-4D97-AF65-F5344CB8AC3E}">
        <p14:creationId xmlns:p14="http://schemas.microsoft.com/office/powerpoint/2010/main" val="152263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2189D-73E6-485D-B23E-C61F89F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20626-376F-450B-85F5-C997E056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You've been given the following tasks to modify the data:</a:t>
            </a:r>
          </a:p>
          <a:p>
            <a:pPr lvl="1"/>
            <a:r>
              <a:rPr lang="en-US" dirty="0"/>
              <a:t>Quantities sold for each transaction should be inserted after unit price and before tax price.</a:t>
            </a:r>
          </a:p>
          <a:p>
            <a:pPr lvl="1"/>
            <a:r>
              <a:rPr lang="en-US" dirty="0"/>
              <a:t>Sales will increase from 5% to 6%, so you'll adjust sales data to see the effect.</a:t>
            </a:r>
          </a:p>
          <a:p>
            <a:pPr lvl="1"/>
            <a:r>
              <a:rPr lang="en-US" dirty="0"/>
              <a:t>There are some mistaken quantities you need to remove.</a:t>
            </a:r>
          </a:p>
          <a:p>
            <a:pPr lvl="1"/>
            <a:r>
              <a:rPr lang="en-US" dirty="0"/>
              <a:t>Identify transactions that lead to losses.</a:t>
            </a:r>
          </a:p>
          <a:p>
            <a:pPr lvl="1"/>
            <a:r>
              <a:rPr lang="en-US" dirty="0"/>
              <a:t>Identify major transactions and gross profits for each.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DE2F6-CFFC-4B03-B8BD-46EF72E9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Modifying Data in NumPy Arrays</a:t>
            </a:r>
          </a:p>
        </p:txBody>
      </p:sp>
    </p:spTree>
    <p:extLst>
      <p:ext uri="{BB962C8B-B14F-4D97-AF65-F5344CB8AC3E}">
        <p14:creationId xmlns:p14="http://schemas.microsoft.com/office/powerpoint/2010/main" val="1405193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types of universal functions do you think you'll use the most in your own work with NumPy arrays?</a:t>
            </a:r>
          </a:p>
          <a:p>
            <a:r>
              <a:rPr lang="en-US" dirty="0"/>
              <a:t>Do you foresee views of arrays being a problem, as opposed to copies?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0174286D-E692-4D93-B38F-55A2AB23D102}"/>
              </a:ext>
            </a:extLst>
          </p:cNvPr>
          <p:cNvSpPr/>
          <p:nvPr/>
        </p:nvSpPr>
        <p:spPr>
          <a:xfrm>
            <a:off x="838200" y="3942609"/>
            <a:ext cx="3765468" cy="98565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983189B6-E8BA-48EF-BEF3-E80FF493667C}"/>
              </a:ext>
            </a:extLst>
          </p:cNvPr>
          <p:cNvSpPr/>
          <p:nvPr/>
        </p:nvSpPr>
        <p:spPr>
          <a:xfrm>
            <a:off x="838200" y="1676400"/>
            <a:ext cx="5903026" cy="12192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707F6-6AA2-48BC-B6FA-1D9C324F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8540-21EF-492B-9FB4-C434CA29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copies an array instead of returning a view: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num_arr = numpy.array([0, 5, 10, 100, 1000, 10000])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slice = numpy.copy(num_arr)[1:3]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slice[0] = 1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num_arr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array([0, 5, 10, 100, 1000, 10000])</a:t>
            </a:r>
          </a:p>
          <a:p>
            <a:r>
              <a:rPr lang="pt-BR" dirty="0"/>
              <a:t>Original array hasn't changed.</a:t>
            </a:r>
          </a:p>
          <a:p>
            <a:r>
              <a:rPr lang="pt-BR" dirty="0"/>
              <a:t>Copies may lead to performance issues.</a:t>
            </a:r>
          </a:p>
          <a:p>
            <a:r>
              <a:rPr lang="pt-BR" dirty="0"/>
              <a:t>Can also use with method syntax: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slice = num_arr[1:3].copy()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slice[0] = 1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&gt;&gt;&gt; num_arr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array([0, 5, 10, 100, 1000, 10000])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EE428B-A936-4673-838B-4B77350D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numpy.copy()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0038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048629C0-D2DB-4FDB-BB03-877434BC56FD}"/>
              </a:ext>
            </a:extLst>
          </p:cNvPr>
          <p:cNvSpPr/>
          <p:nvPr/>
        </p:nvSpPr>
        <p:spPr>
          <a:xfrm>
            <a:off x="838200" y="3954483"/>
            <a:ext cx="2288969" cy="96190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659FF4B8-1769-4B80-A5C5-BEBA94AEA7B2}"/>
              </a:ext>
            </a:extLst>
          </p:cNvPr>
          <p:cNvSpPr/>
          <p:nvPr/>
        </p:nvSpPr>
        <p:spPr>
          <a:xfrm>
            <a:off x="838200" y="2331522"/>
            <a:ext cx="3674423" cy="123503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an array's shape to specified value.</a:t>
            </a:r>
          </a:p>
          <a:p>
            <a:r>
              <a:rPr lang="en-US" dirty="0"/>
              <a:t>Arguments: array to reshape, tuple of new shape.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numpy.array([[1, 2, 3, 4],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[5, 6, 7, 8],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[9, 10, 11, 12]])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numpy.reshape(x, (4, 3)) </a:t>
            </a:r>
          </a:p>
          <a:p>
            <a:r>
              <a:rPr lang="en-US" dirty="0"/>
              <a:t>New shape: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[7, 8, 9],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[10, 11, 12]]) </a:t>
            </a:r>
          </a:p>
          <a:p>
            <a:r>
              <a:rPr lang="en-US" dirty="0"/>
              <a:t>Can also change dimensions, i.e., turn 1-D array into 2-D array.</a:t>
            </a:r>
          </a:p>
          <a:p>
            <a:r>
              <a:rPr lang="en-US" dirty="0"/>
              <a:t>Existing data must be able to fit into new shape.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numpy.reshape()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5708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65170AE0-1EA1-4F1C-8125-BC6D15CDEF41}"/>
              </a:ext>
            </a:extLst>
          </p:cNvPr>
          <p:cNvSpPr/>
          <p:nvPr/>
        </p:nvSpPr>
        <p:spPr>
          <a:xfrm>
            <a:off x="838200" y="3416135"/>
            <a:ext cx="2720439" cy="24542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8A0C71FB-6FA6-4427-B7EA-28D6E2048AEA}"/>
              </a:ext>
            </a:extLst>
          </p:cNvPr>
          <p:cNvSpPr/>
          <p:nvPr/>
        </p:nvSpPr>
        <p:spPr>
          <a:xfrm>
            <a:off x="838200" y="2323605"/>
            <a:ext cx="3064823" cy="72043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Flattens an array into one dimension.</a:t>
            </a:r>
          </a:p>
          <a:p>
            <a:r>
              <a:rPr lang="en-US" dirty="0"/>
              <a:t>Not guaranteed to provide a view, unlike </a:t>
            </a:r>
            <a:r>
              <a:rPr lang="en-US" sz="1600" dirty="0">
                <a:latin typeface="Courier New" panose="02070309020205020404" pitchFamily="49" charset="0"/>
              </a:rPr>
              <a:t>reshape()</a:t>
            </a:r>
            <a:endParaRPr lang="en-US" dirty="0"/>
          </a:p>
          <a:p>
            <a:r>
              <a:rPr lang="en-US" dirty="0"/>
              <a:t>Example of flattening 2-D array: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[4, 5, 6]])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numpy.ravel(x)</a:t>
            </a:r>
          </a:p>
          <a:p>
            <a:r>
              <a:rPr lang="en-US" dirty="0"/>
              <a:t>Returns: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5, 6])</a:t>
            </a:r>
          </a:p>
          <a:p>
            <a:r>
              <a:rPr lang="en-US" dirty="0"/>
              <a:t>Method syntax: </a:t>
            </a:r>
            <a:r>
              <a:rPr lang="en-US" sz="1600" dirty="0">
                <a:latin typeface="Courier New" panose="02070309020205020404" pitchFamily="49" charset="0"/>
              </a:rPr>
              <a:t>x.ravel()</a:t>
            </a:r>
            <a:endParaRPr lang="en-US" dirty="0"/>
          </a:p>
          <a:p>
            <a:r>
              <a:rPr lang="en-US" dirty="0"/>
              <a:t>Can help streamline array operations.</a:t>
            </a:r>
          </a:p>
          <a:p>
            <a:r>
              <a:rPr lang="en-US" dirty="0"/>
              <a:t>Can help prepare an array for input into certain tools.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numpy.ravel()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5772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4654BEEC-6A11-4A30-B87C-CF1EB0F67EA1}"/>
              </a:ext>
            </a:extLst>
          </p:cNvPr>
          <p:cNvSpPr/>
          <p:nvPr/>
        </p:nvSpPr>
        <p:spPr>
          <a:xfrm>
            <a:off x="838200" y="5029199"/>
            <a:ext cx="2186050" cy="100742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731C8A85-D044-4371-9746-DBEE75DBDA43}"/>
              </a:ext>
            </a:extLst>
          </p:cNvPr>
          <p:cNvSpPr/>
          <p:nvPr/>
        </p:nvSpPr>
        <p:spPr>
          <a:xfrm>
            <a:off x="838200" y="3612078"/>
            <a:ext cx="1972294" cy="72241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0AFCCE4A-0A10-48A1-8AA3-29BFBCDFA667}"/>
              </a:ext>
            </a:extLst>
          </p:cNvPr>
          <p:cNvSpPr/>
          <p:nvPr/>
        </p:nvSpPr>
        <p:spPr>
          <a:xfrm>
            <a:off x="838200" y="1981200"/>
            <a:ext cx="2720439" cy="126472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Reverses order of items in array.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np.array([[1,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[7, 8, 9]])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numpy.flip(x)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array([[9, 8, 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[6, 5, 4],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[3, 2, 1]])</a:t>
            </a:r>
          </a:p>
          <a:p>
            <a:r>
              <a:rPr lang="en-US" dirty="0"/>
              <a:t>You can flip by a specific dimension with </a:t>
            </a:r>
            <a:r>
              <a:rPr lang="en-US" sz="1600" dirty="0">
                <a:latin typeface="Courier New" panose="02070309020205020404" pitchFamily="49" charset="0"/>
              </a:rPr>
              <a:t>axis</a:t>
            </a:r>
            <a:r>
              <a:rPr lang="en-US" dirty="0"/>
              <a:t> argument.</a:t>
            </a:r>
          </a:p>
          <a:p>
            <a:r>
              <a:rPr lang="en-US" dirty="0"/>
              <a:t>Only rows flipped: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numpy.flip(x, 0)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array([[7, 8, 9],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[1, 2, 3]])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numpy.flip()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8729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C864F0C4-C7AC-4AAA-81B6-576AC96122E0}"/>
              </a:ext>
            </a:extLst>
          </p:cNvPr>
          <p:cNvSpPr/>
          <p:nvPr/>
        </p:nvSpPr>
        <p:spPr>
          <a:xfrm>
            <a:off x="838200" y="4216639"/>
            <a:ext cx="1964377" cy="75516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36ABDE88-A745-4C8F-9DA2-C43DF9A429A7}"/>
              </a:ext>
            </a:extLst>
          </p:cNvPr>
          <p:cNvSpPr/>
          <p:nvPr/>
        </p:nvSpPr>
        <p:spPr>
          <a:xfrm>
            <a:off x="838200" y="2881745"/>
            <a:ext cx="3017322" cy="98169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Permutes (reorders) axes.</a:t>
            </a:r>
          </a:p>
          <a:p>
            <a:pPr lvl="1"/>
            <a:r>
              <a:rPr lang="en-US" dirty="0"/>
              <a:t>Data in row 0 will be shifted to column 0.</a:t>
            </a:r>
          </a:p>
          <a:p>
            <a:pPr lvl="1"/>
            <a:r>
              <a:rPr lang="en-US" dirty="0"/>
              <a:t>Data in row 1 will be shifted to column 1.</a:t>
            </a:r>
          </a:p>
          <a:p>
            <a:pPr lvl="1"/>
            <a:r>
              <a:rPr lang="en-US" dirty="0"/>
              <a:t>And so on.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[7, 8, 9]])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numpy.transpose(x)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array([[1, 4, 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[2, 5, 8],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[3, 6, 9]])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numpy.transpose()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40C7575C-B7BF-4D7F-B34A-041C28675782}"/>
              </a:ext>
            </a:extLst>
          </p:cNvPr>
          <p:cNvSpPr/>
          <p:nvPr/>
        </p:nvSpPr>
        <p:spPr>
          <a:xfrm>
            <a:off x="838200" y="3969492"/>
            <a:ext cx="3761509" cy="230463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5CB99CD8-55D4-47B5-BAB5-9E6BE1E8B9EA}"/>
              </a:ext>
            </a:extLst>
          </p:cNvPr>
          <p:cNvSpPr/>
          <p:nvPr/>
        </p:nvSpPr>
        <p:spPr>
          <a:xfrm>
            <a:off x="838200" y="3408218"/>
            <a:ext cx="2700647" cy="24938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FBC917B1-DB6F-483E-A5A3-3DADD08527D6}"/>
              </a:ext>
            </a:extLst>
          </p:cNvPr>
          <p:cNvSpPr/>
          <p:nvPr/>
        </p:nvSpPr>
        <p:spPr>
          <a:xfrm>
            <a:off x="838200" y="2311730"/>
            <a:ext cx="2831275" cy="75606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B240-D22E-4421-AFCE-C3E38E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6DB-01C2-4CA6-9104-E2DDBCD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two or more arrays into one.</a:t>
            </a:r>
          </a:p>
          <a:p>
            <a:r>
              <a:rPr lang="en-US" dirty="0"/>
              <a:t>Provide arrays as tuple.</a:t>
            </a:r>
          </a:p>
          <a:p>
            <a:r>
              <a:rPr lang="en-US" dirty="0"/>
              <a:t>Concatenating 1-D arrays adds data in order you provide: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numpy.array([1, 2, 3])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y = numpy.array([4, 5, 6])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numpy.concatenate((x, y))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array([1, 2, 3, 4, 5, 6])</a:t>
            </a:r>
          </a:p>
          <a:p>
            <a:r>
              <a:rPr lang="en-US" dirty="0"/>
              <a:t>Concatenating 2-D arrays combines along first axis by default: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 = 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[4, 5, 6]])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y = numpy.array([[7, 8, 9],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[10, 11, 12]])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numpy.concatenate((x, y))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[4, 5, 6],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[7, 8, 9],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[10, 11, 12]])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02395-7CE8-4E1E-AA19-CA999F0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numpy.concatenate()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0918534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57335B7-DA3C-48A4-AC89-BC704BDEAF86}" vid="{CA845946-533C-474E-8512-FF9F6E103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3496</TotalTime>
  <Words>4713</Words>
  <Application>Microsoft Office PowerPoint</Application>
  <PresentationFormat>On-screen Show (4:3)</PresentationFormat>
  <Paragraphs>657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LO Choice</vt:lpstr>
      <vt:lpstr>Transforming Data with NumPy</vt:lpstr>
      <vt:lpstr>Manipulate Data in NumPy Arrays</vt:lpstr>
      <vt:lpstr>Views vs. Copies</vt:lpstr>
      <vt:lpstr>The numpy.copy() Function</vt:lpstr>
      <vt:lpstr>The numpy.reshape() Function</vt:lpstr>
      <vt:lpstr>The numpy.ravel() Function</vt:lpstr>
      <vt:lpstr>The numpy.flip() Function</vt:lpstr>
      <vt:lpstr>The numpy.transpose() Function</vt:lpstr>
      <vt:lpstr>The numpy.concatenate() Function</vt:lpstr>
      <vt:lpstr>Stacking Functions</vt:lpstr>
      <vt:lpstr>The numpy.split() Function</vt:lpstr>
      <vt:lpstr>Additional Splitting Functions</vt:lpstr>
      <vt:lpstr>The numpy.sort() Function</vt:lpstr>
      <vt:lpstr>The numpy.argsort() Function</vt:lpstr>
      <vt:lpstr>The numpy.partition() Function</vt:lpstr>
      <vt:lpstr>Searching Functions</vt:lpstr>
      <vt:lpstr>Guidelines for Manipulating Data in NumPy Arrays</vt:lpstr>
      <vt:lpstr>Activity: Manipulating Data in NumPy Arrays</vt:lpstr>
      <vt:lpstr>Modify Data in NumPy Arrays</vt:lpstr>
      <vt:lpstr>The numpy.insert() Function</vt:lpstr>
      <vt:lpstr>The numpy.delete() Function</vt:lpstr>
      <vt:lpstr>Universal Functions</vt:lpstr>
      <vt:lpstr>Arithmetic Functions and Operators</vt:lpstr>
      <vt:lpstr>Broadcasting</vt:lpstr>
      <vt:lpstr>Broadcasting Rules (#1)</vt:lpstr>
      <vt:lpstr>Broadcasting Rules (#2)</vt:lpstr>
      <vt:lpstr>Broadcasting Rules (#3)</vt:lpstr>
      <vt:lpstr>Broadcasting Rules (#4)</vt:lpstr>
      <vt:lpstr>Exponential and Logarithmic Functions</vt:lpstr>
      <vt:lpstr>Additional Mathematical Functions</vt:lpstr>
      <vt:lpstr>Comparison Functions and Operators</vt:lpstr>
      <vt:lpstr>Logical Functions and Operators</vt:lpstr>
      <vt:lpstr>Masking</vt:lpstr>
      <vt:lpstr>String Modification Functions</vt:lpstr>
      <vt:lpstr>Guidelines for Modifying Data in NumPy Arrays</vt:lpstr>
      <vt:lpstr>Activity: Modifying Data in NumPy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Nufryk</dc:creator>
  <cp:lastModifiedBy>Pam Taylor</cp:lastModifiedBy>
  <cp:revision>151</cp:revision>
  <dcterms:created xsi:type="dcterms:W3CDTF">2020-01-23T14:43:01Z</dcterms:created>
  <dcterms:modified xsi:type="dcterms:W3CDTF">2020-05-12T17:14:54Z</dcterms:modified>
</cp:coreProperties>
</file>