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notesMasterIdLst>
    <p:notesMasterId r:id="rId51"/>
  </p:notesMasterIdLst>
  <p:handoutMasterIdLst>
    <p:handoutMasterId r:id="rId52"/>
  </p:handoutMasterIdLst>
  <p:sldIdLst>
    <p:sldId id="261" r:id="rId2"/>
    <p:sldId id="267" r:id="rId3"/>
    <p:sldId id="274" r:id="rId4"/>
    <p:sldId id="275" r:id="rId5"/>
    <p:sldId id="276" r:id="rId6"/>
    <p:sldId id="277" r:id="rId7"/>
    <p:sldId id="278" r:id="rId8"/>
    <p:sldId id="335" r:id="rId9"/>
    <p:sldId id="336" r:id="rId10"/>
    <p:sldId id="281" r:id="rId11"/>
    <p:sldId id="343" r:id="rId12"/>
    <p:sldId id="283" r:id="rId13"/>
    <p:sldId id="268" r:id="rId14"/>
    <p:sldId id="284" r:id="rId15"/>
    <p:sldId id="285" r:id="rId16"/>
    <p:sldId id="286" r:id="rId17"/>
    <p:sldId id="337" r:id="rId18"/>
    <p:sldId id="287" r:id="rId19"/>
    <p:sldId id="288" r:id="rId20"/>
    <p:sldId id="289" r:id="rId21"/>
    <p:sldId id="290" r:id="rId22"/>
    <p:sldId id="291" r:id="rId23"/>
    <p:sldId id="344" r:id="rId24"/>
    <p:sldId id="292" r:id="rId25"/>
    <p:sldId id="269" r:id="rId26"/>
    <p:sldId id="293" r:id="rId27"/>
    <p:sldId id="294" r:id="rId28"/>
    <p:sldId id="296" r:id="rId29"/>
    <p:sldId id="295" r:id="rId30"/>
    <p:sldId id="297" r:id="rId31"/>
    <p:sldId id="298" r:id="rId32"/>
    <p:sldId id="299" r:id="rId33"/>
    <p:sldId id="282" r:id="rId34"/>
    <p:sldId id="300" r:id="rId35"/>
    <p:sldId id="301" r:id="rId36"/>
    <p:sldId id="302" r:id="rId37"/>
    <p:sldId id="338" r:id="rId38"/>
    <p:sldId id="345" r:id="rId39"/>
    <p:sldId id="303" r:id="rId40"/>
    <p:sldId id="270" r:id="rId41"/>
    <p:sldId id="304" r:id="rId42"/>
    <p:sldId id="339" r:id="rId43"/>
    <p:sldId id="340" r:id="rId44"/>
    <p:sldId id="342" r:id="rId45"/>
    <p:sldId id="306" r:id="rId46"/>
    <p:sldId id="307" r:id="rId47"/>
    <p:sldId id="346" r:id="rId48"/>
    <p:sldId id="309" r:id="rId49"/>
    <p:sldId id="266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7F0F9"/>
    <a:srgbClr val="01A1DD"/>
    <a:srgbClr val="1B3764"/>
    <a:srgbClr val="C4C4C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23" autoAdjust="0"/>
    <p:restoredTop sz="94646" autoAdjust="0"/>
  </p:normalViewPr>
  <p:slideViewPr>
    <p:cSldViewPr>
      <p:cViewPr varScale="1">
        <p:scale>
          <a:sx n="68" d="100"/>
          <a:sy n="68" d="100"/>
        </p:scale>
        <p:origin x="13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5020" y="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99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3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course outline graph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0888"/>
            <a:ext cx="9144000" cy="896112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131352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</p:spTree>
    <p:extLst>
      <p:ext uri="{BB962C8B-B14F-4D97-AF65-F5344CB8AC3E}">
        <p14:creationId xmlns:p14="http://schemas.microsoft.com/office/powerpoint/2010/main" val="127490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353B-495C-4B36-B7B9-BDB47B8D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FE95E1-3B2D-4F7F-8B4B-E56698179A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100" descr="book">
            <a:extLst>
              <a:ext uri="{FF2B5EF4-FFF2-40B4-BE49-F238E27FC236}">
                <a16:creationId xmlns:a16="http://schemas.microsoft.com/office/drawing/2014/main" id="{09F59B51-C9CC-4DF6-8E10-4632928847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74" y="2057400"/>
            <a:ext cx="1299252" cy="11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D5A58856-F166-4DAD-97B3-888D3997E4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0"/>
            <a:ext cx="77724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1405997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45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8024" y="2574545"/>
            <a:ext cx="3087952" cy="192024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12" name="Picture 11" descr="bottom graphic.png">
            <a:extLst>
              <a:ext uri="{FF2B5EF4-FFF2-40B4-BE49-F238E27FC236}">
                <a16:creationId xmlns:a16="http://schemas.microsoft.com/office/drawing/2014/main" id="{C4E4A9A1-6CA7-4F15-AE41-4322B29471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5A9553-962E-4240-844E-734EAAE42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33E492-9AFA-4CAE-B07B-7C1C0D61D7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84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E749B-ABEB-48F3-9D2B-5E513D8652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05920" y="2574545"/>
            <a:ext cx="3532160" cy="1920240"/>
          </a:xfrm>
          <a:prstGeom prst="rect">
            <a:avLst/>
          </a:prstGeom>
        </p:spPr>
      </p:pic>
      <p:pic>
        <p:nvPicPr>
          <p:cNvPr id="8" name="Picture 7" descr="bottom graphic.png">
            <a:extLst>
              <a:ext uri="{FF2B5EF4-FFF2-40B4-BE49-F238E27FC236}">
                <a16:creationId xmlns:a16="http://schemas.microsoft.com/office/drawing/2014/main" id="{7FA1B561-FD09-4177-BEFF-5AE0DBC8A7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1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bble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79" t="67295"/>
          <a:stretch/>
        </p:blipFill>
        <p:spPr>
          <a:xfrm>
            <a:off x="4800599" y="4648199"/>
            <a:ext cx="4354443" cy="224292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Reflective Questions</a:t>
            </a:r>
          </a:p>
        </p:txBody>
      </p:sp>
    </p:spTree>
    <p:extLst>
      <p:ext uri="{BB962C8B-B14F-4D97-AF65-F5344CB8AC3E}">
        <p14:creationId xmlns:p14="http://schemas.microsoft.com/office/powerpoint/2010/main" val="3341243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36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o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93AA2-F1FD-415B-809F-52E7D4576B38}"/>
              </a:ext>
            </a:extLst>
          </p:cNvPr>
          <p:cNvSpPr/>
          <p:nvPr userDrawn="1"/>
        </p:nvSpPr>
        <p:spPr>
          <a:xfrm>
            <a:off x="0" y="0"/>
            <a:ext cx="9144000" cy="979749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9465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41566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7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480783"/>
            <a:ext cx="7772400" cy="1362075"/>
          </a:xfrm>
        </p:spPr>
        <p:txBody>
          <a:bodyPr anchor="t"/>
          <a:lstStyle>
            <a:lvl1pPr algn="ctr">
              <a:defRPr sz="4000" b="0" cap="none" baseline="0"/>
            </a:lvl1pPr>
          </a:lstStyle>
          <a:p>
            <a:r>
              <a:rPr lang="en-US" dirty="0"/>
              <a:t>Click to add Topic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980596"/>
            <a:ext cx="7772400" cy="1500187"/>
          </a:xfrm>
        </p:spPr>
        <p:txBody>
          <a:bodyPr anchor="b"/>
          <a:lstStyle>
            <a:lvl1pPr marL="0" indent="0" algn="ctr">
              <a:buNone/>
              <a:defRPr sz="4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"Topic [letter]"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FDC4D2C-B4F5-41A9-ABFD-D19613EFB4E4}"/>
              </a:ext>
            </a:extLst>
          </p:cNvPr>
          <p:cNvSpPr txBox="1">
            <a:spLocks/>
          </p:cNvSpPr>
          <p:nvPr userDrawn="1"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2020 Logical Operations,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84482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16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020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71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76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9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9682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7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bottom graph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8861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8" name="Picture 7" descr="choice blocks-02.png">
            <a:extLst>
              <a:ext uri="{FF2B5EF4-FFF2-40B4-BE49-F238E27FC236}">
                <a16:creationId xmlns:a16="http://schemas.microsoft.com/office/drawing/2014/main" id="{6B4ACE13-3355-4781-B102-899B69DF7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33" t="62222"/>
          <a:stretch/>
        </p:blipFill>
        <p:spPr>
          <a:xfrm>
            <a:off x="6248400" y="4267200"/>
            <a:ext cx="2895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2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938496"/>
            <a:ext cx="8460150" cy="4386103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36463"/>
            <a:ext cx="865561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11546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Blank for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36463"/>
            <a:ext cx="865561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211616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36463"/>
            <a:ext cx="865561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2124194"/>
            <a:ext cx="8460151" cy="401320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1" name="Picture 10" descr="choice blocks-02.png">
            <a:extLst>
              <a:ext uri="{FF2B5EF4-FFF2-40B4-BE49-F238E27FC236}">
                <a16:creationId xmlns:a16="http://schemas.microsoft.com/office/drawing/2014/main" id="{E259ACEE-8472-4B3D-B9D8-5F70F6E2B2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33" t="62222"/>
          <a:stretch/>
        </p:blipFill>
        <p:spPr>
          <a:xfrm>
            <a:off x="6248400" y="4267200"/>
            <a:ext cx="2895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2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eader_stroke.png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448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20584" y="64454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C4C4C4"/>
                </a:solidFill>
                <a:latin typeface="Arial"/>
                <a:cs typeface="Arial"/>
              </a:defRPr>
            </a:lvl1pPr>
          </a:lstStyle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2020 Logical Operations,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383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25" r:id="rId2"/>
    <p:sldLayoutId id="2147483800" r:id="rId3"/>
    <p:sldLayoutId id="2147483810" r:id="rId4"/>
    <p:sldLayoutId id="2147483801" r:id="rId5"/>
    <p:sldLayoutId id="2147483802" r:id="rId6"/>
    <p:sldLayoutId id="2147483818" r:id="rId7"/>
    <p:sldLayoutId id="2147483822" r:id="rId8"/>
    <p:sldLayoutId id="2147483819" r:id="rId9"/>
    <p:sldLayoutId id="2147483826" r:id="rId10"/>
    <p:sldLayoutId id="2147483816" r:id="rId11"/>
    <p:sldLayoutId id="2147483823" r:id="rId12"/>
    <p:sldLayoutId id="2147483817" r:id="rId13"/>
    <p:sldLayoutId id="2147483821" r:id="rId14"/>
    <p:sldLayoutId id="2147483804" r:id="rId15"/>
    <p:sldLayoutId id="2147483811" r:id="rId16"/>
    <p:sldLayoutId id="2147483824" r:id="rId17"/>
    <p:sldLayoutId id="2147483827" r:id="rId18"/>
    <p:sldLayoutId id="2147483808" r:id="rId19"/>
    <p:sldLayoutId id="2147483809" r:id="rId20"/>
    <p:sldLayoutId id="2147483812" r:id="rId21"/>
    <p:sldLayoutId id="2147483813" r:id="rId22"/>
    <p:sldLayoutId id="2147483814" r:id="rId23"/>
    <p:sldLayoutId id="2147483815" r:id="rId2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/>
              <a:t> and </a:t>
            </a:r>
            <a:r>
              <a:rPr lang="en-US" sz="16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s</a:t>
            </a:r>
          </a:p>
          <a:p>
            <a:r>
              <a:rPr lang="en-US" dirty="0"/>
              <a:t>Load and Save pandas Data</a:t>
            </a:r>
          </a:p>
          <a:p>
            <a:r>
              <a:rPr lang="en-US" dirty="0"/>
              <a:t>Analyze Data in </a:t>
            </a:r>
            <a:r>
              <a:rPr lang="en-US" sz="16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s</a:t>
            </a:r>
          </a:p>
          <a:p>
            <a:r>
              <a:rPr lang="en-US" dirty="0"/>
              <a:t>Slice and Filter Data in </a:t>
            </a:r>
            <a:r>
              <a:rPr lang="en-US" sz="16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and Analyzing Data with pandas</a:t>
            </a:r>
          </a:p>
        </p:txBody>
      </p:sp>
    </p:spTree>
    <p:extLst>
      <p:ext uri="{BB962C8B-B14F-4D97-AF65-F5344CB8AC3E}">
        <p14:creationId xmlns:p14="http://schemas.microsoft.com/office/powerpoint/2010/main" val="356983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de Highlight">
            <a:extLst>
              <a:ext uri="{FF2B5EF4-FFF2-40B4-BE49-F238E27FC236}">
                <a16:creationId xmlns:a16="http://schemas.microsoft.com/office/drawing/2014/main" id="{1AF48244-4990-4FA1-8D8E-5EA1C34400DB}"/>
              </a:ext>
            </a:extLst>
          </p:cNvPr>
          <p:cNvSpPr/>
          <p:nvPr/>
        </p:nvSpPr>
        <p:spPr>
          <a:xfrm>
            <a:off x="838198" y="4124696"/>
            <a:ext cx="7233063" cy="1729839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Code Highlight">
            <a:extLst>
              <a:ext uri="{FF2B5EF4-FFF2-40B4-BE49-F238E27FC236}">
                <a16:creationId xmlns:a16="http://schemas.microsoft.com/office/drawing/2014/main" id="{0E67B1D9-B1FC-42CB-9696-5DA659BFAD86}"/>
              </a:ext>
            </a:extLst>
          </p:cNvPr>
          <p:cNvSpPr/>
          <p:nvPr/>
        </p:nvSpPr>
        <p:spPr>
          <a:xfrm>
            <a:off x="838199" y="2006931"/>
            <a:ext cx="6900553" cy="1733796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96897-A95C-4748-8989-9B7C2ADB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10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F6C3F2-6450-4A7B-91D4-1CC5EB6B9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Datasets can be large, so you don't want to print every record.</a:t>
            </a:r>
          </a:p>
          <a:p>
            <a:r>
              <a:rPr lang="en-US" dirty="0"/>
              <a:t>First five rows of </a:t>
            </a:r>
            <a:r>
              <a:rPr lang="en-US" sz="16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x.head()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</a:t>
            </a:r>
            <a:r>
              <a:rPr lang="en-US" sz="1400" b="1" dirty="0">
                <a:latin typeface="Courier New" panose="02070309020205020404" pitchFamily="49" charset="0"/>
              </a:rPr>
              <a:t>Temperature  ExhaustVacuum  AmbientPressure  RelativeHumidity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</a:rPr>
              <a:t>         8.34          40.77          1010.84             90.01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</a:rPr>
              <a:t>        23.64          58.49          1011.40             74.20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2</a:t>
            </a:r>
            <a:r>
              <a:rPr lang="en-US" sz="1400" dirty="0">
                <a:latin typeface="Courier New" panose="02070309020205020404" pitchFamily="49" charset="0"/>
              </a:rPr>
              <a:t>        29.74          56.90          1007.15             41.91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3</a:t>
            </a:r>
            <a:r>
              <a:rPr lang="en-US" sz="1400" dirty="0">
                <a:latin typeface="Courier New" panose="02070309020205020404" pitchFamily="49" charset="0"/>
              </a:rPr>
              <a:t>        19.07          49.69          1007.22             76.79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4</a:t>
            </a:r>
            <a:r>
              <a:rPr lang="en-US" sz="1400" dirty="0">
                <a:latin typeface="Courier New" panose="02070309020205020404" pitchFamily="49" charset="0"/>
              </a:rPr>
              <a:t>        11.80          40.66          1017.13             97.20</a:t>
            </a:r>
          </a:p>
          <a:p>
            <a:r>
              <a:rPr lang="en-US" dirty="0"/>
              <a:t>Last five rows: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x.tail()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</a:t>
            </a:r>
            <a:r>
              <a:rPr lang="en-US" sz="1400" b="1" dirty="0">
                <a:latin typeface="Courier New" panose="02070309020205020404" pitchFamily="49" charset="0"/>
              </a:rPr>
              <a:t>Temperature  ExhaustVacuum  AmbientPressure  RelativeHumidity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9563</a:t>
            </a:r>
            <a:r>
              <a:rPr lang="en-US" sz="1400" dirty="0">
                <a:latin typeface="Courier New" panose="02070309020205020404" pitchFamily="49" charset="0"/>
              </a:rPr>
              <a:t>        15.12          48.92          1011.80             72.93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9564</a:t>
            </a:r>
            <a:r>
              <a:rPr lang="en-US" sz="1400" dirty="0">
                <a:latin typeface="Courier New" panose="02070309020205020404" pitchFamily="49" charset="0"/>
              </a:rPr>
              <a:t>        33.41          77.95          1010.30             59.72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9565</a:t>
            </a:r>
            <a:r>
              <a:rPr lang="en-US" sz="1400" dirty="0">
                <a:latin typeface="Courier New" panose="02070309020205020404" pitchFamily="49" charset="0"/>
              </a:rPr>
              <a:t>        15.99          43.34          1014.20             78.66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9566</a:t>
            </a:r>
            <a:r>
              <a:rPr lang="en-US" sz="1400" dirty="0">
                <a:latin typeface="Courier New" panose="02070309020205020404" pitchFamily="49" charset="0"/>
              </a:rPr>
              <a:t>        17.65          59.87          1018.58             94.65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9567</a:t>
            </a:r>
            <a:r>
              <a:rPr lang="en-US" sz="1400" dirty="0">
                <a:latin typeface="Courier New" panose="02070309020205020404" pitchFamily="49" charset="0"/>
              </a:rPr>
              <a:t>        23.68          51.30          1011.86             71.24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AA5AF5-01DE-4954-BDAD-A288E867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DataFrame.head()</a:t>
            </a:r>
            <a:r>
              <a:rPr lang="en-US" dirty="0"/>
              <a:t> and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DataFrame.tail()</a:t>
            </a:r>
            <a:r>
              <a:rPr lang="en-US" dirty="0"/>
              <a:t> Functions</a:t>
            </a:r>
          </a:p>
        </p:txBody>
      </p:sp>
    </p:spTree>
    <p:extLst>
      <p:ext uri="{BB962C8B-B14F-4D97-AF65-F5344CB8AC3E}">
        <p14:creationId xmlns:p14="http://schemas.microsoft.com/office/powerpoint/2010/main" val="2508367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EAAD34-03AF-45CC-887D-B491963D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71096-ADB6-41B6-896A-5DADA743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using pandas for heterogeneous data.</a:t>
            </a:r>
          </a:p>
          <a:p>
            <a:r>
              <a:rPr lang="en-US" dirty="0"/>
              <a:t>Consider using pandas when cleaning data.</a:t>
            </a:r>
          </a:p>
          <a:p>
            <a:r>
              <a:rPr lang="en-US" dirty="0"/>
              <a:t>Prefer pandas over NumPy when there are 500,000+ records.</a:t>
            </a:r>
          </a:p>
          <a:p>
            <a:r>
              <a:rPr lang="en-US" dirty="0"/>
              <a:t>Use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/>
              <a:t> for simple, 1-D data.</a:t>
            </a:r>
          </a:p>
          <a:p>
            <a:r>
              <a:rPr lang="en-US" dirty="0"/>
              <a:t>Use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 for 2-D data in a tabular format.</a:t>
            </a:r>
          </a:p>
          <a:p>
            <a:r>
              <a:rPr lang="en-US" dirty="0"/>
              <a:t>Use attributes to retrieve metadata.</a:t>
            </a:r>
          </a:p>
          <a:p>
            <a:r>
              <a:rPr lang="en-US" dirty="0"/>
              <a:t>Consider that one column must hold one type of data.</a:t>
            </a:r>
          </a:p>
          <a:p>
            <a:pPr lvl="1"/>
            <a:r>
              <a:rPr lang="en-US" dirty="0"/>
              <a:t>Type conversion takes place in mixed data.</a:t>
            </a:r>
          </a:p>
          <a:p>
            <a:pPr lvl="1"/>
            <a:r>
              <a:rPr lang="en-US" dirty="0"/>
              <a:t>Each column can have a different type.</a:t>
            </a:r>
          </a:p>
          <a:p>
            <a:r>
              <a:rPr lang="en-US" dirty="0"/>
              <a:t>Use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head()</a:t>
            </a:r>
            <a:r>
              <a:rPr lang="en-US" dirty="0"/>
              <a:t> and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tail()</a:t>
            </a:r>
            <a:r>
              <a:rPr lang="en-US" dirty="0"/>
              <a:t> for a quick overview of data.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373B08-71F7-4E70-8A0D-3CE5527A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Creating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/>
              <a:t> and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605743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96897-A95C-4748-8989-9B7C2ADB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87411-0993-4BC0-81F1-1D261058F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difficult to keep track of GCE sales data through NumPy alone.</a:t>
            </a:r>
          </a:p>
          <a:p>
            <a:pPr lvl="1"/>
            <a:r>
              <a:rPr lang="en-US" dirty="0"/>
              <a:t>Not always clear what each row and column means.</a:t>
            </a:r>
          </a:p>
          <a:p>
            <a:r>
              <a:rPr lang="en-US" dirty="0"/>
              <a:t>You anticipate getting some non-numeric data as well.</a:t>
            </a:r>
          </a:p>
          <a:p>
            <a:r>
              <a:rPr lang="en-US" dirty="0"/>
              <a:t>You want to compile all this data in one structure for ease of use.</a:t>
            </a:r>
          </a:p>
          <a:p>
            <a:r>
              <a:rPr lang="en-US" dirty="0"/>
              <a:t>You'll put the customer ratings in a </a:t>
            </a:r>
            <a:r>
              <a:rPr lang="en-US" sz="1600" dirty="0">
                <a:latin typeface="Courier New" panose="02070309020205020404" pitchFamily="49" charset="0"/>
              </a:rPr>
              <a:t>Series</a:t>
            </a:r>
            <a:r>
              <a:rPr lang="en-US" dirty="0"/>
              <a:t>.</a:t>
            </a:r>
          </a:p>
          <a:p>
            <a:r>
              <a:rPr lang="en-US" dirty="0"/>
              <a:t>You'll put the financial data in a </a:t>
            </a:r>
            <a:r>
              <a:rPr lang="en-US" sz="16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2A816-9A24-4AA5-AF42-2CCC38E4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Creating </a:t>
            </a:r>
            <a:r>
              <a:rPr lang="en-US" sz="2200" dirty="0">
                <a:latin typeface="Courier New" panose="02070309020205020404" pitchFamily="49" charset="0"/>
              </a:rPr>
              <a:t>Series</a:t>
            </a:r>
            <a:r>
              <a:rPr lang="en-US" dirty="0"/>
              <a:t> and </a:t>
            </a:r>
            <a:r>
              <a:rPr lang="en-US" sz="22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318092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017F-AFAE-4834-A8BB-C16EE7B8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and Save pandas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1A918-F8E5-4C0E-B9B1-E7CF9F156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1450B-7A20-4054-BA60-0C4610B1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08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CB3E6-B2C6-4C5D-86F8-DB68AF32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90FB74-08E7-4C0C-B05D-DE5D49F9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 into a </a:t>
            </a:r>
            <a:r>
              <a:rPr lang="en-US" sz="2200" dirty="0">
                <a:latin typeface="Courier New" panose="02070309020205020404" pitchFamily="49" charset="0"/>
              </a:rPr>
              <a:t>DataFrame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7A8DDF-8578-4716-BA72-6DEE86992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has several ways to get data into a </a:t>
            </a:r>
            <a:r>
              <a:rPr lang="en-US" sz="16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Both binary and text files are supported.</a:t>
            </a:r>
          </a:p>
          <a:p>
            <a:r>
              <a:rPr lang="en-US" dirty="0"/>
              <a:t>pandas may automatically populate labels based on how file is structured.</a:t>
            </a:r>
          </a:p>
          <a:p>
            <a:r>
              <a:rPr lang="en-US" dirty="0"/>
              <a:t>You can tweak how pandas parses data during import.</a:t>
            </a:r>
          </a:p>
        </p:txBody>
      </p:sp>
    </p:spTree>
    <p:extLst>
      <p:ext uri="{BB962C8B-B14F-4D97-AF65-F5344CB8AC3E}">
        <p14:creationId xmlns:p14="http://schemas.microsoft.com/office/powerpoint/2010/main" val="2553029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de Highlight">
            <a:extLst>
              <a:ext uri="{FF2B5EF4-FFF2-40B4-BE49-F238E27FC236}">
                <a16:creationId xmlns:a16="http://schemas.microsoft.com/office/drawing/2014/main" id="{291A25F5-3200-47C4-9A8F-1BB1DAA46A22}"/>
              </a:ext>
            </a:extLst>
          </p:cNvPr>
          <p:cNvSpPr/>
          <p:nvPr/>
        </p:nvSpPr>
        <p:spPr>
          <a:xfrm>
            <a:off x="838200" y="4589813"/>
            <a:ext cx="1673431" cy="979713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7" name="Code Highlight">
            <a:extLst>
              <a:ext uri="{FF2B5EF4-FFF2-40B4-BE49-F238E27FC236}">
                <a16:creationId xmlns:a16="http://schemas.microsoft.com/office/drawing/2014/main" id="{5B70769C-F322-4A3C-9839-F4169DECA7BE}"/>
              </a:ext>
            </a:extLst>
          </p:cNvPr>
          <p:cNvSpPr/>
          <p:nvPr/>
        </p:nvSpPr>
        <p:spPr>
          <a:xfrm>
            <a:off x="838200" y="3978234"/>
            <a:ext cx="6019800" cy="279070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Code Highlight">
            <a:extLst>
              <a:ext uri="{FF2B5EF4-FFF2-40B4-BE49-F238E27FC236}">
                <a16:creationId xmlns:a16="http://schemas.microsoft.com/office/drawing/2014/main" id="{AC57624E-F59A-440C-95B4-464FA9A99062}"/>
              </a:ext>
            </a:extLst>
          </p:cNvPr>
          <p:cNvSpPr/>
          <p:nvPr/>
        </p:nvSpPr>
        <p:spPr>
          <a:xfrm>
            <a:off x="838200" y="1981200"/>
            <a:ext cx="1376548" cy="1011382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CB3E6-B2C6-4C5D-86F8-DB68AF32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7A8DDF-8578-4716-BA72-6DEE86992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Parses CSV files, a popular format for public datasets.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colors.csv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,RGB,Hex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Red,0,00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Green,157,9D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Blue,220,DC</a:t>
            </a:r>
          </a:p>
          <a:p>
            <a:pPr lvl="1"/>
            <a:r>
              <a:rPr lang="en-US" dirty="0"/>
              <a:t>File includes column and row labels.</a:t>
            </a:r>
          </a:p>
          <a:p>
            <a:r>
              <a:rPr lang="en-US" dirty="0"/>
              <a:t>Provide location of file as string.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colors_df = pandas.read_csv('colors.csv', index_col = 0)</a:t>
            </a:r>
          </a:p>
          <a:p>
            <a:r>
              <a:rPr lang="en-US" dirty="0"/>
              <a:t>Result: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</a:t>
            </a:r>
            <a:r>
              <a:rPr lang="en-US" sz="1400" b="1" dirty="0">
                <a:latin typeface="Courier New" panose="02070309020205020404" pitchFamily="49" charset="0"/>
              </a:rPr>
              <a:t>RGB Hex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Red</a:t>
            </a:r>
            <a:r>
              <a:rPr lang="en-US" sz="1400" dirty="0">
                <a:latin typeface="Courier New" panose="02070309020205020404" pitchFamily="49" charset="0"/>
              </a:rPr>
              <a:t>    0    00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Green</a:t>
            </a:r>
            <a:r>
              <a:rPr lang="en-US" sz="1400" dirty="0">
                <a:latin typeface="Courier New" panose="02070309020205020404" pitchFamily="49" charset="0"/>
              </a:rPr>
              <a:t>  157  9D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Blue</a:t>
            </a:r>
            <a:r>
              <a:rPr lang="en-US" sz="1400" dirty="0">
                <a:latin typeface="Courier New" panose="02070309020205020404" pitchFamily="49" charset="0"/>
              </a:rPr>
              <a:t>   220  DC </a:t>
            </a:r>
          </a:p>
          <a:p>
            <a:r>
              <a:rPr lang="en-US" dirty="0"/>
              <a:t>Parser automatically made first row the column labels.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index_col</a:t>
            </a:r>
            <a:r>
              <a:rPr lang="en-US" dirty="0"/>
              <a:t> argument specifies what column to use as row labels.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90FB74-08E7-4C0C-B05D-DE5D49F9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pandas.read_csv()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106896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de Highlight">
            <a:extLst>
              <a:ext uri="{FF2B5EF4-FFF2-40B4-BE49-F238E27FC236}">
                <a16:creationId xmlns:a16="http://schemas.microsoft.com/office/drawing/2014/main" id="{DC4ABE33-C05C-4AB7-AC02-DD7E74A42E47}"/>
              </a:ext>
            </a:extLst>
          </p:cNvPr>
          <p:cNvSpPr/>
          <p:nvPr/>
        </p:nvSpPr>
        <p:spPr>
          <a:xfrm>
            <a:off x="838200" y="1981199"/>
            <a:ext cx="3229099" cy="4573979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CB3E6-B2C6-4C5D-86F8-DB68AF32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7A8DDF-8578-4716-BA72-6DEE86992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take an HTML-formatted table and import it into a </a:t>
            </a:r>
            <a:r>
              <a:rPr lang="en-US" sz="16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.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colors.html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&lt;!DOCTYPE html&gt;&lt;html&gt;&lt;body&gt;&lt;table&gt;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&lt;tr&gt;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	&lt;th&gt;&lt;/th&gt;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	&lt;th&gt;RGB&lt;/th&gt;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	&lt;th&gt;Hex&lt;/th&gt;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&lt;/tr&gt;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&lt;tr&gt;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	&lt;td&gt;Red&lt;/td&gt;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	&lt;td&gt;0&lt;/td&gt;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	&lt;td&gt;00&lt;/td&gt;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&lt;/tr&gt;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&lt;tr&gt;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	&lt;td&gt;Green&lt;/td&gt;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	&lt;td&gt;157&lt;/td&gt;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	&lt;td&gt;9D&lt;/td&gt;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&lt;/tr&gt;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&lt;tr&gt;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	&lt;td&gt;Blue&lt;/td&gt;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	&lt;td&gt;220&lt;/td&gt;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	&lt;td&gt;DC&lt;/td&gt;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&lt;/tr&gt;&lt;/table&gt;&lt;/body&gt;&lt;/html&gt;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90FB74-08E7-4C0C-B05D-DE5D49F9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pandas.read_html()</a:t>
            </a:r>
            <a:r>
              <a:rPr lang="en-US" dirty="0"/>
              <a:t> Function (Slide 1 of 2)</a:t>
            </a:r>
          </a:p>
        </p:txBody>
      </p:sp>
    </p:spTree>
    <p:extLst>
      <p:ext uri="{BB962C8B-B14F-4D97-AF65-F5344CB8AC3E}">
        <p14:creationId xmlns:p14="http://schemas.microsoft.com/office/powerpoint/2010/main" val="2556948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de Highlight">
            <a:extLst>
              <a:ext uri="{FF2B5EF4-FFF2-40B4-BE49-F238E27FC236}">
                <a16:creationId xmlns:a16="http://schemas.microsoft.com/office/drawing/2014/main" id="{B5975CA3-F129-4C31-900C-9CEA4B3CFEEE}"/>
              </a:ext>
            </a:extLst>
          </p:cNvPr>
          <p:cNvSpPr/>
          <p:nvPr/>
        </p:nvSpPr>
        <p:spPr>
          <a:xfrm>
            <a:off x="838199" y="3847604"/>
            <a:ext cx="2730336" cy="1520043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Code Highlight">
            <a:extLst>
              <a:ext uri="{FF2B5EF4-FFF2-40B4-BE49-F238E27FC236}">
                <a16:creationId xmlns:a16="http://schemas.microsoft.com/office/drawing/2014/main" id="{956677F7-CDD1-4281-9107-6635DC90800D}"/>
              </a:ext>
            </a:extLst>
          </p:cNvPr>
          <p:cNvSpPr/>
          <p:nvPr/>
        </p:nvSpPr>
        <p:spPr>
          <a:xfrm>
            <a:off x="838199" y="1676400"/>
            <a:ext cx="6346371" cy="1488374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5CC723-8EE0-48A2-A44B-95569CE3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A6F48-3C58-4AFE-B71B-250EF2FA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read file: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colors = pandas.read_html('colors.html', index_col = 0)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colors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[      RGB Hex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Red      0  00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Green  157  9D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Blue   220  DC]</a:t>
            </a:r>
          </a:p>
          <a:p>
            <a:r>
              <a:rPr lang="en-US" dirty="0"/>
              <a:t>Returns list of </a:t>
            </a:r>
            <a:r>
              <a:rPr lang="en-US" sz="16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 objects (each table its own </a:t>
            </a:r>
            <a:r>
              <a:rPr lang="en-US" sz="16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).</a:t>
            </a:r>
          </a:p>
          <a:p>
            <a:r>
              <a:rPr lang="en-US" dirty="0"/>
              <a:t>Only one table in this case: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colors_df = colors[0]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colors_df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</a:t>
            </a:r>
            <a:r>
              <a:rPr lang="en-US" sz="1400" b="1" dirty="0">
                <a:latin typeface="Courier New" panose="02070309020205020404" pitchFamily="49" charset="0"/>
              </a:rPr>
              <a:t>RGB Hex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Red</a:t>
            </a:r>
            <a:r>
              <a:rPr lang="en-US" sz="1400" dirty="0">
                <a:latin typeface="Courier New" panose="02070309020205020404" pitchFamily="49" charset="0"/>
              </a:rPr>
              <a:t>    0    00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Green</a:t>
            </a:r>
            <a:r>
              <a:rPr lang="en-US" sz="1400" dirty="0">
                <a:latin typeface="Courier New" panose="02070309020205020404" pitchFamily="49" charset="0"/>
              </a:rPr>
              <a:t>  157  9D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Blue</a:t>
            </a:r>
            <a:r>
              <a:rPr lang="en-US" sz="1400" dirty="0">
                <a:latin typeface="Courier New" panose="02070309020205020404" pitchFamily="49" charset="0"/>
              </a:rPr>
              <a:t>   220  DC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58BEB8-204F-48BA-BD09-BF9C4EB7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pandas.read_html()</a:t>
            </a:r>
            <a:r>
              <a:rPr lang="en-US" dirty="0"/>
              <a:t> Function (Slide 2 of 2)</a:t>
            </a:r>
          </a:p>
        </p:txBody>
      </p:sp>
    </p:spTree>
    <p:extLst>
      <p:ext uri="{BB962C8B-B14F-4D97-AF65-F5344CB8AC3E}">
        <p14:creationId xmlns:p14="http://schemas.microsoft.com/office/powerpoint/2010/main" val="922495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90FB74-08E7-4C0C-B05D-DE5D49F9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Loading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CB3E6-B2C6-4C5D-86F8-DB68AF32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7" name="Group 23">
            <a:extLst>
              <a:ext uri="{FF2B5EF4-FFF2-40B4-BE49-F238E27FC236}">
                <a16:creationId xmlns:a16="http://schemas.microsoft.com/office/drawing/2014/main" id="{EB1D0360-8AA7-403E-A4BB-8588E37C8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410124"/>
              </p:ext>
            </p:extLst>
          </p:nvPr>
        </p:nvGraphicFramePr>
        <p:xfrm>
          <a:off x="780681" y="2064495"/>
          <a:ext cx="7582639" cy="326136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8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Function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pandas.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read_table()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Same as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alibri"/>
                        </a:rPr>
                        <a:t>read_csv()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, with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alibri"/>
                        </a:rPr>
                        <a:t>sep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 of tab by default.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pandas.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read_fwf()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Reads files that have fixed column widths rather than a delimiter.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pandas.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read_clipboard()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Reads text from OS clipboard then calls 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alibri"/>
                        </a:rPr>
                        <a:t>read_csv()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with 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alibri"/>
                        </a:rPr>
                        <a:t>sep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of one or more whitespace characters.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pandas.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read_excel()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Reads files in Excel-compatible format (XLS, XLSX, ODF).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07661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pandas.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read_json()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Reads files in JSON format.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88589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pandas.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read_sql()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Reads SQL databases or queries.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735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pandas.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read_pickle()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Reads pickle files.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86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056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CB3E6-B2C6-4C5D-86F8-DB68AF32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90FB74-08E7-4C0C-B05D-DE5D49F9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</a:t>
            </a:r>
            <a:r>
              <a:rPr lang="en-US" sz="22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7A8DDF-8578-4716-BA72-6DEE86992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save </a:t>
            </a:r>
            <a:r>
              <a:rPr lang="en-US" sz="16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 data as files.</a:t>
            </a:r>
          </a:p>
          <a:p>
            <a:r>
              <a:rPr lang="en-US" dirty="0"/>
              <a:t>Multiple formats supported.</a:t>
            </a:r>
          </a:p>
          <a:p>
            <a:r>
              <a:rPr lang="en-US" dirty="0"/>
              <a:t>Example: Load sales records from SQL database, operate on data, then save data in SQL format again.</a:t>
            </a:r>
          </a:p>
        </p:txBody>
      </p:sp>
    </p:spTree>
    <p:extLst>
      <p:ext uri="{BB962C8B-B14F-4D97-AF65-F5344CB8AC3E}">
        <p14:creationId xmlns:p14="http://schemas.microsoft.com/office/powerpoint/2010/main" val="257335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CCE3-CF82-48A8-9E18-878EC2D9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sz="3800" dirty="0">
                <a:latin typeface="Courier New" panose="02070309020205020404" pitchFamily="49" charset="0"/>
              </a:rPr>
              <a:t>Series</a:t>
            </a:r>
            <a:r>
              <a:rPr lang="en-US" dirty="0"/>
              <a:t> and </a:t>
            </a:r>
            <a:r>
              <a:rPr lang="en-US" sz="38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4D241-50F5-48A3-B119-15B029D74E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C6C9B-D37E-4534-A726-BC9C1AE6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36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de Highlight">
            <a:extLst>
              <a:ext uri="{FF2B5EF4-FFF2-40B4-BE49-F238E27FC236}">
                <a16:creationId xmlns:a16="http://schemas.microsoft.com/office/drawing/2014/main" id="{998F01DA-3D08-4666-BB94-F50B83E6BB24}"/>
              </a:ext>
            </a:extLst>
          </p:cNvPr>
          <p:cNvSpPr/>
          <p:nvPr/>
        </p:nvSpPr>
        <p:spPr>
          <a:xfrm>
            <a:off x="838200" y="3937571"/>
            <a:ext cx="1364673" cy="996626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Code Highlight">
            <a:extLst>
              <a:ext uri="{FF2B5EF4-FFF2-40B4-BE49-F238E27FC236}">
                <a16:creationId xmlns:a16="http://schemas.microsoft.com/office/drawing/2014/main" id="{7814EDAB-43FF-4577-92CE-EC89D75CB445}"/>
              </a:ext>
            </a:extLst>
          </p:cNvPr>
          <p:cNvSpPr/>
          <p:nvPr/>
        </p:nvSpPr>
        <p:spPr>
          <a:xfrm>
            <a:off x="838200" y="3319153"/>
            <a:ext cx="3264725" cy="261258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Code Highlight">
            <a:extLst>
              <a:ext uri="{FF2B5EF4-FFF2-40B4-BE49-F238E27FC236}">
                <a16:creationId xmlns:a16="http://schemas.microsoft.com/office/drawing/2014/main" id="{69D5CCCE-F696-413D-83F7-A37D821346D1}"/>
              </a:ext>
            </a:extLst>
          </p:cNvPr>
          <p:cNvSpPr/>
          <p:nvPr/>
        </p:nvSpPr>
        <p:spPr>
          <a:xfrm>
            <a:off x="838200" y="1981200"/>
            <a:ext cx="1619992" cy="990600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CB3E6-B2C6-4C5D-86F8-DB68AF32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7A8DDF-8578-4716-BA72-6DEE86992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Converts </a:t>
            </a:r>
            <a:r>
              <a:rPr lang="en-US" sz="16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 to text file, delimited by commas or other character.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colors_df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</a:t>
            </a:r>
            <a:r>
              <a:rPr lang="en-US" sz="1400" b="1" dirty="0">
                <a:latin typeface="Courier New" panose="02070309020205020404" pitchFamily="49" charset="0"/>
              </a:rPr>
              <a:t>RGB Hex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Red</a:t>
            </a:r>
            <a:r>
              <a:rPr lang="en-US" sz="1400" dirty="0">
                <a:latin typeface="Courier New" panose="02070309020205020404" pitchFamily="49" charset="0"/>
              </a:rPr>
              <a:t>    0    00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Green</a:t>
            </a:r>
            <a:r>
              <a:rPr lang="en-US" sz="1400" dirty="0">
                <a:latin typeface="Courier New" panose="02070309020205020404" pitchFamily="49" charset="0"/>
              </a:rPr>
              <a:t>  157  9D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Blue</a:t>
            </a:r>
            <a:r>
              <a:rPr lang="en-US" sz="1400" dirty="0">
                <a:latin typeface="Courier New" panose="02070309020205020404" pitchFamily="49" charset="0"/>
              </a:rPr>
              <a:t>   220  DC</a:t>
            </a:r>
          </a:p>
          <a:p>
            <a:r>
              <a:rPr lang="en-US" dirty="0"/>
              <a:t>To save as CSV: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colors_df.to_csv('colors.csv')</a:t>
            </a:r>
          </a:p>
          <a:p>
            <a:r>
              <a:rPr lang="en-US" dirty="0"/>
              <a:t>Opening file in a text editor shows: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,RGB,Hex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Red,0,00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Green,157,9D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Blue,220,DC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90FB74-08E7-4C0C-B05D-DE5D49F9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DataFrame.to_csv()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939882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de Highlight">
            <a:extLst>
              <a:ext uri="{FF2B5EF4-FFF2-40B4-BE49-F238E27FC236}">
                <a16:creationId xmlns:a16="http://schemas.microsoft.com/office/drawing/2014/main" id="{77C2DE77-8314-4B3E-A633-E85595A88DCD}"/>
              </a:ext>
            </a:extLst>
          </p:cNvPr>
          <p:cNvSpPr/>
          <p:nvPr/>
        </p:nvSpPr>
        <p:spPr>
          <a:xfrm>
            <a:off x="838200" y="2559132"/>
            <a:ext cx="3882242" cy="3948546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Code Highlight">
            <a:extLst>
              <a:ext uri="{FF2B5EF4-FFF2-40B4-BE49-F238E27FC236}">
                <a16:creationId xmlns:a16="http://schemas.microsoft.com/office/drawing/2014/main" id="{3A702CB7-8A90-4C7C-BAFF-33F576A5B7D5}"/>
              </a:ext>
            </a:extLst>
          </p:cNvPr>
          <p:cNvSpPr/>
          <p:nvPr/>
        </p:nvSpPr>
        <p:spPr>
          <a:xfrm>
            <a:off x="838200" y="1644732"/>
            <a:ext cx="3472543" cy="279071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CB3E6-B2C6-4C5D-86F8-DB68AF32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7A8DDF-8578-4716-BA72-6DEE86992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 as HTML markup: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colors_df.to_html('colors.html')</a:t>
            </a:r>
          </a:p>
          <a:p>
            <a:r>
              <a:rPr lang="en-US" dirty="0"/>
              <a:t>Opening file in browser renders it as a simple table.</a:t>
            </a:r>
          </a:p>
          <a:p>
            <a:r>
              <a:rPr lang="en-US" dirty="0"/>
              <a:t>Opening file in a text editor shows: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&lt;table border="1" class="dataframe"&gt;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	&lt;thead&gt;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		&lt;tr style="text-align: right;"&gt;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			&lt;th&gt;&lt;/th&gt;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			&lt;th&gt;RGB&lt;/th&gt;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			&lt;th&gt;Hex&lt;/th&gt;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		&lt;/tr&gt;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	&lt;/thead&gt;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	&lt;tbody&gt;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		&lt;tr&gt;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			&lt;th&gt;Red&lt;/th&gt;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			&lt;td&gt;0&lt;/td&gt;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			&lt;td&gt;00&lt;/td&gt;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		&lt;/tr&gt;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		&lt;tr&gt;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			(Remaining rows)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	&lt;/tbody&gt;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&lt;/table&gt; </a:t>
            </a:r>
            <a:endParaRPr lang="en-US" sz="1400" dirty="0">
              <a:latin typeface="Courier New" panose="020703090202050204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90FB74-08E7-4C0C-B05D-DE5D49F9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DataFrame.to_html()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135615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90FB74-08E7-4C0C-B05D-DE5D49F9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Saving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CB3E6-B2C6-4C5D-86F8-DB68AF32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7" name="Group 23">
            <a:extLst>
              <a:ext uri="{FF2B5EF4-FFF2-40B4-BE49-F238E27FC236}">
                <a16:creationId xmlns:a16="http://schemas.microsoft.com/office/drawing/2014/main" id="{681F2318-3568-4010-8DA2-09D478583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760413"/>
              </p:ext>
            </p:extLst>
          </p:nvPr>
        </p:nvGraphicFramePr>
        <p:xfrm>
          <a:off x="780681" y="2286000"/>
          <a:ext cx="7582639" cy="236220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8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Function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pandas.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to_clipboard()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Writes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alibri"/>
                        </a:rPr>
                        <a:t>DataFrame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 to OS clipboard with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alibri"/>
                        </a:rPr>
                        <a:t>sep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 of tab.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pandas.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to_excel()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Writes 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alibri"/>
                        </a:rPr>
                        <a:t>DataFrame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to single-worksheet XLSX file.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pandas.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to_json()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Writes 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alibri"/>
                        </a:rPr>
                        <a:t>DataFrame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to JSON format.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pandas.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to_sql()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Writes 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alibri"/>
                        </a:rPr>
                        <a:t>DataFrame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to SQL database.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07661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pandas.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to_pickle()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Writes 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alibri"/>
                        </a:rPr>
                        <a:t>DataFrame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to pickle file.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885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804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45CEF8-D06D-4A98-89FA-F64FE45E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40873B-94C9-4A98-AC5A-24133F9A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Loading and Saving pandas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66115D-0E0A-40E0-AEC8-9E1AC8A8A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read_csv()</a:t>
            </a:r>
            <a:r>
              <a:rPr lang="en-US" dirty="0"/>
              <a:t> to load data from a text file.</a:t>
            </a:r>
          </a:p>
          <a:p>
            <a:r>
              <a:rPr lang="en-US" dirty="0"/>
              <a:t>Use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read_html()</a:t>
            </a:r>
            <a:r>
              <a:rPr lang="en-US" dirty="0"/>
              <a:t> to load HTML tables.</a:t>
            </a:r>
          </a:p>
          <a:p>
            <a:r>
              <a:rPr lang="en-US" dirty="0"/>
              <a:t>Consider using other load functions when appropriate.</a:t>
            </a:r>
          </a:p>
          <a:p>
            <a:r>
              <a:rPr lang="en-US" dirty="0"/>
              <a:t>Use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to_csv()</a:t>
            </a:r>
            <a:r>
              <a:rPr lang="en-US" dirty="0"/>
              <a:t> to save pandas data in a text file.</a:t>
            </a:r>
          </a:p>
          <a:p>
            <a:r>
              <a:rPr lang="en-US" dirty="0"/>
              <a:t>Use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to_html()</a:t>
            </a:r>
            <a:r>
              <a:rPr lang="en-US" dirty="0"/>
              <a:t> to save pandas data as HTML markup.</a:t>
            </a:r>
          </a:p>
          <a:p>
            <a:r>
              <a:rPr lang="en-US" dirty="0"/>
              <a:t>Consider using other save functions when appropriate.</a:t>
            </a:r>
          </a:p>
        </p:txBody>
      </p:sp>
    </p:spTree>
    <p:extLst>
      <p:ext uri="{BB962C8B-B14F-4D97-AF65-F5344CB8AC3E}">
        <p14:creationId xmlns:p14="http://schemas.microsoft.com/office/powerpoint/2010/main" val="3378023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C4D150-50CB-4FEC-BC03-4264273A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CAE92-8CAD-4091-AE0D-4AF0D7A59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You're given more store transaction data in a CSV file.</a:t>
            </a:r>
          </a:p>
          <a:p>
            <a:pPr lvl="1"/>
            <a:r>
              <a:rPr lang="en-US" dirty="0"/>
              <a:t>Contains new transactions and some additional attributes.</a:t>
            </a:r>
          </a:p>
          <a:p>
            <a:r>
              <a:rPr lang="en-US" dirty="0"/>
              <a:t>You'll load new data into a </a:t>
            </a:r>
            <a:r>
              <a:rPr lang="en-US" sz="16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will eventually become the main data object you'll work with.</a:t>
            </a:r>
          </a:p>
          <a:p>
            <a:r>
              <a:rPr lang="en-US" dirty="0"/>
              <a:t>You'll also save the </a:t>
            </a:r>
            <a:r>
              <a:rPr lang="en-US" sz="16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 as an Excel file for a team member.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B981A2-B961-4F9F-98EE-A47DDBD1D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Loading and Saving </a:t>
            </a:r>
            <a:r>
              <a:rPr lang="en-US" sz="22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 Data</a:t>
            </a:r>
            <a:endParaRPr lang="en-US" sz="22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994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017F-AFAE-4834-A8BB-C16EE7B8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Data in </a:t>
            </a:r>
            <a:r>
              <a:rPr lang="en-US" sz="38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1A918-F8E5-4C0E-B9B1-E7CF9F156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1450B-7A20-4054-BA60-0C4610B1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94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de Highlight">
            <a:extLst>
              <a:ext uri="{FF2B5EF4-FFF2-40B4-BE49-F238E27FC236}">
                <a16:creationId xmlns:a16="http://schemas.microsoft.com/office/drawing/2014/main" id="{4D06072E-1C28-4D8F-8ADC-7EC27A85DC8B}"/>
              </a:ext>
            </a:extLst>
          </p:cNvPr>
          <p:cNvSpPr/>
          <p:nvPr/>
        </p:nvSpPr>
        <p:spPr>
          <a:xfrm>
            <a:off x="838199" y="2010886"/>
            <a:ext cx="3959431" cy="1219200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F2A01-FA85-4F20-B74D-62A1E824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733A1-6287-4F9D-9A51-BBCE770A8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 of student grades: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        Math English Science History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Parker</a:t>
            </a:r>
            <a:r>
              <a:rPr lang="en-US" sz="1400" dirty="0">
                <a:latin typeface="Courier New" panose="02070309020205020404" pitchFamily="49" charset="0"/>
              </a:rPr>
              <a:t>     A       B      A-      C+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Baldwin</a:t>
            </a:r>
            <a:r>
              <a:rPr lang="en-US" sz="1400" dirty="0">
                <a:latin typeface="Courier New" panose="02070309020205020404" pitchFamily="49" charset="0"/>
              </a:rPr>
              <a:t>    C       D      A-      B-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Duncan</a:t>
            </a:r>
            <a:r>
              <a:rPr lang="en-US" sz="1400" dirty="0">
                <a:latin typeface="Courier New" panose="02070309020205020404" pitchFamily="49" charset="0"/>
              </a:rPr>
              <a:t>     A      A-       F      B+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Cain</a:t>
            </a:r>
            <a:r>
              <a:rPr lang="en-US" sz="1400" dirty="0">
                <a:latin typeface="Courier New" panose="02070309020205020404" pitchFamily="49" charset="0"/>
              </a:rPr>
              <a:t>       C       C      B+       B</a:t>
            </a:r>
          </a:p>
          <a:p>
            <a:pPr marL="457200" lvl="1" indent="0">
              <a:buNone/>
            </a:pPr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dirty="0"/>
              <a:t>Trying </a:t>
            </a:r>
            <a:r>
              <a:rPr lang="en-US" sz="1600" dirty="0">
                <a:latin typeface="Courier New" panose="02070309020205020404" pitchFamily="49" charset="0"/>
              </a:rPr>
              <a:t>grades[2, 2]</a:t>
            </a:r>
            <a:r>
              <a:rPr lang="en-US" dirty="0"/>
              <a:t> like NumPy won't work.</a:t>
            </a:r>
          </a:p>
          <a:p>
            <a:r>
              <a:rPr lang="en-US" dirty="0"/>
              <a:t>There are multiple methods of indexing in pandas.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D018CD-2804-47BD-BA2C-021B8C2A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 Indexing</a:t>
            </a:r>
          </a:p>
        </p:txBody>
      </p:sp>
    </p:spTree>
    <p:extLst>
      <p:ext uri="{BB962C8B-B14F-4D97-AF65-F5344CB8AC3E}">
        <p14:creationId xmlns:p14="http://schemas.microsoft.com/office/powerpoint/2010/main" val="2963743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de Highlight">
            <a:extLst>
              <a:ext uri="{FF2B5EF4-FFF2-40B4-BE49-F238E27FC236}">
                <a16:creationId xmlns:a16="http://schemas.microsoft.com/office/drawing/2014/main" id="{FD6763BE-B973-4CD7-8AF2-6E69D8100614}"/>
              </a:ext>
            </a:extLst>
          </p:cNvPr>
          <p:cNvSpPr/>
          <p:nvPr/>
        </p:nvSpPr>
        <p:spPr>
          <a:xfrm>
            <a:off x="859972" y="4180113"/>
            <a:ext cx="3332018" cy="1516084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Code Highlight">
            <a:extLst>
              <a:ext uri="{FF2B5EF4-FFF2-40B4-BE49-F238E27FC236}">
                <a16:creationId xmlns:a16="http://schemas.microsoft.com/office/drawing/2014/main" id="{8C0449A3-46DC-4E66-86E2-5B003E86088A}"/>
              </a:ext>
            </a:extLst>
          </p:cNvPr>
          <p:cNvSpPr/>
          <p:nvPr/>
        </p:nvSpPr>
        <p:spPr>
          <a:xfrm>
            <a:off x="855024" y="2561111"/>
            <a:ext cx="2727366" cy="1262743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Code Highlight">
            <a:extLst>
              <a:ext uri="{FF2B5EF4-FFF2-40B4-BE49-F238E27FC236}">
                <a16:creationId xmlns:a16="http://schemas.microsoft.com/office/drawing/2014/main" id="{DFF10492-8C5A-4140-BBB8-2364FA277F73}"/>
              </a:ext>
            </a:extLst>
          </p:cNvPr>
          <p:cNvSpPr/>
          <p:nvPr/>
        </p:nvSpPr>
        <p:spPr>
          <a:xfrm>
            <a:off x="858982" y="1991095"/>
            <a:ext cx="1535875" cy="229591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F2A01-FA85-4F20-B74D-62A1E824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733A1-6287-4F9D-9A51-BBCE770A8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way to index is by referencing column.</a:t>
            </a:r>
          </a:p>
          <a:p>
            <a:r>
              <a:rPr lang="en-US" dirty="0"/>
              <a:t>Use label instead of integer: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grades['Math']</a:t>
            </a:r>
          </a:p>
          <a:p>
            <a:r>
              <a:rPr lang="en-US" dirty="0"/>
              <a:t>Retrieves all data in </a:t>
            </a:r>
            <a:r>
              <a:rPr lang="en-US" sz="1600" dirty="0">
                <a:latin typeface="Courier New" panose="02070309020205020404" pitchFamily="49" charset="0"/>
              </a:rPr>
              <a:t>Math</a:t>
            </a:r>
            <a:r>
              <a:rPr lang="en-US" dirty="0"/>
              <a:t> column as a </a:t>
            </a:r>
            <a:r>
              <a:rPr lang="en-US" sz="1600" dirty="0">
                <a:latin typeface="Courier New" panose="02070309020205020404" pitchFamily="49" charset="0"/>
              </a:rPr>
              <a:t>Series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Parker     A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Baldwin    C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Duncan     A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Cain       C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Name: Math, dtype: object</a:t>
            </a:r>
          </a:p>
          <a:p>
            <a:r>
              <a:rPr lang="en-US" dirty="0"/>
              <a:t>Supply multiple columns in a list: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grades[['Math', 'English']]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        Math English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Parker</a:t>
            </a:r>
            <a:r>
              <a:rPr lang="en-US" sz="1400" dirty="0">
                <a:latin typeface="Courier New" panose="02070309020205020404" pitchFamily="49" charset="0"/>
              </a:rPr>
              <a:t>     A       B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Baldwin</a:t>
            </a:r>
            <a:r>
              <a:rPr lang="en-US" sz="1400" dirty="0">
                <a:latin typeface="Courier New" panose="02070309020205020404" pitchFamily="49" charset="0"/>
              </a:rPr>
              <a:t>    C       D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Duncan</a:t>
            </a:r>
            <a:r>
              <a:rPr lang="en-US" sz="1400" dirty="0">
                <a:latin typeface="Courier New" panose="02070309020205020404" pitchFamily="49" charset="0"/>
              </a:rPr>
              <a:t>     A      A-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Cain</a:t>
            </a:r>
            <a:r>
              <a:rPr lang="en-US" sz="1400" dirty="0">
                <a:latin typeface="Courier New" panose="02070309020205020404" pitchFamily="49" charset="0"/>
              </a:rPr>
              <a:t>       C       C </a:t>
            </a:r>
          </a:p>
          <a:p>
            <a:r>
              <a:rPr lang="en-US" dirty="0"/>
              <a:t>You can't index this way to return a single value or a whole row.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D018CD-2804-47BD-BA2C-021B8C2A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Operator</a:t>
            </a:r>
          </a:p>
        </p:txBody>
      </p:sp>
    </p:spTree>
    <p:extLst>
      <p:ext uri="{BB962C8B-B14F-4D97-AF65-F5344CB8AC3E}">
        <p14:creationId xmlns:p14="http://schemas.microsoft.com/office/powerpoint/2010/main" val="3553428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de Highlight">
            <a:extLst>
              <a:ext uri="{FF2B5EF4-FFF2-40B4-BE49-F238E27FC236}">
                <a16:creationId xmlns:a16="http://schemas.microsoft.com/office/drawing/2014/main" id="{42E77A4B-6269-4EE3-8E4B-73C0B17AFC89}"/>
              </a:ext>
            </a:extLst>
          </p:cNvPr>
          <p:cNvSpPr/>
          <p:nvPr/>
        </p:nvSpPr>
        <p:spPr>
          <a:xfrm>
            <a:off x="838200" y="5867400"/>
            <a:ext cx="3100449" cy="406730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7" name="Code Highlight">
            <a:extLst>
              <a:ext uri="{FF2B5EF4-FFF2-40B4-BE49-F238E27FC236}">
                <a16:creationId xmlns:a16="http://schemas.microsoft.com/office/drawing/2014/main" id="{5A12DBC6-80C3-4E21-AACD-18AB3BD5DEE7}"/>
              </a:ext>
            </a:extLst>
          </p:cNvPr>
          <p:cNvSpPr/>
          <p:nvPr/>
        </p:nvSpPr>
        <p:spPr>
          <a:xfrm>
            <a:off x="838199" y="4674918"/>
            <a:ext cx="5392387" cy="862942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Code Highlight">
            <a:extLst>
              <a:ext uri="{FF2B5EF4-FFF2-40B4-BE49-F238E27FC236}">
                <a16:creationId xmlns:a16="http://schemas.microsoft.com/office/drawing/2014/main" id="{F438D64D-95C1-4C0B-B509-00E054A7BB34}"/>
              </a:ext>
            </a:extLst>
          </p:cNvPr>
          <p:cNvSpPr/>
          <p:nvPr/>
        </p:nvSpPr>
        <p:spPr>
          <a:xfrm>
            <a:off x="838200" y="3530929"/>
            <a:ext cx="3464626" cy="839189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Code Highlight">
            <a:extLst>
              <a:ext uri="{FF2B5EF4-FFF2-40B4-BE49-F238E27FC236}">
                <a16:creationId xmlns:a16="http://schemas.microsoft.com/office/drawing/2014/main" id="{10C4F0BC-7E9A-449E-8341-066A5C3B5512}"/>
              </a:ext>
            </a:extLst>
          </p:cNvPr>
          <p:cNvSpPr/>
          <p:nvPr/>
        </p:nvSpPr>
        <p:spPr>
          <a:xfrm>
            <a:off x="838200" y="1905000"/>
            <a:ext cx="2657104" cy="1301338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F2A01-FA85-4F20-B74D-62A1E824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733A1-6287-4F9D-9A51-BBCE770A8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Accesses groups of values in rows or columns, or single values, using labels.</a:t>
            </a:r>
          </a:p>
          <a:p>
            <a:r>
              <a:rPr lang="en-US" sz="1600" dirty="0"/>
              <a:t>Return Baldwin row: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&gt;&gt;&gt; grades.loc['Baldwin']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Math        C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English     D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Science    A-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History    B-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Name: Baldwin, dtype: object </a:t>
            </a:r>
          </a:p>
          <a:p>
            <a:r>
              <a:rPr lang="en-US" sz="1600" dirty="0"/>
              <a:t>Index multiple rows as a list: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&gt;&gt;&gt; grades.loc[['Baldwin', 'Duncan']]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        Math English Science History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Baldwin</a:t>
            </a:r>
            <a:r>
              <a:rPr lang="en-US" sz="1200" dirty="0">
                <a:latin typeface="Courier New" panose="02070309020205020404" pitchFamily="49" charset="0"/>
              </a:rPr>
              <a:t>    C       D      A-      B-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Duncan</a:t>
            </a:r>
            <a:r>
              <a:rPr lang="en-US" sz="1200" dirty="0">
                <a:latin typeface="Courier New" panose="02070309020205020404" pitchFamily="49" charset="0"/>
              </a:rPr>
              <a:t>     A      A-       F      B+</a:t>
            </a:r>
          </a:p>
          <a:p>
            <a:r>
              <a:rPr lang="en-US" sz="1600" dirty="0"/>
              <a:t>Select specific rows and columns: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&gt;&gt;&gt; grades.loc[['Baldwin', 'Duncan'], ['Math', 'English']]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        Math English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Baldwin</a:t>
            </a:r>
            <a:r>
              <a:rPr lang="en-US" sz="1200" dirty="0">
                <a:latin typeface="Courier New" panose="02070309020205020404" pitchFamily="49" charset="0"/>
              </a:rPr>
              <a:t>    C       D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Duncan</a:t>
            </a:r>
            <a:r>
              <a:rPr lang="en-US" sz="1200" dirty="0">
                <a:latin typeface="Courier New" panose="02070309020205020404" pitchFamily="49" charset="0"/>
              </a:rPr>
              <a:t>     A      A-</a:t>
            </a:r>
          </a:p>
          <a:p>
            <a:r>
              <a:rPr lang="en-US" sz="1600" dirty="0"/>
              <a:t>Select single value: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&gt;&gt;&gt; grades.loc['Baldwin', 'Math']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'C'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D018CD-2804-47BD-BA2C-021B8C2A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DataFrame.loc()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180272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de Highlight">
            <a:extLst>
              <a:ext uri="{FF2B5EF4-FFF2-40B4-BE49-F238E27FC236}">
                <a16:creationId xmlns:a16="http://schemas.microsoft.com/office/drawing/2014/main" id="{FA0151BB-D7BE-4CB0-B932-8870512C02E0}"/>
              </a:ext>
            </a:extLst>
          </p:cNvPr>
          <p:cNvSpPr/>
          <p:nvPr/>
        </p:nvSpPr>
        <p:spPr>
          <a:xfrm>
            <a:off x="838200" y="6052456"/>
            <a:ext cx="1889166" cy="380012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8" name="Code Highlight">
            <a:extLst>
              <a:ext uri="{FF2B5EF4-FFF2-40B4-BE49-F238E27FC236}">
                <a16:creationId xmlns:a16="http://schemas.microsoft.com/office/drawing/2014/main" id="{5D1F8540-F878-4A69-A0B2-277BA9876A1F}"/>
              </a:ext>
            </a:extLst>
          </p:cNvPr>
          <p:cNvSpPr/>
          <p:nvPr/>
        </p:nvSpPr>
        <p:spPr>
          <a:xfrm>
            <a:off x="838200" y="4834155"/>
            <a:ext cx="2843151" cy="838291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Code Highlight">
            <a:extLst>
              <a:ext uri="{FF2B5EF4-FFF2-40B4-BE49-F238E27FC236}">
                <a16:creationId xmlns:a16="http://schemas.microsoft.com/office/drawing/2014/main" id="{B97B4AAA-5602-476D-B581-3F019FA09209}"/>
              </a:ext>
            </a:extLst>
          </p:cNvPr>
          <p:cNvSpPr/>
          <p:nvPr/>
        </p:nvSpPr>
        <p:spPr>
          <a:xfrm>
            <a:off x="838200" y="3630790"/>
            <a:ext cx="3409208" cy="850165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Code Highlight">
            <a:extLst>
              <a:ext uri="{FF2B5EF4-FFF2-40B4-BE49-F238E27FC236}">
                <a16:creationId xmlns:a16="http://schemas.microsoft.com/office/drawing/2014/main" id="{505EC7EC-1BB3-47AD-B300-0CEF6C6C7F21}"/>
              </a:ext>
            </a:extLst>
          </p:cNvPr>
          <p:cNvSpPr/>
          <p:nvPr/>
        </p:nvSpPr>
        <p:spPr>
          <a:xfrm>
            <a:off x="838200" y="1983178"/>
            <a:ext cx="2665021" cy="1290453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F2A01-FA85-4F20-B74D-62A1E824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733A1-6287-4F9D-9A51-BBCE770A8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</a:t>
            </a:r>
            <a:r>
              <a:rPr lang="en-US" sz="1600" dirty="0">
                <a:latin typeface="Courier New" panose="02070309020205020404" pitchFamily="49" charset="0"/>
              </a:rPr>
              <a:t>loc()</a:t>
            </a:r>
            <a:r>
              <a:rPr lang="en-US" dirty="0"/>
              <a:t>, but takes integer-based indices.</a:t>
            </a:r>
          </a:p>
          <a:p>
            <a:r>
              <a:rPr lang="en-US" dirty="0"/>
              <a:t>Return single row: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&gt;&gt;&gt; grades.loc[1]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Math        C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English     D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Science    A-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History    B-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Name: Baldwin, dtype: object</a:t>
            </a:r>
          </a:p>
          <a:p>
            <a:r>
              <a:rPr lang="en-US" dirty="0"/>
              <a:t>Return multiple rows: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&gt;&gt;&gt; grades.loc[[1, 2]]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        Math English Science History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Baldwin</a:t>
            </a:r>
            <a:r>
              <a:rPr lang="en-US" sz="1200" dirty="0">
                <a:latin typeface="Courier New" panose="02070309020205020404" pitchFamily="49" charset="0"/>
              </a:rPr>
              <a:t>    C       D      A-      B-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Duncan</a:t>
            </a:r>
            <a:r>
              <a:rPr lang="en-US" sz="1200" dirty="0">
                <a:latin typeface="Courier New" panose="02070309020205020404" pitchFamily="49" charset="0"/>
              </a:rPr>
              <a:t>     A      A-       F      B+</a:t>
            </a:r>
          </a:p>
          <a:p>
            <a:r>
              <a:rPr lang="en-US" dirty="0"/>
              <a:t>Return specific rows and columns: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&gt;&gt;&gt; grades.loc[[1, 2], [0, 1]]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        Math English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Baldwin</a:t>
            </a:r>
            <a:r>
              <a:rPr lang="en-US" sz="1200" dirty="0">
                <a:latin typeface="Courier New" panose="02070309020205020404" pitchFamily="49" charset="0"/>
              </a:rPr>
              <a:t>    C       D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Duncan</a:t>
            </a:r>
            <a:r>
              <a:rPr lang="en-US" sz="1200" dirty="0">
                <a:latin typeface="Courier New" panose="02070309020205020404" pitchFamily="49" charset="0"/>
              </a:rPr>
              <a:t>     A      A-</a:t>
            </a:r>
          </a:p>
          <a:p>
            <a:r>
              <a:rPr lang="en-US" dirty="0"/>
              <a:t>Return specific value: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&gt;&gt;&gt; grades.loc[1, 0]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'C'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D018CD-2804-47BD-BA2C-021B8C2A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DataFrame.iloc()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406137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96897-A95C-4748-8989-9B7C2ADB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AA5AF5-01DE-4954-BDAD-A288E867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NumPy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BAE541-88B4-45D6-A8A5-A9009EE8F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Limitations aren't necessarily flaws in design.</a:t>
            </a:r>
          </a:p>
          <a:p>
            <a:r>
              <a:rPr lang="en-US" dirty="0"/>
              <a:t>Two main limitations:</a:t>
            </a:r>
          </a:p>
          <a:p>
            <a:pPr lvl="1"/>
            <a:r>
              <a:rPr lang="en-US" dirty="0"/>
              <a:t>One array can contain only one data type.</a:t>
            </a:r>
          </a:p>
          <a:p>
            <a:pPr lvl="1"/>
            <a:r>
              <a:rPr lang="en-US" dirty="0"/>
              <a:t>Arrays don't support labeling.</a:t>
            </a:r>
          </a:p>
          <a:p>
            <a:r>
              <a:rPr lang="en-US" dirty="0"/>
              <a:t>Heterogeneous data won't work well with NumPy.</a:t>
            </a:r>
          </a:p>
          <a:p>
            <a:r>
              <a:rPr lang="en-US" dirty="0"/>
              <a:t>It can be difficult to analyze data without labels.</a:t>
            </a:r>
          </a:p>
        </p:txBody>
      </p:sp>
    </p:spTree>
    <p:extLst>
      <p:ext uri="{BB962C8B-B14F-4D97-AF65-F5344CB8AC3E}">
        <p14:creationId xmlns:p14="http://schemas.microsoft.com/office/powerpoint/2010/main" val="2158758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de Highlight">
            <a:extLst>
              <a:ext uri="{FF2B5EF4-FFF2-40B4-BE49-F238E27FC236}">
                <a16:creationId xmlns:a16="http://schemas.microsoft.com/office/drawing/2014/main" id="{223782AA-3C0D-4277-9498-A5A380D2B13E}"/>
              </a:ext>
            </a:extLst>
          </p:cNvPr>
          <p:cNvSpPr/>
          <p:nvPr/>
        </p:nvSpPr>
        <p:spPr>
          <a:xfrm>
            <a:off x="829294" y="4971804"/>
            <a:ext cx="2278083" cy="1037110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Code Highlight">
            <a:extLst>
              <a:ext uri="{FF2B5EF4-FFF2-40B4-BE49-F238E27FC236}">
                <a16:creationId xmlns:a16="http://schemas.microsoft.com/office/drawing/2014/main" id="{ACD66201-FF8C-4D75-9279-95B54BD3394A}"/>
              </a:ext>
            </a:extLst>
          </p:cNvPr>
          <p:cNvSpPr/>
          <p:nvPr/>
        </p:nvSpPr>
        <p:spPr>
          <a:xfrm>
            <a:off x="833747" y="3586348"/>
            <a:ext cx="2174669" cy="1048987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Code Highlight">
            <a:extLst>
              <a:ext uri="{FF2B5EF4-FFF2-40B4-BE49-F238E27FC236}">
                <a16:creationId xmlns:a16="http://schemas.microsoft.com/office/drawing/2014/main" id="{15093916-0CE2-4745-9696-D9DD54805ECF}"/>
              </a:ext>
            </a:extLst>
          </p:cNvPr>
          <p:cNvSpPr/>
          <p:nvPr/>
        </p:nvSpPr>
        <p:spPr>
          <a:xfrm>
            <a:off x="838200" y="2189018"/>
            <a:ext cx="3801094" cy="1052946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F2A01-FA85-4F20-B74D-62A1E824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733A1-6287-4F9D-9A51-BBCE770A8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Return index of smallest and largest numeric values in an axis.</a:t>
            </a:r>
          </a:p>
          <a:p>
            <a:pPr lvl="1"/>
            <a:r>
              <a:rPr lang="en-US" sz="1400" dirty="0"/>
              <a:t>If value occurs multiple times, first time it appears is returned.</a:t>
            </a:r>
          </a:p>
          <a:p>
            <a:r>
              <a:rPr lang="en-US" sz="1600" dirty="0"/>
              <a:t>Given </a:t>
            </a:r>
            <a:r>
              <a:rPr lang="en-US" sz="1400" dirty="0">
                <a:latin typeface="Courier New" panose="02070309020205020404" pitchFamily="49" charset="0"/>
              </a:rPr>
              <a:t>grades_num</a:t>
            </a:r>
            <a:r>
              <a:rPr lang="en-US" sz="1600" dirty="0"/>
              <a:t>: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         Math  English  Science  History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Parker</a:t>
            </a:r>
            <a:r>
              <a:rPr lang="en-US" sz="1200" dirty="0">
                <a:latin typeface="Courier New" panose="02070309020205020404" pitchFamily="49" charset="0"/>
              </a:rPr>
              <a:t>     94       83       91       79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Baldwin</a:t>
            </a:r>
            <a:r>
              <a:rPr lang="en-US" sz="1200" dirty="0">
                <a:latin typeface="Courier New" panose="02070309020205020404" pitchFamily="49" charset="0"/>
              </a:rPr>
              <a:t>    74       65       91       82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Duncan</a:t>
            </a:r>
            <a:r>
              <a:rPr lang="en-US" sz="1200" dirty="0">
                <a:latin typeface="Courier New" panose="02070309020205020404" pitchFamily="49" charset="0"/>
              </a:rPr>
              <a:t>     96       90       58       89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Cain</a:t>
            </a:r>
            <a:r>
              <a:rPr lang="en-US" sz="1200" dirty="0">
                <a:latin typeface="Courier New" panose="02070309020205020404" pitchFamily="49" charset="0"/>
              </a:rPr>
              <a:t>       75       74       89       85</a:t>
            </a:r>
          </a:p>
          <a:p>
            <a:r>
              <a:rPr lang="en-US" sz="1600" dirty="0"/>
              <a:t>Return names of students who scored lowest in each subject: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&gt;&gt;&gt; grades_num.idxmin()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Math       Baldwin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English    Baldwin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Science     Duncan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History     Parker</a:t>
            </a:r>
          </a:p>
          <a:p>
            <a:r>
              <a:rPr lang="en-US" sz="1600" dirty="0"/>
              <a:t>Operates on rows by default; use </a:t>
            </a:r>
            <a:r>
              <a:rPr lang="en-US" sz="1400" dirty="0">
                <a:latin typeface="Courier New" panose="02070309020205020404" pitchFamily="49" charset="0"/>
              </a:rPr>
              <a:t>axis = 1</a:t>
            </a:r>
            <a:r>
              <a:rPr lang="en-US" sz="1600" dirty="0"/>
              <a:t> for columns: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&gt;&gt;&gt; grades_num.idxmax(1)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Parker        Math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Baldwin    Science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Duncan        Math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Cain       Science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D018CD-2804-47BD-BA2C-021B8C2A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DataFrame.idxmin()</a:t>
            </a:r>
            <a:r>
              <a:rPr lang="en-US" dirty="0"/>
              <a:t> and </a:t>
            </a:r>
            <a:r>
              <a:rPr lang="en-US" sz="2200" dirty="0">
                <a:latin typeface="Courier New" panose="02070309020205020404" pitchFamily="49" charset="0"/>
              </a:rPr>
              <a:t>DataFrame.idxmax()</a:t>
            </a:r>
            <a:r>
              <a:rPr lang="en-US" dirty="0"/>
              <a:t> Functions</a:t>
            </a:r>
          </a:p>
        </p:txBody>
      </p:sp>
    </p:spTree>
    <p:extLst>
      <p:ext uri="{BB962C8B-B14F-4D97-AF65-F5344CB8AC3E}">
        <p14:creationId xmlns:p14="http://schemas.microsoft.com/office/powerpoint/2010/main" val="3491873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de Highlight">
            <a:extLst>
              <a:ext uri="{FF2B5EF4-FFF2-40B4-BE49-F238E27FC236}">
                <a16:creationId xmlns:a16="http://schemas.microsoft.com/office/drawing/2014/main" id="{5B1E3F2C-0998-4421-A5F9-38F45BAA8684}"/>
              </a:ext>
            </a:extLst>
          </p:cNvPr>
          <p:cNvSpPr/>
          <p:nvPr/>
        </p:nvSpPr>
        <p:spPr>
          <a:xfrm>
            <a:off x="838198" y="4667002"/>
            <a:ext cx="5309261" cy="1508167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8" name="Code Highlight">
            <a:extLst>
              <a:ext uri="{FF2B5EF4-FFF2-40B4-BE49-F238E27FC236}">
                <a16:creationId xmlns:a16="http://schemas.microsoft.com/office/drawing/2014/main" id="{00C1A482-2F66-4B9D-9F20-99073F0ED8C1}"/>
              </a:ext>
            </a:extLst>
          </p:cNvPr>
          <p:cNvSpPr/>
          <p:nvPr/>
        </p:nvSpPr>
        <p:spPr>
          <a:xfrm>
            <a:off x="838199" y="3296216"/>
            <a:ext cx="3773385" cy="1038277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7" name="Code Highlight">
            <a:extLst>
              <a:ext uri="{FF2B5EF4-FFF2-40B4-BE49-F238E27FC236}">
                <a16:creationId xmlns:a16="http://schemas.microsoft.com/office/drawing/2014/main" id="{76954098-ECBF-491A-BCAC-F2F202BF9612}"/>
              </a:ext>
            </a:extLst>
          </p:cNvPr>
          <p:cNvSpPr/>
          <p:nvPr/>
        </p:nvSpPr>
        <p:spPr>
          <a:xfrm>
            <a:off x="838199" y="2545278"/>
            <a:ext cx="4747161" cy="451262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F2A01-FA85-4F20-B74D-62A1E824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31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4E930E-F511-4C39-B3C1-5EB6F5F64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Retains relationships between cells.</a:t>
            </a:r>
          </a:p>
          <a:p>
            <a:r>
              <a:rPr lang="en-US" sz="1600" dirty="0"/>
              <a:t>Change order of student rows by supplying a list of new order: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new_index = ['Baldwin', 'Cain', 'Duncan', 'Parker']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grades_num.reindex(new_index)</a:t>
            </a:r>
          </a:p>
          <a:p>
            <a:r>
              <a:rPr lang="en-US" sz="1600" dirty="0"/>
              <a:t>Result: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         Math  English  Science  History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Baldwin</a:t>
            </a:r>
            <a:r>
              <a:rPr lang="en-US" sz="1200" dirty="0">
                <a:latin typeface="Courier New" panose="02070309020205020404" pitchFamily="49" charset="0"/>
              </a:rPr>
              <a:t>    74       65       91       82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Cain</a:t>
            </a:r>
            <a:r>
              <a:rPr lang="en-US" sz="1200" dirty="0">
                <a:latin typeface="Courier New" panose="02070309020205020404" pitchFamily="49" charset="0"/>
              </a:rPr>
              <a:t>       75       74       89       85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Duncan</a:t>
            </a:r>
            <a:r>
              <a:rPr lang="en-US" sz="1200" dirty="0">
                <a:latin typeface="Courier New" panose="02070309020205020404" pitchFamily="49" charset="0"/>
              </a:rPr>
              <a:t>     96       90       58       89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Parker</a:t>
            </a:r>
            <a:r>
              <a:rPr lang="en-US" sz="1200" dirty="0">
                <a:latin typeface="Courier New" panose="02070309020205020404" pitchFamily="49" charset="0"/>
              </a:rPr>
              <a:t>     94       83       91       79</a:t>
            </a:r>
          </a:p>
          <a:p>
            <a:r>
              <a:rPr lang="en-US" sz="1600" dirty="0"/>
              <a:t>Reindex columns by providing </a:t>
            </a:r>
            <a:r>
              <a:rPr lang="en-US" sz="1400" dirty="0">
                <a:latin typeface="Courier New" panose="02070309020205020404" pitchFamily="49" charset="0"/>
              </a:rPr>
              <a:t>axis = 1</a:t>
            </a:r>
            <a:r>
              <a:rPr lang="en-US" sz="1600" dirty="0"/>
              <a:t>: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&gt;&gt;&gt; new_index = ['English', 'History', 'Math', 'Science']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&gt;&gt;&gt; grades_num.reindex(new_index, axis = 1)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         English  History  Math  Science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Parker</a:t>
            </a:r>
            <a:r>
              <a:rPr lang="en-US" sz="1200" dirty="0">
                <a:latin typeface="Courier New" panose="02070309020205020404" pitchFamily="49" charset="0"/>
              </a:rPr>
              <a:t>        83       79    94       91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Baldwin</a:t>
            </a:r>
            <a:r>
              <a:rPr lang="en-US" sz="1200" dirty="0">
                <a:latin typeface="Courier New" panose="02070309020205020404" pitchFamily="49" charset="0"/>
              </a:rPr>
              <a:t>       65       82    74       91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Duncan</a:t>
            </a:r>
            <a:r>
              <a:rPr lang="en-US" sz="1200" dirty="0">
                <a:latin typeface="Courier New" panose="02070309020205020404" pitchFamily="49" charset="0"/>
              </a:rPr>
              <a:t>        90       89    96       58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Cain</a:t>
            </a:r>
            <a:r>
              <a:rPr lang="en-US" sz="1200" dirty="0">
                <a:latin typeface="Courier New" panose="02070309020205020404" pitchFamily="49" charset="0"/>
              </a:rPr>
              <a:t>          74       85    75       89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D018CD-2804-47BD-BA2C-021B8C2A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Reindexing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2153C-3476-4A1C-9549-D70DC3F47F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Reindexing</a:t>
            </a:r>
            <a:r>
              <a:rPr lang="en-US" dirty="0"/>
              <a:t>: The process of changing the order and/or labels of </a:t>
            </a:r>
            <a:r>
              <a:rPr lang="en-US" sz="16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 indices.</a:t>
            </a:r>
          </a:p>
        </p:txBody>
      </p:sp>
    </p:spTree>
    <p:extLst>
      <p:ext uri="{BB962C8B-B14F-4D97-AF65-F5344CB8AC3E}">
        <p14:creationId xmlns:p14="http://schemas.microsoft.com/office/powerpoint/2010/main" val="1394634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de Highlight">
            <a:extLst>
              <a:ext uri="{FF2B5EF4-FFF2-40B4-BE49-F238E27FC236}">
                <a16:creationId xmlns:a16="http://schemas.microsoft.com/office/drawing/2014/main" id="{EFF7CA08-AB0C-4A32-9B04-EBBEF944CA2E}"/>
              </a:ext>
            </a:extLst>
          </p:cNvPr>
          <p:cNvSpPr/>
          <p:nvPr/>
        </p:nvSpPr>
        <p:spPr>
          <a:xfrm>
            <a:off x="838199" y="2285999"/>
            <a:ext cx="5119255" cy="1240971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F2A01-FA85-4F20-B74D-62A1E824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733A1-6287-4F9D-9A51-BBCE770A8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Applies Pearson correlation coefficient (PCC) to columns.</a:t>
            </a:r>
          </a:p>
          <a:p>
            <a:pPr lvl="1"/>
            <a:r>
              <a:rPr lang="en-US" dirty="0"/>
              <a:t>Returns value between −1 and 1.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             Math   English   Science   History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Math</a:t>
            </a:r>
            <a:r>
              <a:rPr lang="en-US" sz="1400" dirty="0">
                <a:latin typeface="Courier New" panose="02070309020205020404" pitchFamily="49" charset="0"/>
              </a:rPr>
              <a:t>     1.000000  0.930591 -0.609921  0.142964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English</a:t>
            </a:r>
            <a:r>
              <a:rPr lang="en-US" sz="1400" dirty="0">
                <a:latin typeface="Courier New" panose="02070309020205020404" pitchFamily="49" charset="0"/>
              </a:rPr>
              <a:t>  0.930591  1.000000 -0.735211  0.409431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Science</a:t>
            </a:r>
            <a:r>
              <a:rPr lang="en-US" sz="1400" dirty="0">
                <a:latin typeface="Courier New" panose="02070309020205020404" pitchFamily="49" charset="0"/>
              </a:rPr>
              <a:t> -0.609921 -0.735211  1.000000 -0.846808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History</a:t>
            </a:r>
            <a:r>
              <a:rPr lang="en-US" sz="1400" dirty="0">
                <a:latin typeface="Courier New" panose="02070309020205020404" pitchFamily="49" charset="0"/>
              </a:rPr>
              <a:t>  0.142964  0.409431 -0.846808  1.000000</a:t>
            </a:r>
          </a:p>
          <a:p>
            <a:r>
              <a:rPr lang="en-US" dirty="0"/>
              <a:t>PCC values close to:</a:t>
            </a:r>
          </a:p>
          <a:p>
            <a:pPr lvl="1"/>
            <a:r>
              <a:rPr lang="en-US" dirty="0"/>
              <a:t>1 shows strong positive correlation.</a:t>
            </a:r>
          </a:p>
          <a:p>
            <a:pPr lvl="1"/>
            <a:r>
              <a:rPr lang="en-US" dirty="0"/>
              <a:t>−1 shows strong negative correlation.</a:t>
            </a:r>
          </a:p>
          <a:p>
            <a:pPr lvl="1"/>
            <a:r>
              <a:rPr lang="en-US" dirty="0"/>
              <a:t>0 shows weak correlation.</a:t>
            </a:r>
          </a:p>
          <a:p>
            <a:r>
              <a:rPr lang="en-US" dirty="0"/>
              <a:t>Conclusions:</a:t>
            </a:r>
          </a:p>
          <a:p>
            <a:pPr lvl="1"/>
            <a:r>
              <a:rPr lang="en-US" dirty="0"/>
              <a:t>Ignore left-to-right diagonal.</a:t>
            </a:r>
          </a:p>
          <a:p>
            <a:pPr lvl="1"/>
            <a:r>
              <a:rPr lang="en-US" dirty="0"/>
              <a:t>High positive correlation between Math and English scores (</a:t>
            </a:r>
            <a:r>
              <a:rPr lang="en-US" sz="1400" dirty="0">
                <a:latin typeface="Courier New" panose="02070309020205020404" pitchFamily="49" charset="0"/>
              </a:rPr>
              <a:t>0.93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High negative correlation between Science and History scores (</a:t>
            </a:r>
            <a:r>
              <a:rPr lang="en-US" sz="1400" dirty="0">
                <a:latin typeface="Courier New" panose="02070309020205020404" pitchFamily="49" charset="0"/>
              </a:rPr>
              <a:t>-0.85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Weak correlation between History and Math scores (</a:t>
            </a:r>
            <a:r>
              <a:rPr lang="en-US" sz="1400" dirty="0">
                <a:latin typeface="Courier New" panose="02070309020205020404" pitchFamily="49" charset="0"/>
              </a:rPr>
              <a:t>0.14</a:t>
            </a:r>
            <a:r>
              <a:rPr lang="en-US" dirty="0"/>
              <a:t>).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D018CD-2804-47BD-BA2C-021B8C2A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DataFrame.corr()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3340040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de Highlight">
            <a:extLst>
              <a:ext uri="{FF2B5EF4-FFF2-40B4-BE49-F238E27FC236}">
                <a16:creationId xmlns:a16="http://schemas.microsoft.com/office/drawing/2014/main" id="{6D0EF171-9436-4214-9FF1-3D8EA34786BA}"/>
              </a:ext>
            </a:extLst>
          </p:cNvPr>
          <p:cNvSpPr/>
          <p:nvPr/>
        </p:nvSpPr>
        <p:spPr>
          <a:xfrm>
            <a:off x="947257" y="3735610"/>
            <a:ext cx="3405249" cy="2002460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AA5AF5-01DE-4954-BDAD-A288E867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DataFrame.describe()</a:t>
            </a:r>
            <a:r>
              <a:rPr lang="en-US" dirty="0"/>
              <a:t> Function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F54BD7-640A-4723-BB5F-E0537BF0BF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/>
              <a:t>Returns the following statistics for numeric columns:</a:t>
            </a:r>
          </a:p>
          <a:p>
            <a:pPr lvl="1"/>
            <a:r>
              <a:rPr lang="en-US" sz="1400" dirty="0"/>
              <a:t>Number of rows</a:t>
            </a:r>
          </a:p>
          <a:p>
            <a:pPr lvl="1"/>
            <a:r>
              <a:rPr lang="en-US" sz="1400" dirty="0"/>
              <a:t>Mean</a:t>
            </a:r>
          </a:p>
          <a:p>
            <a:pPr lvl="1"/>
            <a:r>
              <a:rPr lang="en-US" sz="1400" dirty="0"/>
              <a:t>Standard deviation</a:t>
            </a:r>
          </a:p>
          <a:p>
            <a:pPr lvl="1"/>
            <a:r>
              <a:rPr lang="en-US" sz="1400" dirty="0"/>
              <a:t>Min and max values</a:t>
            </a:r>
          </a:p>
          <a:p>
            <a:pPr lvl="1"/>
            <a:r>
              <a:rPr lang="en-US" sz="1400" dirty="0"/>
              <a:t>25</a:t>
            </a:r>
            <a:r>
              <a:rPr lang="en-US" sz="1400" baseline="30000" dirty="0"/>
              <a:t>th</a:t>
            </a:r>
            <a:r>
              <a:rPr lang="en-US" sz="1400" dirty="0"/>
              <a:t>, 50</a:t>
            </a:r>
            <a:r>
              <a:rPr lang="en-US" sz="1400" baseline="30000" dirty="0"/>
              <a:t>th</a:t>
            </a:r>
            <a:r>
              <a:rPr lang="en-US" sz="1400" dirty="0"/>
              <a:t>, and 75</a:t>
            </a:r>
            <a:r>
              <a:rPr lang="en-US" sz="1400" baseline="30000" dirty="0"/>
              <a:t>th</a:t>
            </a:r>
            <a:r>
              <a:rPr lang="en-US" sz="1400" dirty="0"/>
              <a:t> percentile</a:t>
            </a:r>
          </a:p>
          <a:p>
            <a:r>
              <a:rPr lang="en-US" sz="1600" dirty="0"/>
              <a:t>Example:</a:t>
            </a:r>
          </a:p>
          <a:p>
            <a:pPr marL="457200" lvl="1" indent="0">
              <a:buNone/>
            </a:pPr>
            <a:r>
              <a:rPr lang="en-US" sz="1100" dirty="0">
                <a:latin typeface="Courier New" panose="02070309020205020404" pitchFamily="49" charset="0"/>
              </a:rPr>
              <a:t>&gt;&gt;&gt; grades_num.describe().round(2)</a:t>
            </a:r>
          </a:p>
          <a:p>
            <a:pPr marL="457200" lvl="1" indent="0">
              <a:buNone/>
            </a:pPr>
            <a:r>
              <a:rPr lang="en-US" sz="1100" b="1" dirty="0">
                <a:latin typeface="Courier New" panose="02070309020205020404" pitchFamily="49" charset="0"/>
              </a:rPr>
              <a:t>        Math  English  Science  History</a:t>
            </a:r>
          </a:p>
          <a:p>
            <a:pPr marL="457200" lvl="1" indent="0">
              <a:buNone/>
            </a:pPr>
            <a:r>
              <a:rPr lang="en-US" sz="1100" b="1" dirty="0">
                <a:latin typeface="Courier New" panose="02070309020205020404" pitchFamily="49" charset="0"/>
              </a:rPr>
              <a:t>count</a:t>
            </a:r>
            <a:r>
              <a:rPr lang="en-US" sz="1100" dirty="0">
                <a:latin typeface="Courier New" panose="02070309020205020404" pitchFamily="49" charset="0"/>
              </a:rPr>
              <a:t>   4.00     4.00     4.00     4.00</a:t>
            </a:r>
          </a:p>
          <a:p>
            <a:pPr marL="457200" lvl="1" indent="0">
              <a:buNone/>
            </a:pPr>
            <a:r>
              <a:rPr lang="en-US" sz="1100" b="1" dirty="0">
                <a:latin typeface="Courier New" panose="02070309020205020404" pitchFamily="49" charset="0"/>
              </a:rPr>
              <a:t>mean</a:t>
            </a:r>
            <a:r>
              <a:rPr lang="en-US" sz="1100" dirty="0">
                <a:latin typeface="Courier New" panose="02070309020205020404" pitchFamily="49" charset="0"/>
              </a:rPr>
              <a:t>   84.75    78.00    82.25    83.75</a:t>
            </a:r>
          </a:p>
          <a:p>
            <a:pPr marL="457200" lvl="1" indent="0">
              <a:buNone/>
            </a:pPr>
            <a:r>
              <a:rPr lang="en-US" sz="1100" b="1" dirty="0">
                <a:latin typeface="Courier New" panose="02070309020205020404" pitchFamily="49" charset="0"/>
              </a:rPr>
              <a:t>std</a:t>
            </a:r>
            <a:r>
              <a:rPr lang="en-US" sz="1100" dirty="0">
                <a:latin typeface="Courier New" panose="02070309020205020404" pitchFamily="49" charset="0"/>
              </a:rPr>
              <a:t>    11.87    10.86    16.19     4.27</a:t>
            </a:r>
          </a:p>
          <a:p>
            <a:pPr marL="457200" lvl="1" indent="0">
              <a:buNone/>
            </a:pPr>
            <a:r>
              <a:rPr lang="en-US" sz="1100" b="1" dirty="0">
                <a:latin typeface="Courier New" panose="02070309020205020404" pitchFamily="49" charset="0"/>
              </a:rPr>
              <a:t>min</a:t>
            </a:r>
            <a:r>
              <a:rPr lang="en-US" sz="1100" dirty="0">
                <a:latin typeface="Courier New" panose="02070309020205020404" pitchFamily="49" charset="0"/>
              </a:rPr>
              <a:t>    74.00    65.00    58.00    79.00</a:t>
            </a:r>
          </a:p>
          <a:p>
            <a:pPr marL="457200" lvl="1" indent="0">
              <a:buNone/>
            </a:pPr>
            <a:r>
              <a:rPr lang="en-US" sz="1100" b="1" dirty="0">
                <a:latin typeface="Courier New" panose="02070309020205020404" pitchFamily="49" charset="0"/>
              </a:rPr>
              <a:t>25%</a:t>
            </a:r>
            <a:r>
              <a:rPr lang="en-US" sz="1100" dirty="0">
                <a:latin typeface="Courier New" panose="02070309020205020404" pitchFamily="49" charset="0"/>
              </a:rPr>
              <a:t>    74.75    71.75    81.25    81.25</a:t>
            </a:r>
          </a:p>
          <a:p>
            <a:pPr marL="457200" lvl="1" indent="0">
              <a:buNone/>
            </a:pPr>
            <a:r>
              <a:rPr lang="en-US" sz="1100" b="1" dirty="0">
                <a:latin typeface="Courier New" panose="02070309020205020404" pitchFamily="49" charset="0"/>
              </a:rPr>
              <a:t>50%</a:t>
            </a:r>
            <a:r>
              <a:rPr lang="en-US" sz="1100" dirty="0">
                <a:latin typeface="Courier New" panose="02070309020205020404" pitchFamily="49" charset="0"/>
              </a:rPr>
              <a:t>    84.50    78.50    90.00    83.50</a:t>
            </a:r>
          </a:p>
          <a:p>
            <a:pPr marL="457200" lvl="1" indent="0">
              <a:buNone/>
            </a:pPr>
            <a:r>
              <a:rPr lang="en-US" sz="1100" b="1" dirty="0">
                <a:latin typeface="Courier New" panose="02070309020205020404" pitchFamily="49" charset="0"/>
              </a:rPr>
              <a:t>75%</a:t>
            </a:r>
            <a:r>
              <a:rPr lang="en-US" sz="1100" dirty="0">
                <a:latin typeface="Courier New" panose="02070309020205020404" pitchFamily="49" charset="0"/>
              </a:rPr>
              <a:t>    94.50    84.75    91.00    86.00</a:t>
            </a:r>
          </a:p>
          <a:p>
            <a:pPr marL="457200" lvl="1" indent="0">
              <a:buNone/>
            </a:pPr>
            <a:r>
              <a:rPr lang="en-US" sz="1100" b="1" dirty="0">
                <a:latin typeface="Courier New" panose="02070309020205020404" pitchFamily="49" charset="0"/>
              </a:rPr>
              <a:t>max</a:t>
            </a:r>
            <a:r>
              <a:rPr lang="en-US" sz="1100" dirty="0">
                <a:latin typeface="Courier New" panose="02070309020205020404" pitchFamily="49" charset="0"/>
              </a:rPr>
              <a:t>    96.00    90.00    91.00    89.00</a:t>
            </a:r>
          </a:p>
        </p:txBody>
      </p:sp>
      <p:sp>
        <p:nvSpPr>
          <p:cNvPr id="7" name="Code Highlight">
            <a:extLst>
              <a:ext uri="{FF2B5EF4-FFF2-40B4-BE49-F238E27FC236}">
                <a16:creationId xmlns:a16="http://schemas.microsoft.com/office/drawing/2014/main" id="{252057B7-CD7B-44C3-B8E1-DA2741BD8300}"/>
              </a:ext>
            </a:extLst>
          </p:cNvPr>
          <p:cNvSpPr/>
          <p:nvPr/>
        </p:nvSpPr>
        <p:spPr>
          <a:xfrm>
            <a:off x="5143126" y="3800213"/>
            <a:ext cx="3094863" cy="1216403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020792-FE4D-4363-992F-FF5FAFEE61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600" dirty="0"/>
              <a:t>Returns the following statistics for non-numeric columns:</a:t>
            </a:r>
          </a:p>
          <a:p>
            <a:pPr lvl="1"/>
            <a:r>
              <a:rPr lang="en-US" sz="1400" dirty="0"/>
              <a:t>Number of rows</a:t>
            </a:r>
          </a:p>
          <a:p>
            <a:pPr lvl="1"/>
            <a:r>
              <a:rPr lang="en-US" sz="1400" dirty="0"/>
              <a:t>Number of unique values</a:t>
            </a:r>
          </a:p>
          <a:p>
            <a:pPr lvl="1"/>
            <a:r>
              <a:rPr lang="en-US" sz="1400" dirty="0"/>
              <a:t>Most common value</a:t>
            </a:r>
          </a:p>
          <a:p>
            <a:pPr lvl="1"/>
            <a:r>
              <a:rPr lang="en-US" sz="1400" dirty="0"/>
              <a:t>Frequency of most common value</a:t>
            </a:r>
          </a:p>
          <a:p>
            <a:endParaRPr lang="en-US" sz="1600" dirty="0"/>
          </a:p>
          <a:p>
            <a:r>
              <a:rPr lang="en-US" sz="1600" dirty="0"/>
              <a:t>Example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grades.describe()</a:t>
            </a:r>
          </a:p>
          <a:p>
            <a:pPr marL="457200" lvl="1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Math English Science History</a:t>
            </a:r>
          </a:p>
          <a:p>
            <a:pPr marL="457200" lvl="1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4       4       4       4</a:t>
            </a:r>
          </a:p>
          <a:p>
            <a:pPr marL="457200" lvl="1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2       4       3       4</a:t>
            </a:r>
          </a:p>
          <a:p>
            <a:pPr marL="457200" lvl="1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C       C      A-      C+</a:t>
            </a:r>
          </a:p>
          <a:p>
            <a:pPr marL="457200" lvl="1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2       1       2       1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96897-A95C-4748-8989-9B7C2ADB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984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D018CD-2804-47BD-BA2C-021B8C2A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 Statistical Summary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F2A01-FA85-4F20-B74D-62A1E824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7" name="Group 23">
            <a:extLst>
              <a:ext uri="{FF2B5EF4-FFF2-40B4-BE49-F238E27FC236}">
                <a16:creationId xmlns:a16="http://schemas.microsoft.com/office/drawing/2014/main" id="{B838131F-917D-447A-90A6-3F6715092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189063"/>
              </p:ext>
            </p:extLst>
          </p:nvPr>
        </p:nvGraphicFramePr>
        <p:xfrm>
          <a:off x="286238" y="1162287"/>
          <a:ext cx="8571525" cy="5065776"/>
        </p:xfrm>
        <a:graphic>
          <a:graphicData uri="http://schemas.openxmlformats.org/drawingml/2006/table">
            <a:tbl>
              <a:tblPr/>
              <a:tblGrid>
                <a:gridCol w="215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266">
                  <a:extLst>
                    <a:ext uri="{9D8B030D-6E8A-4147-A177-3AD203B41FA5}">
                      <a16:colId xmlns:a16="http://schemas.microsoft.com/office/drawing/2014/main" val="191266433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Function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Returns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Example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DataFrame.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Lowest value.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 grades_num.min()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       74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English    65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Science    58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History    79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DataFrame.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Highest value.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grades_num['English'].max()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90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DataFrame.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Arithmetic mean of values.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grades_num['Math'].mean()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84.75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DataFrame.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median()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Median of values.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grades_num['History'].median()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83.5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08846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DataFrame.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Mode of values.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grades_num['Science'].mode()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0    91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95819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DataFrame.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Standard deviation of values.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grades_num['English'].std()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10.8627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59079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DataFrame.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Variance of values.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grades_num['Math'].var()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140.9166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75947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DataFrame.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Sum of all values.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grades_num['History'].sum()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335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794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918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de Highlight">
            <a:extLst>
              <a:ext uri="{FF2B5EF4-FFF2-40B4-BE49-F238E27FC236}">
                <a16:creationId xmlns:a16="http://schemas.microsoft.com/office/drawing/2014/main" id="{753FE33E-3EBD-4FC8-B89F-C0658A7AE7FD}"/>
              </a:ext>
            </a:extLst>
          </p:cNvPr>
          <p:cNvSpPr/>
          <p:nvPr/>
        </p:nvSpPr>
        <p:spPr>
          <a:xfrm>
            <a:off x="838200" y="4777839"/>
            <a:ext cx="4644242" cy="1488374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Code Highlight">
            <a:extLst>
              <a:ext uri="{FF2B5EF4-FFF2-40B4-BE49-F238E27FC236}">
                <a16:creationId xmlns:a16="http://schemas.microsoft.com/office/drawing/2014/main" id="{63FD1C0C-CBE9-45E5-B0D6-92569A608277}"/>
              </a:ext>
            </a:extLst>
          </p:cNvPr>
          <p:cNvSpPr/>
          <p:nvPr/>
        </p:nvSpPr>
        <p:spPr>
          <a:xfrm>
            <a:off x="838200" y="3934691"/>
            <a:ext cx="6995556" cy="463138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Code Highlight">
            <a:extLst>
              <a:ext uri="{FF2B5EF4-FFF2-40B4-BE49-F238E27FC236}">
                <a16:creationId xmlns:a16="http://schemas.microsoft.com/office/drawing/2014/main" id="{6795A5F2-2975-4343-977A-70B9C78FC14F}"/>
              </a:ext>
            </a:extLst>
          </p:cNvPr>
          <p:cNvSpPr/>
          <p:nvPr/>
        </p:nvSpPr>
        <p:spPr>
          <a:xfrm>
            <a:off x="838200" y="2315688"/>
            <a:ext cx="4521530" cy="1231076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F2A01-FA85-4F20-B74D-62A1E824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733A1-6287-4F9D-9A51-BBCE770A8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Applies an existing function to all values in a </a:t>
            </a:r>
            <a:r>
              <a:rPr lang="en-US" sz="16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 along an axis.</a:t>
            </a:r>
          </a:p>
          <a:p>
            <a:r>
              <a:rPr lang="en-US" dirty="0"/>
              <a:t>Use to perform calculations that aren't native to pandas.</a:t>
            </a:r>
          </a:p>
          <a:p>
            <a:r>
              <a:rPr lang="en-US" dirty="0"/>
              <a:t>Example of using SciPy function to calculate geometric mean: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grades_num.apply(stats.gmean).round(2)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Math       84.12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English    77.42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Science    80.86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History    83.67</a:t>
            </a:r>
          </a:p>
          <a:p>
            <a:r>
              <a:rPr lang="en-US" dirty="0"/>
              <a:t>Also useful for applying your own custom functions: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def my_func(data, user_choice):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return ((data - 100 / 21 + 8 * 6 ** 2) * user_choice).round()</a:t>
            </a:r>
          </a:p>
          <a:p>
            <a:r>
              <a:rPr lang="en-US" dirty="0"/>
              <a:t>Use </a:t>
            </a:r>
            <a:r>
              <a:rPr lang="en-US" sz="1600" dirty="0">
                <a:latin typeface="Courier New" panose="02070309020205020404" pitchFamily="49" charset="0"/>
              </a:rPr>
              <a:t>args</a:t>
            </a:r>
            <a:r>
              <a:rPr lang="en-US" dirty="0"/>
              <a:t> to specify arguments for applied function: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grades_num.apply(my_func, args = (10,))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           Math  English  Science  History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Parker</a:t>
            </a:r>
            <a:r>
              <a:rPr lang="en-US" sz="1400" dirty="0">
                <a:latin typeface="Courier New" panose="02070309020205020404" pitchFamily="49" charset="0"/>
              </a:rPr>
              <a:t>   3772.0   3662.0   3742.0   3622.0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Baldwin</a:t>
            </a:r>
            <a:r>
              <a:rPr lang="en-US" sz="1400" dirty="0">
                <a:latin typeface="Courier New" panose="02070309020205020404" pitchFamily="49" charset="0"/>
              </a:rPr>
              <a:t>  3572.0   3482.0   3742.0   3652.0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Duncan</a:t>
            </a:r>
            <a:r>
              <a:rPr lang="en-US" sz="1400" dirty="0">
                <a:latin typeface="Courier New" panose="02070309020205020404" pitchFamily="49" charset="0"/>
              </a:rPr>
              <a:t>   3792.0   3732.0   3412.0   3722.0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Cain</a:t>
            </a:r>
            <a:r>
              <a:rPr lang="en-US" sz="1400" dirty="0">
                <a:latin typeface="Courier New" panose="02070309020205020404" pitchFamily="49" charset="0"/>
              </a:rPr>
              <a:t>     3582.0   3572.0   3722.0   3682.0 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D018CD-2804-47BD-BA2C-021B8C2A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DataFrame.apply()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67130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de Highlight">
            <a:extLst>
              <a:ext uri="{FF2B5EF4-FFF2-40B4-BE49-F238E27FC236}">
                <a16:creationId xmlns:a16="http://schemas.microsoft.com/office/drawing/2014/main" id="{8EDC1A84-4854-4AD6-ACBC-BF177CAEE625}"/>
              </a:ext>
            </a:extLst>
          </p:cNvPr>
          <p:cNvSpPr/>
          <p:nvPr/>
        </p:nvSpPr>
        <p:spPr>
          <a:xfrm>
            <a:off x="838200" y="5070762"/>
            <a:ext cx="5028210" cy="1064821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Code Highlight">
            <a:extLst>
              <a:ext uri="{FF2B5EF4-FFF2-40B4-BE49-F238E27FC236}">
                <a16:creationId xmlns:a16="http://schemas.microsoft.com/office/drawing/2014/main" id="{F07BF950-90A9-43D0-9BCA-EECFF56ACB40}"/>
              </a:ext>
            </a:extLst>
          </p:cNvPr>
          <p:cNvSpPr/>
          <p:nvPr/>
        </p:nvSpPr>
        <p:spPr>
          <a:xfrm>
            <a:off x="838200" y="3685309"/>
            <a:ext cx="3559629" cy="1052945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Code Highlight">
            <a:extLst>
              <a:ext uri="{FF2B5EF4-FFF2-40B4-BE49-F238E27FC236}">
                <a16:creationId xmlns:a16="http://schemas.microsoft.com/office/drawing/2014/main" id="{6AEFBC44-B6D7-4555-B65A-8E6F85940477}"/>
              </a:ext>
            </a:extLst>
          </p:cNvPr>
          <p:cNvSpPr/>
          <p:nvPr/>
        </p:nvSpPr>
        <p:spPr>
          <a:xfrm>
            <a:off x="1219200" y="2971800"/>
            <a:ext cx="3471553" cy="381000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F2A01-FA85-4F20-B74D-62A1E824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733A1-6287-4F9D-9A51-BBCE770A8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Datasets are rarely in pristine state and will probably have missing values.</a:t>
            </a:r>
          </a:p>
          <a:p>
            <a:r>
              <a:rPr lang="en-US" sz="1600" dirty="0"/>
              <a:t>NumPy can use Python's </a:t>
            </a:r>
            <a:r>
              <a:rPr lang="en-US" sz="1400" dirty="0">
                <a:latin typeface="Courier New" panose="02070309020205020404" pitchFamily="49" charset="0"/>
              </a:rPr>
              <a:t>None</a:t>
            </a:r>
            <a:r>
              <a:rPr lang="en-US" sz="1600" dirty="0"/>
              <a:t> type for missing values.</a:t>
            </a:r>
          </a:p>
          <a:p>
            <a:pPr lvl="1"/>
            <a:r>
              <a:rPr lang="en-US" sz="1400" dirty="0"/>
              <a:t>If one value is </a:t>
            </a:r>
            <a:r>
              <a:rPr lang="en-US" sz="1200" dirty="0">
                <a:latin typeface="Courier New" panose="02070309020205020404" pitchFamily="49" charset="0"/>
              </a:rPr>
              <a:t>None</a:t>
            </a:r>
            <a:r>
              <a:rPr lang="en-US" sz="1400" dirty="0"/>
              <a:t>, the entire array is converted to an object.</a:t>
            </a:r>
          </a:p>
          <a:p>
            <a:pPr lvl="1"/>
            <a:r>
              <a:rPr lang="en-US" sz="1400" dirty="0"/>
              <a:t>Can't perform mathematical operations on this type.</a:t>
            </a:r>
          </a:p>
          <a:p>
            <a:r>
              <a:rPr lang="en-US" sz="1600" dirty="0"/>
              <a:t>NumPy can also use its own </a:t>
            </a:r>
            <a:r>
              <a:rPr lang="en-US" sz="1400" dirty="0">
                <a:latin typeface="Courier New" panose="02070309020205020404" pitchFamily="49" charset="0"/>
              </a:rPr>
              <a:t>NaN</a:t>
            </a:r>
            <a:r>
              <a:rPr lang="en-US" sz="1600" dirty="0"/>
              <a:t> type for missing values.</a:t>
            </a:r>
          </a:p>
          <a:p>
            <a:pPr lvl="1"/>
            <a:r>
              <a:rPr lang="en-US" sz="1400" dirty="0"/>
              <a:t>Preserves numeric data as a float:</a:t>
            </a:r>
          </a:p>
          <a:p>
            <a:pPr marL="857250" lvl="2" indent="0">
              <a:buNone/>
            </a:pPr>
            <a:r>
              <a:rPr lang="en-US" sz="1100" dirty="0">
                <a:latin typeface="Courier New" panose="02070309020205020404" pitchFamily="49" charset="0"/>
              </a:rPr>
              <a:t>&gt;&gt;&gt; numpy.array([1, 2, numpy.nan]).dtype</a:t>
            </a:r>
          </a:p>
          <a:p>
            <a:pPr marL="857250" lvl="2" indent="0">
              <a:buNone/>
            </a:pPr>
            <a:r>
              <a:rPr lang="en-US" sz="1100" dirty="0">
                <a:latin typeface="Courier New" panose="02070309020205020404" pitchFamily="49" charset="0"/>
              </a:rPr>
              <a:t>dtype('float64')</a:t>
            </a:r>
          </a:p>
          <a:p>
            <a:r>
              <a:rPr lang="en-US" sz="1600" dirty="0"/>
              <a:t>Operating on </a:t>
            </a:r>
            <a:r>
              <a:rPr lang="en-US" sz="1400" dirty="0">
                <a:latin typeface="Courier New" panose="02070309020205020404" pitchFamily="49" charset="0"/>
              </a:rPr>
              <a:t>NaN</a:t>
            </a:r>
            <a:r>
              <a:rPr lang="en-US" sz="1600" dirty="0"/>
              <a:t> will produce </a:t>
            </a:r>
            <a:r>
              <a:rPr lang="en-US" sz="1400" dirty="0">
                <a:latin typeface="Courier New" panose="02070309020205020404" pitchFamily="49" charset="0"/>
              </a:rPr>
              <a:t>NaN</a:t>
            </a:r>
            <a:r>
              <a:rPr lang="en-US" sz="1600" dirty="0"/>
              <a:t>: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&gt;&gt;&gt; x = numpy.array([1, 2, numpy.nan])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&gt;&gt;&gt; x.max()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nan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&gt;&gt;&gt; numpy.nanmax(x)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2.0</a:t>
            </a:r>
          </a:p>
          <a:p>
            <a:r>
              <a:rPr lang="en-US" sz="1600" dirty="0"/>
              <a:t>In pandas, both </a:t>
            </a:r>
            <a:r>
              <a:rPr lang="en-US" sz="1400" dirty="0">
                <a:latin typeface="Courier New" panose="02070309020205020404" pitchFamily="49" charset="0"/>
              </a:rPr>
              <a:t>None</a:t>
            </a:r>
            <a:r>
              <a:rPr lang="en-US" sz="1600" dirty="0"/>
              <a:t> and </a:t>
            </a:r>
            <a:r>
              <a:rPr lang="en-US" sz="1400" dirty="0">
                <a:latin typeface="Courier New" panose="02070309020205020404" pitchFamily="49" charset="0"/>
              </a:rPr>
              <a:t>NaN</a:t>
            </a:r>
            <a:r>
              <a:rPr lang="en-US" sz="1600" dirty="0"/>
              <a:t> are consolidated into </a:t>
            </a:r>
            <a:r>
              <a:rPr lang="en-US" sz="1400" dirty="0">
                <a:latin typeface="Courier New" panose="02070309020205020404" pitchFamily="49" charset="0"/>
              </a:rPr>
              <a:t>NaN</a:t>
            </a:r>
            <a:r>
              <a:rPr lang="en-US" sz="1600" dirty="0"/>
              <a:t>: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&gt;&gt;&gt; df = pandas.DataFrame([[1, None], [2, numpy.nan]])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&gt;&gt;&gt; df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   0   1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0</a:t>
            </a:r>
            <a:r>
              <a:rPr lang="en-US" sz="1200" dirty="0">
                <a:latin typeface="Courier New" panose="02070309020205020404" pitchFamily="49" charset="0"/>
              </a:rPr>
              <a:t>  1 NaN</a:t>
            </a:r>
          </a:p>
          <a:p>
            <a:pPr marL="457200" lvl="1" indent="0">
              <a:buNone/>
            </a:pPr>
            <a:r>
              <a:rPr lang="en-US" sz="1200" b="1" dirty="0">
                <a:latin typeface="Courier New" panose="02070309020205020404" pitchFamily="49" charset="0"/>
              </a:rPr>
              <a:t>1</a:t>
            </a:r>
            <a:r>
              <a:rPr lang="en-US" sz="1200" dirty="0">
                <a:latin typeface="Courier New" panose="02070309020205020404" pitchFamily="49" charset="0"/>
              </a:rPr>
              <a:t>  2 NaN</a:t>
            </a:r>
          </a:p>
          <a:p>
            <a:r>
              <a:rPr lang="en-US" sz="1600" dirty="0"/>
              <a:t>Most pandas functions ignore </a:t>
            </a:r>
            <a:r>
              <a:rPr lang="en-US" sz="1400" dirty="0">
                <a:latin typeface="Courier New" panose="02070309020205020404" pitchFamily="49" charset="0"/>
              </a:rPr>
              <a:t>NaN</a:t>
            </a:r>
            <a:r>
              <a:rPr lang="en-US" sz="1600" dirty="0"/>
              <a:t>. </a:t>
            </a:r>
          </a:p>
          <a:p>
            <a:endParaRPr lang="en-US" sz="1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D018CD-2804-47BD-BA2C-021B8C2A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</p:spTree>
    <p:extLst>
      <p:ext uri="{BB962C8B-B14F-4D97-AF65-F5344CB8AC3E}">
        <p14:creationId xmlns:p14="http://schemas.microsoft.com/office/powerpoint/2010/main" val="5657139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de Highlight">
            <a:extLst>
              <a:ext uri="{FF2B5EF4-FFF2-40B4-BE49-F238E27FC236}">
                <a16:creationId xmlns:a16="http://schemas.microsoft.com/office/drawing/2014/main" id="{5C8E40F8-8DEA-47F0-BD9B-8CCD41030D20}"/>
              </a:ext>
            </a:extLst>
          </p:cNvPr>
          <p:cNvSpPr/>
          <p:nvPr/>
        </p:nvSpPr>
        <p:spPr>
          <a:xfrm>
            <a:off x="838200" y="3915182"/>
            <a:ext cx="1592283" cy="961617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Code Highlight">
            <a:extLst>
              <a:ext uri="{FF2B5EF4-FFF2-40B4-BE49-F238E27FC236}">
                <a16:creationId xmlns:a16="http://schemas.microsoft.com/office/drawing/2014/main" id="{2061A5FB-4A99-4D77-9DCF-217E59E1A658}"/>
              </a:ext>
            </a:extLst>
          </p:cNvPr>
          <p:cNvSpPr/>
          <p:nvPr/>
        </p:nvSpPr>
        <p:spPr>
          <a:xfrm>
            <a:off x="838200" y="1991095"/>
            <a:ext cx="5796148" cy="1231075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01B53-0335-4E15-BF34-62190F9B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19496-6253-4007-A9DF-9BBDF548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if </a:t>
            </a:r>
            <a:r>
              <a:rPr lang="en-US" sz="1600" dirty="0">
                <a:latin typeface="Courier New" panose="02070309020205020404" pitchFamily="49" charset="0"/>
              </a:rPr>
              <a:t>NaN</a:t>
            </a:r>
            <a:r>
              <a:rPr lang="en-US" dirty="0"/>
              <a:t> values exist.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df = pandas.DataFrame([[1, None], [2, numpy.nan]])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df.isna() 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       0     1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</a:rPr>
              <a:t>  False  True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</a:rPr>
              <a:t>  False  True</a:t>
            </a:r>
          </a:p>
          <a:p>
            <a:pPr lvl="1"/>
            <a:r>
              <a:rPr lang="en-US" dirty="0"/>
              <a:t>Returns a </a:t>
            </a:r>
            <a:r>
              <a:rPr lang="en-US" sz="14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 of Booleans.</a:t>
            </a:r>
          </a:p>
          <a:p>
            <a:r>
              <a:rPr lang="en-US" dirty="0"/>
              <a:t>Opposite behavior for </a:t>
            </a:r>
            <a:r>
              <a:rPr lang="en-US" sz="1600" dirty="0">
                <a:latin typeface="Courier New" panose="02070309020205020404" pitchFamily="49" charset="0"/>
              </a:rPr>
              <a:t>notna()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da-DK" sz="1400" dirty="0">
                <a:latin typeface="Courier New" panose="02070309020205020404" pitchFamily="49" charset="0"/>
              </a:rPr>
              <a:t>&gt;&gt;&gt; df.notna()</a:t>
            </a:r>
          </a:p>
          <a:p>
            <a:pPr marL="457200" lvl="1" indent="0">
              <a:buNone/>
            </a:pPr>
            <a:r>
              <a:rPr lang="da-DK" sz="1400" b="1" dirty="0">
                <a:latin typeface="Courier New" panose="02070309020205020404" pitchFamily="49" charset="0"/>
              </a:rPr>
              <a:t>      0      1</a:t>
            </a:r>
          </a:p>
          <a:p>
            <a:pPr marL="457200" lvl="1" indent="0">
              <a:buNone/>
            </a:pPr>
            <a:r>
              <a:rPr lang="da-DK" sz="1400" b="1" dirty="0">
                <a:latin typeface="Courier New" panose="02070309020205020404" pitchFamily="49" charset="0"/>
              </a:rPr>
              <a:t>0</a:t>
            </a:r>
            <a:r>
              <a:rPr lang="da-DK" sz="1400" dirty="0">
                <a:latin typeface="Courier New" panose="02070309020205020404" pitchFamily="49" charset="0"/>
              </a:rPr>
              <a:t>  True  False</a:t>
            </a:r>
          </a:p>
          <a:p>
            <a:pPr marL="457200" lvl="1" indent="0">
              <a:buNone/>
            </a:pPr>
            <a:r>
              <a:rPr lang="da-DK" sz="1400" b="1" dirty="0">
                <a:latin typeface="Courier New" panose="02070309020205020404" pitchFamily="49" charset="0"/>
              </a:rPr>
              <a:t>1</a:t>
            </a:r>
            <a:r>
              <a:rPr lang="da-DK" sz="1400" dirty="0">
                <a:latin typeface="Courier New" panose="02070309020205020404" pitchFamily="49" charset="0"/>
              </a:rPr>
              <a:t>  True  False </a:t>
            </a:r>
            <a:endParaRPr lang="en-US" sz="1400" dirty="0">
              <a:latin typeface="Courier New" panose="020703090202050204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77EDC4-790C-4E37-8CB2-11EAB0F5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</a:rPr>
              <a:t>DataFrame.isna()</a:t>
            </a:r>
            <a:r>
              <a:rPr lang="en-US" dirty="0"/>
              <a:t> and </a:t>
            </a:r>
            <a:r>
              <a:rPr lang="en-US" sz="2200" dirty="0">
                <a:latin typeface="Courier New" panose="02070309020205020404" pitchFamily="49" charset="0"/>
              </a:rPr>
              <a:t>DataFrame.notna()</a:t>
            </a:r>
            <a:r>
              <a:rPr lang="en-US" dirty="0"/>
              <a:t> Functions</a:t>
            </a:r>
          </a:p>
        </p:txBody>
      </p:sp>
    </p:spTree>
    <p:extLst>
      <p:ext uri="{BB962C8B-B14F-4D97-AF65-F5344CB8AC3E}">
        <p14:creationId xmlns:p14="http://schemas.microsoft.com/office/powerpoint/2010/main" val="32391639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63E8F4-22BF-421F-ACBA-8057DEE9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78FF1-4968-475C-BC80-B32CA93F8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indexing operator to slice by column labels.</a:t>
            </a:r>
          </a:p>
          <a:p>
            <a:r>
              <a:rPr lang="en-US" dirty="0"/>
              <a:t>Use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loc()</a:t>
            </a:r>
            <a:r>
              <a:rPr lang="en-US" dirty="0"/>
              <a:t> to index by row and/or column labels.</a:t>
            </a:r>
          </a:p>
          <a:p>
            <a:r>
              <a:rPr lang="en-US" dirty="0"/>
              <a:t>Use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iloc()</a:t>
            </a:r>
            <a:r>
              <a:rPr lang="en-US" dirty="0"/>
              <a:t> to index by row and/or column integer indices.</a:t>
            </a:r>
          </a:p>
          <a:p>
            <a:r>
              <a:rPr lang="en-US" dirty="0"/>
              <a:t>Use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idxmin()</a:t>
            </a:r>
            <a:r>
              <a:rPr lang="en-US" dirty="0"/>
              <a:t> and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idxmax()</a:t>
            </a:r>
            <a:r>
              <a:rPr lang="en-US" dirty="0"/>
              <a:t> to return indices of min and max values along axis.</a:t>
            </a:r>
          </a:p>
          <a:p>
            <a:r>
              <a:rPr lang="en-US" dirty="0"/>
              <a:t>Use reindexing to change the order of row and/or column labels.</a:t>
            </a:r>
          </a:p>
          <a:p>
            <a:r>
              <a:rPr lang="en-US" dirty="0"/>
              <a:t>Use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corr()</a:t>
            </a:r>
            <a:r>
              <a:rPr lang="en-US" dirty="0"/>
              <a:t> to generate a correlation matrix.</a:t>
            </a:r>
          </a:p>
          <a:p>
            <a:r>
              <a:rPr lang="en-US" dirty="0"/>
              <a:t>Use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describe()</a:t>
            </a:r>
            <a:r>
              <a:rPr lang="en-US" dirty="0"/>
              <a:t> to retrieve summary statistics.</a:t>
            </a:r>
          </a:p>
          <a:p>
            <a:r>
              <a:rPr lang="en-US" dirty="0"/>
              <a:t>Use individual summary functions when needed.</a:t>
            </a:r>
          </a:p>
          <a:p>
            <a:r>
              <a:rPr lang="en-US" dirty="0"/>
              <a:t>Use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apply()</a:t>
            </a:r>
            <a:r>
              <a:rPr lang="en-US" dirty="0"/>
              <a:t> to apply an existing function to all values in 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Be aware that missing values are consolidated into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Float type.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dirty="0"/>
              <a:t> is experimental.</a:t>
            </a:r>
          </a:p>
          <a:p>
            <a:r>
              <a:rPr lang="en-US" dirty="0"/>
              <a:t>Use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isna()</a:t>
            </a:r>
            <a:r>
              <a:rPr lang="en-US" dirty="0"/>
              <a:t> and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notna()</a:t>
            </a:r>
            <a:r>
              <a:rPr lang="en-US" dirty="0"/>
              <a:t> to identify missing values.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5F6B28-208B-471D-8BB6-F9F57301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Analyzing Data in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726891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F2A01-FA85-4F20-B74D-62A1E824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D4F05-532A-4366-9C12-EAF0CBDA9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You're ready to begin analysis of the store data.</a:t>
            </a:r>
          </a:p>
          <a:p>
            <a:r>
              <a:rPr lang="en-US" dirty="0"/>
              <a:t>You'll examine specific rows and columns through indexing.</a:t>
            </a:r>
          </a:p>
          <a:p>
            <a:r>
              <a:rPr lang="en-US" dirty="0"/>
              <a:t>You want to move the </a:t>
            </a:r>
            <a:r>
              <a:rPr lang="en-US" sz="1600" dirty="0">
                <a:latin typeface="Courier New" panose="02070309020205020404" pitchFamily="49" charset="0"/>
              </a:rPr>
              <a:t>Date</a:t>
            </a:r>
            <a:r>
              <a:rPr lang="en-US" dirty="0"/>
              <a:t> column to the beginning.</a:t>
            </a:r>
          </a:p>
          <a:p>
            <a:r>
              <a:rPr lang="en-US" dirty="0"/>
              <a:t>You'll apply statistical summary functions to the data.</a:t>
            </a:r>
          </a:p>
          <a:p>
            <a:pPr lvl="1"/>
            <a:r>
              <a:rPr lang="en-US" dirty="0"/>
              <a:t>Example: Identify the transaction that led to highest revenue.</a:t>
            </a:r>
          </a:p>
          <a:p>
            <a:r>
              <a:rPr lang="en-US" dirty="0"/>
              <a:t>You'll also identify any missing values.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068A7-0739-4181-994E-FCFC28FB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Analyzing Data in </a:t>
            </a:r>
            <a:r>
              <a:rPr lang="en-US" sz="22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21269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96897-A95C-4748-8989-9B7C2ADB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AA5AF5-01DE-4954-BDAD-A288E867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Data Structures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7E4D6C-79AB-4A02-BCC9-7BA05360A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enhances usability of NumPy arrays.</a:t>
            </a:r>
          </a:p>
          <a:p>
            <a:r>
              <a:rPr lang="en-US" dirty="0"/>
              <a:t>Data structures built on NumPy.</a:t>
            </a:r>
          </a:p>
          <a:p>
            <a:r>
              <a:rPr lang="en-US" dirty="0"/>
              <a:t>Two primary types: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</a:rPr>
              <a:t>Series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</a:rPr>
              <a:t>DataFrame</a:t>
            </a:r>
          </a:p>
          <a:p>
            <a:r>
              <a:rPr lang="en-US" dirty="0"/>
              <a:t>Both can contain heterogeneous data and labels.</a:t>
            </a:r>
          </a:p>
          <a:p>
            <a:r>
              <a:rPr lang="en-US" dirty="0"/>
              <a:t>Better suited for cleaning/munging data than NumPy.</a:t>
            </a:r>
          </a:p>
        </p:txBody>
      </p:sp>
    </p:spTree>
    <p:extLst>
      <p:ext uri="{BB962C8B-B14F-4D97-AF65-F5344CB8AC3E}">
        <p14:creationId xmlns:p14="http://schemas.microsoft.com/office/powerpoint/2010/main" val="24070562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017F-AFAE-4834-A8BB-C16EE7B8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and Filter Data in </a:t>
            </a:r>
            <a:r>
              <a:rPr lang="en-US" sz="38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1A918-F8E5-4C0E-B9B1-E7CF9F156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1450B-7A20-4054-BA60-0C4610B1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26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de Highlight">
            <a:extLst>
              <a:ext uri="{FF2B5EF4-FFF2-40B4-BE49-F238E27FC236}">
                <a16:creationId xmlns:a16="http://schemas.microsoft.com/office/drawing/2014/main" id="{BE30E7E6-4649-49F4-9860-1F3D498EEDD5}"/>
              </a:ext>
            </a:extLst>
          </p:cNvPr>
          <p:cNvSpPr/>
          <p:nvPr/>
        </p:nvSpPr>
        <p:spPr>
          <a:xfrm>
            <a:off x="838199" y="3602181"/>
            <a:ext cx="4351317" cy="973777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Code Highlight">
            <a:extLst>
              <a:ext uri="{FF2B5EF4-FFF2-40B4-BE49-F238E27FC236}">
                <a16:creationId xmlns:a16="http://schemas.microsoft.com/office/drawing/2014/main" id="{94B55E5D-30E5-46F4-A31E-00DAF1EFD73E}"/>
              </a:ext>
            </a:extLst>
          </p:cNvPr>
          <p:cNvSpPr/>
          <p:nvPr/>
        </p:nvSpPr>
        <p:spPr>
          <a:xfrm>
            <a:off x="838200" y="1676399"/>
            <a:ext cx="4363192" cy="1217221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5DFBF-7F8D-4707-9A2C-37C10043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41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17FFE-E2D7-4127-A0DF-94FDBE959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Slicing with the indexing operator slices by rows, not columns: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grades_num['Baldwin':'Cain']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         Math  English  Science  History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Baldwin</a:t>
            </a:r>
            <a:r>
              <a:rPr lang="en-US" sz="1400" dirty="0">
                <a:latin typeface="Courier New" panose="02070309020205020404" pitchFamily="49" charset="0"/>
              </a:rPr>
              <a:t>    74       65       91       82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Duncan</a:t>
            </a:r>
            <a:r>
              <a:rPr lang="en-US" sz="1400" dirty="0">
                <a:latin typeface="Courier New" panose="02070309020205020404" pitchFamily="49" charset="0"/>
              </a:rPr>
              <a:t>     96       90       58       89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Cain</a:t>
            </a:r>
            <a:r>
              <a:rPr lang="en-US" sz="1400" dirty="0">
                <a:latin typeface="Courier New" panose="02070309020205020404" pitchFamily="49" charset="0"/>
              </a:rPr>
              <a:t>       75       74       89       85</a:t>
            </a:r>
          </a:p>
          <a:p>
            <a:r>
              <a:rPr lang="en-US" dirty="0"/>
              <a:t>Slicing by label is inclusive.</a:t>
            </a:r>
          </a:p>
          <a:p>
            <a:r>
              <a:rPr lang="en-US" dirty="0"/>
              <a:t>Slicing by integer index is exclusive: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grades_num[1:3]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         Math  English  Science  History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Baldwin</a:t>
            </a:r>
            <a:r>
              <a:rPr lang="en-US" sz="1400" dirty="0">
                <a:latin typeface="Courier New" panose="02070309020205020404" pitchFamily="49" charset="0"/>
              </a:rPr>
              <a:t>    74       65       91       82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Duncan</a:t>
            </a:r>
            <a:r>
              <a:rPr lang="en-US" sz="1400" dirty="0">
                <a:latin typeface="Courier New" panose="02070309020205020404" pitchFamily="49" charset="0"/>
              </a:rPr>
              <a:t>     96       90       58       89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D9F4DE-C9D3-4552-94CA-D2A4E062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 Slicing with the Indexing Operator</a:t>
            </a:r>
          </a:p>
        </p:txBody>
      </p:sp>
    </p:spTree>
    <p:extLst>
      <p:ext uri="{BB962C8B-B14F-4D97-AF65-F5344CB8AC3E}">
        <p14:creationId xmlns:p14="http://schemas.microsoft.com/office/powerpoint/2010/main" val="1741762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de Highlight">
            <a:extLst>
              <a:ext uri="{FF2B5EF4-FFF2-40B4-BE49-F238E27FC236}">
                <a16:creationId xmlns:a16="http://schemas.microsoft.com/office/drawing/2014/main" id="{E485539F-91CB-4EEB-BEEC-C473B5B2D0F8}"/>
              </a:ext>
            </a:extLst>
          </p:cNvPr>
          <p:cNvSpPr/>
          <p:nvPr/>
        </p:nvSpPr>
        <p:spPr>
          <a:xfrm>
            <a:off x="838200" y="4917284"/>
            <a:ext cx="5811982" cy="1246010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Code Highlight">
            <a:extLst>
              <a:ext uri="{FF2B5EF4-FFF2-40B4-BE49-F238E27FC236}">
                <a16:creationId xmlns:a16="http://schemas.microsoft.com/office/drawing/2014/main" id="{DE991661-37B9-45F6-A9D6-1E78C6FD9746}"/>
              </a:ext>
            </a:extLst>
          </p:cNvPr>
          <p:cNvSpPr/>
          <p:nvPr/>
        </p:nvSpPr>
        <p:spPr>
          <a:xfrm>
            <a:off x="838200" y="2285999"/>
            <a:ext cx="5297384" cy="2274125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06E841-6341-4B38-A56D-EB7E8908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32196-6FFB-4AB0-BE90-C7F9820ED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also use </a:t>
            </a:r>
            <a:r>
              <a:rPr lang="en-US" sz="1600" dirty="0">
                <a:latin typeface="Courier New" panose="02070309020205020404" pitchFamily="49" charset="0"/>
              </a:rPr>
              <a:t>loc()</a:t>
            </a:r>
            <a:r>
              <a:rPr lang="en-US" dirty="0"/>
              <a:t> and </a:t>
            </a:r>
            <a:r>
              <a:rPr lang="en-US" sz="1600" dirty="0">
                <a:latin typeface="Courier New" panose="02070309020205020404" pitchFamily="49" charset="0"/>
              </a:rPr>
              <a:t>iloc()</a:t>
            </a:r>
            <a:r>
              <a:rPr lang="en-US" dirty="0"/>
              <a:t> to slice.</a:t>
            </a:r>
          </a:p>
          <a:p>
            <a:pPr lvl="1"/>
            <a:r>
              <a:rPr lang="en-US" dirty="0"/>
              <a:t>Former is inclusive, latter is exclusive.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grades_num.loc['Baldwin':'Cain']  # Inclusive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         Math  English  Science  History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Baldwin</a:t>
            </a:r>
            <a:r>
              <a:rPr lang="en-US" sz="1400" dirty="0">
                <a:latin typeface="Courier New" panose="02070309020205020404" pitchFamily="49" charset="0"/>
              </a:rPr>
              <a:t>    74       65       91       82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Duncan</a:t>
            </a:r>
            <a:r>
              <a:rPr lang="en-US" sz="1400" dirty="0">
                <a:latin typeface="Courier New" panose="02070309020205020404" pitchFamily="49" charset="0"/>
              </a:rPr>
              <a:t>     96       90       58       89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Cain</a:t>
            </a:r>
            <a:r>
              <a:rPr lang="en-US" sz="1400" dirty="0">
                <a:latin typeface="Courier New" panose="02070309020205020404" pitchFamily="49" charset="0"/>
              </a:rPr>
              <a:t>       75       74       89       85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grades_num.iloc[1:3]  # Exclusive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         Math  English  Science  History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Baldwin</a:t>
            </a:r>
            <a:r>
              <a:rPr lang="en-US" sz="1400" dirty="0">
                <a:latin typeface="Courier New" panose="02070309020205020404" pitchFamily="49" charset="0"/>
              </a:rPr>
              <a:t>    74       65       91       82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Duncan</a:t>
            </a:r>
            <a:r>
              <a:rPr lang="en-US" sz="1400" dirty="0">
                <a:latin typeface="Courier New" panose="02070309020205020404" pitchFamily="49" charset="0"/>
              </a:rPr>
              <a:t>     96       90       58       89</a:t>
            </a:r>
          </a:p>
          <a:p>
            <a:r>
              <a:rPr lang="en-US" dirty="0"/>
              <a:t>To slice by both row and column: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grades_num.loc['Baldwin':'Cain', 'Math':'Science']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         Math  English  Science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Baldwin</a:t>
            </a:r>
            <a:r>
              <a:rPr lang="en-US" sz="1400" dirty="0">
                <a:latin typeface="Courier New" panose="02070309020205020404" pitchFamily="49" charset="0"/>
              </a:rPr>
              <a:t>    74       65       91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Duncan</a:t>
            </a:r>
            <a:r>
              <a:rPr lang="en-US" sz="1400" dirty="0">
                <a:latin typeface="Courier New" panose="02070309020205020404" pitchFamily="49" charset="0"/>
              </a:rPr>
              <a:t>     96       90       58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Cain</a:t>
            </a:r>
            <a:r>
              <a:rPr lang="en-US" sz="1400" dirty="0">
                <a:latin typeface="Courier New" panose="02070309020205020404" pitchFamily="49" charset="0"/>
              </a:rPr>
              <a:t>       75       74       89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BA2F9D-351C-4169-A6B3-80339EA7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 Slicing with Functions</a:t>
            </a:r>
          </a:p>
        </p:txBody>
      </p:sp>
    </p:spTree>
    <p:extLst>
      <p:ext uri="{BB962C8B-B14F-4D97-AF65-F5344CB8AC3E}">
        <p14:creationId xmlns:p14="http://schemas.microsoft.com/office/powerpoint/2010/main" val="3018541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de Highlight">
            <a:extLst>
              <a:ext uri="{FF2B5EF4-FFF2-40B4-BE49-F238E27FC236}">
                <a16:creationId xmlns:a16="http://schemas.microsoft.com/office/drawing/2014/main" id="{6043A281-48DD-40B0-811D-68A7CC6F5DF4}"/>
              </a:ext>
            </a:extLst>
          </p:cNvPr>
          <p:cNvSpPr/>
          <p:nvPr/>
        </p:nvSpPr>
        <p:spPr>
          <a:xfrm>
            <a:off x="815439" y="1492322"/>
            <a:ext cx="7490361" cy="259284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A9ACD4-7CBC-4E1E-95C8-B6B92EF6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EFA5D-8E7A-4610-8CD0-EA14A9299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447800"/>
            <a:ext cx="846015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sliced = grades_num.loc['Baldwin':'Duncan', 'Math':'English']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63EA8C-5A5E-464A-9C31-84D4D30F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 Comparison Functions and Operators (Slide 1 of 2)</a:t>
            </a:r>
          </a:p>
        </p:txBody>
      </p:sp>
      <p:graphicFrame>
        <p:nvGraphicFramePr>
          <p:cNvPr id="8" name="Group 23">
            <a:extLst>
              <a:ext uri="{FF2B5EF4-FFF2-40B4-BE49-F238E27FC236}">
                <a16:creationId xmlns:a16="http://schemas.microsoft.com/office/drawing/2014/main" id="{576755B0-390A-4767-9CE1-F33E46D5C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022499"/>
              </p:ext>
            </p:extLst>
          </p:nvPr>
        </p:nvGraphicFramePr>
        <p:xfrm>
          <a:off x="495300" y="2312936"/>
          <a:ext cx="8153399" cy="2923032"/>
        </p:xfrm>
        <a:graphic>
          <a:graphicData uri="http://schemas.openxmlformats.org/drawingml/2006/table">
            <a:tbl>
              <a:tblPr/>
              <a:tblGrid>
                <a:gridCol w="247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9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7540">
                  <a:extLst>
                    <a:ext uri="{9D8B030D-6E8A-4147-A177-3AD203B41FA5}">
                      <a16:colId xmlns:a16="http://schemas.microsoft.com/office/drawing/2014/main" val="885718415"/>
                    </a:ext>
                  </a:extLst>
                </a:gridCol>
              </a:tblGrid>
              <a:tr h="32224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Function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Wrapper 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Example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90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 sliced == 90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Math  English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Baldwin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False   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Duncan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False     True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90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!=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sliced != 90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Math  English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Baldwin</a:t>
                      </a: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True     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Duncan</a:t>
                      </a: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True    False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90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lt()</a:t>
                      </a: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sliced &lt; 90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Math  English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Baldwin</a:t>
                      </a: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True     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Duncan</a:t>
                      </a: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False    False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6191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de Highlight">
            <a:extLst>
              <a:ext uri="{FF2B5EF4-FFF2-40B4-BE49-F238E27FC236}">
                <a16:creationId xmlns:a16="http://schemas.microsoft.com/office/drawing/2014/main" id="{6043A281-48DD-40B0-811D-68A7CC6F5DF4}"/>
              </a:ext>
            </a:extLst>
          </p:cNvPr>
          <p:cNvSpPr/>
          <p:nvPr/>
        </p:nvSpPr>
        <p:spPr>
          <a:xfrm>
            <a:off x="815439" y="1492322"/>
            <a:ext cx="7490361" cy="259284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A9ACD4-7CBC-4E1E-95C8-B6B92EF6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EFA5D-8E7A-4610-8CD0-EA14A9299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447800"/>
            <a:ext cx="846015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sliced = grades_num.loc['Baldwin':'Duncan', 'Math':'English']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63EA8C-5A5E-464A-9C31-84D4D30F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 Comparison Functions and Operators (Slide 2 of 2)</a:t>
            </a:r>
          </a:p>
        </p:txBody>
      </p:sp>
      <p:graphicFrame>
        <p:nvGraphicFramePr>
          <p:cNvPr id="8" name="Group 23">
            <a:extLst>
              <a:ext uri="{FF2B5EF4-FFF2-40B4-BE49-F238E27FC236}">
                <a16:creationId xmlns:a16="http://schemas.microsoft.com/office/drawing/2014/main" id="{576755B0-390A-4767-9CE1-F33E46D5C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207166"/>
              </p:ext>
            </p:extLst>
          </p:nvPr>
        </p:nvGraphicFramePr>
        <p:xfrm>
          <a:off x="495300" y="2312936"/>
          <a:ext cx="8153399" cy="2923032"/>
        </p:xfrm>
        <a:graphic>
          <a:graphicData uri="http://schemas.openxmlformats.org/drawingml/2006/table">
            <a:tbl>
              <a:tblPr/>
              <a:tblGrid>
                <a:gridCol w="247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9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7540">
                  <a:extLst>
                    <a:ext uri="{9D8B030D-6E8A-4147-A177-3AD203B41FA5}">
                      <a16:colId xmlns:a16="http://schemas.microsoft.com/office/drawing/2014/main" val="885718415"/>
                    </a:ext>
                  </a:extLst>
                </a:gridCol>
              </a:tblGrid>
              <a:tr h="32224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Function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Wrapper 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Example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90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le()</a:t>
                      </a: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sliced &lt;= 90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Math  English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Baldwin</a:t>
                      </a: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True     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Duncan</a:t>
                      </a: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False     True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90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gt()</a:t>
                      </a: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sliced &gt; 90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Math  English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Baldwin</a:t>
                      </a: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False   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Duncan</a:t>
                      </a: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True    False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90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ge()</a:t>
                      </a: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sliced &gt;= 90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Math  English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Baldwin</a:t>
                      </a: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False   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Duncan</a:t>
                      </a: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True     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5215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D9F4DE-C9D3-4552-94CA-D2A4E062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 Logical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5DFBF-7F8D-4707-9A2C-37C10043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7" name="Group 23">
            <a:extLst>
              <a:ext uri="{FF2B5EF4-FFF2-40B4-BE49-F238E27FC236}">
                <a16:creationId xmlns:a16="http://schemas.microsoft.com/office/drawing/2014/main" id="{01520500-A484-48E1-8EF3-C9F3E75BA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566014"/>
              </p:ext>
            </p:extLst>
          </p:nvPr>
        </p:nvGraphicFramePr>
        <p:xfrm>
          <a:off x="2286000" y="2209800"/>
          <a:ext cx="4343400" cy="2923032"/>
        </p:xfrm>
        <a:graphic>
          <a:graphicData uri="http://schemas.openxmlformats.org/drawingml/2006/table">
            <a:tbl>
              <a:tblPr/>
              <a:tblGrid>
                <a:gridCol w="991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289">
                  <a:extLst>
                    <a:ext uri="{9D8B030D-6E8A-4147-A177-3AD203B41FA5}">
                      <a16:colId xmlns:a16="http://schemas.microsoft.com/office/drawing/2014/main" val="885718415"/>
                    </a:ext>
                  </a:extLst>
                </a:gridCol>
              </a:tblGrid>
              <a:tr h="32224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Example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90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 (sliced &gt; 90) &amp; (sliced &lt; 94)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Math  English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Baldwin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False   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Duncan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False    False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90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(sliced &gt; 90) | (sliced &lt; 94)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Math  English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Baldwin</a:t>
                      </a: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True     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Duncan</a:t>
                      </a: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True     True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90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(sliced &gt;= 90) ^ (sliced &gt; 93)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Math  English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Baldwin</a:t>
                      </a: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False   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Duncan</a:t>
                      </a: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False     True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4118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de Highlight">
            <a:extLst>
              <a:ext uri="{FF2B5EF4-FFF2-40B4-BE49-F238E27FC236}">
                <a16:creationId xmlns:a16="http://schemas.microsoft.com/office/drawing/2014/main" id="{FD0F105B-B85A-4E90-8365-4753B6E02233}"/>
              </a:ext>
            </a:extLst>
          </p:cNvPr>
          <p:cNvSpPr/>
          <p:nvPr/>
        </p:nvSpPr>
        <p:spPr>
          <a:xfrm>
            <a:off x="838200" y="4191990"/>
            <a:ext cx="6888678" cy="973776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Code Highlight">
            <a:extLst>
              <a:ext uri="{FF2B5EF4-FFF2-40B4-BE49-F238E27FC236}">
                <a16:creationId xmlns:a16="http://schemas.microsoft.com/office/drawing/2014/main" id="{490E14AE-0CD8-426A-B880-DC3BA1D0A2A6}"/>
              </a:ext>
            </a:extLst>
          </p:cNvPr>
          <p:cNvSpPr/>
          <p:nvPr/>
        </p:nvSpPr>
        <p:spPr>
          <a:xfrm>
            <a:off x="838200" y="2323604"/>
            <a:ext cx="4466112" cy="1492334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5DFBF-7F8D-4707-9A2C-37C10043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46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17FFE-E2D7-4127-A0DF-94FDBE959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masking with a </a:t>
            </a:r>
            <a:r>
              <a:rPr lang="en-US" sz="16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 of Booleans to get data matching certain conditions.</a:t>
            </a:r>
          </a:p>
          <a:p>
            <a:r>
              <a:rPr lang="en-US" dirty="0"/>
              <a:t>Example: Return students who scored below mean for Math class.</a:t>
            </a:r>
          </a:p>
          <a:p>
            <a:r>
              <a:rPr lang="en-US" dirty="0"/>
              <a:t>First, get Booleans for all columns: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grades_num &lt; grades_num.mean()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          Math  English  Science  History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Parker</a:t>
            </a:r>
            <a:r>
              <a:rPr lang="en-US" sz="1400" dirty="0">
                <a:latin typeface="Courier New" panose="02070309020205020404" pitchFamily="49" charset="0"/>
              </a:rPr>
              <a:t>   False    False    False     True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Baldwin</a:t>
            </a:r>
            <a:r>
              <a:rPr lang="en-US" sz="1400" dirty="0">
                <a:latin typeface="Courier New" panose="02070309020205020404" pitchFamily="49" charset="0"/>
              </a:rPr>
              <a:t>   True     True    False     True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Duncan</a:t>
            </a:r>
            <a:r>
              <a:rPr lang="en-US" sz="1400" dirty="0">
                <a:latin typeface="Courier New" panose="02070309020205020404" pitchFamily="49" charset="0"/>
              </a:rPr>
              <a:t>   False    False     True    False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Cain</a:t>
            </a:r>
            <a:r>
              <a:rPr lang="en-US" sz="1400" dirty="0">
                <a:latin typeface="Courier New" panose="02070309020205020404" pitchFamily="49" charset="0"/>
              </a:rPr>
              <a:t>      True     True    False    False</a:t>
            </a:r>
          </a:p>
          <a:p>
            <a:r>
              <a:rPr lang="en-US" dirty="0"/>
              <a:t>Supply condition as index to </a:t>
            </a:r>
            <a:r>
              <a:rPr lang="en-US" sz="16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, specified by column: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&gt;&gt;&gt; grades_num[(grades_num['Math'] &lt; grades_num['Math'].mean())]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         Math  English  Science  History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Baldwin</a:t>
            </a:r>
            <a:r>
              <a:rPr lang="en-US" sz="1400" dirty="0">
                <a:latin typeface="Courier New" panose="02070309020205020404" pitchFamily="49" charset="0"/>
              </a:rPr>
              <a:t>    74       65       91       82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Cain</a:t>
            </a:r>
            <a:r>
              <a:rPr lang="en-US" sz="1400" dirty="0">
                <a:latin typeface="Courier New" panose="02070309020205020404" pitchFamily="49" charset="0"/>
              </a:rPr>
              <a:t>       75       74       89       85</a:t>
            </a:r>
          </a:p>
          <a:p>
            <a:pPr lvl="1"/>
            <a:r>
              <a:rPr lang="en-US" dirty="0"/>
              <a:t>Both Baldwin and Cain scored below the average in Math.</a:t>
            </a:r>
          </a:p>
          <a:p>
            <a:r>
              <a:rPr lang="en-US" dirty="0"/>
              <a:t>Use indexing and slicing to get only the relevant columns.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D9F4DE-C9D3-4552-94CA-D2A4E062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 Filtering with Masks</a:t>
            </a:r>
          </a:p>
        </p:txBody>
      </p:sp>
    </p:spTree>
    <p:extLst>
      <p:ext uri="{BB962C8B-B14F-4D97-AF65-F5344CB8AC3E}">
        <p14:creationId xmlns:p14="http://schemas.microsoft.com/office/powerpoint/2010/main" val="4532400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367A36-9113-4EED-9EC0-7F3A5C80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42A8BC-BFB8-47EB-99B2-2C5B3B8C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Slicing and Filtering Data in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AAE05-7450-4C2B-A56F-3389B5C38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slicing with indexing operator, provide rows, not columns.</a:t>
            </a:r>
          </a:p>
          <a:p>
            <a:r>
              <a:rPr lang="en-US" dirty="0"/>
              <a:t>Use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loc()</a:t>
            </a:r>
            <a:r>
              <a:rPr lang="en-US" dirty="0"/>
              <a:t> and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iloc()</a:t>
            </a:r>
            <a:r>
              <a:rPr lang="en-US" dirty="0"/>
              <a:t> to slice by rows and/or columns.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loc()</a:t>
            </a:r>
            <a:r>
              <a:rPr lang="en-US" dirty="0"/>
              <a:t> slice range is inclusive.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iloc()</a:t>
            </a:r>
            <a:r>
              <a:rPr lang="en-US" dirty="0"/>
              <a:t> slice range is exclusive.</a:t>
            </a:r>
          </a:p>
          <a:p>
            <a:r>
              <a:rPr lang="en-US" dirty="0"/>
              <a:t>Use comparison and logical operators to evaluate desired conditions.</a:t>
            </a:r>
          </a:p>
          <a:p>
            <a:r>
              <a:rPr lang="en-US" dirty="0"/>
              <a:t>Use masking to filter and/or change values matching a condition.</a:t>
            </a:r>
          </a:p>
        </p:txBody>
      </p:sp>
    </p:spTree>
    <p:extLst>
      <p:ext uri="{BB962C8B-B14F-4D97-AF65-F5344CB8AC3E}">
        <p14:creationId xmlns:p14="http://schemas.microsoft.com/office/powerpoint/2010/main" val="7569677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5DFBF-7F8D-4707-9A2C-37C10043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48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4DC1F-75D4-4F7F-B71C-EB109F7BB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incorporate slicing and condition logic to filter the store data.</a:t>
            </a:r>
          </a:p>
          <a:p>
            <a:r>
              <a:rPr lang="en-US" dirty="0"/>
              <a:t>Some specific tasks you need to accomplish:</a:t>
            </a:r>
          </a:p>
          <a:p>
            <a:pPr lvl="1"/>
            <a:r>
              <a:rPr lang="en-US" dirty="0"/>
              <a:t>GCE is running a deal on clothing at Carbon Creek. Rewards members who purchase an item of clothing worth $75 or more will be given store credit. Identify how much revenue is generated by qualifying customers.</a:t>
            </a:r>
          </a:p>
          <a:p>
            <a:pPr lvl="1"/>
            <a:r>
              <a:rPr lang="en-US" dirty="0"/>
              <a:t>Customers who purchase three food, beverage, sporting goods, or travel products receive a fourth for half price. Identify which store had the most amount of transactions in which the customer didn't purchase that third item.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E0BBA-FEDD-4F9E-8C2E-D47EA77F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Slicing and Filtering Data in </a:t>
            </a:r>
            <a:r>
              <a:rPr lang="en-US" sz="22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2882939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789CBB-1F0D-4D66-A35C-594FB506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B7F1D-42B0-45AF-9D38-E13BCED6ED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For your own job, what kinds of data might you load into a </a:t>
            </a:r>
            <a:r>
              <a:rPr lang="en-US" sz="18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?</a:t>
            </a:r>
          </a:p>
          <a:p>
            <a:r>
              <a:rPr lang="en-US" dirty="0"/>
              <a:t>What is your preferred way of indexing and slicing a </a:t>
            </a:r>
            <a:r>
              <a:rPr lang="en-US" sz="18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5085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AA5AF5-01DE-4954-BDAD-A288E867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/>
              <a:t>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96897-A95C-4748-8989-9B7C2ADB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811EBB-2BCE-4C11-95C6-A8674111A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0340"/>
              </p:ext>
            </p:extLst>
          </p:nvPr>
        </p:nvGraphicFramePr>
        <p:xfrm>
          <a:off x="2514600" y="4180952"/>
          <a:ext cx="41148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9594000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766334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 Now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1971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61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Holy Grail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1975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02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Life of Brian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1979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18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Meaning of Life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1983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9916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7983B3-3C02-476D-956E-422CE4343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212005"/>
              </p:ext>
            </p:extLst>
          </p:nvPr>
        </p:nvGraphicFramePr>
        <p:xfrm>
          <a:off x="3200400" y="1767847"/>
          <a:ext cx="27432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9594000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766334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1971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61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1975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02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1979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18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1983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991604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88DA1243-9AF3-41A9-99B6-4CE390241129}"/>
              </a:ext>
            </a:extLst>
          </p:cNvPr>
          <p:cNvGrpSpPr/>
          <p:nvPr/>
        </p:nvGrpSpPr>
        <p:grpSpPr>
          <a:xfrm>
            <a:off x="2899143" y="1393635"/>
            <a:ext cx="2863642" cy="338554"/>
            <a:chOff x="2165498" y="1095923"/>
            <a:chExt cx="2863642" cy="338554"/>
          </a:xfrm>
        </p:grpSpPr>
        <p:sp>
          <p:nvSpPr>
            <p:cNvPr id="9" name="Text Box 307">
              <a:extLst>
                <a:ext uri="{FF2B5EF4-FFF2-40B4-BE49-F238E27FC236}">
                  <a16:creationId xmlns:a16="http://schemas.microsoft.com/office/drawing/2014/main" id="{34D613A0-414C-4E78-B09A-CEF6D9D8A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8478" y="1095923"/>
              <a:ext cx="14906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Value</a:t>
              </a:r>
            </a:p>
          </p:txBody>
        </p:sp>
        <p:sp>
          <p:nvSpPr>
            <p:cNvPr id="10" name="Text Box 307">
              <a:extLst>
                <a:ext uri="{FF2B5EF4-FFF2-40B4-BE49-F238E27FC236}">
                  <a16:creationId xmlns:a16="http://schemas.microsoft.com/office/drawing/2014/main" id="{23DA37D6-BE66-4F22-A1BB-37C0B5EB2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498" y="1095923"/>
              <a:ext cx="14906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Index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E0F1E2-79A9-4C12-8A11-2B679DEAE3A9}"/>
              </a:ext>
            </a:extLst>
          </p:cNvPr>
          <p:cNvGrpSpPr/>
          <p:nvPr/>
        </p:nvGrpSpPr>
        <p:grpSpPr>
          <a:xfrm>
            <a:off x="2929268" y="3823610"/>
            <a:ext cx="3537370" cy="338554"/>
            <a:chOff x="2929268" y="3525898"/>
            <a:chExt cx="3537370" cy="338554"/>
          </a:xfrm>
        </p:grpSpPr>
        <p:sp>
          <p:nvSpPr>
            <p:cNvPr id="11" name="Text Box 307">
              <a:extLst>
                <a:ext uri="{FF2B5EF4-FFF2-40B4-BE49-F238E27FC236}">
                  <a16:creationId xmlns:a16="http://schemas.microsoft.com/office/drawing/2014/main" id="{634DF653-32BB-4EF8-8007-75B8887A1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5976" y="3525898"/>
              <a:ext cx="14906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Value</a:t>
              </a:r>
            </a:p>
          </p:txBody>
        </p:sp>
        <p:sp>
          <p:nvSpPr>
            <p:cNvPr id="12" name="Text Box 307">
              <a:extLst>
                <a:ext uri="{FF2B5EF4-FFF2-40B4-BE49-F238E27FC236}">
                  <a16:creationId xmlns:a16="http://schemas.microsoft.com/office/drawing/2014/main" id="{252386F0-A160-4E8B-BAD9-8C71E6A3E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9268" y="3525898"/>
              <a:ext cx="14906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212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de Highlight">
            <a:extLst>
              <a:ext uri="{FF2B5EF4-FFF2-40B4-BE49-F238E27FC236}">
                <a16:creationId xmlns:a16="http://schemas.microsoft.com/office/drawing/2014/main" id="{B00B6B1E-DF46-4A30-8DB6-B0D991FF3199}"/>
              </a:ext>
            </a:extLst>
          </p:cNvPr>
          <p:cNvSpPr/>
          <p:nvPr/>
        </p:nvSpPr>
        <p:spPr>
          <a:xfrm>
            <a:off x="838199" y="4495799"/>
            <a:ext cx="7343899" cy="1679369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Code Highlight">
            <a:extLst>
              <a:ext uri="{FF2B5EF4-FFF2-40B4-BE49-F238E27FC236}">
                <a16:creationId xmlns:a16="http://schemas.microsoft.com/office/drawing/2014/main" id="{241EF77E-1CAD-49B3-B46B-04176294F75D}"/>
              </a:ext>
            </a:extLst>
          </p:cNvPr>
          <p:cNvSpPr/>
          <p:nvPr/>
        </p:nvSpPr>
        <p:spPr>
          <a:xfrm>
            <a:off x="838200" y="2584861"/>
            <a:ext cx="1489364" cy="1246909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Code Highlight">
            <a:extLst>
              <a:ext uri="{FF2B5EF4-FFF2-40B4-BE49-F238E27FC236}">
                <a16:creationId xmlns:a16="http://schemas.microsoft.com/office/drawing/2014/main" id="{ABF8DFF2-56C2-4B14-994A-F2D071FD41FE}"/>
              </a:ext>
            </a:extLst>
          </p:cNvPr>
          <p:cNvSpPr/>
          <p:nvPr/>
        </p:nvSpPr>
        <p:spPr>
          <a:xfrm>
            <a:off x="838200" y="1981200"/>
            <a:ext cx="3567545" cy="247403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96897-A95C-4748-8989-9B7C2ADB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6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854843-D6A7-4C48-A100-22CCE52B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pandas.Series()</a:t>
            </a:r>
            <a:r>
              <a:rPr lang="en-US" dirty="0"/>
              <a:t> to create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/>
              <a:t> object.</a:t>
            </a:r>
          </a:p>
          <a:p>
            <a:r>
              <a:rPr lang="en-US" dirty="0"/>
              <a:t>Similar to assigning 1-D NumPy array: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pandas.Series([1, 'two', 3, 4.5])</a:t>
            </a:r>
          </a:p>
          <a:p>
            <a:r>
              <a:rPr lang="en-US" dirty="0"/>
              <a:t>Result: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0      1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1    two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2      3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3    4.5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dtype: object</a:t>
            </a:r>
          </a:p>
          <a:p>
            <a:r>
              <a:rPr lang="en-US" dirty="0"/>
              <a:t>Mixed types are converted according to type hierarchy, like NumPy.</a:t>
            </a:r>
          </a:p>
          <a:p>
            <a:r>
              <a:rPr lang="en-US" dirty="0"/>
              <a:t>Specify your own axis labels as index argument:</a:t>
            </a:r>
          </a:p>
          <a:p>
            <a:pPr marL="457200" lvl="1" indent="0">
              <a:buNone/>
            </a:pPr>
            <a:r>
              <a:rPr lang="en-US" sz="1300" dirty="0">
                <a:latin typeface="Courier New" panose="02070309020205020404" pitchFamily="49" charset="0"/>
              </a:rPr>
              <a:t>&gt;&gt;&gt; titles = ['And Now', 'Holy Grail', 'Life of Brian', 'Meaning of Life']</a:t>
            </a:r>
          </a:p>
          <a:p>
            <a:pPr marL="457200" lvl="1" indent="0">
              <a:buNone/>
            </a:pPr>
            <a:r>
              <a:rPr lang="en-US" sz="1300" dirty="0">
                <a:latin typeface="Courier New" panose="02070309020205020404" pitchFamily="49" charset="0"/>
              </a:rPr>
              <a:t>&gt;&gt;&gt; pandas.Series([1971, 1975, 1979, 1983], index = titles)</a:t>
            </a:r>
          </a:p>
          <a:p>
            <a:pPr marL="457200" lvl="1" indent="0">
              <a:buNone/>
            </a:pPr>
            <a:r>
              <a:rPr lang="en-US" sz="1300" dirty="0">
                <a:latin typeface="Courier New" panose="02070309020205020404" pitchFamily="49" charset="0"/>
              </a:rPr>
              <a:t>And Now            1971</a:t>
            </a:r>
          </a:p>
          <a:p>
            <a:pPr marL="457200" lvl="1" indent="0">
              <a:buNone/>
            </a:pPr>
            <a:r>
              <a:rPr lang="en-US" sz="1300" dirty="0">
                <a:latin typeface="Courier New" panose="02070309020205020404" pitchFamily="49" charset="0"/>
              </a:rPr>
              <a:t>Holy Grail         1975</a:t>
            </a:r>
          </a:p>
          <a:p>
            <a:pPr marL="457200" lvl="1" indent="0">
              <a:buNone/>
            </a:pPr>
            <a:r>
              <a:rPr lang="en-US" sz="1300" dirty="0">
                <a:latin typeface="Courier New" panose="02070309020205020404" pitchFamily="49" charset="0"/>
              </a:rPr>
              <a:t>Life of Brian      1979</a:t>
            </a:r>
          </a:p>
          <a:p>
            <a:pPr marL="457200" lvl="1" indent="0">
              <a:buNone/>
            </a:pPr>
            <a:r>
              <a:rPr lang="en-US" sz="1300" dirty="0">
                <a:latin typeface="Courier New" panose="02070309020205020404" pitchFamily="49" charset="0"/>
              </a:rPr>
              <a:t>Meaning of Life    1983</a:t>
            </a:r>
          </a:p>
          <a:p>
            <a:pPr marL="457200" lvl="1" indent="0">
              <a:buNone/>
            </a:pPr>
            <a:r>
              <a:rPr lang="en-US" sz="1300" dirty="0">
                <a:latin typeface="Courier New" panose="02070309020205020404" pitchFamily="49" charset="0"/>
              </a:rPr>
              <a:t>dtype: int64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AA5AF5-01DE-4954-BDAD-A288E867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>
                <a:latin typeface="Courier New" panose="02070309020205020404" pitchFamily="49" charset="0"/>
              </a:rPr>
              <a:t>Series</a:t>
            </a:r>
            <a:r>
              <a:rPr lang="en-US" dirty="0"/>
              <a:t> Creation</a:t>
            </a:r>
          </a:p>
        </p:txBody>
      </p:sp>
    </p:spTree>
    <p:extLst>
      <p:ext uri="{BB962C8B-B14F-4D97-AF65-F5344CB8AC3E}">
        <p14:creationId xmlns:p14="http://schemas.microsoft.com/office/powerpoint/2010/main" val="302564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AA5AF5-01DE-4954-BDAD-A288E867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96897-A95C-4748-8989-9B7C2ADB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70762EE-8E6C-48B8-ABBE-A74613296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663396"/>
              </p:ext>
            </p:extLst>
          </p:nvPr>
        </p:nvGraphicFramePr>
        <p:xfrm>
          <a:off x="1457647" y="2140393"/>
          <a:ext cx="7601291" cy="25772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3959400077"/>
                    </a:ext>
                  </a:extLst>
                </a:gridCol>
                <a:gridCol w="1161707">
                  <a:extLst>
                    <a:ext uri="{9D8B030D-6E8A-4147-A177-3AD203B41FA5}">
                      <a16:colId xmlns:a16="http://schemas.microsoft.com/office/drawing/2014/main" val="376633466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1322820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16724013"/>
                    </a:ext>
                  </a:extLst>
                </a:gridCol>
                <a:gridCol w="1562784">
                  <a:extLst>
                    <a:ext uri="{9D8B030D-6E8A-4147-A177-3AD203B41FA5}">
                      <a16:colId xmlns:a16="http://schemas.microsoft.com/office/drawing/2014/main" val="3922111232"/>
                    </a:ext>
                  </a:extLst>
                </a:gridCol>
              </a:tblGrid>
              <a:tr h="30645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Year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Director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Running Time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IMDb Score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618471"/>
                  </a:ext>
                </a:extLst>
              </a:tr>
              <a:tr h="50457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 Now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1971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MacNaughton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7.6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023682"/>
                  </a:ext>
                </a:extLst>
              </a:tr>
              <a:tr h="50457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Holy Grail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1975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Gilliam and Jones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8.2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186257"/>
                  </a:ext>
                </a:extLst>
              </a:tr>
              <a:tr h="50457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Life of Brian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1979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Jones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8.1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991604"/>
                  </a:ext>
                </a:extLst>
              </a:tr>
              <a:tr h="50457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Meaning of Life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1983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Jones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7.6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300372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0ABAC5E9-81E0-4E60-A31E-0AA4A4806F2F}"/>
              </a:ext>
            </a:extLst>
          </p:cNvPr>
          <p:cNvGrpSpPr/>
          <p:nvPr/>
        </p:nvGrpSpPr>
        <p:grpSpPr>
          <a:xfrm>
            <a:off x="102358" y="1494167"/>
            <a:ext cx="8876735" cy="4006984"/>
            <a:chOff x="102358" y="1494167"/>
            <a:chExt cx="8876735" cy="4006984"/>
          </a:xfrm>
        </p:grpSpPr>
        <p:sp>
          <p:nvSpPr>
            <p:cNvPr id="10" name="Line 315">
              <a:extLst>
                <a:ext uri="{FF2B5EF4-FFF2-40B4-BE49-F238E27FC236}">
                  <a16:creationId xmlns:a16="http://schemas.microsoft.com/office/drawing/2014/main" id="{C8CFBAAA-6B38-4D8A-8F4F-B89E6FDF2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69093" y="4495800"/>
              <a:ext cx="232245" cy="7307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ounded Rectangle 143">
              <a:extLst>
                <a:ext uri="{FF2B5EF4-FFF2-40B4-BE49-F238E27FC236}">
                  <a16:creationId xmlns:a16="http://schemas.microsoft.com/office/drawing/2014/main" id="{AC155F04-17AA-4B05-B715-1B98D1772E48}"/>
                </a:ext>
              </a:extLst>
            </p:cNvPr>
            <p:cNvSpPr/>
            <p:nvPr/>
          </p:nvSpPr>
          <p:spPr>
            <a:xfrm>
              <a:off x="5169093" y="1494167"/>
              <a:ext cx="1295400" cy="274638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Column Labels</a:t>
              </a:r>
            </a:p>
          </p:txBody>
        </p:sp>
        <p:sp>
          <p:nvSpPr>
            <p:cNvPr id="14" name="Rounded Rectangle 143">
              <a:extLst>
                <a:ext uri="{FF2B5EF4-FFF2-40B4-BE49-F238E27FC236}">
                  <a16:creationId xmlns:a16="http://schemas.microsoft.com/office/drawing/2014/main" id="{3678B31D-43A0-4A50-907E-F93298FEA98D}"/>
                </a:ext>
              </a:extLst>
            </p:cNvPr>
            <p:cNvSpPr/>
            <p:nvPr/>
          </p:nvSpPr>
          <p:spPr>
            <a:xfrm>
              <a:off x="102358" y="3466156"/>
              <a:ext cx="990600" cy="274638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Row Labels</a:t>
              </a:r>
            </a:p>
          </p:txBody>
        </p:sp>
        <p:sp>
          <p:nvSpPr>
            <p:cNvPr id="15" name="Rounded Rectangle 143">
              <a:extLst>
                <a:ext uri="{FF2B5EF4-FFF2-40B4-BE49-F238E27FC236}">
                  <a16:creationId xmlns:a16="http://schemas.microsoft.com/office/drawing/2014/main" id="{49884497-DECB-4347-AEAF-FB852DD0342F}"/>
                </a:ext>
              </a:extLst>
            </p:cNvPr>
            <p:cNvSpPr/>
            <p:nvPr/>
          </p:nvSpPr>
          <p:spPr>
            <a:xfrm>
              <a:off x="4928381" y="5226513"/>
              <a:ext cx="904362" cy="274638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Values</a:t>
              </a:r>
            </a:p>
          </p:txBody>
        </p:sp>
        <p:sp>
          <p:nvSpPr>
            <p:cNvPr id="16" name="AutoShape 303">
              <a:extLst>
                <a:ext uri="{FF2B5EF4-FFF2-40B4-BE49-F238E27FC236}">
                  <a16:creationId xmlns:a16="http://schemas.microsoft.com/office/drawing/2014/main" id="{0AFFD529-A2DD-45EA-96AA-EF641172930D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5704483" y="-1236892"/>
              <a:ext cx="224620" cy="6324601"/>
            </a:xfrm>
            <a:prstGeom prst="rightBrace">
              <a:avLst>
                <a:gd name="adj1" fmla="val 65909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AutoShape 303">
              <a:extLst>
                <a:ext uri="{FF2B5EF4-FFF2-40B4-BE49-F238E27FC236}">
                  <a16:creationId xmlns:a16="http://schemas.microsoft.com/office/drawing/2014/main" id="{8B27544C-72BE-403A-B6F9-10A43D964CC8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140412" y="2514599"/>
              <a:ext cx="222326" cy="2220285"/>
            </a:xfrm>
            <a:prstGeom prst="rightBrace">
              <a:avLst>
                <a:gd name="adj1" fmla="val 65909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315">
              <a:extLst>
                <a:ext uri="{FF2B5EF4-FFF2-40B4-BE49-F238E27FC236}">
                  <a16:creationId xmlns:a16="http://schemas.microsoft.com/office/drawing/2014/main" id="{3FADDDF0-B73B-43C9-B49A-D2C16B2251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01336" y="3962400"/>
              <a:ext cx="904361" cy="12641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Line 315">
              <a:extLst>
                <a:ext uri="{FF2B5EF4-FFF2-40B4-BE49-F238E27FC236}">
                  <a16:creationId xmlns:a16="http://schemas.microsoft.com/office/drawing/2014/main" id="{290E03DB-9801-4514-95D5-6718EB320F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72541" y="3429000"/>
              <a:ext cx="1828795" cy="18013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968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de Highlight">
            <a:extLst>
              <a:ext uri="{FF2B5EF4-FFF2-40B4-BE49-F238E27FC236}">
                <a16:creationId xmlns:a16="http://schemas.microsoft.com/office/drawing/2014/main" id="{BA19DE2A-87FC-488C-BA21-7054C595B542}"/>
              </a:ext>
            </a:extLst>
          </p:cNvPr>
          <p:cNvSpPr/>
          <p:nvPr/>
        </p:nvSpPr>
        <p:spPr>
          <a:xfrm>
            <a:off x="838200" y="4184073"/>
            <a:ext cx="2874818" cy="1258783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Code Highlight">
            <a:extLst>
              <a:ext uri="{FF2B5EF4-FFF2-40B4-BE49-F238E27FC236}">
                <a16:creationId xmlns:a16="http://schemas.microsoft.com/office/drawing/2014/main" id="{8ECFA137-0948-4890-ACAD-9BBE7803F43A}"/>
              </a:ext>
            </a:extLst>
          </p:cNvPr>
          <p:cNvSpPr/>
          <p:nvPr/>
        </p:nvSpPr>
        <p:spPr>
          <a:xfrm>
            <a:off x="838200" y="2323604"/>
            <a:ext cx="5170714" cy="1527960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60409-F69E-41AC-A9F9-47185344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A8EB73-78B6-4075-BD47-47AC635E9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ways to create using </a:t>
            </a:r>
            <a:r>
              <a:rPr lang="en-US" sz="1600" dirty="0">
                <a:latin typeface="Courier New" panose="02070309020205020404" pitchFamily="49" charset="0"/>
              </a:rPr>
              <a:t>pandas.DataFrame()</a:t>
            </a:r>
            <a:endParaRPr lang="en-US" dirty="0"/>
          </a:p>
          <a:p>
            <a:r>
              <a:rPr lang="en-US" dirty="0"/>
              <a:t>If you provide only values, both row and column labels start with </a:t>
            </a:r>
            <a:r>
              <a:rPr lang="en-US" sz="1600" dirty="0">
                <a:latin typeface="Courier New" panose="02070309020205020404" pitchFamily="49" charset="0"/>
              </a:rPr>
              <a:t>0</a:t>
            </a:r>
            <a:r>
              <a:rPr lang="en-US" dirty="0"/>
              <a:t>.</a:t>
            </a:r>
          </a:p>
          <a:p>
            <a:r>
              <a:rPr lang="en-US" dirty="0"/>
              <a:t>Using 2-D NumPy array as input: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data = numpy.array([[1971, 'MacNaughton'],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            [1975, 'Gilliam and Jones'],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            [1979, 'Jones'],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            [1983, 'Jones']])</a:t>
            </a:r>
          </a:p>
          <a:p>
            <a:pPr marL="457200" lvl="1" indent="0">
              <a:buNone/>
            </a:pPr>
            <a:endParaRPr lang="en-US" sz="1400" dirty="0"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pandas.DataFrame(data)</a:t>
            </a:r>
          </a:p>
          <a:p>
            <a:r>
              <a:rPr lang="en-US" dirty="0"/>
              <a:t>Result: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</a:t>
            </a:r>
            <a:r>
              <a:rPr lang="en-US" sz="1400" b="1" dirty="0">
                <a:latin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</a:rPr>
              <a:t>                  </a:t>
            </a:r>
            <a:r>
              <a:rPr lang="en-US" sz="1400" b="1" dirty="0">
                <a:latin typeface="Courier New" panose="02070309020205020404" pitchFamily="49" charset="0"/>
              </a:rPr>
              <a:t>1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</a:rPr>
              <a:t>  1971        MacNaughton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</a:rPr>
              <a:t>  1975  Gilliam and Jones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2</a:t>
            </a:r>
            <a:r>
              <a:rPr lang="en-US" sz="1400" dirty="0">
                <a:latin typeface="Courier New" panose="02070309020205020404" pitchFamily="49" charset="0"/>
              </a:rPr>
              <a:t>  1979              Jones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3</a:t>
            </a:r>
            <a:r>
              <a:rPr lang="en-US" sz="1400" dirty="0">
                <a:latin typeface="Courier New" panose="02070309020205020404" pitchFamily="49" charset="0"/>
              </a:rPr>
              <a:t>  1983              Jones</a:t>
            </a:r>
          </a:p>
          <a:p>
            <a:r>
              <a:rPr lang="en-US" dirty="0"/>
              <a:t>Provide row/column names as lists through </a:t>
            </a:r>
            <a:r>
              <a:rPr lang="en-US" sz="1600" dirty="0">
                <a:latin typeface="Courier New" panose="02070309020205020404" pitchFamily="49" charset="0"/>
              </a:rPr>
              <a:t>index</a:t>
            </a:r>
            <a:r>
              <a:rPr lang="en-US" dirty="0"/>
              <a:t>/</a:t>
            </a:r>
            <a:r>
              <a:rPr lang="en-US" sz="1600" dirty="0">
                <a:latin typeface="Courier New" panose="02070309020205020404" pitchFamily="49" charset="0"/>
              </a:rPr>
              <a:t>columns</a:t>
            </a:r>
            <a:r>
              <a:rPr lang="en-US" dirty="0"/>
              <a:t> arguments.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D9F2DC-C681-4A85-92D9-C1318BFD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 Creation</a:t>
            </a:r>
          </a:p>
        </p:txBody>
      </p:sp>
    </p:spTree>
    <p:extLst>
      <p:ext uri="{BB962C8B-B14F-4D97-AF65-F5344CB8AC3E}">
        <p14:creationId xmlns:p14="http://schemas.microsoft.com/office/powerpoint/2010/main" val="4162485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de Highlight">
            <a:extLst>
              <a:ext uri="{FF2B5EF4-FFF2-40B4-BE49-F238E27FC236}">
                <a16:creationId xmlns:a16="http://schemas.microsoft.com/office/drawing/2014/main" id="{14AE7548-25F9-405B-8E7E-ABD6BCC156A5}"/>
              </a:ext>
            </a:extLst>
          </p:cNvPr>
          <p:cNvSpPr/>
          <p:nvPr/>
        </p:nvSpPr>
        <p:spPr>
          <a:xfrm>
            <a:off x="380999" y="1341911"/>
            <a:ext cx="7282543" cy="1266701"/>
          </a:xfrm>
          <a:prstGeom prst="rect">
            <a:avLst/>
          </a:prstGeom>
          <a:solidFill>
            <a:srgbClr val="E4E4E4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A9ACD4-7CBC-4E1E-95C8-B6B92EF6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EFA5D-8E7A-4610-8CD0-EA14A9299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numpy.array([[0, '00'],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[157, '9D'],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[220, 'DC']])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colors = ['Red', 'Green', 'Blue']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pandas.DataFrame(data, index = colors, columns = ['RGB', 'Hex'])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63EA8C-5A5E-464A-9C31-84D4D30F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>
                <a:latin typeface="Courier New" panose="02070309020205020404" pitchFamily="49" charset="0"/>
              </a:rPr>
              <a:t>Series</a:t>
            </a:r>
            <a:r>
              <a:rPr lang="en-US" dirty="0"/>
              <a:t> and </a:t>
            </a:r>
            <a:r>
              <a:rPr lang="en-US" sz="2200" dirty="0">
                <a:latin typeface="Courier New" panose="02070309020205020404" pitchFamily="49" charset="0"/>
              </a:rPr>
              <a:t>DataFrame</a:t>
            </a:r>
            <a:r>
              <a:rPr lang="en-US" dirty="0"/>
              <a:t> Attributes</a:t>
            </a:r>
          </a:p>
        </p:txBody>
      </p:sp>
      <p:graphicFrame>
        <p:nvGraphicFramePr>
          <p:cNvPr id="5" name="Group 23">
            <a:extLst>
              <a:ext uri="{FF2B5EF4-FFF2-40B4-BE49-F238E27FC236}">
                <a16:creationId xmlns:a16="http://schemas.microsoft.com/office/drawing/2014/main" id="{F16E6EA1-5006-4437-AA6E-A0BB2DD07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356442"/>
              </p:ext>
            </p:extLst>
          </p:nvPr>
        </p:nvGraphicFramePr>
        <p:xfrm>
          <a:off x="286238" y="2971800"/>
          <a:ext cx="8571525" cy="3151632"/>
        </p:xfrm>
        <a:graphic>
          <a:graphicData uri="http://schemas.openxmlformats.org/drawingml/2006/table">
            <a:tbl>
              <a:tblPr/>
              <a:tblGrid>
                <a:gridCol w="1669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3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266">
                  <a:extLst>
                    <a:ext uri="{9D8B030D-6E8A-4147-A177-3AD203B41FA5}">
                      <a16:colId xmlns:a16="http://schemas.microsoft.com/office/drawing/2014/main" val="191266433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Attribute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Returns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Example Output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Number of dimensions.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x.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shape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Number of rows by number of columns.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(3, 2)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x.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Number of items.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x.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Row labels.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Index(['Red', 'Green', 'Blue'], dtype='object')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08846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x.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columns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Column labels.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Index(['RGB', 'Hex'], dtype='object')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95819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x.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dtypes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Types of data.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RGB    object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Hex    object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dtype: object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590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007832"/>
      </p:ext>
    </p:extLst>
  </p:cSld>
  <p:clrMapOvr>
    <a:masterClrMapping/>
  </p:clrMapOvr>
</p:sld>
</file>

<file path=ppt/theme/theme1.xml><?xml version="1.0" encoding="utf-8"?>
<a:theme xmlns:a="http://schemas.openxmlformats.org/drawingml/2006/main" name="LO Choice">
  <a:themeElements>
    <a:clrScheme name="LO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C"/>
      </a:accent1>
      <a:accent2>
        <a:srgbClr val="1D76BB"/>
      </a:accent2>
      <a:accent3>
        <a:srgbClr val="B2D237"/>
      </a:accent3>
      <a:accent4>
        <a:srgbClr val="1D3764"/>
      </a:accent4>
      <a:accent5>
        <a:srgbClr val="972883"/>
      </a:accent5>
      <a:accent6>
        <a:srgbClr val="5F1F5A"/>
      </a:accent6>
      <a:hlink>
        <a:srgbClr val="009DDC"/>
      </a:hlink>
      <a:folHlink>
        <a:srgbClr val="009DD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C5A209F0-3A10-4164-BFE6-F94292788432}" vid="{3EF6DB90-8CCD-4819-A86D-0BFAE91588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LO_OV_Template_4_2</Template>
  <TotalTime>4024</TotalTime>
  <Words>4387</Words>
  <Application>Microsoft Office PowerPoint</Application>
  <PresentationFormat>On-screen Show (4:3)</PresentationFormat>
  <Paragraphs>782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Courier New</vt:lpstr>
      <vt:lpstr>LO Choice</vt:lpstr>
      <vt:lpstr>Managing and Analyzing Data with pandas</vt:lpstr>
      <vt:lpstr>Create Series and DataFrames</vt:lpstr>
      <vt:lpstr>Limitations of NumPy</vt:lpstr>
      <vt:lpstr>pandas Data Structures</vt:lpstr>
      <vt:lpstr>The Series Object</vt:lpstr>
      <vt:lpstr>Series Creation</vt:lpstr>
      <vt:lpstr>The DataFrame Object</vt:lpstr>
      <vt:lpstr>DataFrame Creation</vt:lpstr>
      <vt:lpstr>Series and DataFrame Attributes</vt:lpstr>
      <vt:lpstr>The DataFrame.head() and DataFrame.tail() Functions</vt:lpstr>
      <vt:lpstr>Guidelines for Creating Series and DataFrames</vt:lpstr>
      <vt:lpstr>Activity: Creating Series and DataFrames</vt:lpstr>
      <vt:lpstr>Load and Save pandas Data</vt:lpstr>
      <vt:lpstr>Loading Data into a DataFrame</vt:lpstr>
      <vt:lpstr>The pandas.read_csv() Function</vt:lpstr>
      <vt:lpstr>The pandas.read_html() Function (Slide 1 of 2)</vt:lpstr>
      <vt:lpstr>The pandas.read_html() Function (Slide 2 of 2)</vt:lpstr>
      <vt:lpstr>Additional Loading Functions</vt:lpstr>
      <vt:lpstr>Saving DataFrame Data</vt:lpstr>
      <vt:lpstr>The DataFrame.to_csv() Function</vt:lpstr>
      <vt:lpstr>The DataFrame.to_html() Function</vt:lpstr>
      <vt:lpstr>Additional Saving Functions</vt:lpstr>
      <vt:lpstr>Guidelines for Loading and Saving pandas Data</vt:lpstr>
      <vt:lpstr>Activity: Loading and Saving DataFrame Data</vt:lpstr>
      <vt:lpstr>Analyze Data in DataFrames</vt:lpstr>
      <vt:lpstr>DataFrame Indexing</vt:lpstr>
      <vt:lpstr>Indexing Operator</vt:lpstr>
      <vt:lpstr>The DataFrame.loc() Function</vt:lpstr>
      <vt:lpstr>The DataFrame.iloc() Function</vt:lpstr>
      <vt:lpstr>The DataFrame.idxmin() and DataFrame.idxmax() Functions</vt:lpstr>
      <vt:lpstr>Reindexing</vt:lpstr>
      <vt:lpstr>The DataFrame.corr() Function</vt:lpstr>
      <vt:lpstr>The DataFrame.describe() Function</vt:lpstr>
      <vt:lpstr>DataFrame Statistical Summary Functions</vt:lpstr>
      <vt:lpstr>The DataFrame.apply() Function</vt:lpstr>
      <vt:lpstr>Missing Data</vt:lpstr>
      <vt:lpstr>The DataFrame.isna() and DataFrame.notna() Functions</vt:lpstr>
      <vt:lpstr>Guidelines for Analyzing Data in DataFrames</vt:lpstr>
      <vt:lpstr>Activity: Analyzing Data in DataFrames</vt:lpstr>
      <vt:lpstr>Slice and Filter Data in DataFrames</vt:lpstr>
      <vt:lpstr>DataFrame Slicing with the Indexing Operator</vt:lpstr>
      <vt:lpstr>DataFrame Slicing with Functions</vt:lpstr>
      <vt:lpstr>DataFrame Comparison Functions and Operators (Slide 1 of 2)</vt:lpstr>
      <vt:lpstr>DataFrame Comparison Functions and Operators (Slide 2 of 2)</vt:lpstr>
      <vt:lpstr>DataFrame Logical Operators</vt:lpstr>
      <vt:lpstr>DataFrame Filtering with Masks</vt:lpstr>
      <vt:lpstr>Guidelines for Slicing and Filtering Data in DataFrames</vt:lpstr>
      <vt:lpstr>Activity: Slicing and Filtering Data in DataFrames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pandas DataFrames</dc:title>
  <dc:creator>Jason P Nufryk</dc:creator>
  <cp:lastModifiedBy>Pam Taylor</cp:lastModifiedBy>
  <cp:revision>175</cp:revision>
  <dcterms:created xsi:type="dcterms:W3CDTF">2020-01-28T19:44:17Z</dcterms:created>
  <dcterms:modified xsi:type="dcterms:W3CDTF">2020-05-14T14:49:28Z</dcterms:modified>
</cp:coreProperties>
</file>