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8" r:id="rId1"/>
  </p:sldMasterIdLst>
  <p:notesMasterIdLst>
    <p:notesMasterId r:id="rId46"/>
  </p:notesMasterIdLst>
  <p:handoutMasterIdLst>
    <p:handoutMasterId r:id="rId47"/>
  </p:handoutMasterIdLst>
  <p:sldIdLst>
    <p:sldId id="261" r:id="rId2"/>
    <p:sldId id="271" r:id="rId3"/>
    <p:sldId id="310" r:id="rId4"/>
    <p:sldId id="311" r:id="rId5"/>
    <p:sldId id="343" r:id="rId6"/>
    <p:sldId id="312" r:id="rId7"/>
    <p:sldId id="314" r:id="rId8"/>
    <p:sldId id="316" r:id="rId9"/>
    <p:sldId id="317" r:id="rId10"/>
    <p:sldId id="318" r:id="rId11"/>
    <p:sldId id="334" r:id="rId12"/>
    <p:sldId id="344" r:id="rId13"/>
    <p:sldId id="345" r:id="rId14"/>
    <p:sldId id="346" r:id="rId15"/>
    <p:sldId id="347" r:id="rId16"/>
    <p:sldId id="348" r:id="rId17"/>
    <p:sldId id="359" r:id="rId18"/>
    <p:sldId id="319" r:id="rId19"/>
    <p:sldId id="272" r:id="rId20"/>
    <p:sldId id="321" r:id="rId21"/>
    <p:sldId id="349" r:id="rId22"/>
    <p:sldId id="320" r:id="rId23"/>
    <p:sldId id="355" r:id="rId24"/>
    <p:sldId id="357" r:id="rId25"/>
    <p:sldId id="350" r:id="rId26"/>
    <p:sldId id="351" r:id="rId27"/>
    <p:sldId id="352" r:id="rId28"/>
    <p:sldId id="353" r:id="rId29"/>
    <p:sldId id="358" r:id="rId30"/>
    <p:sldId id="354" r:id="rId31"/>
    <p:sldId id="360" r:id="rId32"/>
    <p:sldId id="324" r:id="rId33"/>
    <p:sldId id="273" r:id="rId34"/>
    <p:sldId id="325" r:id="rId35"/>
    <p:sldId id="327" r:id="rId36"/>
    <p:sldId id="326" r:id="rId37"/>
    <p:sldId id="328" r:id="rId38"/>
    <p:sldId id="330" r:id="rId39"/>
    <p:sldId id="329" r:id="rId40"/>
    <p:sldId id="331" r:id="rId41"/>
    <p:sldId id="332" r:id="rId42"/>
    <p:sldId id="361" r:id="rId43"/>
    <p:sldId id="333" r:id="rId44"/>
    <p:sldId id="266" r:id="rId4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m Taylor" initials="PT" lastIdx="3" clrIdx="0">
    <p:extLst>
      <p:ext uri="{19B8F6BF-5375-455C-9EA6-DF929625EA0E}">
        <p15:presenceInfo xmlns:p15="http://schemas.microsoft.com/office/powerpoint/2012/main" userId="Pam Taylor" providerId="None"/>
      </p:ext>
    </p:extLst>
  </p:cmAuthor>
  <p:cmAuthor id="2" name="Jason Nufryk" initials="JN" lastIdx="3" clrIdx="1">
    <p:extLst>
      <p:ext uri="{19B8F6BF-5375-455C-9EA6-DF929625EA0E}">
        <p15:presenceInfo xmlns:p15="http://schemas.microsoft.com/office/powerpoint/2012/main" userId="S-1-5-21-3791324872-3956693211-2264767897-128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E7F0F9"/>
    <a:srgbClr val="01A1DD"/>
    <a:srgbClr val="1B3764"/>
    <a:srgbClr val="C4C4C4"/>
    <a:srgbClr val="8989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00" autoAdjust="0"/>
    <p:restoredTop sz="94249" autoAdjust="0"/>
  </p:normalViewPr>
  <p:slideViewPr>
    <p:cSldViewPr>
      <p:cViewPr varScale="1">
        <p:scale>
          <a:sx n="81" d="100"/>
          <a:sy n="81" d="100"/>
        </p:scale>
        <p:origin x="822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5088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121" d="100"/>
          <a:sy n="121" d="100"/>
        </p:scale>
        <p:origin x="5020" y="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F75AEF-6AF8-074D-A4DB-F71FD6F9C37D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5D9A6D-5233-6641-90BA-8328590F0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546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AAE85D-3A3F-7B46-A18E-DF160D9D2CC7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DDA35F-9E58-5D40-92C1-D8C763100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31015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DA35F-9E58-5D40-92C1-D8C7631003B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920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DA35F-9E58-5D40-92C1-D8C7631003B0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2378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urse/Lesson Out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‹#›</a:t>
            </a:fld>
            <a:endParaRPr lang="en-US"/>
          </a:p>
        </p:txBody>
      </p:sp>
      <p:pic>
        <p:nvPicPr>
          <p:cNvPr id="13" name="Picture 12" descr="course outline graphic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80888"/>
            <a:ext cx="9144000" cy="896112"/>
          </a:xfrm>
          <a:prstGeom prst="rect">
            <a:avLst/>
          </a:prstGeom>
        </p:spPr>
      </p:pic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341925" y="1302040"/>
            <a:ext cx="8460150" cy="4131352"/>
          </a:xfrm>
          <a:prstGeom prst="rect">
            <a:avLst/>
          </a:prstGeo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800" baseline="0"/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600" baseline="0"/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400"/>
            </a:lvl3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7883768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Course/Lesson outline</a:t>
            </a:r>
          </a:p>
        </p:txBody>
      </p:sp>
    </p:spTree>
    <p:extLst>
      <p:ext uri="{BB962C8B-B14F-4D97-AF65-F5344CB8AC3E}">
        <p14:creationId xmlns:p14="http://schemas.microsoft.com/office/powerpoint/2010/main" val="1274907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ossary Terms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E353B-495C-4B36-B7B9-BDB47B8D2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AFE95E1-3B2D-4F7F-8B4B-E56698179A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" name="Picture 100" descr="book">
            <a:extLst>
              <a:ext uri="{FF2B5EF4-FFF2-40B4-BE49-F238E27FC236}">
                <a16:creationId xmlns:a16="http://schemas.microsoft.com/office/drawing/2014/main" id="{09F59B51-C9CC-4DF6-8E10-4632928847B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2374" y="2057400"/>
            <a:ext cx="1299252" cy="1157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Placeholder 12">
            <a:extLst>
              <a:ext uri="{FF2B5EF4-FFF2-40B4-BE49-F238E27FC236}">
                <a16:creationId xmlns:a16="http://schemas.microsoft.com/office/drawing/2014/main" id="{D5A58856-F166-4DAD-97B3-888D3997E4D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3429000"/>
            <a:ext cx="7772400" cy="762000"/>
          </a:xfrm>
        </p:spPr>
        <p:txBody>
          <a:bodyPr/>
          <a:lstStyle>
            <a:lvl1pPr marL="0" indent="0" algn="l" defTabSz="457200" rtl="0" eaLnBrk="1" latinLnBrk="0" hangingPunct="1">
              <a:spcBef>
                <a:spcPts val="8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2pPr>
            <a:lvl3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3pPr>
            <a:lvl4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4pPr>
            <a:lvl5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Term: definition. (Format “term” in bold.)</a:t>
            </a:r>
          </a:p>
        </p:txBody>
      </p:sp>
    </p:spTree>
    <p:extLst>
      <p:ext uri="{BB962C8B-B14F-4D97-AF65-F5344CB8AC3E}">
        <p14:creationId xmlns:p14="http://schemas.microsoft.com/office/powerpoint/2010/main" val="14059973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nds-On Activ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41925" y="1302040"/>
            <a:ext cx="8460150" cy="4920960"/>
          </a:xfrm>
          <a:prstGeom prst="rect">
            <a:avLst/>
          </a:prstGeo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800" baseline="0"/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600" baseline="0"/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lvl3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7883768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Activity title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1F28B54-DCF8-48E1-A25A-E747ACAB1AD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85231" y="5341937"/>
            <a:ext cx="1416844" cy="881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9451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nds-On Activit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1F28B54-DCF8-48E1-A25A-E747ACAB1AD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28024" y="2574545"/>
            <a:ext cx="3087952" cy="192024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915AE6-89DC-4B00-95C2-C09677B47DC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1500" y="4512820"/>
            <a:ext cx="8001000" cy="611187"/>
          </a:xfrm>
        </p:spPr>
        <p:txBody>
          <a:bodyPr/>
          <a:lstStyle>
            <a:lvl1pPr marL="0" indent="0" algn="ctr"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Activity title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49395E-254B-4DF4-AD8F-137598C79946}"/>
              </a:ext>
            </a:extLst>
          </p:cNvPr>
          <p:cNvSpPr txBox="1"/>
          <p:nvPr userDrawn="1"/>
        </p:nvSpPr>
        <p:spPr>
          <a:xfrm>
            <a:off x="341925" y="291741"/>
            <a:ext cx="7883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</a:rPr>
              <a:t>Activity</a:t>
            </a:r>
          </a:p>
        </p:txBody>
      </p:sp>
      <p:pic>
        <p:nvPicPr>
          <p:cNvPr id="12" name="Picture 11" descr="bottom graphic.png">
            <a:extLst>
              <a:ext uri="{FF2B5EF4-FFF2-40B4-BE49-F238E27FC236}">
                <a16:creationId xmlns:a16="http://schemas.microsoft.com/office/drawing/2014/main" id="{C4E4A9A1-6CA7-4F15-AE41-4322B294710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19800"/>
            <a:ext cx="91440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014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nds-On Activ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7883768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Activity 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55A9553-962E-4240-844E-734EAAE423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925" y="1302040"/>
            <a:ext cx="8460150" cy="4920960"/>
          </a:xfrm>
          <a:prstGeom prst="rect">
            <a:avLst/>
          </a:prstGeo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800" baseline="0"/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600" baseline="0"/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lvl3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33E492-9AFA-4CAE-B07B-7C1C0D61D73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85231" y="5341937"/>
            <a:ext cx="1416844" cy="881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7844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nds-On Activit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915AE6-89DC-4B00-95C2-C09677B47DC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1500" y="4512820"/>
            <a:ext cx="8001000" cy="611187"/>
          </a:xfrm>
        </p:spPr>
        <p:txBody>
          <a:bodyPr/>
          <a:lstStyle>
            <a:lvl1pPr marL="0" indent="0" algn="ctr"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Activity title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49395E-254B-4DF4-AD8F-137598C79946}"/>
              </a:ext>
            </a:extLst>
          </p:cNvPr>
          <p:cNvSpPr txBox="1"/>
          <p:nvPr userDrawn="1"/>
        </p:nvSpPr>
        <p:spPr>
          <a:xfrm>
            <a:off x="341925" y="291741"/>
            <a:ext cx="7883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</a:rPr>
              <a:t>Activity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2DE749B-ABEB-48F3-9D2B-5E513D86529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805920" y="2574545"/>
            <a:ext cx="3532160" cy="1920240"/>
          </a:xfrm>
          <a:prstGeom prst="rect">
            <a:avLst/>
          </a:prstGeom>
        </p:spPr>
      </p:pic>
      <p:pic>
        <p:nvPicPr>
          <p:cNvPr id="8" name="Picture 7" descr="bottom graphic.png">
            <a:extLst>
              <a:ext uri="{FF2B5EF4-FFF2-40B4-BE49-F238E27FC236}">
                <a16:creationId xmlns:a16="http://schemas.microsoft.com/office/drawing/2014/main" id="{7FA1B561-FD09-4177-BEFF-5AE0DBC8A7D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19800"/>
            <a:ext cx="91440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211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lective 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ubbles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79" t="67295"/>
          <a:stretch/>
        </p:blipFill>
        <p:spPr>
          <a:xfrm>
            <a:off x="4800599" y="4648199"/>
            <a:ext cx="4354443" cy="2242929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39B97F-4B6B-4623-8514-D7FD629FE24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41925" y="1302039"/>
            <a:ext cx="8460150" cy="4525963"/>
          </a:xfrm>
        </p:spPr>
        <p:txBody>
          <a:bodyPr/>
          <a:lstStyle>
            <a:lvl1pPr>
              <a:spcAft>
                <a:spcPts val="2400"/>
              </a:spcAft>
              <a:buFont typeface="+mj-lt"/>
              <a:buAutoNum type="arabicPeriod"/>
              <a:defRPr sz="2000"/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828800" indent="-457200">
              <a:buFont typeface="+mj-lt"/>
              <a:buAutoNum type="arabicPeriod"/>
              <a:defRPr/>
            </a:lvl4pPr>
            <a:lvl5pPr marL="2286000" indent="-457200">
              <a:buFont typeface="+mj-lt"/>
              <a:buAutoNum type="arabicPeriod"/>
              <a:defRPr/>
            </a:lvl5pPr>
          </a:lstStyle>
          <a:p>
            <a:pPr lvl="0"/>
            <a:r>
              <a:rPr lang="en-US" dirty="0"/>
              <a:t>Insert Question #1</a:t>
            </a:r>
          </a:p>
          <a:p>
            <a:pPr lvl="0"/>
            <a:r>
              <a:rPr lang="en-US" dirty="0"/>
              <a:t>Insert Question #2</a:t>
            </a:r>
          </a:p>
          <a:p>
            <a:pPr lvl="0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A4E754-7F02-4770-8121-961E43A23B05}"/>
              </a:ext>
            </a:extLst>
          </p:cNvPr>
          <p:cNvSpPr txBox="1"/>
          <p:nvPr userDrawn="1"/>
        </p:nvSpPr>
        <p:spPr>
          <a:xfrm>
            <a:off x="341925" y="291741"/>
            <a:ext cx="7883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</a:rPr>
              <a:t>Reflective Questions</a:t>
            </a:r>
          </a:p>
        </p:txBody>
      </p:sp>
    </p:spTree>
    <p:extLst>
      <p:ext uri="{BB962C8B-B14F-4D97-AF65-F5344CB8AC3E}">
        <p14:creationId xmlns:p14="http://schemas.microsoft.com/office/powerpoint/2010/main" val="33412433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0360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_No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‹#›</a:t>
            </a:fld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8193AA2-F1FD-415B-809F-52E7D4576B38}"/>
              </a:ext>
            </a:extLst>
          </p:cNvPr>
          <p:cNvSpPr/>
          <p:nvPr userDrawn="1"/>
        </p:nvSpPr>
        <p:spPr>
          <a:xfrm>
            <a:off x="0" y="0"/>
            <a:ext cx="9144000" cy="979749"/>
          </a:xfrm>
          <a:prstGeom prst="rect">
            <a:avLst/>
          </a:prstGeom>
          <a:solidFill>
            <a:schemeClr val="bg2"/>
          </a:solidFill>
          <a:ln w="28575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/>
            <a:endParaRPr lang="en-US" sz="1100" b="1" kern="0" dirty="0" err="1">
              <a:solidFill>
                <a:srgbClr val="FF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194659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Fil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41925" y="1302040"/>
            <a:ext cx="8460150" cy="4920960"/>
          </a:xfrm>
          <a:prstGeom prst="rect">
            <a:avLst/>
          </a:prstGeo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800" baseline="0"/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600" baseline="0"/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lvl3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7883768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3415667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972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3480783"/>
            <a:ext cx="7772400" cy="1362075"/>
          </a:xfrm>
        </p:spPr>
        <p:txBody>
          <a:bodyPr anchor="t"/>
          <a:lstStyle>
            <a:lvl1pPr algn="ctr">
              <a:defRPr sz="4000" b="0" cap="none" baseline="0"/>
            </a:lvl1pPr>
          </a:lstStyle>
          <a:p>
            <a:r>
              <a:rPr lang="en-US" dirty="0"/>
              <a:t>Click to add Topic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2313" y="1980596"/>
            <a:ext cx="7772400" cy="1500187"/>
          </a:xfrm>
        </p:spPr>
        <p:txBody>
          <a:bodyPr anchor="b"/>
          <a:lstStyle>
            <a:lvl1pPr marL="0" indent="0" algn="ctr">
              <a:buNone/>
              <a:defRPr sz="40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add "Topic [letter]"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8FDC4D2C-B4F5-41A9-ABFD-D19613EFB4E4}"/>
              </a:ext>
            </a:extLst>
          </p:cNvPr>
          <p:cNvSpPr txBox="1">
            <a:spLocks/>
          </p:cNvSpPr>
          <p:nvPr userDrawn="1"/>
        </p:nvSpPr>
        <p:spPr>
          <a:xfrm>
            <a:off x="77594" y="6455640"/>
            <a:ext cx="48149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0" latinLnBrk="0" hangingPunct="0">
              <a:defRPr lang="en-US" sz="1000" b="0" kern="1200" smtClean="0">
                <a:solidFill>
                  <a:srgbClr val="C4C4C4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C4C4C4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Copyright © 2020 Logical Operations,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48448221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0" indent="0" algn="l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9169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39972" y="107462"/>
            <a:ext cx="7797800" cy="820616"/>
          </a:xfrm>
        </p:spPr>
        <p:txBody>
          <a:bodyPr anchor="ctr" anchorCtr="0">
            <a:no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435100"/>
            <a:ext cx="5111750" cy="4691063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20201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956904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113691"/>
            <a:ext cx="5486400" cy="3770187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523642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07109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17662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6629400" y="1211385"/>
            <a:ext cx="2057400" cy="4914778"/>
          </a:xfrm>
        </p:spPr>
        <p:txBody>
          <a:bodyPr vert="eaVert"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11385"/>
            <a:ext cx="6019800" cy="491477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791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41925" y="1302040"/>
            <a:ext cx="8460150" cy="4920960"/>
          </a:xfrm>
          <a:prstGeom prst="rect">
            <a:avLst/>
          </a:prstGeo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800" baseline="0"/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600" baseline="0"/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lvl3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7883768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4096826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578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ttom Fil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Picture 4" descr="bottom graphic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19800"/>
            <a:ext cx="9144000" cy="457200"/>
          </a:xfrm>
          <a:prstGeom prst="rect">
            <a:avLst/>
          </a:prstGeom>
        </p:spPr>
      </p:pic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7883768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41925" y="1302040"/>
            <a:ext cx="8460150" cy="4481345"/>
          </a:xfrm>
          <a:prstGeom prst="rect">
            <a:avLst/>
          </a:prstGeo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800" baseline="0"/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600" baseline="0"/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lvl3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188616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rner Fi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7883768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41925" y="1302040"/>
            <a:ext cx="8460150" cy="4481345"/>
          </a:xfrm>
          <a:prstGeom prst="rect">
            <a:avLst/>
          </a:prstGeo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800" baseline="0"/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600" baseline="0"/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lvl3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</p:txBody>
      </p:sp>
      <p:pic>
        <p:nvPicPr>
          <p:cNvPr id="8" name="Picture 7" descr="choice blocks-02.png">
            <a:extLst>
              <a:ext uri="{FF2B5EF4-FFF2-40B4-BE49-F238E27FC236}">
                <a16:creationId xmlns:a16="http://schemas.microsoft.com/office/drawing/2014/main" id="{6B4ACE13-3355-4781-B102-899B69DF7A4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333" t="62222"/>
          <a:stretch/>
        </p:blipFill>
        <p:spPr>
          <a:xfrm>
            <a:off x="6248400" y="4267200"/>
            <a:ext cx="289560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025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ossary Term Defin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41925" y="1938496"/>
            <a:ext cx="8460150" cy="4386103"/>
          </a:xfrm>
          <a:prstGeom prst="rect">
            <a:avLst/>
          </a:prstGeo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800" baseline="0"/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600" baseline="0"/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lvl3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7883768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</a:t>
            </a:r>
          </a:p>
        </p:txBody>
      </p:sp>
      <p:pic>
        <p:nvPicPr>
          <p:cNvPr id="10" name="Picture 100" descr="book">
            <a:extLst>
              <a:ext uri="{FF2B5EF4-FFF2-40B4-BE49-F238E27FC236}">
                <a16:creationId xmlns:a16="http://schemas.microsoft.com/office/drawing/2014/main" id="{C97CB2FE-FA07-47EC-B391-E0375C6755E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1" y="1036463"/>
            <a:ext cx="865561" cy="757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8FB19520-E82C-4B3B-A166-692B3551D13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52600" y="1060688"/>
            <a:ext cx="6934200" cy="762000"/>
          </a:xfrm>
        </p:spPr>
        <p:txBody>
          <a:bodyPr/>
          <a:lstStyle>
            <a:lvl1pPr marL="0" indent="0" algn="l" defTabSz="457200" rtl="0" eaLnBrk="1" latinLnBrk="0" hangingPunct="1">
              <a:spcBef>
                <a:spcPts val="800"/>
              </a:spcBef>
              <a:buClr>
                <a:schemeClr val="accent1"/>
              </a:buClr>
              <a:buFont typeface="Arial"/>
              <a:buNone/>
              <a:defRPr lang="en-US" sz="1800" b="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2pPr>
            <a:lvl3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3pPr>
            <a:lvl4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4pPr>
            <a:lvl5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Term: definition. (Format “term” in bold.)</a:t>
            </a:r>
          </a:p>
        </p:txBody>
      </p:sp>
    </p:spTree>
    <p:extLst>
      <p:ext uri="{BB962C8B-B14F-4D97-AF65-F5344CB8AC3E}">
        <p14:creationId xmlns:p14="http://schemas.microsoft.com/office/powerpoint/2010/main" val="115462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ossary Term Blank for Fig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7883768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</a:t>
            </a:r>
          </a:p>
        </p:txBody>
      </p:sp>
      <p:pic>
        <p:nvPicPr>
          <p:cNvPr id="10" name="Picture 100" descr="book">
            <a:extLst>
              <a:ext uri="{FF2B5EF4-FFF2-40B4-BE49-F238E27FC236}">
                <a16:creationId xmlns:a16="http://schemas.microsoft.com/office/drawing/2014/main" id="{C97CB2FE-FA07-47EC-B391-E0375C6755E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1" y="1036463"/>
            <a:ext cx="865561" cy="757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8FB19520-E82C-4B3B-A166-692B3551D13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52600" y="1060688"/>
            <a:ext cx="6934200" cy="762000"/>
          </a:xfrm>
        </p:spPr>
        <p:txBody>
          <a:bodyPr/>
          <a:lstStyle>
            <a:lvl1pPr marL="0" indent="0" algn="l" defTabSz="457200" rtl="0" eaLnBrk="1" latinLnBrk="0" hangingPunct="1">
              <a:spcBef>
                <a:spcPts val="800"/>
              </a:spcBef>
              <a:buClr>
                <a:schemeClr val="accent1"/>
              </a:buClr>
              <a:buFont typeface="Arial"/>
              <a:buNone/>
              <a:defRPr lang="en-US" sz="1800" b="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2pPr>
            <a:lvl3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3pPr>
            <a:lvl4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4pPr>
            <a:lvl5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Term: definition. (Format “term” in bold.)</a:t>
            </a:r>
          </a:p>
        </p:txBody>
      </p:sp>
    </p:spTree>
    <p:extLst>
      <p:ext uri="{BB962C8B-B14F-4D97-AF65-F5344CB8AC3E}">
        <p14:creationId xmlns:p14="http://schemas.microsoft.com/office/powerpoint/2010/main" val="2116168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ossary Term Definition with Corner Fi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7883768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</a:t>
            </a:r>
          </a:p>
        </p:txBody>
      </p:sp>
      <p:pic>
        <p:nvPicPr>
          <p:cNvPr id="10" name="Picture 100" descr="book">
            <a:extLst>
              <a:ext uri="{FF2B5EF4-FFF2-40B4-BE49-F238E27FC236}">
                <a16:creationId xmlns:a16="http://schemas.microsoft.com/office/drawing/2014/main" id="{C97CB2FE-FA07-47EC-B391-E0375C6755E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1" y="1036463"/>
            <a:ext cx="865561" cy="757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8FB19520-E82C-4B3B-A166-692B3551D13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52600" y="1060688"/>
            <a:ext cx="6934200" cy="762000"/>
          </a:xfrm>
        </p:spPr>
        <p:txBody>
          <a:bodyPr/>
          <a:lstStyle>
            <a:lvl1pPr marL="0" indent="0" algn="l" defTabSz="457200" rtl="0" eaLnBrk="1" latinLnBrk="0" hangingPunct="1">
              <a:spcBef>
                <a:spcPts val="8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2pPr>
            <a:lvl3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3pPr>
            <a:lvl4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4pPr>
            <a:lvl5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Term: definition. (Format “term” in bold.)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41925" y="2124194"/>
            <a:ext cx="8460151" cy="4013200"/>
          </a:xfrm>
          <a:prstGeom prst="rect">
            <a:avLst/>
          </a:prstGeo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800" baseline="0"/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600" baseline="0"/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lvl3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</p:txBody>
      </p:sp>
      <p:pic>
        <p:nvPicPr>
          <p:cNvPr id="11" name="Picture 10" descr="choice blocks-02.png">
            <a:extLst>
              <a:ext uri="{FF2B5EF4-FFF2-40B4-BE49-F238E27FC236}">
                <a16:creationId xmlns:a16="http://schemas.microsoft.com/office/drawing/2014/main" id="{E259ACEE-8472-4B3D-B9D8-5F70F6E2B27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333" t="62222"/>
          <a:stretch/>
        </p:blipFill>
        <p:spPr>
          <a:xfrm>
            <a:off x="6248400" y="4267200"/>
            <a:ext cx="289560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626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eader_stroke.png"/>
          <p:cNvPicPr>
            <a:picLocks noChangeAspect="1"/>
          </p:cNvPicPr>
          <p:nvPr userDrawn="1"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94488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1925" y="100269"/>
            <a:ext cx="7883768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1924" y="1307130"/>
            <a:ext cx="8460152" cy="49354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20584" y="644547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C4C4C4"/>
                </a:solidFill>
                <a:latin typeface="Arial"/>
                <a:cs typeface="Arial"/>
              </a:defRPr>
            </a:lvl1pPr>
          </a:lstStyle>
          <a:p>
            <a:fld id="{A8160BDD-7155-D744-B749-9730458604A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2"/>
          <p:cNvSpPr txBox="1">
            <a:spLocks/>
          </p:cNvSpPr>
          <p:nvPr/>
        </p:nvSpPr>
        <p:spPr>
          <a:xfrm>
            <a:off x="77594" y="6455640"/>
            <a:ext cx="48149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0" latinLnBrk="0" hangingPunct="0">
              <a:defRPr lang="en-US" sz="1000" b="0" kern="1200" smtClean="0">
                <a:solidFill>
                  <a:srgbClr val="C4C4C4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C4C4C4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Copyright © 2020 Logical Operations,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93832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9" r:id="rId1"/>
    <p:sldLayoutId id="2147483825" r:id="rId2"/>
    <p:sldLayoutId id="2147483800" r:id="rId3"/>
    <p:sldLayoutId id="2147483810" r:id="rId4"/>
    <p:sldLayoutId id="2147483801" r:id="rId5"/>
    <p:sldLayoutId id="2147483802" r:id="rId6"/>
    <p:sldLayoutId id="2147483818" r:id="rId7"/>
    <p:sldLayoutId id="2147483822" r:id="rId8"/>
    <p:sldLayoutId id="2147483819" r:id="rId9"/>
    <p:sldLayoutId id="2147483826" r:id="rId10"/>
    <p:sldLayoutId id="2147483816" r:id="rId11"/>
    <p:sldLayoutId id="2147483823" r:id="rId12"/>
    <p:sldLayoutId id="2147483817" r:id="rId13"/>
    <p:sldLayoutId id="2147483821" r:id="rId14"/>
    <p:sldLayoutId id="2147483804" r:id="rId15"/>
    <p:sldLayoutId id="2147483811" r:id="rId16"/>
    <p:sldLayoutId id="2147483824" r:id="rId17"/>
    <p:sldLayoutId id="2147483827" r:id="rId18"/>
    <p:sldLayoutId id="2147483808" r:id="rId19"/>
    <p:sldLayoutId id="2147483809" r:id="rId20"/>
    <p:sldLayoutId id="2147483812" r:id="rId21"/>
    <p:sldLayoutId id="2147483813" r:id="rId22"/>
    <p:sldLayoutId id="2147483814" r:id="rId23"/>
    <p:sldLayoutId id="2147483815" r:id="rId24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400" kern="1200">
          <a:solidFill>
            <a:schemeClr val="bg1"/>
          </a:solidFill>
          <a:latin typeface="+mj-lt"/>
          <a:ea typeface="+mj-ea"/>
          <a:cs typeface="Calibri" panose="020F0502020204030204" pitchFamily="34" charset="0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1"/>
        </a:buClr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Clr>
          <a:schemeClr val="accent1"/>
        </a:buClr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accent1"/>
        </a:buClr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1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Manipulate Data in </a:t>
            </a:r>
            <a:r>
              <a:rPr lang="en-US" sz="1600" dirty="0">
                <a:latin typeface="Courier New" panose="02070309020205020404" pitchFamily="49" charset="0"/>
              </a:rPr>
              <a:t>DataFrame</a:t>
            </a:r>
            <a:r>
              <a:rPr lang="en-US" dirty="0"/>
              <a:t>s</a:t>
            </a:r>
          </a:p>
          <a:p>
            <a:r>
              <a:rPr lang="en-US" dirty="0"/>
              <a:t>Modify Data in </a:t>
            </a:r>
            <a:r>
              <a:rPr lang="en-US" sz="1600" dirty="0">
                <a:latin typeface="Courier New" panose="02070309020205020404" pitchFamily="49" charset="0"/>
              </a:rPr>
              <a:t>DataFrame</a:t>
            </a:r>
            <a:r>
              <a:rPr lang="en-US" dirty="0"/>
              <a:t>s</a:t>
            </a:r>
          </a:p>
          <a:p>
            <a:r>
              <a:rPr lang="en-US" dirty="0"/>
              <a:t>Plot </a:t>
            </a:r>
            <a:r>
              <a:rPr lang="en-US" sz="1600" dirty="0">
                <a:latin typeface="Courier New" panose="02070309020205020404" pitchFamily="49" charset="0"/>
              </a:rPr>
              <a:t>DataFrame</a:t>
            </a:r>
            <a:r>
              <a:rPr lang="en-US" dirty="0"/>
              <a:t> Data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Transforming and Visualizing Data with pandas</a:t>
            </a:r>
          </a:p>
        </p:txBody>
      </p:sp>
    </p:spTree>
    <p:extLst>
      <p:ext uri="{BB962C8B-B14F-4D97-AF65-F5344CB8AC3E}">
        <p14:creationId xmlns:p14="http://schemas.microsoft.com/office/powerpoint/2010/main" val="35698391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de Highlight">
            <a:extLst>
              <a:ext uri="{FF2B5EF4-FFF2-40B4-BE49-F238E27FC236}">
                <a16:creationId xmlns:a16="http://schemas.microsoft.com/office/drawing/2014/main" id="{722777C3-630F-4E3D-9383-E46AADAC13FF}"/>
              </a:ext>
            </a:extLst>
          </p:cNvPr>
          <p:cNvSpPr/>
          <p:nvPr/>
        </p:nvSpPr>
        <p:spPr>
          <a:xfrm>
            <a:off x="838199" y="4105803"/>
            <a:ext cx="6069282" cy="1764565"/>
          </a:xfrm>
          <a:prstGeom prst="rect">
            <a:avLst/>
          </a:prstGeom>
          <a:solidFill>
            <a:srgbClr val="E4E4E4"/>
          </a:solidFill>
          <a:ln w="2857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8575" cap="flat" cmpd="sng" algn="ctr">
                <a:solidFill>
                  <a:srgbClr val="FF0000"/>
                </a:solidFill>
                <a:prstDash val="solid"/>
              </a14:hiddenLine>
            </a:ext>
          </a:extLst>
        </p:spPr>
        <p:txBody>
          <a:bodyPr rtlCol="0" anchor="ctr"/>
          <a:lstStyle/>
          <a:p>
            <a:pPr algn="ctr" defTabSz="914400"/>
            <a:endParaRPr lang="en-US" sz="1100" b="1" kern="0" dirty="0" err="1">
              <a:solidFill>
                <a:srgbClr val="FF0000"/>
              </a:solidFill>
              <a:latin typeface="Arial"/>
            </a:endParaRPr>
          </a:p>
        </p:txBody>
      </p:sp>
      <p:sp>
        <p:nvSpPr>
          <p:cNvPr id="2" name="Code Highlight">
            <a:extLst>
              <a:ext uri="{FF2B5EF4-FFF2-40B4-BE49-F238E27FC236}">
                <a16:creationId xmlns:a16="http://schemas.microsoft.com/office/drawing/2014/main" id="{A38677E0-9212-46DD-B729-5E088EC61C57}"/>
              </a:ext>
            </a:extLst>
          </p:cNvPr>
          <p:cNvSpPr/>
          <p:nvPr/>
        </p:nvSpPr>
        <p:spPr>
          <a:xfrm>
            <a:off x="838199" y="1999012"/>
            <a:ext cx="6069281" cy="1749632"/>
          </a:xfrm>
          <a:prstGeom prst="rect">
            <a:avLst/>
          </a:prstGeom>
          <a:solidFill>
            <a:srgbClr val="E4E4E4"/>
          </a:solidFill>
          <a:ln w="2857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8575" cap="flat" cmpd="sng" algn="ctr">
                <a:solidFill>
                  <a:srgbClr val="FF0000"/>
                </a:solidFill>
                <a:prstDash val="solid"/>
              </a14:hiddenLine>
            </a:ext>
          </a:extLst>
        </p:spPr>
        <p:txBody>
          <a:bodyPr rtlCol="0" anchor="ctr"/>
          <a:lstStyle/>
          <a:p>
            <a:pPr algn="ctr" defTabSz="914400"/>
            <a:endParaRPr lang="en-US" sz="1100" b="1" kern="0" dirty="0" err="1">
              <a:solidFill>
                <a:srgbClr val="FF0000"/>
              </a:solidFill>
              <a:latin typeface="Arial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68074A-DAB5-43E8-A522-1E8BBEF30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10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BE6E44-D4AC-4648-AD07-6FE954FB9B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Sorts </a:t>
            </a:r>
            <a:r>
              <a:rPr lang="en-US" sz="1600" dirty="0">
                <a:latin typeface="Courier New" panose="02070309020205020404" pitchFamily="49" charset="0"/>
              </a:rPr>
              <a:t>DataFrame</a:t>
            </a:r>
            <a:r>
              <a:rPr lang="en-US" dirty="0"/>
              <a:t> by index labels (row or column).</a:t>
            </a:r>
          </a:p>
          <a:p>
            <a:r>
              <a:rPr lang="en-US" dirty="0"/>
              <a:t>Sort by row labels:</a:t>
            </a:r>
          </a:p>
          <a:p>
            <a:pPr marL="457200" lvl="1" indent="0">
              <a:buNone/>
            </a:pPr>
            <a:r>
              <a:rPr lang="en-US" sz="1400" dirty="0">
                <a:latin typeface="Courier New" panose="02070309020205020404" pitchFamily="49" charset="0"/>
              </a:rPr>
              <a:t>&gt;&gt;&gt; grades_num.sort_index(axis = 0)</a:t>
            </a:r>
          </a:p>
          <a:p>
            <a:pPr marL="457200" lvl="1" indent="0">
              <a:buNone/>
            </a:pPr>
            <a:r>
              <a:rPr lang="en-US" sz="1400" b="1" dirty="0">
                <a:latin typeface="Courier New" panose="02070309020205020404" pitchFamily="49" charset="0"/>
              </a:rPr>
              <a:t>         Math  English  Science  History  Business   Art</a:t>
            </a:r>
          </a:p>
          <a:p>
            <a:pPr marL="457200" lvl="1" indent="0">
              <a:buNone/>
            </a:pPr>
            <a:r>
              <a:rPr lang="en-US" sz="1400" b="1" dirty="0">
                <a:latin typeface="Courier New" panose="02070309020205020404" pitchFamily="49" charset="0"/>
              </a:rPr>
              <a:t>Baldwin</a:t>
            </a:r>
            <a:r>
              <a:rPr lang="en-US" sz="1400" dirty="0">
                <a:latin typeface="Courier New" panose="02070309020205020404" pitchFamily="49" charset="0"/>
              </a:rPr>
              <a:t>    74       65       91       82       NaN   NaN</a:t>
            </a:r>
          </a:p>
          <a:p>
            <a:pPr marL="457200" lvl="1" indent="0">
              <a:buNone/>
            </a:pPr>
            <a:r>
              <a:rPr lang="en-US" sz="1400" b="1" dirty="0">
                <a:latin typeface="Courier New" panose="02070309020205020404" pitchFamily="49" charset="0"/>
              </a:rPr>
              <a:t>Cain</a:t>
            </a:r>
            <a:r>
              <a:rPr lang="en-US" sz="1400" dirty="0">
                <a:latin typeface="Courier New" panose="02070309020205020404" pitchFamily="49" charset="0"/>
              </a:rPr>
              <a:t>       75       74       89       85       NaN  92.0</a:t>
            </a:r>
          </a:p>
          <a:p>
            <a:pPr marL="457200" lvl="1" indent="0">
              <a:buNone/>
            </a:pPr>
            <a:r>
              <a:rPr lang="en-US" sz="1400" b="1" dirty="0">
                <a:latin typeface="Courier New" panose="02070309020205020404" pitchFamily="49" charset="0"/>
              </a:rPr>
              <a:t>Duncan</a:t>
            </a:r>
            <a:r>
              <a:rPr lang="en-US" sz="1400" dirty="0">
                <a:latin typeface="Courier New" panose="02070309020205020404" pitchFamily="49" charset="0"/>
              </a:rPr>
              <a:t>     96       90       58       89       NaN   NaN</a:t>
            </a:r>
          </a:p>
          <a:p>
            <a:pPr marL="457200" lvl="1" indent="0">
              <a:buNone/>
            </a:pPr>
            <a:r>
              <a:rPr lang="en-US" sz="1400" b="1" dirty="0">
                <a:latin typeface="Courier New" panose="02070309020205020404" pitchFamily="49" charset="0"/>
              </a:rPr>
              <a:t>Parker</a:t>
            </a:r>
            <a:r>
              <a:rPr lang="en-US" sz="1400" dirty="0">
                <a:latin typeface="Courier New" panose="02070309020205020404" pitchFamily="49" charset="0"/>
              </a:rPr>
              <a:t>     94       83       91       79       NaN  83.0</a:t>
            </a:r>
          </a:p>
          <a:p>
            <a:pPr marL="457200" lvl="1" indent="0">
              <a:buNone/>
            </a:pPr>
            <a:r>
              <a:rPr lang="en-US" sz="1400" b="1" dirty="0">
                <a:latin typeface="Courier New" panose="02070309020205020404" pitchFamily="49" charset="0"/>
              </a:rPr>
              <a:t>Rivera</a:t>
            </a:r>
            <a:r>
              <a:rPr lang="en-US" sz="1400" dirty="0">
                <a:latin typeface="Courier New" panose="02070309020205020404" pitchFamily="49" charset="0"/>
              </a:rPr>
              <a:t>     74       79       89       91      83.0   NaN</a:t>
            </a:r>
          </a:p>
          <a:p>
            <a:r>
              <a:rPr lang="en-US" dirty="0"/>
              <a:t>Sort by column labels in descending order:</a:t>
            </a:r>
          </a:p>
          <a:p>
            <a:pPr marL="457200" lvl="1" indent="0">
              <a:buNone/>
            </a:pPr>
            <a:r>
              <a:rPr lang="en-US" sz="1400" dirty="0">
                <a:latin typeface="Courier New" panose="02070309020205020404" pitchFamily="49" charset="0"/>
              </a:rPr>
              <a:t>&gt;&gt;&gt; grades_num.sort_index(axis = 1, ascending = False)</a:t>
            </a:r>
          </a:p>
          <a:p>
            <a:pPr marL="457200" lvl="1" indent="0">
              <a:buNone/>
            </a:pPr>
            <a:r>
              <a:rPr lang="en-US" sz="1400" b="1" dirty="0">
                <a:latin typeface="Courier New" panose="02070309020205020404" pitchFamily="49" charset="0"/>
              </a:rPr>
              <a:t>         Science  Math  History  English  Business   Art</a:t>
            </a:r>
          </a:p>
          <a:p>
            <a:pPr marL="457200" lvl="1" indent="0">
              <a:buNone/>
            </a:pPr>
            <a:r>
              <a:rPr lang="en-US" sz="1400" b="1" dirty="0">
                <a:latin typeface="Courier New" panose="02070309020205020404" pitchFamily="49" charset="0"/>
              </a:rPr>
              <a:t>Parker</a:t>
            </a:r>
            <a:r>
              <a:rPr lang="en-US" sz="1400" dirty="0">
                <a:latin typeface="Courier New" panose="02070309020205020404" pitchFamily="49" charset="0"/>
              </a:rPr>
              <a:t>        91    94       79       83       NaN  83.0</a:t>
            </a:r>
          </a:p>
          <a:p>
            <a:pPr marL="457200" lvl="1" indent="0">
              <a:buNone/>
            </a:pPr>
            <a:r>
              <a:rPr lang="en-US" sz="1400" b="1" dirty="0">
                <a:latin typeface="Courier New" panose="02070309020205020404" pitchFamily="49" charset="0"/>
              </a:rPr>
              <a:t>Baldwin</a:t>
            </a:r>
            <a:r>
              <a:rPr lang="en-US" sz="1400" dirty="0">
                <a:latin typeface="Courier New" panose="02070309020205020404" pitchFamily="49" charset="0"/>
              </a:rPr>
              <a:t>       91    74       82       65       NaN   NaN</a:t>
            </a:r>
          </a:p>
          <a:p>
            <a:pPr marL="457200" lvl="1" indent="0">
              <a:buNone/>
            </a:pPr>
            <a:r>
              <a:rPr lang="en-US" sz="1400" b="1" dirty="0">
                <a:latin typeface="Courier New" panose="02070309020205020404" pitchFamily="49" charset="0"/>
              </a:rPr>
              <a:t>Duncan</a:t>
            </a:r>
            <a:r>
              <a:rPr lang="en-US" sz="1400" dirty="0">
                <a:latin typeface="Courier New" panose="02070309020205020404" pitchFamily="49" charset="0"/>
              </a:rPr>
              <a:t>        58    96       89       90       NaN   NaN</a:t>
            </a:r>
          </a:p>
          <a:p>
            <a:pPr marL="457200" lvl="1" indent="0">
              <a:buNone/>
            </a:pPr>
            <a:r>
              <a:rPr lang="en-US" sz="1400" b="1" dirty="0">
                <a:latin typeface="Courier New" panose="02070309020205020404" pitchFamily="49" charset="0"/>
              </a:rPr>
              <a:t>Cain</a:t>
            </a:r>
            <a:r>
              <a:rPr lang="en-US" sz="1400" dirty="0">
                <a:latin typeface="Courier New" panose="02070309020205020404" pitchFamily="49" charset="0"/>
              </a:rPr>
              <a:t>          89    75       85       74       NaN  92.0</a:t>
            </a:r>
          </a:p>
          <a:p>
            <a:pPr marL="457200" lvl="1" indent="0">
              <a:buNone/>
            </a:pPr>
            <a:r>
              <a:rPr lang="en-US" sz="1400" b="1" dirty="0">
                <a:latin typeface="Courier New" panose="02070309020205020404" pitchFamily="49" charset="0"/>
              </a:rPr>
              <a:t>Rivera</a:t>
            </a:r>
            <a:r>
              <a:rPr lang="en-US" sz="1400" dirty="0">
                <a:latin typeface="Courier New" panose="02070309020205020404" pitchFamily="49" charset="0"/>
              </a:rPr>
              <a:t>        89    74       91       79      83.0   NaN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802B5F8-7977-421A-824B-A56B2F1A1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DataFrame.sort_index()</a:t>
            </a:r>
            <a:r>
              <a:rPr lang="en-US" dirty="0"/>
              <a:t> Function</a:t>
            </a:r>
          </a:p>
        </p:txBody>
      </p:sp>
    </p:spTree>
    <p:extLst>
      <p:ext uri="{BB962C8B-B14F-4D97-AF65-F5344CB8AC3E}">
        <p14:creationId xmlns:p14="http://schemas.microsoft.com/office/powerpoint/2010/main" val="40033463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AC74B52-B084-4803-AB0C-166657523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Grouping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8CECF61-1B6D-4A9B-BC91-6EAC19DCF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11</a:t>
            </a:fld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71080BF-6BBF-45FB-85C2-2827ADBEED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9137952"/>
              </p:ext>
            </p:extLst>
          </p:nvPr>
        </p:nvGraphicFramePr>
        <p:xfrm>
          <a:off x="5975500" y="1168695"/>
          <a:ext cx="2209798" cy="10363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46770">
                  <a:extLst>
                    <a:ext uri="{9D8B030D-6E8A-4147-A177-3AD203B41FA5}">
                      <a16:colId xmlns:a16="http://schemas.microsoft.com/office/drawing/2014/main" val="3959400077"/>
                    </a:ext>
                  </a:extLst>
                </a:gridCol>
                <a:gridCol w="735364">
                  <a:extLst>
                    <a:ext uri="{9D8B030D-6E8A-4147-A177-3AD203B41FA5}">
                      <a16:colId xmlns:a16="http://schemas.microsoft.com/office/drawing/2014/main" val="3766334662"/>
                    </a:ext>
                  </a:extLst>
                </a:gridCol>
                <a:gridCol w="827664">
                  <a:extLst>
                    <a:ext uri="{9D8B030D-6E8A-4147-A177-3AD203B41FA5}">
                      <a16:colId xmlns:a16="http://schemas.microsoft.com/office/drawing/2014/main" val="1730018059"/>
                    </a:ext>
                  </a:extLst>
                </a:gridCol>
              </a:tblGrid>
              <a:tr h="234481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100" b="1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Name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Units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Sales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3095054"/>
                  </a:ext>
                </a:extLst>
              </a:tr>
              <a:tr h="234481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1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Perez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0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112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7320.66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4991604"/>
                  </a:ext>
                </a:extLst>
              </a:tr>
              <a:tr h="234481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1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Perez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0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57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6722.58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8961624"/>
                  </a:ext>
                </a:extLst>
              </a:tr>
              <a:tr h="234481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1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Perez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0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143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6365.85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5933466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FEBA2FB-23BF-416D-A5C8-6366583428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3647183"/>
              </p:ext>
            </p:extLst>
          </p:nvPr>
        </p:nvGraphicFramePr>
        <p:xfrm>
          <a:off x="2775100" y="1168695"/>
          <a:ext cx="2209801" cy="10363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46771">
                  <a:extLst>
                    <a:ext uri="{9D8B030D-6E8A-4147-A177-3AD203B41FA5}">
                      <a16:colId xmlns:a16="http://schemas.microsoft.com/office/drawing/2014/main" val="3959400077"/>
                    </a:ext>
                  </a:extLst>
                </a:gridCol>
                <a:gridCol w="735365">
                  <a:extLst>
                    <a:ext uri="{9D8B030D-6E8A-4147-A177-3AD203B41FA5}">
                      <a16:colId xmlns:a16="http://schemas.microsoft.com/office/drawing/2014/main" val="3766334662"/>
                    </a:ext>
                  </a:extLst>
                </a:gridCol>
                <a:gridCol w="827665">
                  <a:extLst>
                    <a:ext uri="{9D8B030D-6E8A-4147-A177-3AD203B41FA5}">
                      <a16:colId xmlns:a16="http://schemas.microsoft.com/office/drawing/2014/main" val="1730018059"/>
                    </a:ext>
                  </a:extLst>
                </a:gridCol>
              </a:tblGrid>
              <a:tr h="234481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100" b="1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Name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Units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Sales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3095054"/>
                  </a:ext>
                </a:extLst>
              </a:tr>
              <a:tr h="234481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1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Jones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0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150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9804.45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3618471"/>
                  </a:ext>
                </a:extLst>
              </a:tr>
              <a:tr h="234481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1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Jones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0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46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5425.32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3023682"/>
                  </a:ext>
                </a:extLst>
              </a:tr>
              <a:tr h="234481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1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Jones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0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176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7834.89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8186257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914B8AA3-AE31-4403-88FD-C311FA9E02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952561"/>
              </p:ext>
            </p:extLst>
          </p:nvPr>
        </p:nvGraphicFramePr>
        <p:xfrm>
          <a:off x="2775100" y="3299992"/>
          <a:ext cx="2209801" cy="5181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46771">
                  <a:extLst>
                    <a:ext uri="{9D8B030D-6E8A-4147-A177-3AD203B41FA5}">
                      <a16:colId xmlns:a16="http://schemas.microsoft.com/office/drawing/2014/main" val="3959400077"/>
                    </a:ext>
                  </a:extLst>
                </a:gridCol>
                <a:gridCol w="648629">
                  <a:extLst>
                    <a:ext uri="{9D8B030D-6E8A-4147-A177-3AD203B41FA5}">
                      <a16:colId xmlns:a16="http://schemas.microsoft.com/office/drawing/2014/main" val="3766334662"/>
                    </a:ext>
                  </a:extLst>
                </a:gridCol>
                <a:gridCol w="914401">
                  <a:extLst>
                    <a:ext uri="{9D8B030D-6E8A-4147-A177-3AD203B41FA5}">
                      <a16:colId xmlns:a16="http://schemas.microsoft.com/office/drawing/2014/main" val="1730018059"/>
                    </a:ext>
                  </a:extLst>
                </a:gridCol>
              </a:tblGrid>
              <a:tr h="234481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100" b="1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Name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Units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Sales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3095054"/>
                  </a:ext>
                </a:extLst>
              </a:tr>
              <a:tr h="234481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1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Jones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0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372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23064.66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3618471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9B0B2A28-38F7-4C71-97A8-2CD01A463A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4975016"/>
              </p:ext>
            </p:extLst>
          </p:nvPr>
        </p:nvGraphicFramePr>
        <p:xfrm>
          <a:off x="5975500" y="3299992"/>
          <a:ext cx="2209801" cy="5181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46771">
                  <a:extLst>
                    <a:ext uri="{9D8B030D-6E8A-4147-A177-3AD203B41FA5}">
                      <a16:colId xmlns:a16="http://schemas.microsoft.com/office/drawing/2014/main" val="3959400077"/>
                    </a:ext>
                  </a:extLst>
                </a:gridCol>
                <a:gridCol w="648629">
                  <a:extLst>
                    <a:ext uri="{9D8B030D-6E8A-4147-A177-3AD203B41FA5}">
                      <a16:colId xmlns:a16="http://schemas.microsoft.com/office/drawing/2014/main" val="3766334662"/>
                    </a:ext>
                  </a:extLst>
                </a:gridCol>
                <a:gridCol w="914401">
                  <a:extLst>
                    <a:ext uri="{9D8B030D-6E8A-4147-A177-3AD203B41FA5}">
                      <a16:colId xmlns:a16="http://schemas.microsoft.com/office/drawing/2014/main" val="1730018059"/>
                    </a:ext>
                  </a:extLst>
                </a:gridCol>
              </a:tblGrid>
              <a:tr h="234481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100" b="1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Name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Units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Sales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3095054"/>
                  </a:ext>
                </a:extLst>
              </a:tr>
              <a:tr h="234481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1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Perez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0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312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20409.09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3618471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76088968-7AFA-489F-A423-2B0F31B936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9045016"/>
              </p:ext>
            </p:extLst>
          </p:nvPr>
        </p:nvGraphicFramePr>
        <p:xfrm>
          <a:off x="4370868" y="5029200"/>
          <a:ext cx="2209801" cy="7772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46771">
                  <a:extLst>
                    <a:ext uri="{9D8B030D-6E8A-4147-A177-3AD203B41FA5}">
                      <a16:colId xmlns:a16="http://schemas.microsoft.com/office/drawing/2014/main" val="3959400077"/>
                    </a:ext>
                  </a:extLst>
                </a:gridCol>
                <a:gridCol w="648629">
                  <a:extLst>
                    <a:ext uri="{9D8B030D-6E8A-4147-A177-3AD203B41FA5}">
                      <a16:colId xmlns:a16="http://schemas.microsoft.com/office/drawing/2014/main" val="3766334662"/>
                    </a:ext>
                  </a:extLst>
                </a:gridCol>
                <a:gridCol w="914401">
                  <a:extLst>
                    <a:ext uri="{9D8B030D-6E8A-4147-A177-3AD203B41FA5}">
                      <a16:colId xmlns:a16="http://schemas.microsoft.com/office/drawing/2014/main" val="1730018059"/>
                    </a:ext>
                  </a:extLst>
                </a:gridCol>
              </a:tblGrid>
              <a:tr h="234481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100" b="1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Name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Units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Sales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3095054"/>
                  </a:ext>
                </a:extLst>
              </a:tr>
              <a:tr h="234481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1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Jones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0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372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23064.66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3618471"/>
                  </a:ext>
                </a:extLst>
              </a:tr>
              <a:tr h="234481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1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Perez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0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312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20409.09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6050488"/>
                  </a:ext>
                </a:extLst>
              </a:tr>
            </a:tbl>
          </a:graphicData>
        </a:graphic>
      </p:graphicFrame>
      <p:grpSp>
        <p:nvGrpSpPr>
          <p:cNvPr id="23" name="Group 22">
            <a:extLst>
              <a:ext uri="{FF2B5EF4-FFF2-40B4-BE49-F238E27FC236}">
                <a16:creationId xmlns:a16="http://schemas.microsoft.com/office/drawing/2014/main" id="{90ADCC63-A623-4083-9A57-6B1C68273F9D}"/>
              </a:ext>
            </a:extLst>
          </p:cNvPr>
          <p:cNvGrpSpPr/>
          <p:nvPr/>
        </p:nvGrpSpPr>
        <p:grpSpPr>
          <a:xfrm>
            <a:off x="872550" y="1428223"/>
            <a:ext cx="6332144" cy="4266142"/>
            <a:chOff x="872550" y="1428223"/>
            <a:chExt cx="6332144" cy="4266142"/>
          </a:xfrm>
        </p:grpSpPr>
        <p:sp>
          <p:nvSpPr>
            <p:cNvPr id="15" name="AutoShape 309">
              <a:extLst>
                <a:ext uri="{FF2B5EF4-FFF2-40B4-BE49-F238E27FC236}">
                  <a16:creationId xmlns:a16="http://schemas.microsoft.com/office/drawing/2014/main" id="{607C536A-FA14-4457-A92A-2E0D90C87AA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V="1">
              <a:off x="3499000" y="2615802"/>
              <a:ext cx="762000" cy="248591"/>
            </a:xfrm>
            <a:prstGeom prst="rightArrow">
              <a:avLst>
                <a:gd name="adj1" fmla="val 52602"/>
                <a:gd name="adj2" fmla="val 59572"/>
              </a:avLst>
            </a:prstGeom>
            <a:solidFill>
              <a:srgbClr val="009DDC"/>
            </a:solidFill>
            <a:ln w="9525">
              <a:noFill/>
              <a:miter lim="800000"/>
              <a:headEnd/>
              <a:tailEnd/>
            </a:ln>
            <a:effectLst>
              <a:outerShdw blurRad="38100" dist="25400" dir="2700000" sx="99000" sy="99000" algn="ctr" rotWithShape="0">
                <a:srgbClr val="000000">
                  <a:alpha val="75000"/>
                </a:srgbClr>
              </a:outerShdw>
            </a:effec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" name="AutoShape 309">
              <a:extLst>
                <a:ext uri="{FF2B5EF4-FFF2-40B4-BE49-F238E27FC236}">
                  <a16:creationId xmlns:a16="http://schemas.microsoft.com/office/drawing/2014/main" id="{E521E2C7-DF01-4737-8B44-94F56F6FC1B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V="1">
              <a:off x="6699399" y="2615802"/>
              <a:ext cx="762000" cy="248591"/>
            </a:xfrm>
            <a:prstGeom prst="rightArrow">
              <a:avLst>
                <a:gd name="adj1" fmla="val 52602"/>
                <a:gd name="adj2" fmla="val 59572"/>
              </a:avLst>
            </a:prstGeom>
            <a:solidFill>
              <a:srgbClr val="009DDC"/>
            </a:solidFill>
            <a:ln w="9525">
              <a:noFill/>
              <a:miter lim="800000"/>
              <a:headEnd/>
              <a:tailEnd/>
            </a:ln>
            <a:effectLst>
              <a:outerShdw blurRad="38100" dist="25400" dir="2700000" sx="99000" sy="99000" algn="ctr" rotWithShape="0">
                <a:srgbClr val="000000">
                  <a:alpha val="75000"/>
                </a:srgbClr>
              </a:outerShdw>
            </a:effec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" name="AutoShape 309">
              <a:extLst>
                <a:ext uri="{FF2B5EF4-FFF2-40B4-BE49-F238E27FC236}">
                  <a16:creationId xmlns:a16="http://schemas.microsoft.com/office/drawing/2014/main" id="{02937F45-74C4-403A-AB10-D80C95C9D69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541502" flipV="1">
              <a:off x="4003986" y="4275472"/>
              <a:ext cx="1463040" cy="246888"/>
            </a:xfrm>
            <a:prstGeom prst="rightArrow">
              <a:avLst>
                <a:gd name="adj1" fmla="val 52602"/>
                <a:gd name="adj2" fmla="val 59572"/>
              </a:avLst>
            </a:prstGeom>
            <a:solidFill>
              <a:srgbClr val="009DDC"/>
            </a:solidFill>
            <a:ln w="9525">
              <a:noFill/>
              <a:miter lim="800000"/>
              <a:headEnd/>
              <a:tailEnd/>
            </a:ln>
            <a:effectLst>
              <a:outerShdw blurRad="38100" dist="25400" dir="2700000" sx="99000" sy="99000" algn="ctr" rotWithShape="0">
                <a:srgbClr val="000000">
                  <a:alpha val="75000"/>
                </a:srgbClr>
              </a:outerShdw>
            </a:effec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" name="AutoShape 309">
              <a:extLst>
                <a:ext uri="{FF2B5EF4-FFF2-40B4-BE49-F238E27FC236}">
                  <a16:creationId xmlns:a16="http://schemas.microsoft.com/office/drawing/2014/main" id="{C33180CF-A8B3-4947-8D7D-6DD32FF2109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9058498" flipH="1" flipV="1">
              <a:off x="5367973" y="4275473"/>
              <a:ext cx="1463040" cy="246888"/>
            </a:xfrm>
            <a:prstGeom prst="rightArrow">
              <a:avLst>
                <a:gd name="adj1" fmla="val 52602"/>
                <a:gd name="adj2" fmla="val 59572"/>
              </a:avLst>
            </a:prstGeom>
            <a:solidFill>
              <a:srgbClr val="009DDC"/>
            </a:solidFill>
            <a:ln w="9525">
              <a:noFill/>
              <a:miter lim="800000"/>
              <a:headEnd/>
              <a:tailEnd/>
            </a:ln>
            <a:effectLst>
              <a:outerShdw blurRad="38100" dist="25400" dir="2700000" sx="99000" sy="99000" algn="ctr" rotWithShape="0">
                <a:srgbClr val="000000">
                  <a:alpha val="75000"/>
                </a:srgbClr>
              </a:outerShdw>
            </a:effec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15F83FA-9BB5-47B3-9625-68359CCA1B71}"/>
                </a:ext>
              </a:extLst>
            </p:cNvPr>
            <p:cNvSpPr/>
            <p:nvPr/>
          </p:nvSpPr>
          <p:spPr>
            <a:xfrm>
              <a:off x="1035764" y="1428223"/>
              <a:ext cx="822661" cy="52322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8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Split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722D82B-DFDA-4545-83EF-AFDDBDF32169}"/>
                </a:ext>
              </a:extLst>
            </p:cNvPr>
            <p:cNvSpPr/>
            <p:nvPr/>
          </p:nvSpPr>
          <p:spPr>
            <a:xfrm>
              <a:off x="872550" y="5171145"/>
              <a:ext cx="1489510" cy="52322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8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</a:t>
              </a:r>
              <a:r>
                <a:rPr lang="en-US" sz="28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ombine</a:t>
              </a:r>
              <a:endPara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38DEB084-5FED-4B73-9E08-E0E7ED98FFB0}"/>
                </a:ext>
              </a:extLst>
            </p:cNvPr>
            <p:cNvSpPr/>
            <p:nvPr/>
          </p:nvSpPr>
          <p:spPr>
            <a:xfrm>
              <a:off x="1035764" y="3291604"/>
              <a:ext cx="1015021" cy="52322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8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Apply</a:t>
              </a:r>
              <a:endPara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98770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de Highlight">
            <a:extLst>
              <a:ext uri="{FF2B5EF4-FFF2-40B4-BE49-F238E27FC236}">
                <a16:creationId xmlns:a16="http://schemas.microsoft.com/office/drawing/2014/main" id="{0487EBA0-93C9-4AE6-B39E-A8D2B56C08B7}"/>
              </a:ext>
            </a:extLst>
          </p:cNvPr>
          <p:cNvSpPr/>
          <p:nvPr/>
        </p:nvSpPr>
        <p:spPr>
          <a:xfrm>
            <a:off x="838199" y="5399313"/>
            <a:ext cx="4620491" cy="977736"/>
          </a:xfrm>
          <a:prstGeom prst="rect">
            <a:avLst/>
          </a:prstGeom>
          <a:solidFill>
            <a:srgbClr val="E4E4E4"/>
          </a:solidFill>
          <a:ln w="2857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8575" cap="flat" cmpd="sng" algn="ctr">
                <a:solidFill>
                  <a:srgbClr val="FF0000"/>
                </a:solidFill>
                <a:prstDash val="solid"/>
              </a14:hiddenLine>
            </a:ext>
          </a:extLst>
        </p:spPr>
        <p:txBody>
          <a:bodyPr rtlCol="0" anchor="ctr"/>
          <a:lstStyle/>
          <a:p>
            <a:pPr algn="ctr" defTabSz="914400"/>
            <a:endParaRPr lang="en-US" sz="1100" b="1" kern="0" dirty="0" err="1">
              <a:solidFill>
                <a:srgbClr val="FF0000"/>
              </a:solidFill>
              <a:latin typeface="Arial"/>
            </a:endParaRPr>
          </a:p>
        </p:txBody>
      </p:sp>
      <p:sp>
        <p:nvSpPr>
          <p:cNvPr id="6" name="Code Highlight">
            <a:extLst>
              <a:ext uri="{FF2B5EF4-FFF2-40B4-BE49-F238E27FC236}">
                <a16:creationId xmlns:a16="http://schemas.microsoft.com/office/drawing/2014/main" id="{9A56E6BF-F4B9-45C9-90F0-6C5D46306C83}"/>
              </a:ext>
            </a:extLst>
          </p:cNvPr>
          <p:cNvSpPr/>
          <p:nvPr/>
        </p:nvSpPr>
        <p:spPr>
          <a:xfrm>
            <a:off x="838200" y="3788228"/>
            <a:ext cx="3674423" cy="1235033"/>
          </a:xfrm>
          <a:prstGeom prst="rect">
            <a:avLst/>
          </a:prstGeom>
          <a:solidFill>
            <a:srgbClr val="E4E4E4"/>
          </a:solidFill>
          <a:ln w="2857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8575" cap="flat" cmpd="sng" algn="ctr">
                <a:solidFill>
                  <a:srgbClr val="FF0000"/>
                </a:solidFill>
                <a:prstDash val="solid"/>
              </a14:hiddenLine>
            </a:ext>
          </a:extLst>
        </p:spPr>
        <p:txBody>
          <a:bodyPr rtlCol="0" anchor="ctr"/>
          <a:lstStyle/>
          <a:p>
            <a:pPr algn="ctr" defTabSz="914400"/>
            <a:endParaRPr lang="en-US" sz="1100" b="1" kern="0" dirty="0" err="1">
              <a:solidFill>
                <a:srgbClr val="FF0000"/>
              </a:solidFill>
              <a:latin typeface="Arial"/>
            </a:endParaRPr>
          </a:p>
        </p:txBody>
      </p:sp>
      <p:sp>
        <p:nvSpPr>
          <p:cNvPr id="5" name="Code Highlight">
            <a:extLst>
              <a:ext uri="{FF2B5EF4-FFF2-40B4-BE49-F238E27FC236}">
                <a16:creationId xmlns:a16="http://schemas.microsoft.com/office/drawing/2014/main" id="{B639F0A5-7325-408B-9B43-3B0B1D019EFC}"/>
              </a:ext>
            </a:extLst>
          </p:cNvPr>
          <p:cNvSpPr/>
          <p:nvPr/>
        </p:nvSpPr>
        <p:spPr>
          <a:xfrm>
            <a:off x="838200" y="2917370"/>
            <a:ext cx="2617519" cy="229591"/>
          </a:xfrm>
          <a:prstGeom prst="rect">
            <a:avLst/>
          </a:prstGeom>
          <a:solidFill>
            <a:srgbClr val="E4E4E4"/>
          </a:solidFill>
          <a:ln w="2857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8575" cap="flat" cmpd="sng" algn="ctr">
                <a:solidFill>
                  <a:srgbClr val="FF0000"/>
                </a:solidFill>
                <a:prstDash val="solid"/>
              </a14:hiddenLine>
            </a:ext>
          </a:extLst>
        </p:spPr>
        <p:txBody>
          <a:bodyPr rtlCol="0" anchor="ctr"/>
          <a:lstStyle/>
          <a:p>
            <a:pPr algn="ctr" defTabSz="914400"/>
            <a:endParaRPr lang="en-US" sz="1100" b="1" kern="0" dirty="0" err="1">
              <a:solidFill>
                <a:srgbClr val="FF0000"/>
              </a:solidFill>
              <a:latin typeface="Arial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30FEA14-3CCD-4199-B0F4-4C659743C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12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8DF0A5-211D-462D-947F-F657FAB68A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Performs the three-step grouping process.</a:t>
            </a:r>
          </a:p>
          <a:p>
            <a:r>
              <a:rPr lang="en-US" dirty="0"/>
              <a:t>Takes a key or group of keys it will use to determine split.</a:t>
            </a:r>
          </a:p>
          <a:p>
            <a:pPr lvl="1"/>
            <a:r>
              <a:rPr lang="en-US" dirty="0"/>
              <a:t>Usually a column of repeated values relating to a group.</a:t>
            </a:r>
          </a:p>
          <a:p>
            <a:pPr lvl="1"/>
            <a:r>
              <a:rPr lang="en-US" dirty="0"/>
              <a:t>Example: </a:t>
            </a:r>
            <a:r>
              <a:rPr lang="en-US" sz="1400" dirty="0">
                <a:latin typeface="Courier New" panose="02070309020205020404" pitchFamily="49" charset="0"/>
              </a:rPr>
              <a:t>Name</a:t>
            </a:r>
            <a:r>
              <a:rPr lang="en-US" dirty="0"/>
              <a:t> is a good key for </a:t>
            </a:r>
            <a:r>
              <a:rPr lang="en-US" sz="1400" dirty="0">
                <a:latin typeface="Courier New" panose="02070309020205020404" pitchFamily="49" charset="0"/>
              </a:rPr>
              <a:t>sales_df</a:t>
            </a:r>
            <a:r>
              <a:rPr lang="en-US" dirty="0"/>
              <a:t>.</a:t>
            </a:r>
          </a:p>
          <a:p>
            <a:r>
              <a:rPr lang="en-US" dirty="0"/>
              <a:t>Group by sales rep:</a:t>
            </a:r>
          </a:p>
          <a:p>
            <a:pPr marL="457200" lvl="1" indent="0">
              <a:buNone/>
            </a:pPr>
            <a:r>
              <a:rPr lang="en-US" sz="1400" dirty="0">
                <a:latin typeface="Courier New" panose="02070309020205020404" pitchFamily="49" charset="0"/>
              </a:rPr>
              <a:t>sales_df.groupby('Name')</a:t>
            </a:r>
          </a:p>
          <a:p>
            <a:pPr lvl="1"/>
            <a:r>
              <a:rPr lang="en-US" dirty="0"/>
              <a:t>Returns </a:t>
            </a:r>
            <a:r>
              <a:rPr lang="en-US" sz="1400" dirty="0">
                <a:latin typeface="Courier New" panose="02070309020205020404" pitchFamily="49" charset="0"/>
              </a:rPr>
              <a:t>GroupBy</a:t>
            </a:r>
            <a:r>
              <a:rPr lang="en-US" dirty="0"/>
              <a:t> object that performs split.</a:t>
            </a:r>
          </a:p>
          <a:p>
            <a:r>
              <a:rPr lang="en-US" dirty="0"/>
              <a:t>Call function you want to apply to group:</a:t>
            </a:r>
          </a:p>
          <a:p>
            <a:pPr marL="457200" lvl="1" indent="0">
              <a:buNone/>
            </a:pPr>
            <a:r>
              <a:rPr lang="en-US" sz="1400" dirty="0">
                <a:latin typeface="Courier New" panose="02070309020205020404" pitchFamily="49" charset="0"/>
              </a:rPr>
              <a:t>&gt;&gt;&gt; sales_df.groupby('Name').sum()</a:t>
            </a:r>
          </a:p>
          <a:p>
            <a:pPr marL="457200" lvl="1" indent="0">
              <a:buNone/>
            </a:pPr>
            <a:r>
              <a:rPr lang="en-US" sz="1400" b="1" dirty="0">
                <a:latin typeface="Courier New" panose="02070309020205020404" pitchFamily="49" charset="0"/>
              </a:rPr>
              <a:t>       Units     Sales</a:t>
            </a:r>
          </a:p>
          <a:p>
            <a:pPr marL="457200" lvl="1" indent="0">
              <a:buNone/>
            </a:pPr>
            <a:r>
              <a:rPr lang="en-US" sz="1400" b="1" dirty="0">
                <a:latin typeface="Courier New" panose="02070309020205020404" pitchFamily="49" charset="0"/>
              </a:rPr>
              <a:t>Name</a:t>
            </a:r>
          </a:p>
          <a:p>
            <a:pPr marL="457200" lvl="1" indent="0">
              <a:buNone/>
            </a:pPr>
            <a:r>
              <a:rPr lang="en-US" sz="1400" b="1" dirty="0">
                <a:latin typeface="Courier New" panose="02070309020205020404" pitchFamily="49" charset="0"/>
              </a:rPr>
              <a:t>Jones</a:t>
            </a:r>
            <a:r>
              <a:rPr lang="en-US" sz="1400" dirty="0">
                <a:latin typeface="Courier New" panose="02070309020205020404" pitchFamily="49" charset="0"/>
              </a:rPr>
              <a:t>    372  23064.66</a:t>
            </a:r>
          </a:p>
          <a:p>
            <a:pPr marL="457200" lvl="1" indent="0">
              <a:buNone/>
            </a:pPr>
            <a:r>
              <a:rPr lang="en-US" sz="1400" b="1" dirty="0">
                <a:latin typeface="Courier New" panose="02070309020205020404" pitchFamily="49" charset="0"/>
              </a:rPr>
              <a:t>Perez</a:t>
            </a:r>
            <a:r>
              <a:rPr lang="en-US" sz="1400" dirty="0">
                <a:latin typeface="Courier New" panose="02070309020205020404" pitchFamily="49" charset="0"/>
              </a:rPr>
              <a:t>    312  20409.09</a:t>
            </a:r>
          </a:p>
          <a:p>
            <a:r>
              <a:rPr lang="en-US" dirty="0"/>
              <a:t>Use indexing and slicing to get only relevant columns:</a:t>
            </a:r>
          </a:p>
          <a:p>
            <a:pPr marL="457200" lvl="1" indent="0">
              <a:buNone/>
            </a:pPr>
            <a:r>
              <a:rPr lang="en-US" sz="1400" dirty="0">
                <a:latin typeface="Courier New" panose="02070309020205020404" pitchFamily="49" charset="0"/>
              </a:rPr>
              <a:t>&gt;&gt;&gt; sales_df.groupby('Name')['Units'].sum()</a:t>
            </a:r>
          </a:p>
          <a:p>
            <a:pPr marL="457200" lvl="1" indent="0">
              <a:buNone/>
            </a:pPr>
            <a:r>
              <a:rPr lang="en-US" sz="1400" dirty="0">
                <a:latin typeface="Courier New" panose="02070309020205020404" pitchFamily="49" charset="0"/>
              </a:rPr>
              <a:t>Name</a:t>
            </a:r>
          </a:p>
          <a:p>
            <a:pPr marL="457200" lvl="1" indent="0">
              <a:buNone/>
            </a:pPr>
            <a:r>
              <a:rPr lang="en-US" sz="1400" dirty="0">
                <a:latin typeface="Courier New" panose="02070309020205020404" pitchFamily="49" charset="0"/>
              </a:rPr>
              <a:t>Jones    372</a:t>
            </a:r>
          </a:p>
          <a:p>
            <a:pPr marL="457200" lvl="1" indent="0">
              <a:buNone/>
            </a:pPr>
            <a:r>
              <a:rPr lang="en-US" sz="1400" dirty="0">
                <a:latin typeface="Courier New" panose="02070309020205020404" pitchFamily="49" charset="0"/>
              </a:rPr>
              <a:t>Perez    312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4213BB-27DF-4F76-888E-1819F995F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sz="2200" dirty="0">
                <a:latin typeface="Courier New" panose="02070309020205020404" pitchFamily="49" charset="0"/>
              </a:rPr>
              <a:t>DataFrame.groupby()</a:t>
            </a:r>
            <a:r>
              <a:rPr lang="en-US" dirty="0"/>
              <a:t> Function</a:t>
            </a:r>
          </a:p>
        </p:txBody>
      </p:sp>
    </p:spTree>
    <p:extLst>
      <p:ext uri="{BB962C8B-B14F-4D97-AF65-F5344CB8AC3E}">
        <p14:creationId xmlns:p14="http://schemas.microsoft.com/office/powerpoint/2010/main" val="37519224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de Highlight">
            <a:extLst>
              <a:ext uri="{FF2B5EF4-FFF2-40B4-BE49-F238E27FC236}">
                <a16:creationId xmlns:a16="http://schemas.microsoft.com/office/drawing/2014/main" id="{150BCC9F-356A-4953-B3B4-20221BB225E7}"/>
              </a:ext>
            </a:extLst>
          </p:cNvPr>
          <p:cNvSpPr/>
          <p:nvPr/>
        </p:nvSpPr>
        <p:spPr>
          <a:xfrm>
            <a:off x="838200" y="2002970"/>
            <a:ext cx="3480460" cy="1480459"/>
          </a:xfrm>
          <a:prstGeom prst="rect">
            <a:avLst/>
          </a:prstGeom>
          <a:solidFill>
            <a:srgbClr val="E4E4E4"/>
          </a:solidFill>
          <a:ln w="2857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8575" cap="flat" cmpd="sng" algn="ctr">
                <a:solidFill>
                  <a:srgbClr val="FF0000"/>
                </a:solidFill>
                <a:prstDash val="solid"/>
              </a14:hiddenLine>
            </a:ext>
          </a:extLst>
        </p:spPr>
        <p:txBody>
          <a:bodyPr rtlCol="0" anchor="ctr"/>
          <a:lstStyle/>
          <a:p>
            <a:pPr algn="ctr" defTabSz="914400"/>
            <a:endParaRPr lang="en-US" sz="1100" b="1" kern="0" dirty="0" err="1">
              <a:solidFill>
                <a:srgbClr val="FF0000"/>
              </a:solidFill>
              <a:latin typeface="Arial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1260165-84EF-49BC-A912-CBB6E4831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3C3137-EAC9-4E1B-B822-CD103468E0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datasets have a hierarchy of indices.</a:t>
            </a:r>
          </a:p>
          <a:p>
            <a:r>
              <a:rPr lang="en-US" dirty="0"/>
              <a:t>Example where </a:t>
            </a:r>
            <a:r>
              <a:rPr lang="en-US" sz="1600" dirty="0">
                <a:latin typeface="Courier New" panose="02070309020205020404" pitchFamily="49" charset="0"/>
              </a:rPr>
              <a:t>grades_num</a:t>
            </a:r>
            <a:r>
              <a:rPr lang="en-US" dirty="0"/>
              <a:t> also includes students' grades per year:</a:t>
            </a:r>
          </a:p>
          <a:p>
            <a:pPr marL="457200" lvl="1" indent="0">
              <a:buNone/>
            </a:pPr>
            <a:r>
              <a:rPr lang="en-US" sz="1400" b="1" dirty="0">
                <a:latin typeface="Courier New" panose="02070309020205020404" pitchFamily="49" charset="0"/>
              </a:rPr>
              <a:t>              Math  English  ...</a:t>
            </a:r>
          </a:p>
          <a:p>
            <a:pPr marL="457200" lvl="1" indent="0">
              <a:buNone/>
            </a:pPr>
            <a:r>
              <a:rPr lang="en-US" sz="1400" b="1" dirty="0">
                <a:latin typeface="Courier New" panose="02070309020205020404" pitchFamily="49" charset="0"/>
              </a:rPr>
              <a:t>Parker 2019</a:t>
            </a:r>
            <a:r>
              <a:rPr lang="en-US" sz="1400" dirty="0">
                <a:latin typeface="Courier New" panose="02070309020205020404" pitchFamily="49" charset="0"/>
              </a:rPr>
              <a:t>     94       83</a:t>
            </a:r>
          </a:p>
          <a:p>
            <a:pPr marL="457200" lvl="1" indent="0">
              <a:buNone/>
            </a:pPr>
            <a:r>
              <a:rPr lang="en-US" sz="1400" b="1" dirty="0">
                <a:latin typeface="Courier New" panose="02070309020205020404" pitchFamily="49" charset="0"/>
              </a:rPr>
              <a:t>Parker 2020</a:t>
            </a:r>
            <a:r>
              <a:rPr lang="en-US" sz="1400" dirty="0">
                <a:latin typeface="Courier New" panose="02070309020205020404" pitchFamily="49" charset="0"/>
              </a:rPr>
              <a:t>     92       87</a:t>
            </a:r>
          </a:p>
          <a:p>
            <a:pPr marL="457200" lvl="1" indent="0">
              <a:buNone/>
            </a:pPr>
            <a:r>
              <a:rPr lang="en-US" sz="1400" b="1" dirty="0">
                <a:latin typeface="Courier New" panose="02070309020205020404" pitchFamily="49" charset="0"/>
              </a:rPr>
              <a:t>Baldwin 2019</a:t>
            </a:r>
            <a:r>
              <a:rPr lang="en-US" sz="1400" dirty="0">
                <a:latin typeface="Courier New" panose="02070309020205020404" pitchFamily="49" charset="0"/>
              </a:rPr>
              <a:t>    74       65</a:t>
            </a:r>
          </a:p>
          <a:p>
            <a:pPr marL="457200" lvl="1" indent="0">
              <a:buNone/>
            </a:pPr>
            <a:r>
              <a:rPr lang="en-US" sz="1400" b="1" dirty="0">
                <a:latin typeface="Courier New" panose="02070309020205020404" pitchFamily="49" charset="0"/>
              </a:rPr>
              <a:t>Baldwin 2020</a:t>
            </a:r>
            <a:r>
              <a:rPr lang="en-US" sz="1400" dirty="0">
                <a:latin typeface="Courier New" panose="02070309020205020404" pitchFamily="49" charset="0"/>
              </a:rPr>
              <a:t>    81       66</a:t>
            </a:r>
          </a:p>
          <a:p>
            <a:pPr marL="457200" lvl="1" indent="0">
              <a:buNone/>
            </a:pPr>
            <a:r>
              <a:rPr lang="en-US" sz="1400" b="1" dirty="0">
                <a:latin typeface="Courier New" panose="02070309020205020404" pitchFamily="49" charset="0"/>
              </a:rPr>
              <a:t>...</a:t>
            </a:r>
          </a:p>
          <a:p>
            <a:pPr lvl="1"/>
            <a:r>
              <a:rPr lang="en-US" dirty="0"/>
              <a:t>Not easy to extract all grades from 2019.</a:t>
            </a:r>
          </a:p>
          <a:p>
            <a:r>
              <a:rPr lang="en-US" dirty="0"/>
              <a:t>Multi-indexing includes multiple row indices at different levels.</a:t>
            </a:r>
          </a:p>
          <a:p>
            <a:pPr lvl="1"/>
            <a:r>
              <a:rPr lang="en-US" dirty="0"/>
              <a:t>Easier to manipulate and modify hierarchical datasets.</a:t>
            </a:r>
          </a:p>
          <a:p>
            <a:pPr lvl="1"/>
            <a:r>
              <a:rPr lang="en-US" dirty="0"/>
              <a:t>Creates </a:t>
            </a:r>
            <a:r>
              <a:rPr lang="en-US" sz="1400" dirty="0">
                <a:latin typeface="Courier New" panose="02070309020205020404" pitchFamily="49" charset="0"/>
              </a:rPr>
              <a:t>MultiIndex</a:t>
            </a:r>
            <a:r>
              <a:rPr lang="en-US" dirty="0"/>
              <a:t> object.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FFC0F40-A465-43B6-80A8-DC2F06795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Multi-Indexing (Slide 1 of 2)</a:t>
            </a:r>
          </a:p>
        </p:txBody>
      </p:sp>
    </p:spTree>
    <p:extLst>
      <p:ext uri="{BB962C8B-B14F-4D97-AF65-F5344CB8AC3E}">
        <p14:creationId xmlns:p14="http://schemas.microsoft.com/office/powerpoint/2010/main" val="29975564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de Highlight">
            <a:extLst>
              <a:ext uri="{FF2B5EF4-FFF2-40B4-BE49-F238E27FC236}">
                <a16:creationId xmlns:a16="http://schemas.microsoft.com/office/drawing/2014/main" id="{E7DAB471-495D-4974-BB87-4F6DAA534447}"/>
              </a:ext>
            </a:extLst>
          </p:cNvPr>
          <p:cNvSpPr/>
          <p:nvPr/>
        </p:nvSpPr>
        <p:spPr>
          <a:xfrm>
            <a:off x="838199" y="2285999"/>
            <a:ext cx="7165769" cy="3564577"/>
          </a:xfrm>
          <a:prstGeom prst="rect">
            <a:avLst/>
          </a:prstGeom>
          <a:solidFill>
            <a:srgbClr val="E4E4E4"/>
          </a:solidFill>
          <a:ln w="2857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8575" cap="flat" cmpd="sng" algn="ctr">
                <a:solidFill>
                  <a:srgbClr val="FF0000"/>
                </a:solidFill>
                <a:prstDash val="solid"/>
              </a14:hiddenLine>
            </a:ext>
          </a:extLst>
        </p:spPr>
        <p:txBody>
          <a:bodyPr rtlCol="0" anchor="ctr"/>
          <a:lstStyle/>
          <a:p>
            <a:pPr algn="ctr" defTabSz="914400"/>
            <a:endParaRPr lang="en-US" sz="1100" b="1" kern="0" dirty="0" err="1">
              <a:solidFill>
                <a:srgbClr val="FF0000"/>
              </a:solidFill>
              <a:latin typeface="Arial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E7E477B-1B34-4C3E-8ECD-3BB970AF8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93E6BA-A455-4214-8C7F-BE5AE90108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Supply a list of lists to </a:t>
            </a:r>
            <a:r>
              <a:rPr lang="en-US" sz="1600" dirty="0">
                <a:latin typeface="Courier New" panose="02070309020205020404" pitchFamily="49" charset="0"/>
              </a:rPr>
              <a:t>index</a:t>
            </a:r>
            <a:r>
              <a:rPr lang="en-US" dirty="0"/>
              <a:t> argument for multiple indices.</a:t>
            </a:r>
          </a:p>
          <a:p>
            <a:pPr lvl="1"/>
            <a:r>
              <a:rPr lang="en-US" dirty="0"/>
              <a:t>First list is first row index, second list is second row index, etc.</a:t>
            </a:r>
          </a:p>
          <a:p>
            <a:r>
              <a:rPr lang="en-US" dirty="0"/>
              <a:t>Example:</a:t>
            </a:r>
          </a:p>
          <a:p>
            <a:pPr marL="457200" lvl="1" indent="0">
              <a:buNone/>
            </a:pPr>
            <a:r>
              <a:rPr lang="en-US" sz="1400" dirty="0">
                <a:latin typeface="Courier New" panose="02070309020205020404" pitchFamily="49" charset="0"/>
              </a:rPr>
              <a:t>&gt;&gt;&gt; data = numpy.array([[94, 83],</a:t>
            </a:r>
          </a:p>
          <a:p>
            <a:pPr marL="457200" lvl="1" indent="0">
              <a:buNone/>
            </a:pPr>
            <a:r>
              <a:rPr lang="en-US" sz="1400" dirty="0">
                <a:latin typeface="Courier New" panose="02070309020205020404" pitchFamily="49" charset="0"/>
              </a:rPr>
              <a:t>...                     [92, 87],</a:t>
            </a:r>
          </a:p>
          <a:p>
            <a:pPr marL="457200" lvl="1" indent="0">
              <a:buNone/>
            </a:pPr>
            <a:r>
              <a:rPr lang="en-US" sz="1400" dirty="0">
                <a:latin typeface="Courier New" panose="02070309020205020404" pitchFamily="49" charset="0"/>
              </a:rPr>
              <a:t>...                     [74, 65],</a:t>
            </a:r>
          </a:p>
          <a:p>
            <a:pPr marL="457200" lvl="1" indent="0">
              <a:buNone/>
            </a:pPr>
            <a:r>
              <a:rPr lang="en-US" sz="1400" dirty="0">
                <a:latin typeface="Courier New" panose="02070309020205020404" pitchFamily="49" charset="0"/>
              </a:rPr>
              <a:t>...                     [81, 66]])</a:t>
            </a:r>
          </a:p>
          <a:p>
            <a:pPr marL="457200" lvl="1" indent="0">
              <a:buNone/>
            </a:pPr>
            <a:r>
              <a:rPr lang="en-US" sz="1400" dirty="0">
                <a:latin typeface="Courier New" panose="02070309020205020404" pitchFamily="49" charset="0"/>
              </a:rPr>
              <a:t>&gt;&gt;&gt; mult_ind = [['Parker', 'Parker', 'Baldwin', 'Baldwin'],</a:t>
            </a:r>
          </a:p>
          <a:p>
            <a:pPr marL="457200" lvl="1" indent="0">
              <a:buNone/>
            </a:pPr>
            <a:r>
              <a:rPr lang="en-US" sz="1400" dirty="0">
                <a:latin typeface="Courier New" panose="02070309020205020404" pitchFamily="49" charset="0"/>
              </a:rPr>
              <a:t>...             [2019, 2020, 2019, 2020]]</a:t>
            </a:r>
          </a:p>
          <a:p>
            <a:pPr marL="457200" lvl="1" indent="0">
              <a:buNone/>
            </a:pPr>
            <a:r>
              <a:rPr lang="en-US" sz="1400" dirty="0">
                <a:latin typeface="Courier New" panose="02070309020205020404" pitchFamily="49" charset="0"/>
              </a:rPr>
              <a:t>&gt;&gt;&gt; grades_num_yr = pandas.DataFrame(data, index = mult_ind,</a:t>
            </a:r>
          </a:p>
          <a:p>
            <a:pPr marL="457200" lvl="1" indent="0">
              <a:buNone/>
            </a:pPr>
            <a:r>
              <a:rPr lang="en-US" sz="1400" dirty="0">
                <a:latin typeface="Courier New" panose="02070309020205020404" pitchFamily="49" charset="0"/>
              </a:rPr>
              <a:t>...                                  columns = ['Math', 'English'])</a:t>
            </a:r>
          </a:p>
          <a:p>
            <a:pPr marL="457200" lvl="1" indent="0">
              <a:buNone/>
            </a:pPr>
            <a:r>
              <a:rPr lang="en-US" sz="1400" dirty="0">
                <a:latin typeface="Courier New" panose="02070309020205020404" pitchFamily="49" charset="0"/>
              </a:rPr>
              <a:t>&gt;&gt;&gt; grades_num_yr</a:t>
            </a:r>
          </a:p>
          <a:p>
            <a:pPr marL="457200" lvl="1" indent="0">
              <a:buNone/>
            </a:pPr>
            <a:r>
              <a:rPr lang="en-US" sz="1400" b="1" dirty="0">
                <a:latin typeface="Courier New" panose="02070309020205020404" pitchFamily="49" charset="0"/>
              </a:rPr>
              <a:t>              Math  English</a:t>
            </a:r>
          </a:p>
          <a:p>
            <a:pPr marL="457200" lvl="1" indent="0">
              <a:buNone/>
            </a:pPr>
            <a:r>
              <a:rPr lang="en-US" sz="1400" b="1" dirty="0">
                <a:latin typeface="Courier New" panose="02070309020205020404" pitchFamily="49" charset="0"/>
              </a:rPr>
              <a:t>Parker  2019</a:t>
            </a:r>
            <a:r>
              <a:rPr lang="en-US" sz="1400" dirty="0">
                <a:latin typeface="Courier New" panose="02070309020205020404" pitchFamily="49" charset="0"/>
              </a:rPr>
              <a:t>    94       83</a:t>
            </a:r>
          </a:p>
          <a:p>
            <a:pPr marL="457200" lvl="1" indent="0">
              <a:buNone/>
            </a:pPr>
            <a:r>
              <a:rPr lang="en-US" sz="1400" dirty="0">
                <a:latin typeface="Courier New" panose="02070309020205020404" pitchFamily="49" charset="0"/>
              </a:rPr>
              <a:t>        </a:t>
            </a:r>
            <a:r>
              <a:rPr lang="en-US" sz="1400" b="1" dirty="0">
                <a:latin typeface="Courier New" panose="02070309020205020404" pitchFamily="49" charset="0"/>
              </a:rPr>
              <a:t>2020</a:t>
            </a:r>
            <a:r>
              <a:rPr lang="en-US" sz="1400" dirty="0">
                <a:latin typeface="Courier New" panose="02070309020205020404" pitchFamily="49" charset="0"/>
              </a:rPr>
              <a:t>    92       87</a:t>
            </a:r>
          </a:p>
          <a:p>
            <a:pPr marL="457200" lvl="1" indent="0">
              <a:buNone/>
            </a:pPr>
            <a:r>
              <a:rPr lang="en-US" sz="1400" b="1" dirty="0">
                <a:latin typeface="Courier New" panose="02070309020205020404" pitchFamily="49" charset="0"/>
              </a:rPr>
              <a:t>Baldwin 2019</a:t>
            </a:r>
            <a:r>
              <a:rPr lang="en-US" sz="1400" dirty="0">
                <a:latin typeface="Courier New" panose="02070309020205020404" pitchFamily="49" charset="0"/>
              </a:rPr>
              <a:t>    74       65</a:t>
            </a:r>
          </a:p>
          <a:p>
            <a:pPr marL="457200" lvl="1" indent="0">
              <a:buNone/>
            </a:pPr>
            <a:r>
              <a:rPr lang="en-US" sz="1400" dirty="0">
                <a:latin typeface="Courier New" panose="02070309020205020404" pitchFamily="49" charset="0"/>
              </a:rPr>
              <a:t>        </a:t>
            </a:r>
            <a:r>
              <a:rPr lang="en-US" sz="1400" b="1" dirty="0">
                <a:latin typeface="Courier New" panose="02070309020205020404" pitchFamily="49" charset="0"/>
              </a:rPr>
              <a:t>2020</a:t>
            </a:r>
            <a:r>
              <a:rPr lang="en-US" sz="1400" dirty="0">
                <a:latin typeface="Courier New" panose="02070309020205020404" pitchFamily="49" charset="0"/>
              </a:rPr>
              <a:t>    81       66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0D7B0E4-C62E-4FF5-9361-020FC007A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Multi-Indexing (Slide 2 of 2)</a:t>
            </a:r>
          </a:p>
        </p:txBody>
      </p:sp>
    </p:spTree>
    <p:extLst>
      <p:ext uri="{BB962C8B-B14F-4D97-AF65-F5344CB8AC3E}">
        <p14:creationId xmlns:p14="http://schemas.microsoft.com/office/powerpoint/2010/main" val="21398174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de Highlight">
            <a:extLst>
              <a:ext uri="{FF2B5EF4-FFF2-40B4-BE49-F238E27FC236}">
                <a16:creationId xmlns:a16="http://schemas.microsoft.com/office/drawing/2014/main" id="{101D3F8E-49A2-4B5C-90DB-8929C55463BB}"/>
              </a:ext>
            </a:extLst>
          </p:cNvPr>
          <p:cNvSpPr/>
          <p:nvPr/>
        </p:nvSpPr>
        <p:spPr>
          <a:xfrm>
            <a:off x="838200" y="4388215"/>
            <a:ext cx="5582392" cy="1212979"/>
          </a:xfrm>
          <a:prstGeom prst="rect">
            <a:avLst/>
          </a:prstGeom>
          <a:solidFill>
            <a:srgbClr val="E4E4E4"/>
          </a:solidFill>
          <a:ln w="2857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8575" cap="flat" cmpd="sng" algn="ctr">
                <a:solidFill>
                  <a:srgbClr val="FF0000"/>
                </a:solidFill>
                <a:prstDash val="solid"/>
              </a14:hiddenLine>
            </a:ext>
          </a:extLst>
        </p:spPr>
        <p:txBody>
          <a:bodyPr rtlCol="0" anchor="ctr"/>
          <a:lstStyle/>
          <a:p>
            <a:pPr algn="ctr" defTabSz="914400"/>
            <a:endParaRPr lang="en-US" sz="1100" b="1" kern="0" dirty="0" err="1">
              <a:solidFill>
                <a:srgbClr val="FF0000"/>
              </a:solidFill>
              <a:latin typeface="Arial"/>
            </a:endParaRPr>
          </a:p>
        </p:txBody>
      </p:sp>
      <p:sp>
        <p:nvSpPr>
          <p:cNvPr id="6" name="Code Highlight">
            <a:extLst>
              <a:ext uri="{FF2B5EF4-FFF2-40B4-BE49-F238E27FC236}">
                <a16:creationId xmlns:a16="http://schemas.microsoft.com/office/drawing/2014/main" id="{8CD3974C-DCA7-4A8F-AD2B-18CD92AC3289}"/>
              </a:ext>
            </a:extLst>
          </p:cNvPr>
          <p:cNvSpPr/>
          <p:nvPr/>
        </p:nvSpPr>
        <p:spPr>
          <a:xfrm>
            <a:off x="838199" y="3271936"/>
            <a:ext cx="4533405" cy="730047"/>
          </a:xfrm>
          <a:prstGeom prst="rect">
            <a:avLst/>
          </a:prstGeom>
          <a:solidFill>
            <a:srgbClr val="E4E4E4"/>
          </a:solidFill>
          <a:ln w="2857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8575" cap="flat" cmpd="sng" algn="ctr">
                <a:solidFill>
                  <a:srgbClr val="FF0000"/>
                </a:solidFill>
                <a:prstDash val="solid"/>
              </a14:hiddenLine>
            </a:ext>
          </a:extLst>
        </p:spPr>
        <p:txBody>
          <a:bodyPr rtlCol="0" anchor="ctr"/>
          <a:lstStyle/>
          <a:p>
            <a:pPr algn="ctr" defTabSz="914400"/>
            <a:endParaRPr lang="en-US" sz="1100" b="1" kern="0" dirty="0" err="1">
              <a:solidFill>
                <a:srgbClr val="FF0000"/>
              </a:solidFill>
              <a:latin typeface="Arial"/>
            </a:endParaRPr>
          </a:p>
        </p:txBody>
      </p:sp>
      <p:sp>
        <p:nvSpPr>
          <p:cNvPr id="5" name="Code Highlight">
            <a:extLst>
              <a:ext uri="{FF2B5EF4-FFF2-40B4-BE49-F238E27FC236}">
                <a16:creationId xmlns:a16="http://schemas.microsoft.com/office/drawing/2014/main" id="{81958B84-0004-45D8-AF71-01D8F719995A}"/>
              </a:ext>
            </a:extLst>
          </p:cNvPr>
          <p:cNvSpPr/>
          <p:nvPr/>
        </p:nvSpPr>
        <p:spPr>
          <a:xfrm>
            <a:off x="838200" y="1676399"/>
            <a:ext cx="3056906" cy="1217221"/>
          </a:xfrm>
          <a:prstGeom prst="rect">
            <a:avLst/>
          </a:prstGeom>
          <a:solidFill>
            <a:srgbClr val="E4E4E4"/>
          </a:solidFill>
          <a:ln w="2857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8575" cap="flat" cmpd="sng" algn="ctr">
                <a:solidFill>
                  <a:srgbClr val="FF0000"/>
                </a:solidFill>
                <a:prstDash val="solid"/>
              </a14:hiddenLine>
            </a:ext>
          </a:extLst>
        </p:spPr>
        <p:txBody>
          <a:bodyPr rtlCol="0" anchor="ctr"/>
          <a:lstStyle/>
          <a:p>
            <a:pPr algn="ctr" defTabSz="914400"/>
            <a:endParaRPr lang="en-US" sz="1100" b="1" kern="0" dirty="0" err="1">
              <a:solidFill>
                <a:srgbClr val="FF0000"/>
              </a:solidFill>
              <a:latin typeface="Arial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B1E5B1-AF32-4EFE-A554-987C569E2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700630-4087-4477-BEE8-178DE33584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use indexing operator like normal for columns:</a:t>
            </a:r>
          </a:p>
          <a:p>
            <a:pPr marL="457200" lvl="1" indent="0">
              <a:buNone/>
            </a:pPr>
            <a:r>
              <a:rPr lang="en-US" sz="1400" dirty="0">
                <a:latin typeface="Courier New" panose="02070309020205020404" pitchFamily="49" charset="0"/>
              </a:rPr>
              <a:t>&gt;&gt;&gt; grades_num_yr['English']</a:t>
            </a:r>
          </a:p>
          <a:p>
            <a:pPr marL="457200" lvl="1" indent="0">
              <a:buNone/>
            </a:pPr>
            <a:r>
              <a:rPr lang="en-US" sz="1400" b="1" dirty="0">
                <a:latin typeface="Courier New" panose="02070309020205020404" pitchFamily="49" charset="0"/>
              </a:rPr>
              <a:t>Parker   2019</a:t>
            </a:r>
            <a:r>
              <a:rPr lang="en-US" sz="1400" dirty="0">
                <a:latin typeface="Courier New" panose="02070309020205020404" pitchFamily="49" charset="0"/>
              </a:rPr>
              <a:t>    83</a:t>
            </a:r>
          </a:p>
          <a:p>
            <a:pPr marL="457200" lvl="1" indent="0">
              <a:buNone/>
            </a:pPr>
            <a:r>
              <a:rPr lang="en-US" sz="1400" dirty="0">
                <a:latin typeface="Courier New" panose="02070309020205020404" pitchFamily="49" charset="0"/>
              </a:rPr>
              <a:t>         </a:t>
            </a:r>
            <a:r>
              <a:rPr lang="en-US" sz="1400" b="1" dirty="0">
                <a:latin typeface="Courier New" panose="02070309020205020404" pitchFamily="49" charset="0"/>
              </a:rPr>
              <a:t>2020</a:t>
            </a:r>
            <a:r>
              <a:rPr lang="en-US" sz="1400" dirty="0">
                <a:latin typeface="Courier New" panose="02070309020205020404" pitchFamily="49" charset="0"/>
              </a:rPr>
              <a:t>    87</a:t>
            </a:r>
          </a:p>
          <a:p>
            <a:pPr marL="457200" lvl="1" indent="0">
              <a:buNone/>
            </a:pPr>
            <a:r>
              <a:rPr lang="en-US" sz="1400" b="1" dirty="0">
                <a:latin typeface="Courier New" panose="02070309020205020404" pitchFamily="49" charset="0"/>
              </a:rPr>
              <a:t>Baldwin  2019</a:t>
            </a:r>
            <a:r>
              <a:rPr lang="en-US" sz="1400" dirty="0">
                <a:latin typeface="Courier New" panose="02070309020205020404" pitchFamily="49" charset="0"/>
              </a:rPr>
              <a:t>    65</a:t>
            </a:r>
          </a:p>
          <a:p>
            <a:pPr marL="457200" lvl="1" indent="0">
              <a:buNone/>
            </a:pPr>
            <a:r>
              <a:rPr lang="en-US" sz="1400" dirty="0">
                <a:latin typeface="Courier New" panose="02070309020205020404" pitchFamily="49" charset="0"/>
              </a:rPr>
              <a:t>         </a:t>
            </a:r>
            <a:r>
              <a:rPr lang="en-US" sz="1400" b="1" dirty="0">
                <a:latin typeface="Courier New" panose="02070309020205020404" pitchFamily="49" charset="0"/>
              </a:rPr>
              <a:t>2020</a:t>
            </a:r>
            <a:r>
              <a:rPr lang="en-US" sz="1400" dirty="0">
                <a:latin typeface="Courier New" panose="02070309020205020404" pitchFamily="49" charset="0"/>
              </a:rPr>
              <a:t>    66</a:t>
            </a:r>
          </a:p>
          <a:p>
            <a:r>
              <a:rPr lang="en-US" dirty="0"/>
              <a:t>When using </a:t>
            </a:r>
            <a:r>
              <a:rPr lang="en-US" sz="1600" dirty="0">
                <a:latin typeface="Courier New" panose="02070309020205020404" pitchFamily="49" charset="0"/>
              </a:rPr>
              <a:t>loc()</a:t>
            </a:r>
            <a:r>
              <a:rPr lang="en-US" dirty="0"/>
              <a:t>, supply a tuple of each row index:</a:t>
            </a:r>
          </a:p>
          <a:p>
            <a:pPr marL="457200" lvl="1" indent="0">
              <a:buNone/>
            </a:pPr>
            <a:r>
              <a:rPr lang="en-US" sz="1400" dirty="0">
                <a:latin typeface="Courier New" panose="02070309020205020404" pitchFamily="49" charset="0"/>
              </a:rPr>
              <a:t>&gt;&gt;&gt; grades_num_yr.loc[('Parker', 2020), :]</a:t>
            </a:r>
          </a:p>
          <a:p>
            <a:pPr marL="457200" lvl="1" indent="0">
              <a:buNone/>
            </a:pPr>
            <a:r>
              <a:rPr lang="en-US" sz="1400" dirty="0">
                <a:latin typeface="Courier New" panose="02070309020205020404" pitchFamily="49" charset="0"/>
              </a:rPr>
              <a:t>Math       92</a:t>
            </a:r>
          </a:p>
          <a:p>
            <a:pPr marL="457200" lvl="1" indent="0">
              <a:buNone/>
            </a:pPr>
            <a:r>
              <a:rPr lang="en-US" sz="1400" dirty="0">
                <a:latin typeface="Courier New" panose="02070309020205020404" pitchFamily="49" charset="0"/>
              </a:rPr>
              <a:t>English    87</a:t>
            </a:r>
          </a:p>
          <a:p>
            <a:r>
              <a:rPr lang="en-US" dirty="0"/>
              <a:t>Use </a:t>
            </a:r>
            <a:r>
              <a:rPr lang="en-US" sz="1600" dirty="0">
                <a:latin typeface="Courier New" panose="02070309020205020404" pitchFamily="49" charset="0"/>
              </a:rPr>
              <a:t>pandas.IndexSlice</a:t>
            </a:r>
            <a:r>
              <a:rPr lang="en-US" dirty="0"/>
              <a:t> to slice a multi-index level:</a:t>
            </a:r>
          </a:p>
          <a:p>
            <a:pPr marL="457200" lvl="1" indent="0">
              <a:buNone/>
            </a:pPr>
            <a:r>
              <a:rPr lang="en-US" sz="1400" dirty="0">
                <a:latin typeface="Courier New" panose="02070309020205020404" pitchFamily="49" charset="0"/>
              </a:rPr>
              <a:t>&gt;&gt;&gt; grades_num_yr.loc[pandas.IndexSlice[:, 2020], :]</a:t>
            </a:r>
          </a:p>
          <a:p>
            <a:pPr marL="457200" lvl="1" indent="0">
              <a:buNone/>
            </a:pPr>
            <a:r>
              <a:rPr lang="en-US" sz="1400" b="1" dirty="0">
                <a:latin typeface="Courier New" panose="02070309020205020404" pitchFamily="49" charset="0"/>
              </a:rPr>
              <a:t>              Math  English</a:t>
            </a:r>
          </a:p>
          <a:p>
            <a:pPr marL="457200" lvl="1" indent="0">
              <a:buNone/>
            </a:pPr>
            <a:r>
              <a:rPr lang="en-US" sz="1400" b="1" dirty="0">
                <a:latin typeface="Courier New" panose="02070309020205020404" pitchFamily="49" charset="0"/>
              </a:rPr>
              <a:t>Name    Year</a:t>
            </a:r>
          </a:p>
          <a:p>
            <a:pPr marL="457200" lvl="1" indent="0">
              <a:buNone/>
            </a:pPr>
            <a:r>
              <a:rPr lang="en-US" sz="1400" b="1" dirty="0">
                <a:latin typeface="Courier New" panose="02070309020205020404" pitchFamily="49" charset="0"/>
              </a:rPr>
              <a:t>Parker  2020</a:t>
            </a:r>
            <a:r>
              <a:rPr lang="en-US" sz="1400" dirty="0">
                <a:latin typeface="Courier New" panose="02070309020205020404" pitchFamily="49" charset="0"/>
              </a:rPr>
              <a:t>    92       87</a:t>
            </a:r>
          </a:p>
          <a:p>
            <a:pPr marL="457200" lvl="1" indent="0">
              <a:buNone/>
            </a:pPr>
            <a:r>
              <a:rPr lang="en-US" sz="1400" b="1" dirty="0">
                <a:latin typeface="Courier New" panose="02070309020205020404" pitchFamily="49" charset="0"/>
              </a:rPr>
              <a:t>Baldwin 2020</a:t>
            </a:r>
            <a:r>
              <a:rPr lang="en-US" sz="1400" dirty="0">
                <a:latin typeface="Courier New" panose="02070309020205020404" pitchFamily="49" charset="0"/>
              </a:rPr>
              <a:t>    81       66 </a:t>
            </a:r>
          </a:p>
          <a:p>
            <a:pPr lvl="1"/>
            <a:r>
              <a:rPr lang="en-US" dirty="0"/>
              <a:t>Retrieves all students' grades for just 2020.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70FE8D-FC35-41FF-8EBE-237005AA4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Indexing and Slicing </a:t>
            </a:r>
            <a:r>
              <a:rPr lang="en-US" sz="2200" dirty="0">
                <a:latin typeface="Courier New" panose="02070309020205020404" pitchFamily="49" charset="0"/>
              </a:rPr>
              <a:t>MultiIndex</a:t>
            </a:r>
            <a:r>
              <a:rPr lang="en-US" dirty="0"/>
              <a:t> Objects</a:t>
            </a:r>
          </a:p>
        </p:txBody>
      </p:sp>
    </p:spTree>
    <p:extLst>
      <p:ext uri="{BB962C8B-B14F-4D97-AF65-F5344CB8AC3E}">
        <p14:creationId xmlns:p14="http://schemas.microsoft.com/office/powerpoint/2010/main" val="5830581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de Highlight">
            <a:extLst>
              <a:ext uri="{FF2B5EF4-FFF2-40B4-BE49-F238E27FC236}">
                <a16:creationId xmlns:a16="http://schemas.microsoft.com/office/drawing/2014/main" id="{EDAE6AD1-6F95-4BA4-A598-DBF684D287D7}"/>
              </a:ext>
            </a:extLst>
          </p:cNvPr>
          <p:cNvSpPr/>
          <p:nvPr/>
        </p:nvSpPr>
        <p:spPr>
          <a:xfrm>
            <a:off x="838200" y="4959927"/>
            <a:ext cx="3278579" cy="985652"/>
          </a:xfrm>
          <a:prstGeom prst="rect">
            <a:avLst/>
          </a:prstGeom>
          <a:solidFill>
            <a:srgbClr val="E4E4E4"/>
          </a:solidFill>
          <a:ln w="2857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8575" cap="flat" cmpd="sng" algn="ctr">
                <a:solidFill>
                  <a:srgbClr val="FF0000"/>
                </a:solidFill>
                <a:prstDash val="solid"/>
              </a14:hiddenLine>
            </a:ext>
          </a:extLst>
        </p:spPr>
        <p:txBody>
          <a:bodyPr rtlCol="0" anchor="ctr"/>
          <a:lstStyle/>
          <a:p>
            <a:pPr algn="ctr" defTabSz="914400"/>
            <a:endParaRPr lang="en-US" sz="1100" b="1" kern="0" dirty="0" err="1">
              <a:solidFill>
                <a:srgbClr val="FF0000"/>
              </a:solidFill>
              <a:latin typeface="Arial"/>
            </a:endParaRPr>
          </a:p>
        </p:txBody>
      </p:sp>
      <p:sp>
        <p:nvSpPr>
          <p:cNvPr id="6" name="Code Highlight">
            <a:extLst>
              <a:ext uri="{FF2B5EF4-FFF2-40B4-BE49-F238E27FC236}">
                <a16:creationId xmlns:a16="http://schemas.microsoft.com/office/drawing/2014/main" id="{A48645E3-5CD7-4DD1-B38E-EFA6DC64215E}"/>
              </a:ext>
            </a:extLst>
          </p:cNvPr>
          <p:cNvSpPr/>
          <p:nvPr/>
        </p:nvSpPr>
        <p:spPr>
          <a:xfrm>
            <a:off x="838200" y="3356758"/>
            <a:ext cx="2973779" cy="1211284"/>
          </a:xfrm>
          <a:prstGeom prst="rect">
            <a:avLst/>
          </a:prstGeom>
          <a:solidFill>
            <a:srgbClr val="E4E4E4"/>
          </a:solidFill>
          <a:ln w="2857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8575" cap="flat" cmpd="sng" algn="ctr">
                <a:solidFill>
                  <a:srgbClr val="FF0000"/>
                </a:solidFill>
                <a:prstDash val="solid"/>
              </a14:hiddenLine>
            </a:ext>
          </a:extLst>
        </p:spPr>
        <p:txBody>
          <a:bodyPr rtlCol="0" anchor="ctr"/>
          <a:lstStyle/>
          <a:p>
            <a:pPr algn="ctr" defTabSz="914400"/>
            <a:endParaRPr lang="en-US" sz="1100" b="1" kern="0" dirty="0" err="1">
              <a:solidFill>
                <a:srgbClr val="FF0000"/>
              </a:solidFill>
              <a:latin typeface="Arial"/>
            </a:endParaRPr>
          </a:p>
        </p:txBody>
      </p:sp>
      <p:sp>
        <p:nvSpPr>
          <p:cNvPr id="5" name="Code Highlight">
            <a:extLst>
              <a:ext uri="{FF2B5EF4-FFF2-40B4-BE49-F238E27FC236}">
                <a16:creationId xmlns:a16="http://schemas.microsoft.com/office/drawing/2014/main" id="{4B6350C6-C13D-4FE5-BE80-AC8B0D749426}"/>
              </a:ext>
            </a:extLst>
          </p:cNvPr>
          <p:cNvSpPr/>
          <p:nvPr/>
        </p:nvSpPr>
        <p:spPr>
          <a:xfrm>
            <a:off x="838200" y="2006930"/>
            <a:ext cx="3282538" cy="950026"/>
          </a:xfrm>
          <a:prstGeom prst="rect">
            <a:avLst/>
          </a:prstGeom>
          <a:solidFill>
            <a:srgbClr val="E4E4E4"/>
          </a:solidFill>
          <a:ln w="2857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8575" cap="flat" cmpd="sng" algn="ctr">
                <a:solidFill>
                  <a:srgbClr val="FF0000"/>
                </a:solidFill>
                <a:prstDash val="solid"/>
              </a14:hiddenLine>
            </a:ext>
          </a:extLst>
        </p:spPr>
        <p:txBody>
          <a:bodyPr rtlCol="0" anchor="ctr"/>
          <a:lstStyle/>
          <a:p>
            <a:pPr algn="ctr" defTabSz="914400"/>
            <a:endParaRPr lang="en-US" sz="1100" b="1" kern="0" dirty="0" err="1">
              <a:solidFill>
                <a:srgbClr val="FF0000"/>
              </a:solidFill>
              <a:latin typeface="Arial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CD559A5-F0F4-498A-99EB-BC0990881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D70BB8-E965-4131-B204-0C113772F2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Transform </a:t>
            </a:r>
            <a:r>
              <a:rPr lang="en-US" sz="1600" dirty="0">
                <a:latin typeface="Courier New" panose="02070309020205020404" pitchFamily="49" charset="0"/>
              </a:rPr>
              <a:t>DataFrame</a:t>
            </a:r>
            <a:r>
              <a:rPr lang="en-US" dirty="0"/>
              <a:t> from single-indexed to multi-indexed and vice versa.</a:t>
            </a:r>
          </a:p>
          <a:p>
            <a:r>
              <a:rPr lang="en-US" sz="1600" dirty="0">
                <a:latin typeface="Courier New" panose="02070309020205020404" pitchFamily="49" charset="0"/>
              </a:rPr>
              <a:t>grades_num_yr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r>
              <a:rPr lang="en-US" sz="1400" b="1" dirty="0">
                <a:latin typeface="Courier New" panose="02070309020205020404" pitchFamily="49" charset="0"/>
              </a:rPr>
              <a:t>        Math      English</a:t>
            </a:r>
          </a:p>
          <a:p>
            <a:pPr marL="457200" lvl="1" indent="0">
              <a:buNone/>
            </a:pPr>
            <a:r>
              <a:rPr lang="en-US" sz="1400" b="1" dirty="0">
                <a:latin typeface="Courier New" panose="02070309020205020404" pitchFamily="49" charset="0"/>
              </a:rPr>
              <a:t>        2019 2020    2019 2020</a:t>
            </a:r>
          </a:p>
          <a:p>
            <a:pPr marL="457200" lvl="1" indent="0">
              <a:buNone/>
            </a:pPr>
            <a:r>
              <a:rPr lang="en-US" sz="1400" b="1" dirty="0">
                <a:latin typeface="Courier New" panose="02070309020205020404" pitchFamily="49" charset="0"/>
              </a:rPr>
              <a:t>Parker</a:t>
            </a:r>
            <a:r>
              <a:rPr lang="en-US" sz="1400" dirty="0">
                <a:latin typeface="Courier New" panose="02070309020205020404" pitchFamily="49" charset="0"/>
              </a:rPr>
              <a:t>    94   92      83   87</a:t>
            </a:r>
          </a:p>
          <a:p>
            <a:pPr marL="457200" lvl="1" indent="0">
              <a:buNone/>
            </a:pPr>
            <a:r>
              <a:rPr lang="en-US" sz="1400" b="1" dirty="0">
                <a:latin typeface="Courier New" panose="02070309020205020404" pitchFamily="49" charset="0"/>
              </a:rPr>
              <a:t>Baldwin</a:t>
            </a:r>
            <a:r>
              <a:rPr lang="en-US" sz="1400" dirty="0">
                <a:latin typeface="Courier New" panose="02070309020205020404" pitchFamily="49" charset="0"/>
              </a:rPr>
              <a:t>   74   81      65   66</a:t>
            </a:r>
          </a:p>
          <a:p>
            <a:r>
              <a:rPr lang="en-US" dirty="0"/>
              <a:t>Use </a:t>
            </a:r>
            <a:r>
              <a:rPr lang="en-US" sz="1600" dirty="0">
                <a:latin typeface="Courier New" panose="02070309020205020404" pitchFamily="49" charset="0"/>
              </a:rPr>
              <a:t>stack()</a:t>
            </a:r>
            <a:r>
              <a:rPr lang="en-US" dirty="0"/>
              <a:t> to multi-index rows instead of columns.</a:t>
            </a:r>
          </a:p>
          <a:p>
            <a:pPr marL="457200" lvl="1" indent="0">
              <a:buNone/>
            </a:pPr>
            <a:r>
              <a:rPr lang="en-US" sz="1400" b="1" dirty="0">
                <a:latin typeface="Courier New" panose="02070309020205020404" pitchFamily="49" charset="0"/>
              </a:rPr>
              <a:t>              Math  English</a:t>
            </a:r>
          </a:p>
          <a:p>
            <a:pPr marL="457200" lvl="1" indent="0">
              <a:buNone/>
            </a:pPr>
            <a:r>
              <a:rPr lang="en-US" sz="1400" b="1" dirty="0">
                <a:latin typeface="Courier New" panose="02070309020205020404" pitchFamily="49" charset="0"/>
              </a:rPr>
              <a:t>Baldwin 2019</a:t>
            </a:r>
            <a:r>
              <a:rPr lang="en-US" sz="1400" dirty="0">
                <a:latin typeface="Courier New" panose="02070309020205020404" pitchFamily="49" charset="0"/>
              </a:rPr>
              <a:t>    74       65</a:t>
            </a:r>
          </a:p>
          <a:p>
            <a:pPr marL="457200" lvl="1" indent="0">
              <a:buNone/>
            </a:pPr>
            <a:r>
              <a:rPr lang="en-US" sz="1400" dirty="0">
                <a:latin typeface="Courier New" panose="02070309020205020404" pitchFamily="49" charset="0"/>
              </a:rPr>
              <a:t>        </a:t>
            </a:r>
            <a:r>
              <a:rPr lang="en-US" sz="1400" b="1" dirty="0">
                <a:latin typeface="Courier New" panose="02070309020205020404" pitchFamily="49" charset="0"/>
              </a:rPr>
              <a:t>2020</a:t>
            </a:r>
            <a:r>
              <a:rPr lang="en-US" sz="1400" dirty="0">
                <a:latin typeface="Courier New" panose="02070309020205020404" pitchFamily="49" charset="0"/>
              </a:rPr>
              <a:t>    81       66</a:t>
            </a:r>
          </a:p>
          <a:p>
            <a:pPr marL="457200" lvl="1" indent="0">
              <a:buNone/>
            </a:pPr>
            <a:r>
              <a:rPr lang="en-US" sz="1400" b="1" dirty="0">
                <a:latin typeface="Courier New" panose="02070309020205020404" pitchFamily="49" charset="0"/>
              </a:rPr>
              <a:t>Parker  2019</a:t>
            </a:r>
            <a:r>
              <a:rPr lang="en-US" sz="1400" dirty="0">
                <a:latin typeface="Courier New" panose="02070309020205020404" pitchFamily="49" charset="0"/>
              </a:rPr>
              <a:t>    94       83</a:t>
            </a:r>
          </a:p>
          <a:p>
            <a:pPr marL="457200" lvl="1" indent="0">
              <a:buNone/>
            </a:pPr>
            <a:r>
              <a:rPr lang="en-US" sz="1400" dirty="0">
                <a:latin typeface="Courier New" panose="02070309020205020404" pitchFamily="49" charset="0"/>
              </a:rPr>
              <a:t>        </a:t>
            </a:r>
            <a:r>
              <a:rPr lang="en-US" sz="1400" b="1" dirty="0">
                <a:latin typeface="Courier New" panose="02070309020205020404" pitchFamily="49" charset="0"/>
              </a:rPr>
              <a:t>2020</a:t>
            </a:r>
            <a:r>
              <a:rPr lang="en-US" sz="1400" dirty="0">
                <a:latin typeface="Courier New" panose="02070309020205020404" pitchFamily="49" charset="0"/>
              </a:rPr>
              <a:t>    92       87</a:t>
            </a:r>
          </a:p>
          <a:p>
            <a:r>
              <a:rPr lang="en-US" dirty="0"/>
              <a:t>Use </a:t>
            </a:r>
            <a:r>
              <a:rPr lang="en-US" sz="1600" dirty="0">
                <a:latin typeface="Courier New" panose="02070309020205020404" pitchFamily="49" charset="0"/>
              </a:rPr>
              <a:t>unstack()</a:t>
            </a:r>
            <a:r>
              <a:rPr lang="en-US" dirty="0"/>
              <a:t> to pivot back to column multi-index:</a:t>
            </a:r>
          </a:p>
          <a:p>
            <a:pPr marL="457200" lvl="1" indent="0">
              <a:buNone/>
            </a:pPr>
            <a:r>
              <a:rPr lang="en-US" sz="1400" b="1" dirty="0">
                <a:latin typeface="Courier New" panose="02070309020205020404" pitchFamily="49" charset="0"/>
              </a:rPr>
              <a:t>        English      Math</a:t>
            </a:r>
          </a:p>
          <a:p>
            <a:pPr marL="457200" lvl="1" indent="0">
              <a:buNone/>
            </a:pPr>
            <a:r>
              <a:rPr lang="en-US" sz="1400" b="1" dirty="0">
                <a:latin typeface="Courier New" panose="02070309020205020404" pitchFamily="49" charset="0"/>
              </a:rPr>
              <a:t>        2019 2020    2019 2020</a:t>
            </a:r>
          </a:p>
          <a:p>
            <a:pPr marL="457200" lvl="1" indent="0">
              <a:buNone/>
            </a:pPr>
            <a:r>
              <a:rPr lang="en-US" sz="1400" b="1" dirty="0">
                <a:latin typeface="Courier New" panose="02070309020205020404" pitchFamily="49" charset="0"/>
              </a:rPr>
              <a:t>Baldwin</a:t>
            </a:r>
            <a:r>
              <a:rPr lang="en-US" sz="1400" dirty="0">
                <a:latin typeface="Courier New" panose="02070309020205020404" pitchFamily="49" charset="0"/>
              </a:rPr>
              <a:t>   65   66      74   81</a:t>
            </a:r>
          </a:p>
          <a:p>
            <a:pPr marL="457200" lvl="1" indent="0">
              <a:buNone/>
            </a:pPr>
            <a:r>
              <a:rPr lang="en-US" sz="1400" b="1" dirty="0">
                <a:latin typeface="Courier New" panose="02070309020205020404" pitchFamily="49" charset="0"/>
              </a:rPr>
              <a:t>Parker</a:t>
            </a:r>
            <a:r>
              <a:rPr lang="en-US" sz="1400" dirty="0">
                <a:latin typeface="Courier New" panose="02070309020205020404" pitchFamily="49" charset="0"/>
              </a:rPr>
              <a:t>    83   87      94   92</a:t>
            </a:r>
          </a:p>
          <a:p>
            <a:r>
              <a:rPr lang="en-US" dirty="0"/>
              <a:t>Both functions sort index labels.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AE48153-6DF5-4BAC-B7EC-6C955CFA7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sz="2200" dirty="0">
                <a:latin typeface="Courier New" panose="02070309020205020404" pitchFamily="49" charset="0"/>
              </a:rPr>
              <a:t>DataFrame.stack()</a:t>
            </a:r>
            <a:r>
              <a:rPr lang="en-US" dirty="0"/>
              <a:t> and </a:t>
            </a:r>
            <a:r>
              <a:rPr lang="en-US" sz="2200" dirty="0">
                <a:latin typeface="Courier New" panose="02070309020205020404" pitchFamily="49" charset="0"/>
              </a:rPr>
              <a:t>DataFrame.unstack()</a:t>
            </a:r>
            <a:r>
              <a:rPr lang="en-US" dirty="0"/>
              <a:t> Functions</a:t>
            </a:r>
          </a:p>
        </p:txBody>
      </p:sp>
    </p:spTree>
    <p:extLst>
      <p:ext uri="{BB962C8B-B14F-4D97-AF65-F5344CB8AC3E}">
        <p14:creationId xmlns:p14="http://schemas.microsoft.com/office/powerpoint/2010/main" val="35901429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926D226-1997-453E-AD58-75111028A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9E24F7-DEF8-4FB8-90FF-512BC35B40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dirty="0"/>
              <a:t>Remember that pandas relies on NumPy to decide whether a view or a copy is returned.</a:t>
            </a:r>
          </a:p>
          <a:p>
            <a:r>
              <a:rPr lang="en-US" sz="1600" dirty="0"/>
              <a:t>Use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copy()</a:t>
            </a:r>
            <a:r>
              <a:rPr lang="en-US" sz="1600" dirty="0"/>
              <a:t> to return a copy.</a:t>
            </a:r>
          </a:p>
          <a:p>
            <a:r>
              <a:rPr lang="en-US" sz="1600" dirty="0"/>
              <a:t>Use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append()</a:t>
            </a:r>
            <a:r>
              <a:rPr lang="en-US" sz="1600" dirty="0"/>
              <a:t> to concatenate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US" sz="1600" dirty="0"/>
              <a:t>s.</a:t>
            </a:r>
          </a:p>
          <a:p>
            <a:pPr lvl="1"/>
            <a:r>
              <a:rPr lang="en-US" sz="1400" dirty="0"/>
              <a:t>Adds new rows by default.</a:t>
            </a:r>
          </a:p>
          <a:p>
            <a:r>
              <a:rPr lang="en-US" sz="1600" dirty="0"/>
              <a:t>Use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join()</a:t>
            </a:r>
            <a:r>
              <a:rPr lang="en-US" sz="1600" dirty="0"/>
              <a:t> to merge rows with similar values.</a:t>
            </a:r>
          </a:p>
          <a:p>
            <a:pPr lvl="1"/>
            <a:r>
              <a:rPr lang="en-US" sz="1400" dirty="0"/>
              <a:t>Specify join approach using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how</a:t>
            </a:r>
            <a:r>
              <a:rPr lang="en-US" sz="1400" dirty="0"/>
              <a:t> argument.</a:t>
            </a:r>
          </a:p>
          <a:p>
            <a:r>
              <a:rPr lang="en-US" sz="1600" dirty="0"/>
              <a:t>Use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pivot()</a:t>
            </a:r>
            <a:r>
              <a:rPr lang="en-US" sz="1600" dirty="0"/>
              <a:t> to reshape and summarize data.</a:t>
            </a:r>
          </a:p>
          <a:p>
            <a:pPr lvl="1"/>
            <a:r>
              <a:rPr lang="en-US" sz="1400" dirty="0"/>
              <a:t>Use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pivot_table()</a:t>
            </a:r>
            <a:r>
              <a:rPr lang="en-US" sz="1400" dirty="0"/>
              <a:t> if there are duplicate values.</a:t>
            </a:r>
          </a:p>
          <a:p>
            <a:r>
              <a:rPr lang="en-US" sz="1600" dirty="0"/>
              <a:t>Use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transpose()</a:t>
            </a:r>
            <a:r>
              <a:rPr lang="en-US" sz="1600" dirty="0"/>
              <a:t> to permute data.</a:t>
            </a:r>
          </a:p>
          <a:p>
            <a:r>
              <a:rPr lang="en-US" sz="1600" dirty="0"/>
              <a:t>Use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sort_values()</a:t>
            </a:r>
            <a:r>
              <a:rPr lang="en-US" sz="1600" dirty="0"/>
              <a:t> to sort values.</a:t>
            </a:r>
          </a:p>
          <a:p>
            <a:r>
              <a:rPr lang="en-US" sz="1600" dirty="0"/>
              <a:t>Use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sort_index()</a:t>
            </a:r>
            <a:r>
              <a:rPr lang="en-US" sz="1600" dirty="0"/>
              <a:t> to sort row and/or column indices.</a:t>
            </a:r>
          </a:p>
          <a:p>
            <a:r>
              <a:rPr lang="en-US" sz="1600" dirty="0"/>
              <a:t>Use grouping to summarize related portions of dataset.</a:t>
            </a:r>
          </a:p>
          <a:p>
            <a:pPr lvl="1"/>
            <a:r>
              <a:rPr lang="en-US" sz="1400" dirty="0"/>
              <a:t>Use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groupby()</a:t>
            </a:r>
            <a:r>
              <a:rPr lang="en-US" sz="1400" dirty="0"/>
              <a:t> with label whose unique values you want to group.</a:t>
            </a:r>
          </a:p>
          <a:p>
            <a:pPr lvl="1"/>
            <a:r>
              <a:rPr lang="en-US" sz="1400" dirty="0"/>
              <a:t>Call the desired summary function on grouping.</a:t>
            </a:r>
          </a:p>
          <a:p>
            <a:r>
              <a:rPr lang="en-US" sz="1600" dirty="0"/>
              <a:t>Consider multi-indexing a hierarchical dataset.</a:t>
            </a:r>
          </a:p>
          <a:p>
            <a:r>
              <a:rPr lang="en-US" sz="1600" dirty="0"/>
              <a:t>Supply a tuple of levels when indexing/slicing a multi-indexed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US" sz="1600" dirty="0"/>
              <a:t>.</a:t>
            </a:r>
          </a:p>
          <a:p>
            <a:pPr lvl="1"/>
            <a:r>
              <a:rPr lang="en-US" sz="1400" dirty="0"/>
              <a:t>Use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IndexSlice</a:t>
            </a:r>
            <a:r>
              <a:rPr lang="en-US" sz="1400" dirty="0"/>
              <a:t> to slice on levels themselves.</a:t>
            </a:r>
          </a:p>
          <a:p>
            <a:r>
              <a:rPr lang="en-US" sz="1600" dirty="0"/>
              <a:t>Use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stack()</a:t>
            </a:r>
            <a:r>
              <a:rPr lang="en-US" sz="1600" dirty="0"/>
              <a:t> and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unstack()</a:t>
            </a:r>
            <a:r>
              <a:rPr lang="en-US" sz="1600" dirty="0"/>
              <a:t> to go from single-indexed to multi-indexed and vice versa.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D0AB5CC-C12A-49BE-919E-7493440B4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Guidelines for Manipulating Data in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US" dirty="0"/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25816273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D2BA272-60D9-49AB-942D-F1BA9B62E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DBB120-5775-4988-AEA8-A4ACB7485C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need to incorporate invoice data you worked on earlier into the </a:t>
            </a:r>
            <a:r>
              <a:rPr lang="en-US" sz="1600" dirty="0">
                <a:latin typeface="Courier New" panose="02070309020205020404" pitchFamily="49" charset="0"/>
              </a:rPr>
              <a:t>DataFrame</a:t>
            </a:r>
            <a:r>
              <a:rPr lang="en-US" dirty="0"/>
              <a:t>.</a:t>
            </a:r>
          </a:p>
          <a:p>
            <a:r>
              <a:rPr lang="en-US" dirty="0"/>
              <a:t>You need to add customer ratings for each transaction as well.</a:t>
            </a:r>
          </a:p>
          <a:p>
            <a:r>
              <a:rPr lang="en-US" dirty="0"/>
              <a:t>Once the dataset is filled out, you can rearrange it:</a:t>
            </a:r>
          </a:p>
          <a:p>
            <a:pPr lvl="1"/>
            <a:r>
              <a:rPr lang="en-US" dirty="0"/>
              <a:t>Sort the data by invoice IDs.</a:t>
            </a:r>
          </a:p>
          <a:p>
            <a:pPr lvl="1"/>
            <a:r>
              <a:rPr lang="en-US" dirty="0"/>
              <a:t>Pivot and group data to see store performance, product line sales, and male vs. female ratings.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E9FDCBF-9E4F-4EAF-9862-BE2E173E1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Activity: Manipulating Data in </a:t>
            </a:r>
            <a:r>
              <a:rPr lang="en-US" sz="2200" dirty="0">
                <a:latin typeface="Courier New" panose="02070309020205020404" pitchFamily="49" charset="0"/>
              </a:rPr>
              <a:t>DataFrame</a:t>
            </a:r>
            <a:r>
              <a:rPr lang="en-US" dirty="0"/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11849936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8017F-AFAE-4834-A8BB-C16EE7B86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Modify Data in </a:t>
            </a:r>
            <a:r>
              <a:rPr lang="en-US" sz="3800" dirty="0">
                <a:latin typeface="Courier New" panose="02070309020205020404" pitchFamily="49" charset="0"/>
              </a:rPr>
              <a:t>DataFrame</a:t>
            </a:r>
            <a:r>
              <a:rPr lang="en-US" dirty="0"/>
              <a:t>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51A918-F8E5-4C0E-B9B1-E7CF9F156B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Topic B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11450B-7A20-4054-BA60-0C4610B12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679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8017F-AFAE-4834-A8BB-C16EE7B86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Manipulate Data in </a:t>
            </a:r>
            <a:r>
              <a:rPr lang="en-US" sz="3800" dirty="0">
                <a:latin typeface="Courier New" panose="02070309020205020404" pitchFamily="49" charset="0"/>
              </a:rPr>
              <a:t>DataFrame</a:t>
            </a:r>
            <a:r>
              <a:rPr lang="en-US" dirty="0"/>
              <a:t>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51A918-F8E5-4C0E-B9B1-E7CF9F156B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Topic 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11450B-7A20-4054-BA60-0C4610B12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5199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de Highlight">
            <a:extLst>
              <a:ext uri="{FF2B5EF4-FFF2-40B4-BE49-F238E27FC236}">
                <a16:creationId xmlns:a16="http://schemas.microsoft.com/office/drawing/2014/main" id="{E8602678-3F1A-4407-8687-EEB07347D2A4}"/>
              </a:ext>
            </a:extLst>
          </p:cNvPr>
          <p:cNvSpPr/>
          <p:nvPr/>
        </p:nvSpPr>
        <p:spPr>
          <a:xfrm>
            <a:off x="838198" y="3154878"/>
            <a:ext cx="6492835" cy="1492332"/>
          </a:xfrm>
          <a:prstGeom prst="rect">
            <a:avLst/>
          </a:prstGeom>
          <a:solidFill>
            <a:srgbClr val="E4E4E4"/>
          </a:solidFill>
          <a:ln w="2857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8575" cap="flat" cmpd="sng" algn="ctr">
                <a:solidFill>
                  <a:srgbClr val="FF0000"/>
                </a:solidFill>
                <a:prstDash val="solid"/>
              </a14:hiddenLine>
            </a:ext>
          </a:extLst>
        </p:spPr>
        <p:txBody>
          <a:bodyPr rtlCol="0" anchor="ctr"/>
          <a:lstStyle/>
          <a:p>
            <a:pPr algn="ctr" defTabSz="914400"/>
            <a:endParaRPr lang="en-US" sz="1100" b="1" kern="0" dirty="0" err="1">
              <a:solidFill>
                <a:srgbClr val="FF0000"/>
              </a:solidFill>
              <a:latin typeface="Arial"/>
            </a:endParaRPr>
          </a:p>
        </p:txBody>
      </p:sp>
      <p:sp>
        <p:nvSpPr>
          <p:cNvPr id="5" name="Code Highlight">
            <a:extLst>
              <a:ext uri="{FF2B5EF4-FFF2-40B4-BE49-F238E27FC236}">
                <a16:creationId xmlns:a16="http://schemas.microsoft.com/office/drawing/2014/main" id="{C3675DE3-3E1B-4CE0-B98A-6FF90FE8D15D}"/>
              </a:ext>
            </a:extLst>
          </p:cNvPr>
          <p:cNvSpPr/>
          <p:nvPr/>
        </p:nvSpPr>
        <p:spPr>
          <a:xfrm>
            <a:off x="838199" y="2343397"/>
            <a:ext cx="5804065" cy="478972"/>
          </a:xfrm>
          <a:prstGeom prst="rect">
            <a:avLst/>
          </a:prstGeom>
          <a:solidFill>
            <a:srgbClr val="E4E4E4"/>
          </a:solidFill>
          <a:ln w="2857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8575" cap="flat" cmpd="sng" algn="ctr">
                <a:solidFill>
                  <a:srgbClr val="FF0000"/>
                </a:solidFill>
                <a:prstDash val="solid"/>
              </a14:hiddenLine>
            </a:ext>
          </a:extLst>
        </p:spPr>
        <p:txBody>
          <a:bodyPr rtlCol="0" anchor="ctr"/>
          <a:lstStyle/>
          <a:p>
            <a:pPr algn="ctr" defTabSz="914400"/>
            <a:endParaRPr lang="en-US" sz="1100" b="1" kern="0" dirty="0" err="1">
              <a:solidFill>
                <a:srgbClr val="FF0000"/>
              </a:solidFill>
              <a:latin typeface="Arial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AD2D635-2827-4095-A239-85E7CB414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064C36-105D-4C53-BD76-37BD55BE33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Renames row or column labels.</a:t>
            </a:r>
          </a:p>
          <a:p>
            <a:r>
              <a:rPr lang="en-US" dirty="0"/>
              <a:t>Supply a dictionary where each key is the current label, each value is the new label.</a:t>
            </a:r>
          </a:p>
          <a:p>
            <a:r>
              <a:rPr lang="en-US" dirty="0"/>
              <a:t>Example:</a:t>
            </a:r>
          </a:p>
          <a:p>
            <a:pPr marL="457200" lvl="1" indent="0">
              <a:buNone/>
            </a:pPr>
            <a:r>
              <a:rPr lang="en-US" sz="1400" dirty="0">
                <a:latin typeface="Courier New" panose="02070309020205020404" pitchFamily="49" charset="0"/>
              </a:rPr>
              <a:t>new_names = {'Math': 'Calculus', 'Science': 'Physics'}</a:t>
            </a:r>
          </a:p>
          <a:p>
            <a:pPr marL="457200" lvl="1" indent="0">
              <a:buNone/>
            </a:pPr>
            <a:r>
              <a:rPr lang="en-US" sz="1400" dirty="0">
                <a:latin typeface="Courier New" panose="02070309020205020404" pitchFamily="49" charset="0"/>
              </a:rPr>
              <a:t>grades_num.rename(mapper = new_names, axis = 1)</a:t>
            </a:r>
          </a:p>
          <a:p>
            <a:r>
              <a:rPr lang="en-US" dirty="0"/>
              <a:t>Result:</a:t>
            </a:r>
          </a:p>
          <a:p>
            <a:pPr marL="457200" lvl="1" indent="0">
              <a:buNone/>
            </a:pPr>
            <a:r>
              <a:rPr lang="en-US" sz="1400" b="1" dirty="0">
                <a:latin typeface="Courier New" panose="02070309020205020404" pitchFamily="49" charset="0"/>
              </a:rPr>
              <a:t>         Calculus  English  Physics  History  Business   Art</a:t>
            </a:r>
          </a:p>
          <a:p>
            <a:pPr marL="457200" lvl="1" indent="0">
              <a:buNone/>
            </a:pPr>
            <a:r>
              <a:rPr lang="en-US" sz="1400" b="1" dirty="0">
                <a:latin typeface="Courier New" panose="02070309020205020404" pitchFamily="49" charset="0"/>
              </a:rPr>
              <a:t>Parker</a:t>
            </a:r>
            <a:r>
              <a:rPr lang="en-US" sz="1400" dirty="0">
                <a:latin typeface="Courier New" panose="02070309020205020404" pitchFamily="49" charset="0"/>
              </a:rPr>
              <a:t>         94       83     91.0       79       NaN  83.0</a:t>
            </a:r>
          </a:p>
          <a:p>
            <a:pPr marL="457200" lvl="1" indent="0">
              <a:buNone/>
            </a:pPr>
            <a:r>
              <a:rPr lang="en-US" sz="1400" b="1" dirty="0">
                <a:latin typeface="Courier New" panose="02070309020205020404" pitchFamily="49" charset="0"/>
              </a:rPr>
              <a:t>Baldwin</a:t>
            </a:r>
            <a:r>
              <a:rPr lang="en-US" sz="1400" dirty="0">
                <a:latin typeface="Courier New" panose="02070309020205020404" pitchFamily="49" charset="0"/>
              </a:rPr>
              <a:t>        74       65     91.0       82       NaN   NaN</a:t>
            </a:r>
          </a:p>
          <a:p>
            <a:pPr marL="457200" lvl="1" indent="0">
              <a:buNone/>
            </a:pPr>
            <a:r>
              <a:rPr lang="en-US" sz="1400" b="1" dirty="0">
                <a:latin typeface="Courier New" panose="02070309020205020404" pitchFamily="49" charset="0"/>
              </a:rPr>
              <a:t>Duncan</a:t>
            </a:r>
            <a:r>
              <a:rPr lang="en-US" sz="1400" dirty="0">
                <a:latin typeface="Courier New" panose="02070309020205020404" pitchFamily="49" charset="0"/>
              </a:rPr>
              <a:t>         96       90      NaN       89       NaN   NaN</a:t>
            </a:r>
          </a:p>
          <a:p>
            <a:pPr marL="457200" lvl="1" indent="0">
              <a:buNone/>
            </a:pPr>
            <a:r>
              <a:rPr lang="en-US" sz="1400" b="1" dirty="0">
                <a:latin typeface="Courier New" panose="02070309020205020404" pitchFamily="49" charset="0"/>
              </a:rPr>
              <a:t>Cain</a:t>
            </a:r>
            <a:r>
              <a:rPr lang="en-US" sz="1400" dirty="0">
                <a:latin typeface="Courier New" panose="02070309020205020404" pitchFamily="49" charset="0"/>
              </a:rPr>
              <a:t>           75       74     89.0       85       NaN  92.0</a:t>
            </a:r>
          </a:p>
          <a:p>
            <a:pPr marL="457200" lvl="1" indent="0">
              <a:buNone/>
            </a:pPr>
            <a:r>
              <a:rPr lang="en-US" sz="1400" b="1" dirty="0">
                <a:latin typeface="Courier New" panose="02070309020205020404" pitchFamily="49" charset="0"/>
              </a:rPr>
              <a:t>Rivera</a:t>
            </a:r>
            <a:r>
              <a:rPr lang="en-US" sz="1400" dirty="0">
                <a:latin typeface="Courier New" panose="02070309020205020404" pitchFamily="49" charset="0"/>
              </a:rPr>
              <a:t>         74       79     89.0       91      83.0   NaN</a:t>
            </a:r>
          </a:p>
          <a:p>
            <a:r>
              <a:rPr lang="en-US" dirty="0"/>
              <a:t>You can also feed a dictionary to either the </a:t>
            </a:r>
            <a:r>
              <a:rPr lang="en-US" sz="1600" dirty="0">
                <a:latin typeface="Courier New" panose="02070309020205020404" pitchFamily="49" charset="0"/>
              </a:rPr>
              <a:t>index</a:t>
            </a:r>
            <a:r>
              <a:rPr lang="en-US" dirty="0"/>
              <a:t> (rows) or </a:t>
            </a:r>
            <a:r>
              <a:rPr lang="en-US" sz="1600" dirty="0">
                <a:latin typeface="Courier New" panose="02070309020205020404" pitchFamily="49" charset="0"/>
              </a:rPr>
              <a:t>columns</a:t>
            </a:r>
            <a:r>
              <a:rPr lang="en-US" dirty="0"/>
              <a:t> arguments.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E42D377-2E12-4418-817A-FE06E5F02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DataFrame.rename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Function</a:t>
            </a:r>
          </a:p>
        </p:txBody>
      </p:sp>
    </p:spTree>
    <p:extLst>
      <p:ext uri="{BB962C8B-B14F-4D97-AF65-F5344CB8AC3E}">
        <p14:creationId xmlns:p14="http://schemas.microsoft.com/office/powerpoint/2010/main" val="11998305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de Highlight">
            <a:extLst>
              <a:ext uri="{FF2B5EF4-FFF2-40B4-BE49-F238E27FC236}">
                <a16:creationId xmlns:a16="http://schemas.microsoft.com/office/drawing/2014/main" id="{9E9DCD78-BD57-430C-8F48-B198ED3594E4}"/>
              </a:ext>
            </a:extLst>
          </p:cNvPr>
          <p:cNvSpPr/>
          <p:nvPr/>
        </p:nvSpPr>
        <p:spPr>
          <a:xfrm>
            <a:off x="838199" y="3526970"/>
            <a:ext cx="6374082" cy="1492334"/>
          </a:xfrm>
          <a:prstGeom prst="rect">
            <a:avLst/>
          </a:prstGeom>
          <a:solidFill>
            <a:srgbClr val="E4E4E4"/>
          </a:solidFill>
          <a:ln w="2857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8575" cap="flat" cmpd="sng" algn="ctr">
                <a:solidFill>
                  <a:srgbClr val="FF0000"/>
                </a:solidFill>
                <a:prstDash val="solid"/>
              </a14:hiddenLine>
            </a:ext>
          </a:extLst>
        </p:spPr>
        <p:txBody>
          <a:bodyPr rtlCol="0" anchor="ctr"/>
          <a:lstStyle/>
          <a:p>
            <a:pPr algn="ctr" defTabSz="914400"/>
            <a:endParaRPr lang="en-US" sz="1100" b="1" kern="0" dirty="0" err="1">
              <a:solidFill>
                <a:srgbClr val="FF0000"/>
              </a:solidFill>
              <a:latin typeface="Arial"/>
            </a:endParaRPr>
          </a:p>
        </p:txBody>
      </p:sp>
      <p:sp>
        <p:nvSpPr>
          <p:cNvPr id="5" name="Code Highlight">
            <a:extLst>
              <a:ext uri="{FF2B5EF4-FFF2-40B4-BE49-F238E27FC236}">
                <a16:creationId xmlns:a16="http://schemas.microsoft.com/office/drawing/2014/main" id="{76A02CAB-C00C-48B1-A141-B64797B26C62}"/>
              </a:ext>
            </a:extLst>
          </p:cNvPr>
          <p:cNvSpPr/>
          <p:nvPr/>
        </p:nvSpPr>
        <p:spPr>
          <a:xfrm>
            <a:off x="838199" y="2315688"/>
            <a:ext cx="6647213" cy="249382"/>
          </a:xfrm>
          <a:prstGeom prst="rect">
            <a:avLst/>
          </a:prstGeom>
          <a:solidFill>
            <a:srgbClr val="E4E4E4"/>
          </a:solidFill>
          <a:ln w="2857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8575" cap="flat" cmpd="sng" algn="ctr">
                <a:solidFill>
                  <a:srgbClr val="FF0000"/>
                </a:solidFill>
                <a:prstDash val="solid"/>
              </a14:hiddenLine>
            </a:ext>
          </a:extLst>
        </p:spPr>
        <p:txBody>
          <a:bodyPr rtlCol="0" anchor="ctr"/>
          <a:lstStyle/>
          <a:p>
            <a:pPr algn="ctr" defTabSz="914400"/>
            <a:endParaRPr lang="en-US" sz="1100" b="1" kern="0" dirty="0" err="1">
              <a:solidFill>
                <a:srgbClr val="FF0000"/>
              </a:solidFill>
              <a:latin typeface="Arial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2F3561A-8694-4197-A3B8-A0A3F8F3A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1A634E-9133-4529-8591-2DBD0FEBCE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Replaces all </a:t>
            </a:r>
            <a:r>
              <a:rPr lang="en-US" sz="1600" dirty="0">
                <a:latin typeface="Courier New" panose="02070309020205020404" pitchFamily="49" charset="0"/>
              </a:rPr>
              <a:t>NaN</a:t>
            </a:r>
            <a:r>
              <a:rPr lang="en-US" dirty="0"/>
              <a:t> values with value you specify (or a dictionary of values).</a:t>
            </a:r>
          </a:p>
          <a:p>
            <a:r>
              <a:rPr lang="en-US" dirty="0"/>
              <a:t>You can specify axis on which to fill missing values.</a:t>
            </a:r>
          </a:p>
          <a:p>
            <a:r>
              <a:rPr lang="en-US" dirty="0"/>
              <a:t>Example replaces all </a:t>
            </a:r>
            <a:r>
              <a:rPr lang="en-US" sz="1600" dirty="0">
                <a:latin typeface="Courier New" panose="02070309020205020404" pitchFamily="49" charset="0"/>
              </a:rPr>
              <a:t>NaN</a:t>
            </a:r>
            <a:r>
              <a:rPr lang="en-US" dirty="0"/>
              <a:t> with group grades for each subject:</a:t>
            </a:r>
          </a:p>
          <a:p>
            <a:pPr marL="457200" lvl="1" indent="0">
              <a:buNone/>
            </a:pPr>
            <a:r>
              <a:rPr lang="en-US" sz="1400" dirty="0" err="1">
                <a:latin typeface="Courier New" panose="02070309020205020404" pitchFamily="49" charset="0"/>
              </a:rPr>
              <a:t>grades_num.fillna</a:t>
            </a:r>
            <a:r>
              <a:rPr lang="en-US" sz="1400" dirty="0">
                <a:latin typeface="Courier New" panose="02070309020205020404" pitchFamily="49" charset="0"/>
              </a:rPr>
              <a:t>({'Business': 84, 'Art': 91}).astype('int64')</a:t>
            </a:r>
          </a:p>
          <a:p>
            <a:pPr lvl="1"/>
            <a:r>
              <a:rPr lang="en-US" dirty="0"/>
              <a:t>Key is column, value is what </a:t>
            </a:r>
            <a:r>
              <a:rPr lang="en-US" sz="1400" dirty="0">
                <a:latin typeface="Courier New" panose="02070309020205020404" pitchFamily="49" charset="0"/>
              </a:rPr>
              <a:t>NaN</a:t>
            </a:r>
            <a:r>
              <a:rPr lang="en-US" dirty="0"/>
              <a:t> will be replaced with.</a:t>
            </a:r>
          </a:p>
          <a:p>
            <a:r>
              <a:rPr lang="en-US" dirty="0"/>
              <a:t>Result:</a:t>
            </a:r>
          </a:p>
          <a:p>
            <a:endParaRPr lang="en-US" dirty="0"/>
          </a:p>
          <a:p>
            <a:pPr marL="457200" lvl="1" indent="0">
              <a:buNone/>
            </a:pPr>
            <a:r>
              <a:rPr lang="en-US" sz="1400" b="1" dirty="0">
                <a:latin typeface="Courier New" panose="02070309020205020404" pitchFamily="49" charset="0"/>
              </a:rPr>
              <a:t>         Calculus  English  Physics  History  Business  Art</a:t>
            </a:r>
          </a:p>
          <a:p>
            <a:pPr marL="457200" lvl="1" indent="0">
              <a:buNone/>
            </a:pPr>
            <a:r>
              <a:rPr lang="en-US" sz="1400" b="1" dirty="0">
                <a:latin typeface="Courier New" panose="02070309020205020404" pitchFamily="49" charset="0"/>
              </a:rPr>
              <a:t>Parker</a:t>
            </a:r>
            <a:r>
              <a:rPr lang="en-US" sz="1400" dirty="0">
                <a:latin typeface="Courier New" panose="02070309020205020404" pitchFamily="49" charset="0"/>
              </a:rPr>
              <a:t>         94       83       91       79        84   83</a:t>
            </a:r>
          </a:p>
          <a:p>
            <a:pPr marL="457200" lvl="1" indent="0">
              <a:buNone/>
            </a:pPr>
            <a:r>
              <a:rPr lang="en-US" sz="1400" b="1" dirty="0">
                <a:latin typeface="Courier New" panose="02070309020205020404" pitchFamily="49" charset="0"/>
              </a:rPr>
              <a:t>Baldwin</a:t>
            </a:r>
            <a:r>
              <a:rPr lang="en-US" sz="1400" dirty="0">
                <a:latin typeface="Courier New" panose="02070309020205020404" pitchFamily="49" charset="0"/>
              </a:rPr>
              <a:t>        74       65       91       82        84   91</a:t>
            </a:r>
          </a:p>
          <a:p>
            <a:pPr marL="457200" lvl="1" indent="0">
              <a:buNone/>
            </a:pPr>
            <a:r>
              <a:rPr lang="en-US" sz="1400" b="1" dirty="0">
                <a:latin typeface="Courier New" panose="02070309020205020404" pitchFamily="49" charset="0"/>
              </a:rPr>
              <a:t>Duncan</a:t>
            </a:r>
            <a:r>
              <a:rPr lang="en-US" sz="1400" dirty="0">
                <a:latin typeface="Courier New" panose="02070309020205020404" pitchFamily="49" charset="0"/>
              </a:rPr>
              <a:t>         96       90       58       89        84   91</a:t>
            </a:r>
          </a:p>
          <a:p>
            <a:pPr marL="457200" lvl="1" indent="0">
              <a:buNone/>
            </a:pPr>
            <a:r>
              <a:rPr lang="fr-FR" sz="1400" b="1" dirty="0">
                <a:latin typeface="Courier New" panose="02070309020205020404" pitchFamily="49" charset="0"/>
              </a:rPr>
              <a:t>Cain</a:t>
            </a:r>
            <a:r>
              <a:rPr lang="fr-FR" sz="1400" dirty="0">
                <a:latin typeface="Courier New" panose="02070309020205020404" pitchFamily="49" charset="0"/>
              </a:rPr>
              <a:t>           75       74       89       85        84   92</a:t>
            </a:r>
          </a:p>
          <a:p>
            <a:pPr marL="457200" lvl="1" indent="0">
              <a:buNone/>
            </a:pPr>
            <a:r>
              <a:rPr lang="fr-FR" sz="1400" b="1" dirty="0">
                <a:latin typeface="Courier New" panose="02070309020205020404" pitchFamily="49" charset="0"/>
              </a:rPr>
              <a:t>Rivera</a:t>
            </a:r>
            <a:r>
              <a:rPr lang="fr-FR" sz="1400" dirty="0">
                <a:latin typeface="Courier New" panose="02070309020205020404" pitchFamily="49" charset="0"/>
              </a:rPr>
              <a:t>         74       79       89       91        83   91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D5A8F35-0EBF-4E58-8263-E895F83FF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sz="2200" dirty="0" err="1">
                <a:latin typeface="Courier New" panose="02070309020205020404" pitchFamily="49" charset="0"/>
              </a:rPr>
              <a:t>DataFrame.fillna</a:t>
            </a:r>
            <a:r>
              <a:rPr lang="en-US" sz="2200" dirty="0">
                <a:latin typeface="Courier New" panose="02070309020205020404" pitchFamily="49" charset="0"/>
              </a:rPr>
              <a:t>()</a:t>
            </a:r>
            <a:r>
              <a:rPr lang="en-US" dirty="0"/>
              <a:t> Function</a:t>
            </a:r>
          </a:p>
        </p:txBody>
      </p:sp>
    </p:spTree>
    <p:extLst>
      <p:ext uri="{BB962C8B-B14F-4D97-AF65-F5344CB8AC3E}">
        <p14:creationId xmlns:p14="http://schemas.microsoft.com/office/powerpoint/2010/main" val="20005976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de Highlight">
            <a:extLst>
              <a:ext uri="{FF2B5EF4-FFF2-40B4-BE49-F238E27FC236}">
                <a16:creationId xmlns:a16="http://schemas.microsoft.com/office/drawing/2014/main" id="{0CF52511-7A80-42AE-9341-80A77DE729BC}"/>
              </a:ext>
            </a:extLst>
          </p:cNvPr>
          <p:cNvSpPr/>
          <p:nvPr/>
        </p:nvSpPr>
        <p:spPr>
          <a:xfrm>
            <a:off x="838198" y="5062847"/>
            <a:ext cx="3476503" cy="249382"/>
          </a:xfrm>
          <a:prstGeom prst="rect">
            <a:avLst/>
          </a:prstGeom>
          <a:solidFill>
            <a:srgbClr val="E4E4E4"/>
          </a:solidFill>
          <a:ln w="2857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8575" cap="flat" cmpd="sng" algn="ctr">
                <a:solidFill>
                  <a:srgbClr val="FF0000"/>
                </a:solidFill>
                <a:prstDash val="solid"/>
              </a14:hiddenLine>
            </a:ext>
          </a:extLst>
        </p:spPr>
        <p:txBody>
          <a:bodyPr rtlCol="0" anchor="ctr"/>
          <a:lstStyle/>
          <a:p>
            <a:pPr algn="ctr" defTabSz="914400"/>
            <a:endParaRPr lang="en-US" sz="1100" b="1" kern="0" dirty="0" err="1">
              <a:solidFill>
                <a:srgbClr val="FF0000"/>
              </a:solidFill>
              <a:latin typeface="Arial"/>
            </a:endParaRPr>
          </a:p>
        </p:txBody>
      </p:sp>
      <p:sp>
        <p:nvSpPr>
          <p:cNvPr id="3" name="Code Highlight">
            <a:extLst>
              <a:ext uri="{FF2B5EF4-FFF2-40B4-BE49-F238E27FC236}">
                <a16:creationId xmlns:a16="http://schemas.microsoft.com/office/drawing/2014/main" id="{E1321027-232A-47C6-9349-782CC6E6DCE8}"/>
              </a:ext>
            </a:extLst>
          </p:cNvPr>
          <p:cNvSpPr/>
          <p:nvPr/>
        </p:nvSpPr>
        <p:spPr>
          <a:xfrm>
            <a:off x="838198" y="3198421"/>
            <a:ext cx="6389915" cy="1504208"/>
          </a:xfrm>
          <a:prstGeom prst="rect">
            <a:avLst/>
          </a:prstGeom>
          <a:solidFill>
            <a:srgbClr val="E4E4E4"/>
          </a:solidFill>
          <a:ln w="2857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8575" cap="flat" cmpd="sng" algn="ctr">
                <a:solidFill>
                  <a:srgbClr val="FF0000"/>
                </a:solidFill>
                <a:prstDash val="solid"/>
              </a14:hiddenLine>
            </a:ext>
          </a:extLst>
        </p:spPr>
        <p:txBody>
          <a:bodyPr rtlCol="0" anchor="ctr"/>
          <a:lstStyle/>
          <a:p>
            <a:pPr algn="ctr" defTabSz="914400"/>
            <a:endParaRPr lang="en-US" sz="1100" b="1" kern="0" dirty="0" err="1">
              <a:solidFill>
                <a:srgbClr val="FF0000"/>
              </a:solidFill>
              <a:latin typeface="Arial"/>
            </a:endParaRPr>
          </a:p>
        </p:txBody>
      </p:sp>
      <p:sp>
        <p:nvSpPr>
          <p:cNvPr id="2" name="Code Highlight">
            <a:extLst>
              <a:ext uri="{FF2B5EF4-FFF2-40B4-BE49-F238E27FC236}">
                <a16:creationId xmlns:a16="http://schemas.microsoft.com/office/drawing/2014/main" id="{49DFCAA8-AAF1-42FD-AA9D-53688A04E4B1}"/>
              </a:ext>
            </a:extLst>
          </p:cNvPr>
          <p:cNvSpPr/>
          <p:nvPr/>
        </p:nvSpPr>
        <p:spPr>
          <a:xfrm>
            <a:off x="838199" y="2319646"/>
            <a:ext cx="3991099" cy="237507"/>
          </a:xfrm>
          <a:prstGeom prst="rect">
            <a:avLst/>
          </a:prstGeom>
          <a:solidFill>
            <a:srgbClr val="E4E4E4"/>
          </a:solidFill>
          <a:ln w="2857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8575" cap="flat" cmpd="sng" algn="ctr">
                <a:solidFill>
                  <a:srgbClr val="FF0000"/>
                </a:solidFill>
                <a:prstDash val="solid"/>
              </a14:hiddenLine>
            </a:ext>
          </a:extLst>
        </p:spPr>
        <p:txBody>
          <a:bodyPr rtlCol="0" anchor="ctr"/>
          <a:lstStyle/>
          <a:p>
            <a:pPr algn="ctr" defTabSz="914400"/>
            <a:endParaRPr lang="en-US" sz="1100" b="1" kern="0" dirty="0" err="1">
              <a:solidFill>
                <a:srgbClr val="FF0000"/>
              </a:solidFill>
              <a:latin typeface="Arial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2E3026-67DD-4F50-AC35-934899C40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22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361AFD-FA7B-4610-89A2-3619E4FC59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Replaces values when a given condition is false.</a:t>
            </a:r>
          </a:p>
          <a:p>
            <a:r>
              <a:rPr lang="en-US" sz="1600" dirty="0">
                <a:latin typeface="Courier New" panose="02070309020205020404" pitchFamily="49" charset="0"/>
              </a:rPr>
              <a:t>cond</a:t>
            </a:r>
            <a:r>
              <a:rPr lang="en-US" dirty="0"/>
              <a:t> argument is condition, </a:t>
            </a:r>
            <a:r>
              <a:rPr lang="en-US" sz="1600" dirty="0">
                <a:latin typeface="Courier New" panose="02070309020205020404" pitchFamily="49" charset="0"/>
              </a:rPr>
              <a:t>other</a:t>
            </a:r>
            <a:r>
              <a:rPr lang="en-US" dirty="0"/>
              <a:t> is the value to change to.</a:t>
            </a:r>
          </a:p>
          <a:p>
            <a:r>
              <a:rPr lang="en-US" dirty="0"/>
              <a:t>Example changes failing grades to 60:</a:t>
            </a:r>
          </a:p>
          <a:p>
            <a:pPr marL="457200" lvl="1" indent="0">
              <a:buNone/>
            </a:pPr>
            <a:r>
              <a:rPr lang="pt-BR" sz="1400" dirty="0">
                <a:latin typeface="Courier New" panose="02070309020205020404" pitchFamily="49" charset="0"/>
              </a:rPr>
              <a:t>grades_num.where(grades_num &gt; 59, 60)</a:t>
            </a:r>
          </a:p>
          <a:p>
            <a:pPr lvl="1"/>
            <a:r>
              <a:rPr lang="pt-BR" dirty="0"/>
              <a:t>Grades </a:t>
            </a:r>
            <a:r>
              <a:rPr lang="pt-BR" i="1" dirty="0"/>
              <a:t>not</a:t>
            </a:r>
            <a:r>
              <a:rPr lang="pt-BR" dirty="0"/>
              <a:t> above 59 will be changed to 60.</a:t>
            </a:r>
          </a:p>
          <a:p>
            <a:r>
              <a:rPr lang="pt-BR" dirty="0"/>
              <a:t>Result:</a:t>
            </a:r>
          </a:p>
          <a:p>
            <a:pPr marL="457200" lvl="1" indent="0">
              <a:buNone/>
            </a:pPr>
            <a:r>
              <a:rPr lang="en-US" sz="1400" b="1" dirty="0">
                <a:latin typeface="Courier New" panose="02070309020205020404" pitchFamily="49" charset="0"/>
              </a:rPr>
              <a:t>         Calculus  English  Physics  History  Business  Art</a:t>
            </a:r>
          </a:p>
          <a:p>
            <a:pPr marL="457200" lvl="1" indent="0">
              <a:buNone/>
            </a:pPr>
            <a:r>
              <a:rPr lang="en-US" sz="1400" b="1" dirty="0">
                <a:latin typeface="Courier New" panose="02070309020205020404" pitchFamily="49" charset="0"/>
              </a:rPr>
              <a:t>Parker</a:t>
            </a:r>
            <a:r>
              <a:rPr lang="en-US" sz="1400" dirty="0">
                <a:latin typeface="Courier New" panose="02070309020205020404" pitchFamily="49" charset="0"/>
              </a:rPr>
              <a:t>         94       83       91       79        84   83</a:t>
            </a:r>
          </a:p>
          <a:p>
            <a:pPr marL="457200" lvl="1" indent="0">
              <a:buNone/>
            </a:pPr>
            <a:r>
              <a:rPr lang="en-US" sz="1400" b="1" dirty="0">
                <a:latin typeface="Courier New" panose="02070309020205020404" pitchFamily="49" charset="0"/>
              </a:rPr>
              <a:t>Baldwin</a:t>
            </a:r>
            <a:r>
              <a:rPr lang="en-US" sz="1400" dirty="0">
                <a:latin typeface="Courier New" panose="02070309020205020404" pitchFamily="49" charset="0"/>
              </a:rPr>
              <a:t>        74       65       91       82        84   91</a:t>
            </a:r>
          </a:p>
          <a:p>
            <a:pPr marL="457200" lvl="1" indent="0">
              <a:buNone/>
            </a:pPr>
            <a:r>
              <a:rPr lang="en-US" sz="1400" b="1" dirty="0">
                <a:latin typeface="Courier New" panose="02070309020205020404" pitchFamily="49" charset="0"/>
              </a:rPr>
              <a:t>Duncan</a:t>
            </a:r>
            <a:r>
              <a:rPr lang="en-US" sz="1400" dirty="0">
                <a:latin typeface="Courier New" panose="02070309020205020404" pitchFamily="49" charset="0"/>
              </a:rPr>
              <a:t>         96       90       </a:t>
            </a:r>
            <a:r>
              <a:rPr lang="en-US" sz="1400" b="1" dirty="0">
                <a:latin typeface="Courier New" panose="02070309020205020404" pitchFamily="49" charset="0"/>
              </a:rPr>
              <a:t>60</a:t>
            </a:r>
            <a:r>
              <a:rPr lang="en-US" sz="1400" dirty="0">
                <a:latin typeface="Courier New" panose="02070309020205020404" pitchFamily="49" charset="0"/>
              </a:rPr>
              <a:t>       89        84   91</a:t>
            </a:r>
          </a:p>
          <a:p>
            <a:pPr marL="457200" lvl="1" indent="0">
              <a:buNone/>
            </a:pPr>
            <a:r>
              <a:rPr lang="en-US" sz="1400" b="1" dirty="0">
                <a:latin typeface="Courier New" panose="02070309020205020404" pitchFamily="49" charset="0"/>
              </a:rPr>
              <a:t>Cain</a:t>
            </a:r>
            <a:r>
              <a:rPr lang="en-US" sz="1400" dirty="0">
                <a:latin typeface="Courier New" panose="02070309020205020404" pitchFamily="49" charset="0"/>
              </a:rPr>
              <a:t>           75       74       89       85        84   92</a:t>
            </a:r>
          </a:p>
          <a:p>
            <a:pPr marL="457200" lvl="1" indent="0">
              <a:buNone/>
            </a:pPr>
            <a:r>
              <a:rPr lang="en-US" sz="1400" b="1" dirty="0">
                <a:latin typeface="Courier New" panose="02070309020205020404" pitchFamily="49" charset="0"/>
              </a:rPr>
              <a:t>Rivera</a:t>
            </a:r>
            <a:r>
              <a:rPr lang="en-US" sz="1400" dirty="0">
                <a:latin typeface="Courier New" panose="02070309020205020404" pitchFamily="49" charset="0"/>
              </a:rPr>
              <a:t>         74       79       89       91        83   91</a:t>
            </a:r>
          </a:p>
          <a:p>
            <a:r>
              <a:rPr lang="en-US" dirty="0"/>
              <a:t>You can accomplish same thing with a mask:</a:t>
            </a:r>
          </a:p>
          <a:p>
            <a:pPr marL="457200" lvl="1" indent="0">
              <a:buNone/>
            </a:pPr>
            <a:r>
              <a:rPr lang="pt-BR" sz="1400" dirty="0">
                <a:latin typeface="Courier New" panose="02070309020205020404" pitchFamily="49" charset="0"/>
              </a:rPr>
              <a:t>grades_num[grades_num &lt; 60] = 60</a:t>
            </a:r>
          </a:p>
          <a:p>
            <a:r>
              <a:rPr lang="pt-BR" dirty="0"/>
              <a:t>Mask changes data in place, </a:t>
            </a:r>
            <a:r>
              <a:rPr lang="pt-BR" sz="1600" dirty="0">
                <a:latin typeface="Courier New" panose="02070309020205020404" pitchFamily="49" charset="0"/>
              </a:rPr>
              <a:t>where()</a:t>
            </a:r>
            <a:r>
              <a:rPr lang="pt-BR" dirty="0"/>
              <a:t> does not.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614416C-0D6E-482D-985D-77A724619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DataFrame.where()</a:t>
            </a:r>
            <a:r>
              <a:rPr lang="en-US" dirty="0"/>
              <a:t> Function</a:t>
            </a:r>
          </a:p>
        </p:txBody>
      </p:sp>
    </p:spTree>
    <p:extLst>
      <p:ext uri="{BB962C8B-B14F-4D97-AF65-F5344CB8AC3E}">
        <p14:creationId xmlns:p14="http://schemas.microsoft.com/office/powerpoint/2010/main" val="14199037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de Highlight">
            <a:extLst>
              <a:ext uri="{FF2B5EF4-FFF2-40B4-BE49-F238E27FC236}">
                <a16:creationId xmlns:a16="http://schemas.microsoft.com/office/drawing/2014/main" id="{6043A281-48DD-40B0-811D-68A7CC6F5DF4}"/>
              </a:ext>
            </a:extLst>
          </p:cNvPr>
          <p:cNvSpPr/>
          <p:nvPr/>
        </p:nvSpPr>
        <p:spPr>
          <a:xfrm>
            <a:off x="566057" y="1492322"/>
            <a:ext cx="7960426" cy="259284"/>
          </a:xfrm>
          <a:prstGeom prst="rect">
            <a:avLst/>
          </a:prstGeom>
          <a:solidFill>
            <a:srgbClr val="E4E4E4"/>
          </a:solidFill>
          <a:ln w="2857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8575" cap="flat" cmpd="sng" algn="ctr">
                <a:solidFill>
                  <a:srgbClr val="FF0000"/>
                </a:solidFill>
                <a:prstDash val="solid"/>
              </a14:hiddenLine>
            </a:ext>
          </a:extLst>
        </p:spPr>
        <p:txBody>
          <a:bodyPr rtlCol="0" anchor="ctr"/>
          <a:lstStyle/>
          <a:p>
            <a:pPr algn="ctr" defTabSz="914400"/>
            <a:endParaRPr lang="en-US" sz="1100" b="1" kern="0" dirty="0" err="1">
              <a:solidFill>
                <a:srgbClr val="FF0000"/>
              </a:solidFill>
              <a:latin typeface="Arial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1A9ACD4-7CBC-4E1E-95C8-B6B92EF6F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DEFA5D-8E7A-4610-8CD0-EA14A9299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925" y="1447800"/>
            <a:ext cx="8460150" cy="685800"/>
          </a:xfrm>
        </p:spPr>
        <p:txBody>
          <a:bodyPr/>
          <a:lstStyle/>
          <a:p>
            <a:pPr marL="0" indent="0" algn="ctr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sliced = grades_num.loc['Baldwin':'Duncan', 'Calculus':'English']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B63EA8C-5A5E-464A-9C31-84D4D30F1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200" dirty="0">
                <a:latin typeface="Courier New" panose="02070309020205020404" pitchFamily="49" charset="0"/>
              </a:rPr>
              <a:t>DataFrame</a:t>
            </a:r>
            <a:r>
              <a:rPr lang="en-US" dirty="0"/>
              <a:t> Arithmetic Functions and Operators (Slide 1 of 2)</a:t>
            </a:r>
          </a:p>
        </p:txBody>
      </p:sp>
      <p:graphicFrame>
        <p:nvGraphicFramePr>
          <p:cNvPr id="8" name="Group 23">
            <a:extLst>
              <a:ext uri="{FF2B5EF4-FFF2-40B4-BE49-F238E27FC236}">
                <a16:creationId xmlns:a16="http://schemas.microsoft.com/office/drawing/2014/main" id="{576755B0-390A-4767-9CE1-F33E46D5C3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7663400"/>
              </p:ext>
            </p:extLst>
          </p:nvPr>
        </p:nvGraphicFramePr>
        <p:xfrm>
          <a:off x="495301" y="2178122"/>
          <a:ext cx="8153399" cy="3785616"/>
        </p:xfrm>
        <a:graphic>
          <a:graphicData uri="http://schemas.openxmlformats.org/drawingml/2006/table">
            <a:tbl>
              <a:tblPr/>
              <a:tblGrid>
                <a:gridCol w="2476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29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47540">
                  <a:extLst>
                    <a:ext uri="{9D8B030D-6E8A-4147-A177-3AD203B41FA5}">
                      <a16:colId xmlns:a16="http://schemas.microsoft.com/office/drawing/2014/main" val="885718415"/>
                    </a:ext>
                  </a:extLst>
                </a:gridCol>
              </a:tblGrid>
              <a:tr h="322246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  <a:cs typeface="Calibri"/>
                        </a:rPr>
                        <a:t>Function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DDC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Calibri"/>
                        </a:rPr>
                        <a:t>Wrapper Operator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D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Calibri"/>
                        </a:rPr>
                        <a:t>Example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D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905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DataFrame.</a:t>
                      </a: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add()</a:t>
                      </a:r>
                      <a:endParaRPr kumimoji="0" 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+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&gt;&gt;&gt; sliced + 3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 Calculus  English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Baldwin</a:t>
                      </a:r>
                      <a:r>
                        <a:rPr kumimoji="0" 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77       68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Duncan</a:t>
                      </a:r>
                      <a:r>
                        <a:rPr kumimoji="0" 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 99       93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905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DataFrame.</a:t>
                      </a: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sub()</a:t>
                      </a:r>
                      <a:endParaRPr kumimoji="0" 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-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&gt;&gt;&gt; sliced – 3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 Calculus  English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Baldwin</a:t>
                      </a:r>
                      <a:r>
                        <a:rPr kumimoji="0" 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71       62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Duncan</a:t>
                      </a:r>
                      <a:r>
                        <a:rPr kumimoji="0" 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 93       87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905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DataFrame.</a:t>
                      </a: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mul()</a:t>
                      </a:r>
                      <a:endParaRPr kumimoji="0" 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*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&gt;&gt;&gt; sliced * 2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 Calculus  English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Baldwin</a:t>
                      </a:r>
                      <a:r>
                        <a:rPr kumimoji="0" 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148      130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Duncan</a:t>
                      </a:r>
                      <a:r>
                        <a:rPr kumimoji="0" 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192      180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905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DataFrame.</a:t>
                      </a: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div()</a:t>
                      </a:r>
                      <a:endParaRPr kumimoji="0" 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/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&gt;&gt;&gt; sliced / 3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  Calculus    English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Baldwin</a:t>
                      </a:r>
                      <a:r>
                        <a:rPr kumimoji="0" 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24.666667  21.666667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Duncan</a:t>
                      </a:r>
                      <a:r>
                        <a:rPr kumimoji="0" 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32.000000  30.000000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09617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87061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de Highlight">
            <a:extLst>
              <a:ext uri="{FF2B5EF4-FFF2-40B4-BE49-F238E27FC236}">
                <a16:creationId xmlns:a16="http://schemas.microsoft.com/office/drawing/2014/main" id="{6043A281-48DD-40B0-811D-68A7CC6F5DF4}"/>
              </a:ext>
            </a:extLst>
          </p:cNvPr>
          <p:cNvSpPr/>
          <p:nvPr/>
        </p:nvSpPr>
        <p:spPr>
          <a:xfrm>
            <a:off x="566057" y="1492322"/>
            <a:ext cx="7960426" cy="259284"/>
          </a:xfrm>
          <a:prstGeom prst="rect">
            <a:avLst/>
          </a:prstGeom>
          <a:solidFill>
            <a:srgbClr val="E4E4E4"/>
          </a:solidFill>
          <a:ln w="2857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8575" cap="flat" cmpd="sng" algn="ctr">
                <a:solidFill>
                  <a:srgbClr val="FF0000"/>
                </a:solidFill>
                <a:prstDash val="solid"/>
              </a14:hiddenLine>
            </a:ext>
          </a:extLst>
        </p:spPr>
        <p:txBody>
          <a:bodyPr rtlCol="0" anchor="ctr"/>
          <a:lstStyle/>
          <a:p>
            <a:pPr algn="ctr" defTabSz="914400"/>
            <a:endParaRPr lang="en-US" sz="1100" b="1" kern="0" dirty="0" err="1">
              <a:solidFill>
                <a:srgbClr val="FF0000"/>
              </a:solidFill>
              <a:latin typeface="Arial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1A9ACD4-7CBC-4E1E-95C8-B6B92EF6F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DEFA5D-8E7A-4610-8CD0-EA14A9299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925" y="1447800"/>
            <a:ext cx="8460150" cy="685800"/>
          </a:xfrm>
        </p:spPr>
        <p:txBody>
          <a:bodyPr/>
          <a:lstStyle/>
          <a:p>
            <a:pPr marL="0" indent="0" algn="ctr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sliced = grades_num.loc['Baldwin':'Duncan', 'Calculus':'English']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B63EA8C-5A5E-464A-9C31-84D4D30F1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200" dirty="0">
                <a:latin typeface="Courier New" panose="02070309020205020404" pitchFamily="49" charset="0"/>
              </a:rPr>
              <a:t>DataFrame</a:t>
            </a:r>
            <a:r>
              <a:rPr lang="en-US" dirty="0"/>
              <a:t> Arithmetic Functions and Operators (Slide 2 of 2)</a:t>
            </a:r>
          </a:p>
        </p:txBody>
      </p:sp>
      <p:graphicFrame>
        <p:nvGraphicFramePr>
          <p:cNvPr id="8" name="Group 23">
            <a:extLst>
              <a:ext uri="{FF2B5EF4-FFF2-40B4-BE49-F238E27FC236}">
                <a16:creationId xmlns:a16="http://schemas.microsoft.com/office/drawing/2014/main" id="{576755B0-390A-4767-9CE1-F33E46D5C3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5500394"/>
              </p:ext>
            </p:extLst>
          </p:nvPr>
        </p:nvGraphicFramePr>
        <p:xfrm>
          <a:off x="495301" y="2178122"/>
          <a:ext cx="8153399" cy="2923032"/>
        </p:xfrm>
        <a:graphic>
          <a:graphicData uri="http://schemas.openxmlformats.org/drawingml/2006/table">
            <a:tbl>
              <a:tblPr/>
              <a:tblGrid>
                <a:gridCol w="2476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29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47540">
                  <a:extLst>
                    <a:ext uri="{9D8B030D-6E8A-4147-A177-3AD203B41FA5}">
                      <a16:colId xmlns:a16="http://schemas.microsoft.com/office/drawing/2014/main" val="885718415"/>
                    </a:ext>
                  </a:extLst>
                </a:gridCol>
              </a:tblGrid>
              <a:tr h="322246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  <a:cs typeface="Calibri"/>
                        </a:rPr>
                        <a:t>Function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DDC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Calibri"/>
                        </a:rPr>
                        <a:t>Wrapper Operator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D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Calibri"/>
                        </a:rPr>
                        <a:t>Example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D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905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DataFrame.</a:t>
                      </a: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floordiv()</a:t>
                      </a:r>
                      <a:endParaRPr kumimoji="0" 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//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&gt;&gt;&gt; sliced // 3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 Calculus  English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Baldwin</a:t>
                      </a:r>
                      <a:r>
                        <a:rPr kumimoji="0" 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24       21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Duncan</a:t>
                      </a:r>
                      <a:r>
                        <a:rPr kumimoji="0" 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 32       30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905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DataFrame.</a:t>
                      </a: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mod()</a:t>
                      </a:r>
                      <a:endParaRPr kumimoji="0" 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%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&gt;&gt;&gt; sliced % 3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 Calculus  English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Baldwin</a:t>
                      </a:r>
                      <a:r>
                        <a:rPr kumimoji="0" 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 2        2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Duncan</a:t>
                      </a:r>
                      <a:r>
                        <a:rPr kumimoji="0" 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  0        0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905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DataFrame.</a:t>
                      </a: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power()</a:t>
                      </a:r>
                      <a:endParaRPr kumimoji="0" 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**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&gt;&gt;&gt; sliced ** 2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 Calculus  English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Baldwin</a:t>
                      </a:r>
                      <a:r>
                        <a:rPr kumimoji="0" 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5476     4225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Duncan</a:t>
                      </a:r>
                      <a:r>
                        <a:rPr kumimoji="0" 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9216     8100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09617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38467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de Highlight">
            <a:extLst>
              <a:ext uri="{FF2B5EF4-FFF2-40B4-BE49-F238E27FC236}">
                <a16:creationId xmlns:a16="http://schemas.microsoft.com/office/drawing/2014/main" id="{B265352B-DD02-46EC-8E65-11056971BED9}"/>
              </a:ext>
            </a:extLst>
          </p:cNvPr>
          <p:cNvSpPr/>
          <p:nvPr/>
        </p:nvSpPr>
        <p:spPr>
          <a:xfrm>
            <a:off x="838199" y="3525277"/>
            <a:ext cx="7256814" cy="1719658"/>
          </a:xfrm>
          <a:prstGeom prst="rect">
            <a:avLst/>
          </a:prstGeom>
          <a:solidFill>
            <a:srgbClr val="E4E4E4"/>
          </a:solidFill>
          <a:ln w="2857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8575" cap="flat" cmpd="sng" algn="ctr">
                <a:solidFill>
                  <a:srgbClr val="FF0000"/>
                </a:solidFill>
                <a:prstDash val="solid"/>
              </a14:hiddenLine>
            </a:ext>
          </a:extLst>
        </p:spPr>
        <p:txBody>
          <a:bodyPr rtlCol="0" anchor="ctr"/>
          <a:lstStyle/>
          <a:p>
            <a:pPr algn="ctr" defTabSz="914400"/>
            <a:endParaRPr lang="en-US" sz="1100" b="1" kern="0" dirty="0" err="1">
              <a:solidFill>
                <a:srgbClr val="FF0000"/>
              </a:solidFill>
              <a:latin typeface="Arial"/>
            </a:endParaRPr>
          </a:p>
        </p:txBody>
      </p:sp>
      <p:sp>
        <p:nvSpPr>
          <p:cNvPr id="5" name="Code Highlight">
            <a:extLst>
              <a:ext uri="{FF2B5EF4-FFF2-40B4-BE49-F238E27FC236}">
                <a16:creationId xmlns:a16="http://schemas.microsoft.com/office/drawing/2014/main" id="{C8C31AFF-E9E6-4F94-8FB0-3632B74D0233}"/>
              </a:ext>
            </a:extLst>
          </p:cNvPr>
          <p:cNvSpPr/>
          <p:nvPr/>
        </p:nvSpPr>
        <p:spPr>
          <a:xfrm>
            <a:off x="838199" y="1676399"/>
            <a:ext cx="6057405" cy="1474519"/>
          </a:xfrm>
          <a:prstGeom prst="rect">
            <a:avLst/>
          </a:prstGeom>
          <a:solidFill>
            <a:srgbClr val="E4E4E4"/>
          </a:solidFill>
          <a:ln w="2857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8575" cap="flat" cmpd="sng" algn="ctr">
                <a:solidFill>
                  <a:srgbClr val="FF0000"/>
                </a:solidFill>
                <a:prstDash val="solid"/>
              </a14:hiddenLine>
            </a:ext>
          </a:extLst>
        </p:spPr>
        <p:txBody>
          <a:bodyPr rtlCol="0" anchor="ctr"/>
          <a:lstStyle/>
          <a:p>
            <a:pPr algn="ctr" defTabSz="914400"/>
            <a:endParaRPr lang="en-US" sz="1100" b="1" kern="0" dirty="0" err="1">
              <a:solidFill>
                <a:srgbClr val="FF0000"/>
              </a:solidFill>
              <a:latin typeface="Arial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815657A-E3EE-460D-8C5C-5223CA6C0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34FA31-E839-4B48-927C-4107BD3EF7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dirty="0">
                <a:latin typeface="Courier New" panose="02070309020205020404" pitchFamily="49" charset="0"/>
              </a:rPr>
              <a:t>N/A</a:t>
            </a:r>
            <a:r>
              <a:rPr lang="en-US" dirty="0"/>
              <a:t> means student hasn't taken course, </a:t>
            </a:r>
            <a:r>
              <a:rPr lang="en-US" sz="1600" dirty="0">
                <a:latin typeface="Courier New" panose="02070309020205020404" pitchFamily="49" charset="0"/>
              </a:rPr>
              <a:t>P</a:t>
            </a:r>
            <a:r>
              <a:rPr lang="en-US" dirty="0"/>
              <a:t> means score is pending:</a:t>
            </a:r>
          </a:p>
          <a:p>
            <a:pPr marL="457200" lvl="1" indent="0">
              <a:buNone/>
            </a:pPr>
            <a:r>
              <a:rPr lang="en-US" sz="1400" b="1" dirty="0">
                <a:latin typeface="Courier New" panose="02070309020205020404" pitchFamily="49" charset="0"/>
              </a:rPr>
              <a:t>         Calculus English Physics  History Business  Art</a:t>
            </a:r>
          </a:p>
          <a:p>
            <a:pPr marL="457200" lvl="1" indent="0">
              <a:buNone/>
            </a:pPr>
            <a:r>
              <a:rPr lang="en-US" sz="1400" b="1" dirty="0">
                <a:latin typeface="Courier New" panose="02070309020205020404" pitchFamily="49" charset="0"/>
              </a:rPr>
              <a:t>Parker</a:t>
            </a:r>
            <a:r>
              <a:rPr lang="en-US" sz="1400" dirty="0">
                <a:latin typeface="Courier New" panose="02070309020205020404" pitchFamily="49" charset="0"/>
              </a:rPr>
              <a:t>         94      83     N/A       79       84   83</a:t>
            </a:r>
          </a:p>
          <a:p>
            <a:pPr marL="457200" lvl="1" indent="0">
              <a:buNone/>
            </a:pPr>
            <a:r>
              <a:rPr lang="en-US" sz="1400" b="1" dirty="0">
                <a:latin typeface="Courier New" panose="02070309020205020404" pitchFamily="49" charset="0"/>
              </a:rPr>
              <a:t>Baldwin</a:t>
            </a:r>
            <a:r>
              <a:rPr lang="en-US" sz="1400" dirty="0">
                <a:latin typeface="Courier New" panose="02070309020205020404" pitchFamily="49" charset="0"/>
              </a:rPr>
              <a:t>        74      65      91       82       84   91</a:t>
            </a:r>
          </a:p>
          <a:p>
            <a:pPr marL="457200" lvl="1" indent="0">
              <a:buNone/>
            </a:pPr>
            <a:r>
              <a:rPr lang="en-US" sz="1400" b="1" dirty="0">
                <a:latin typeface="Courier New" panose="02070309020205020404" pitchFamily="49" charset="0"/>
              </a:rPr>
              <a:t>Duncan</a:t>
            </a:r>
            <a:r>
              <a:rPr lang="en-US" sz="1400" dirty="0">
                <a:latin typeface="Courier New" panose="02070309020205020404" pitchFamily="49" charset="0"/>
              </a:rPr>
              <a:t>         96      90      60       89        P   91</a:t>
            </a:r>
          </a:p>
          <a:p>
            <a:pPr marL="457200" lvl="1" indent="0">
              <a:buNone/>
            </a:pPr>
            <a:r>
              <a:rPr lang="en-US" sz="1400" b="1" dirty="0">
                <a:latin typeface="Courier New" panose="02070309020205020404" pitchFamily="49" charset="0"/>
              </a:rPr>
              <a:t>Cain</a:t>
            </a:r>
            <a:r>
              <a:rPr lang="en-US" sz="1400" dirty="0">
                <a:latin typeface="Courier New" panose="02070309020205020404" pitchFamily="49" charset="0"/>
              </a:rPr>
              <a:t>           75     N/A      89       85       84   92</a:t>
            </a:r>
          </a:p>
          <a:p>
            <a:pPr marL="457200" lvl="1" indent="0">
              <a:buNone/>
            </a:pPr>
            <a:r>
              <a:rPr lang="en-US" sz="1400" b="1" dirty="0">
                <a:latin typeface="Courier New" panose="02070309020205020404" pitchFamily="49" charset="0"/>
              </a:rPr>
              <a:t>Rivera</a:t>
            </a:r>
            <a:r>
              <a:rPr lang="en-US" sz="1400" dirty="0">
                <a:latin typeface="Courier New" panose="02070309020205020404" pitchFamily="49" charset="0"/>
              </a:rPr>
              <a:t>         74      79      89       91       83   91</a:t>
            </a:r>
          </a:p>
          <a:p>
            <a:r>
              <a:rPr lang="en-US" dirty="0"/>
              <a:t>Grading History class on a curve is easy:</a:t>
            </a:r>
          </a:p>
          <a:p>
            <a:pPr marL="457200" lvl="1" indent="0">
              <a:buNone/>
            </a:pPr>
            <a:r>
              <a:rPr lang="en-US" sz="1200" dirty="0">
                <a:latin typeface="Courier New" panose="02070309020205020404" pitchFamily="49" charset="0"/>
              </a:rPr>
              <a:t>&gt;&gt;&gt; grades_num['History'] = (10 * grades_num['History'] ** .5).astype('int64')</a:t>
            </a:r>
          </a:p>
          <a:p>
            <a:pPr marL="457200" lvl="1" indent="0">
              <a:buNone/>
            </a:pPr>
            <a:r>
              <a:rPr lang="en-US" sz="1200" dirty="0">
                <a:latin typeface="Courier New" panose="02070309020205020404" pitchFamily="49" charset="0"/>
              </a:rPr>
              <a:t>&gt;&gt;&gt; grades_num</a:t>
            </a:r>
          </a:p>
          <a:p>
            <a:pPr marL="457200" lvl="1" indent="0">
              <a:buNone/>
            </a:pPr>
            <a:r>
              <a:rPr lang="en-US" sz="1200" b="1" dirty="0">
                <a:latin typeface="Courier New" panose="02070309020205020404" pitchFamily="49" charset="0"/>
              </a:rPr>
              <a:t>         Calculus English Physics  History Business  Art</a:t>
            </a:r>
          </a:p>
          <a:p>
            <a:pPr marL="457200" lvl="1" indent="0">
              <a:buNone/>
            </a:pPr>
            <a:r>
              <a:rPr lang="en-US" sz="1200" b="1" dirty="0">
                <a:latin typeface="Courier New" panose="02070309020205020404" pitchFamily="49" charset="0"/>
              </a:rPr>
              <a:t>Parker</a:t>
            </a:r>
            <a:r>
              <a:rPr lang="en-US" sz="1200" dirty="0">
                <a:latin typeface="Courier New" panose="02070309020205020404" pitchFamily="49" charset="0"/>
              </a:rPr>
              <a:t>         94      83     N/A       88       84   83</a:t>
            </a:r>
          </a:p>
          <a:p>
            <a:pPr marL="457200" lvl="1" indent="0">
              <a:buNone/>
            </a:pPr>
            <a:r>
              <a:rPr lang="en-US" sz="1200" b="1" dirty="0">
                <a:latin typeface="Courier New" panose="02070309020205020404" pitchFamily="49" charset="0"/>
              </a:rPr>
              <a:t>Baldwin</a:t>
            </a:r>
            <a:r>
              <a:rPr lang="en-US" sz="1200" dirty="0">
                <a:latin typeface="Courier New" panose="02070309020205020404" pitchFamily="49" charset="0"/>
              </a:rPr>
              <a:t>        74      65      91       90       84   91</a:t>
            </a:r>
          </a:p>
          <a:p>
            <a:pPr marL="457200" lvl="1" indent="0">
              <a:buNone/>
            </a:pPr>
            <a:r>
              <a:rPr lang="en-US" sz="1200" b="1" dirty="0">
                <a:latin typeface="Courier New" panose="02070309020205020404" pitchFamily="49" charset="0"/>
              </a:rPr>
              <a:t>Duncan</a:t>
            </a:r>
            <a:r>
              <a:rPr lang="en-US" sz="1200" dirty="0">
                <a:latin typeface="Courier New" panose="02070309020205020404" pitchFamily="49" charset="0"/>
              </a:rPr>
              <a:t>         96      90      60       94        P   91</a:t>
            </a:r>
          </a:p>
          <a:p>
            <a:pPr marL="457200" lvl="1" indent="0">
              <a:buNone/>
            </a:pPr>
            <a:r>
              <a:rPr lang="en-US" sz="1200" b="1" dirty="0">
                <a:latin typeface="Courier New" panose="02070309020205020404" pitchFamily="49" charset="0"/>
              </a:rPr>
              <a:t>Cain</a:t>
            </a:r>
            <a:r>
              <a:rPr lang="en-US" sz="1200" dirty="0">
                <a:latin typeface="Courier New" panose="02070309020205020404" pitchFamily="49" charset="0"/>
              </a:rPr>
              <a:t>           75     N/A      89       92       84   92</a:t>
            </a:r>
          </a:p>
          <a:p>
            <a:pPr marL="457200" lvl="1" indent="0">
              <a:buNone/>
            </a:pPr>
            <a:r>
              <a:rPr lang="en-US" sz="1200" b="1" dirty="0">
                <a:latin typeface="Courier New" panose="02070309020205020404" pitchFamily="49" charset="0"/>
              </a:rPr>
              <a:t>Rivera</a:t>
            </a:r>
            <a:r>
              <a:rPr lang="en-US" sz="1200" dirty="0">
                <a:latin typeface="Courier New" panose="02070309020205020404" pitchFamily="49" charset="0"/>
              </a:rPr>
              <a:t>         74      79      89       95       83   91</a:t>
            </a:r>
          </a:p>
          <a:p>
            <a:r>
              <a:rPr lang="en-US" dirty="0"/>
              <a:t>What about columns that aren't numeric?</a:t>
            </a:r>
          </a:p>
          <a:p>
            <a:pPr lvl="1"/>
            <a:r>
              <a:rPr lang="en-US" dirty="0"/>
              <a:t>Curve calculation won't work on </a:t>
            </a:r>
            <a:r>
              <a:rPr lang="en-US" sz="1400" dirty="0">
                <a:latin typeface="Courier New" panose="02070309020205020404" pitchFamily="49" charset="0"/>
              </a:rPr>
              <a:t>Physics</a:t>
            </a:r>
            <a:r>
              <a:rPr lang="en-US" dirty="0"/>
              <a:t>, for example.</a:t>
            </a:r>
          </a:p>
          <a:p>
            <a:r>
              <a:rPr lang="en-US" dirty="0"/>
              <a:t>You need to convert the data to a numeric format first.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5635C92-F21B-48A3-92E0-C7B35DD72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Operating on Mixed Data Types</a:t>
            </a:r>
          </a:p>
        </p:txBody>
      </p:sp>
    </p:spTree>
    <p:extLst>
      <p:ext uri="{BB962C8B-B14F-4D97-AF65-F5344CB8AC3E}">
        <p14:creationId xmlns:p14="http://schemas.microsoft.com/office/powerpoint/2010/main" val="12637118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de Highlight">
            <a:extLst>
              <a:ext uri="{FF2B5EF4-FFF2-40B4-BE49-F238E27FC236}">
                <a16:creationId xmlns:a16="http://schemas.microsoft.com/office/drawing/2014/main" id="{2D086D6C-E954-41EC-B60D-C8C843CBB647}"/>
              </a:ext>
            </a:extLst>
          </p:cNvPr>
          <p:cNvSpPr/>
          <p:nvPr/>
        </p:nvSpPr>
        <p:spPr>
          <a:xfrm>
            <a:off x="838199" y="3530930"/>
            <a:ext cx="7870371" cy="2030680"/>
          </a:xfrm>
          <a:prstGeom prst="rect">
            <a:avLst/>
          </a:prstGeom>
          <a:solidFill>
            <a:srgbClr val="E4E4E4"/>
          </a:solidFill>
          <a:ln w="2857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8575" cap="flat" cmpd="sng" algn="ctr">
                <a:solidFill>
                  <a:srgbClr val="FF0000"/>
                </a:solidFill>
                <a:prstDash val="solid"/>
              </a14:hiddenLine>
            </a:ext>
          </a:extLst>
        </p:spPr>
        <p:txBody>
          <a:bodyPr rtlCol="0" anchor="ctr"/>
          <a:lstStyle/>
          <a:p>
            <a:pPr algn="ctr" defTabSz="914400"/>
            <a:endParaRPr lang="en-US" sz="1100" b="1" kern="0" dirty="0" err="1">
              <a:solidFill>
                <a:srgbClr val="FF0000"/>
              </a:solidFill>
              <a:latin typeface="Arial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7406DC0-2E36-4BF5-AF93-554904C75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C01EFA-5C95-4CAC-AF9A-26B05A2E6F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Converts data to numeric type.</a:t>
            </a:r>
          </a:p>
          <a:p>
            <a:r>
              <a:rPr lang="en-US" dirty="0"/>
              <a:t>Some conversions happen directly, like </a:t>
            </a:r>
            <a:r>
              <a:rPr lang="en-US" sz="1600" dirty="0">
                <a:latin typeface="Courier New" panose="02070309020205020404" pitchFamily="49" charset="0"/>
              </a:rPr>
              <a:t>8</a:t>
            </a:r>
            <a:r>
              <a:rPr lang="en-US" dirty="0"/>
              <a:t> (string) to </a:t>
            </a:r>
            <a:r>
              <a:rPr lang="en-US" sz="1600" dirty="0">
                <a:latin typeface="Courier New" panose="02070309020205020404" pitchFamily="49" charset="0"/>
              </a:rPr>
              <a:t>8</a:t>
            </a:r>
            <a:r>
              <a:rPr lang="en-US" dirty="0"/>
              <a:t> (integer).</a:t>
            </a:r>
          </a:p>
          <a:p>
            <a:r>
              <a:rPr lang="en-US" dirty="0"/>
              <a:t>Some need to be handled in one of three ways (</a:t>
            </a:r>
            <a:r>
              <a:rPr lang="en-US" sz="1600" dirty="0">
                <a:latin typeface="Courier New" panose="02070309020205020404" pitchFamily="49" charset="0"/>
              </a:rPr>
              <a:t>errors</a:t>
            </a:r>
            <a:r>
              <a:rPr lang="en-US" dirty="0"/>
              <a:t> argument):</a:t>
            </a:r>
          </a:p>
          <a:p>
            <a:pPr lvl="1"/>
            <a:r>
              <a:rPr lang="en-US" sz="1400" dirty="0">
                <a:latin typeface="Courier New" panose="02070309020205020404" pitchFamily="49" charset="0"/>
              </a:rPr>
              <a:t>'raise'</a:t>
            </a:r>
            <a:r>
              <a:rPr lang="en-US" dirty="0"/>
              <a:t> —Python throws an exception; conversion fails.</a:t>
            </a:r>
          </a:p>
          <a:p>
            <a:pPr lvl="1"/>
            <a:r>
              <a:rPr lang="en-US" sz="1400" dirty="0">
                <a:latin typeface="Courier New" panose="02070309020205020404" pitchFamily="49" charset="0"/>
              </a:rPr>
              <a:t>'coerce'</a:t>
            </a:r>
            <a:r>
              <a:rPr lang="en-US" dirty="0"/>
              <a:t> —Values will be converted to </a:t>
            </a:r>
            <a:r>
              <a:rPr lang="en-US" sz="1400" dirty="0">
                <a:latin typeface="Courier New" panose="02070309020205020404" pitchFamily="49" charset="0"/>
              </a:rPr>
              <a:t>NaN</a:t>
            </a:r>
            <a:r>
              <a:rPr lang="en-US" dirty="0"/>
              <a:t>.</a:t>
            </a:r>
          </a:p>
          <a:p>
            <a:pPr lvl="1"/>
            <a:r>
              <a:rPr lang="en-US" sz="1400" dirty="0">
                <a:latin typeface="Courier New" panose="02070309020205020404" pitchFamily="49" charset="0"/>
              </a:rPr>
              <a:t>'ignore'</a:t>
            </a:r>
            <a:r>
              <a:rPr lang="en-US" dirty="0"/>
              <a:t> —Values will remain as they are.</a:t>
            </a:r>
          </a:p>
          <a:p>
            <a:r>
              <a:rPr lang="en-US" dirty="0"/>
              <a:t>Must use </a:t>
            </a:r>
            <a:r>
              <a:rPr lang="en-US" sz="1600" dirty="0">
                <a:latin typeface="Courier New" panose="02070309020205020404" pitchFamily="49" charset="0"/>
              </a:rPr>
              <a:t>apply()</a:t>
            </a:r>
            <a:r>
              <a:rPr lang="en-US" dirty="0"/>
              <a:t> with </a:t>
            </a:r>
            <a:r>
              <a:rPr lang="en-US" sz="1600" dirty="0">
                <a:latin typeface="Courier New" panose="02070309020205020404" pitchFamily="49" charset="0"/>
              </a:rPr>
              <a:t>to_numeric()</a:t>
            </a:r>
            <a:r>
              <a:rPr lang="en-US" dirty="0"/>
              <a:t> when working with a </a:t>
            </a:r>
            <a:r>
              <a:rPr lang="en-US" sz="1600" dirty="0">
                <a:latin typeface="Courier New" panose="02070309020205020404" pitchFamily="49" charset="0"/>
              </a:rPr>
              <a:t>DataFrame:</a:t>
            </a:r>
          </a:p>
          <a:p>
            <a:pPr marL="457200" lvl="1" indent="0">
              <a:buNone/>
            </a:pPr>
            <a:r>
              <a:rPr lang="en-US" sz="1400" dirty="0">
                <a:latin typeface="Courier New" panose="02070309020205020404" pitchFamily="49" charset="0"/>
              </a:rPr>
              <a:t>&gt;&gt;&gt; grades_num = grades_num.apply(pandas.to_numeric, errors = 'coerce')</a:t>
            </a:r>
          </a:p>
          <a:p>
            <a:pPr marL="457200" lvl="1" indent="0">
              <a:buNone/>
            </a:pPr>
            <a:r>
              <a:rPr lang="en-US" sz="1400" dirty="0">
                <a:latin typeface="Courier New" panose="02070309020205020404" pitchFamily="49" charset="0"/>
              </a:rPr>
              <a:t>&gt;&gt;&gt; grades_num ** .5 * 10</a:t>
            </a:r>
          </a:p>
          <a:p>
            <a:pPr marL="457200" lvl="1" indent="0">
              <a:buNone/>
            </a:pPr>
            <a:r>
              <a:rPr lang="en-US" sz="1400" b="1" dirty="0">
                <a:latin typeface="Courier New" panose="02070309020205020404" pitchFamily="49" charset="0"/>
              </a:rPr>
              <a:t>          Calculus    English    Physics    History   Business        Art</a:t>
            </a:r>
          </a:p>
          <a:p>
            <a:pPr marL="457200" lvl="1" indent="0">
              <a:buNone/>
            </a:pPr>
            <a:r>
              <a:rPr lang="en-US" sz="1400" b="1" dirty="0">
                <a:latin typeface="Courier New" panose="02070309020205020404" pitchFamily="49" charset="0"/>
              </a:rPr>
              <a:t>Parker</a:t>
            </a:r>
            <a:r>
              <a:rPr lang="en-US" sz="1400" dirty="0">
                <a:latin typeface="Courier New" panose="02070309020205020404" pitchFamily="49" charset="0"/>
              </a:rPr>
              <a:t>   96.953597  91.104336        NaN  93.808315  91.651514  91.104336</a:t>
            </a:r>
          </a:p>
          <a:p>
            <a:pPr marL="457200" lvl="1" indent="0">
              <a:buNone/>
            </a:pPr>
            <a:r>
              <a:rPr lang="en-US" sz="1400" b="1" dirty="0">
                <a:latin typeface="Courier New" panose="02070309020205020404" pitchFamily="49" charset="0"/>
              </a:rPr>
              <a:t>Baldwin</a:t>
            </a:r>
            <a:r>
              <a:rPr lang="en-US" sz="1400" dirty="0">
                <a:latin typeface="Courier New" panose="02070309020205020404" pitchFamily="49" charset="0"/>
              </a:rPr>
              <a:t>  86.023253  80.622577  95.393920  94.868330  91.651514  95.393920</a:t>
            </a:r>
          </a:p>
          <a:p>
            <a:pPr marL="457200" lvl="1" indent="0">
              <a:buNone/>
            </a:pPr>
            <a:r>
              <a:rPr lang="en-US" sz="1400" b="1" dirty="0">
                <a:latin typeface="Courier New" panose="02070309020205020404" pitchFamily="49" charset="0"/>
              </a:rPr>
              <a:t>Duncan</a:t>
            </a:r>
            <a:r>
              <a:rPr lang="en-US" sz="1400" dirty="0">
                <a:latin typeface="Courier New" panose="02070309020205020404" pitchFamily="49" charset="0"/>
              </a:rPr>
              <a:t>   97.979590  94.868330  77.459667  96.953597        NaN  95.393920</a:t>
            </a:r>
          </a:p>
          <a:p>
            <a:pPr marL="457200" lvl="1" indent="0">
              <a:buNone/>
            </a:pPr>
            <a:r>
              <a:rPr lang="en-US" sz="1400" b="1" dirty="0">
                <a:latin typeface="Courier New" panose="02070309020205020404" pitchFamily="49" charset="0"/>
              </a:rPr>
              <a:t>Cain</a:t>
            </a:r>
            <a:r>
              <a:rPr lang="en-US" sz="1400" dirty="0">
                <a:latin typeface="Courier New" panose="02070309020205020404" pitchFamily="49" charset="0"/>
              </a:rPr>
              <a:t>     86.602540        NaN  94.339811  95.916630  91.651514  95.916630</a:t>
            </a:r>
          </a:p>
          <a:p>
            <a:pPr marL="457200" lvl="1" indent="0">
              <a:buNone/>
            </a:pPr>
            <a:r>
              <a:rPr lang="en-US" sz="1400" b="1" dirty="0">
                <a:latin typeface="Courier New" panose="02070309020205020404" pitchFamily="49" charset="0"/>
              </a:rPr>
              <a:t>Rivera</a:t>
            </a:r>
            <a:r>
              <a:rPr lang="en-US" sz="1400" dirty="0">
                <a:latin typeface="Courier New" panose="02070309020205020404" pitchFamily="49" charset="0"/>
              </a:rPr>
              <a:t>   86.023253  88.881944  94.339811  97.467943  91.104336  95.393920</a:t>
            </a:r>
          </a:p>
          <a:p>
            <a:r>
              <a:rPr lang="en-US" dirty="0"/>
              <a:t>To convert to integers, </a:t>
            </a:r>
            <a:r>
              <a:rPr lang="en-US"/>
              <a:t>you would </a:t>
            </a:r>
            <a:r>
              <a:rPr lang="en-US" dirty="0"/>
              <a:t>need to handle </a:t>
            </a:r>
            <a:r>
              <a:rPr lang="en-US" sz="1600" dirty="0">
                <a:latin typeface="Courier New" panose="02070309020205020404" pitchFamily="49" charset="0"/>
              </a:rPr>
              <a:t>NaN</a:t>
            </a:r>
            <a:r>
              <a:rPr lang="en-US" dirty="0"/>
              <a:t> values.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E9CF69D-9A58-42E8-8738-A5D8A14E8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sz="2200" dirty="0">
                <a:latin typeface="Courier New" panose="02070309020205020404" pitchFamily="49" charset="0"/>
              </a:rPr>
              <a:t>pandas.to_numeric()</a:t>
            </a:r>
            <a:r>
              <a:rPr lang="en-US" dirty="0"/>
              <a:t> Function</a:t>
            </a:r>
          </a:p>
        </p:txBody>
      </p:sp>
    </p:spTree>
    <p:extLst>
      <p:ext uri="{BB962C8B-B14F-4D97-AF65-F5344CB8AC3E}">
        <p14:creationId xmlns:p14="http://schemas.microsoft.com/office/powerpoint/2010/main" val="40482011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de Highlight">
            <a:extLst>
              <a:ext uri="{FF2B5EF4-FFF2-40B4-BE49-F238E27FC236}">
                <a16:creationId xmlns:a16="http://schemas.microsoft.com/office/drawing/2014/main" id="{9C770872-34C6-42D5-B512-578223852C5A}"/>
              </a:ext>
            </a:extLst>
          </p:cNvPr>
          <p:cNvSpPr/>
          <p:nvPr/>
        </p:nvSpPr>
        <p:spPr>
          <a:xfrm>
            <a:off x="838200" y="2648197"/>
            <a:ext cx="6445332" cy="2030681"/>
          </a:xfrm>
          <a:prstGeom prst="rect">
            <a:avLst/>
          </a:prstGeom>
          <a:solidFill>
            <a:srgbClr val="E4E4E4"/>
          </a:solidFill>
          <a:ln w="2857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8575" cap="flat" cmpd="sng" algn="ctr">
                <a:solidFill>
                  <a:srgbClr val="FF0000"/>
                </a:solidFill>
                <a:prstDash val="solid"/>
              </a14:hiddenLine>
            </a:ext>
          </a:extLst>
        </p:spPr>
        <p:txBody>
          <a:bodyPr rtlCol="0" anchor="ctr"/>
          <a:lstStyle/>
          <a:p>
            <a:pPr algn="ctr" defTabSz="914400"/>
            <a:endParaRPr lang="en-US" sz="1100" b="1" kern="0" dirty="0" err="1">
              <a:solidFill>
                <a:srgbClr val="FF0000"/>
              </a:solidFill>
              <a:latin typeface="Arial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8470C32-C049-441D-9990-50D799267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C66793-29FB-4906-A661-B20154E2C5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Date and/or time data might be loaded as a string object.</a:t>
            </a:r>
          </a:p>
          <a:p>
            <a:r>
              <a:rPr lang="en-US" dirty="0"/>
              <a:t>Convert to datetime format to make it easier to operate on.</a:t>
            </a:r>
          </a:p>
          <a:p>
            <a:r>
              <a:rPr lang="en-US" sz="1600" dirty="0">
                <a:latin typeface="Courier New" panose="02070309020205020404" pitchFamily="49" charset="0"/>
              </a:rPr>
              <a:t>pandas.to_datetime()</a:t>
            </a:r>
            <a:r>
              <a:rPr lang="en-US" dirty="0"/>
              <a:t> can directly convert many formats:</a:t>
            </a:r>
          </a:p>
          <a:p>
            <a:endParaRPr lang="en-US" dirty="0"/>
          </a:p>
          <a:p>
            <a:pPr marL="457200" lvl="1" indent="0">
              <a:buNone/>
            </a:pPr>
            <a:r>
              <a:rPr lang="en-US" sz="1400" dirty="0">
                <a:latin typeface="Courier New" panose="02070309020205020404" pitchFamily="49" charset="0"/>
              </a:rPr>
              <a:t>&gt;&gt;&gt; dates = pandas.Series(['1/30/2020', '2020/1/30',</a:t>
            </a:r>
          </a:p>
          <a:p>
            <a:pPr marL="457200" lvl="1" indent="0">
              <a:buNone/>
            </a:pPr>
            <a:r>
              <a:rPr lang="en-US" sz="1400" dirty="0">
                <a:latin typeface="Courier New" panose="02070309020205020404" pitchFamily="49" charset="0"/>
              </a:rPr>
              <a:t>                           '1-30-2020', 'January 30, 2020'])</a:t>
            </a:r>
          </a:p>
          <a:p>
            <a:pPr marL="457200" lvl="1" indent="0">
              <a:buNone/>
            </a:pPr>
            <a:r>
              <a:rPr lang="en-US" sz="1400" dirty="0">
                <a:latin typeface="Courier New" panose="02070309020205020404" pitchFamily="49" charset="0"/>
              </a:rPr>
              <a:t>&gt;&gt;&gt; pandas.to_datetime(dates)</a:t>
            </a:r>
          </a:p>
          <a:p>
            <a:pPr marL="457200" lvl="1" indent="0">
              <a:buNone/>
            </a:pPr>
            <a:r>
              <a:rPr lang="en-US" sz="1400" dirty="0">
                <a:latin typeface="Courier New" panose="02070309020205020404" pitchFamily="49" charset="0"/>
              </a:rPr>
              <a:t>0   2020-01-30</a:t>
            </a:r>
          </a:p>
          <a:p>
            <a:pPr marL="457200" lvl="1" indent="0">
              <a:buNone/>
            </a:pPr>
            <a:r>
              <a:rPr lang="en-US" sz="1400" dirty="0">
                <a:latin typeface="Courier New" panose="02070309020205020404" pitchFamily="49" charset="0"/>
              </a:rPr>
              <a:t>1   2020-01-30</a:t>
            </a:r>
          </a:p>
          <a:p>
            <a:pPr marL="457200" lvl="1" indent="0">
              <a:buNone/>
            </a:pPr>
            <a:r>
              <a:rPr lang="en-US" sz="1400" dirty="0">
                <a:latin typeface="Courier New" panose="02070309020205020404" pitchFamily="49" charset="0"/>
              </a:rPr>
              <a:t>2   2020-01-30</a:t>
            </a:r>
          </a:p>
          <a:p>
            <a:pPr marL="457200" lvl="1" indent="0">
              <a:buNone/>
            </a:pPr>
            <a:r>
              <a:rPr lang="en-US" sz="1400" dirty="0">
                <a:latin typeface="Courier New" panose="02070309020205020404" pitchFamily="49" charset="0"/>
              </a:rPr>
              <a:t>3   2020-01-30</a:t>
            </a:r>
          </a:p>
          <a:p>
            <a:pPr marL="457200" lvl="1" indent="0">
              <a:buNone/>
            </a:pPr>
            <a:r>
              <a:rPr lang="en-US" sz="1400" dirty="0">
                <a:latin typeface="Courier New" panose="02070309020205020404" pitchFamily="49" charset="0"/>
              </a:rPr>
              <a:t>dtype: datetime64[ns]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F434924-1211-41B5-9960-67C32DC42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sz="2200" dirty="0">
                <a:latin typeface="Courier New" panose="02070309020205020404" pitchFamily="49" charset="0"/>
              </a:rPr>
              <a:t>pandas.to_datetime()</a:t>
            </a:r>
            <a:r>
              <a:rPr lang="en-US" dirty="0"/>
              <a:t> Function</a:t>
            </a:r>
          </a:p>
        </p:txBody>
      </p:sp>
    </p:spTree>
    <p:extLst>
      <p:ext uri="{BB962C8B-B14F-4D97-AF65-F5344CB8AC3E}">
        <p14:creationId xmlns:p14="http://schemas.microsoft.com/office/powerpoint/2010/main" val="33576642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de Highlight">
            <a:extLst>
              <a:ext uri="{FF2B5EF4-FFF2-40B4-BE49-F238E27FC236}">
                <a16:creationId xmlns:a16="http://schemas.microsoft.com/office/drawing/2014/main" id="{93990073-4D06-4EB0-A90E-0CF5DCDD1140}"/>
              </a:ext>
            </a:extLst>
          </p:cNvPr>
          <p:cNvSpPr/>
          <p:nvPr/>
        </p:nvSpPr>
        <p:spPr>
          <a:xfrm>
            <a:off x="838200" y="5356413"/>
            <a:ext cx="2973779" cy="982683"/>
          </a:xfrm>
          <a:prstGeom prst="rect">
            <a:avLst/>
          </a:prstGeom>
          <a:solidFill>
            <a:srgbClr val="E4E4E4"/>
          </a:solidFill>
          <a:ln w="2857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8575" cap="flat" cmpd="sng" algn="ctr">
                <a:solidFill>
                  <a:srgbClr val="FF0000"/>
                </a:solidFill>
                <a:prstDash val="solid"/>
              </a14:hiddenLine>
            </a:ext>
          </a:extLst>
        </p:spPr>
        <p:txBody>
          <a:bodyPr rtlCol="0" anchor="ctr"/>
          <a:lstStyle/>
          <a:p>
            <a:pPr algn="ctr" defTabSz="914400"/>
            <a:endParaRPr lang="en-US" sz="1100" b="1" kern="0" dirty="0" err="1">
              <a:solidFill>
                <a:srgbClr val="FF0000"/>
              </a:solidFill>
              <a:latin typeface="Arial"/>
            </a:endParaRPr>
          </a:p>
        </p:txBody>
      </p:sp>
      <p:sp>
        <p:nvSpPr>
          <p:cNvPr id="6" name="Code Highlight">
            <a:extLst>
              <a:ext uri="{FF2B5EF4-FFF2-40B4-BE49-F238E27FC236}">
                <a16:creationId xmlns:a16="http://schemas.microsoft.com/office/drawing/2014/main" id="{7511845C-AA6D-48FE-8AA2-CFED2E556D45}"/>
              </a:ext>
            </a:extLst>
          </p:cNvPr>
          <p:cNvSpPr/>
          <p:nvPr/>
        </p:nvSpPr>
        <p:spPr>
          <a:xfrm>
            <a:off x="838200" y="3681352"/>
            <a:ext cx="2308761" cy="720437"/>
          </a:xfrm>
          <a:prstGeom prst="rect">
            <a:avLst/>
          </a:prstGeom>
          <a:solidFill>
            <a:srgbClr val="E4E4E4"/>
          </a:solidFill>
          <a:ln w="2857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8575" cap="flat" cmpd="sng" algn="ctr">
                <a:solidFill>
                  <a:srgbClr val="FF0000"/>
                </a:solidFill>
                <a:prstDash val="solid"/>
              </a14:hiddenLine>
            </a:ext>
          </a:extLst>
        </p:spPr>
        <p:txBody>
          <a:bodyPr rtlCol="0" anchor="ctr"/>
          <a:lstStyle/>
          <a:p>
            <a:pPr algn="ctr" defTabSz="914400"/>
            <a:endParaRPr lang="en-US" sz="1100" b="1" kern="0" dirty="0" err="1">
              <a:solidFill>
                <a:srgbClr val="FF0000"/>
              </a:solidFill>
              <a:latin typeface="Arial"/>
            </a:endParaRPr>
          </a:p>
        </p:txBody>
      </p:sp>
      <p:sp>
        <p:nvSpPr>
          <p:cNvPr id="5" name="Code Highlight">
            <a:extLst>
              <a:ext uri="{FF2B5EF4-FFF2-40B4-BE49-F238E27FC236}">
                <a16:creationId xmlns:a16="http://schemas.microsoft.com/office/drawing/2014/main" id="{C6E3B9F6-52C4-4453-98E0-B47C38CEAE2B}"/>
              </a:ext>
            </a:extLst>
          </p:cNvPr>
          <p:cNvSpPr/>
          <p:nvPr/>
        </p:nvSpPr>
        <p:spPr>
          <a:xfrm>
            <a:off x="838200" y="1999130"/>
            <a:ext cx="2435431" cy="710540"/>
          </a:xfrm>
          <a:prstGeom prst="rect">
            <a:avLst/>
          </a:prstGeom>
          <a:solidFill>
            <a:srgbClr val="E4E4E4"/>
          </a:solidFill>
          <a:ln w="2857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8575" cap="flat" cmpd="sng" algn="ctr">
                <a:solidFill>
                  <a:srgbClr val="FF0000"/>
                </a:solidFill>
                <a:prstDash val="solid"/>
              </a14:hiddenLine>
            </a:ext>
          </a:extLst>
        </p:spPr>
        <p:txBody>
          <a:bodyPr rtlCol="0" anchor="ctr"/>
          <a:lstStyle/>
          <a:p>
            <a:pPr algn="ctr" defTabSz="914400"/>
            <a:endParaRPr lang="en-US" sz="1100" b="1" kern="0" dirty="0" err="1">
              <a:solidFill>
                <a:srgbClr val="FF0000"/>
              </a:solidFill>
              <a:latin typeface="Arial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95F7DF4-1398-4958-AF8E-C7EF5B473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8D3AD7-E2A9-4B4C-AFE4-CB627BCAA8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Summarized version of </a:t>
            </a:r>
            <a:r>
              <a:rPr lang="en-US" sz="1600" dirty="0" err="1">
                <a:latin typeface="Courier New" panose="02070309020205020404" pitchFamily="49" charset="0"/>
              </a:rPr>
              <a:t>sales_df</a:t>
            </a:r>
            <a:r>
              <a:rPr lang="en-US" dirty="0"/>
              <a:t>:</a:t>
            </a:r>
          </a:p>
          <a:p>
            <a:endParaRPr lang="en-US" dirty="0"/>
          </a:p>
          <a:p>
            <a:pPr marL="457200" lvl="1" indent="0">
              <a:buNone/>
            </a:pPr>
            <a:r>
              <a:rPr lang="en-US" sz="1400" b="1" dirty="0">
                <a:latin typeface="Courier New" panose="02070309020205020404" pitchFamily="49" charset="0"/>
              </a:rPr>
              <a:t>       Units     Sales</a:t>
            </a:r>
          </a:p>
          <a:p>
            <a:pPr marL="457200" lvl="1" indent="0">
              <a:buNone/>
            </a:pPr>
            <a:r>
              <a:rPr lang="en-US" sz="1400" b="1" dirty="0">
                <a:latin typeface="Courier New" panose="02070309020205020404" pitchFamily="49" charset="0"/>
              </a:rPr>
              <a:t>Jones</a:t>
            </a:r>
            <a:r>
              <a:rPr lang="en-US" sz="1400" dirty="0">
                <a:latin typeface="Courier New" panose="02070309020205020404" pitchFamily="49" charset="0"/>
              </a:rPr>
              <a:t>    372  23064.66</a:t>
            </a:r>
          </a:p>
          <a:p>
            <a:pPr marL="457200" lvl="1" indent="0">
              <a:buNone/>
            </a:pPr>
            <a:r>
              <a:rPr lang="en-US" sz="1400" b="1" dirty="0">
                <a:latin typeface="Courier New" panose="02070309020205020404" pitchFamily="49" charset="0"/>
              </a:rPr>
              <a:t>Perez</a:t>
            </a:r>
            <a:r>
              <a:rPr lang="en-US" sz="1400" dirty="0">
                <a:latin typeface="Courier New" panose="02070309020205020404" pitchFamily="49" charset="0"/>
              </a:rPr>
              <a:t>    312  20409.09</a:t>
            </a:r>
          </a:p>
          <a:p>
            <a:pPr marL="457200" lvl="1" indent="0">
              <a:buNone/>
            </a:pPr>
            <a:endParaRPr lang="en-US" sz="1400" dirty="0">
              <a:latin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</a:rPr>
              <a:t>new_sales_df</a:t>
            </a:r>
            <a:r>
              <a:rPr lang="en-US" dirty="0"/>
              <a:t> has more figures:</a:t>
            </a:r>
          </a:p>
          <a:p>
            <a:endParaRPr lang="en-US" dirty="0"/>
          </a:p>
          <a:p>
            <a:pPr marL="457200" lvl="1" indent="0">
              <a:buNone/>
            </a:pPr>
            <a:r>
              <a:rPr lang="en-US" sz="1400" b="1" dirty="0">
                <a:latin typeface="Courier New" panose="02070309020205020404" pitchFamily="49" charset="0"/>
              </a:rPr>
              <a:t>       Units    Sales</a:t>
            </a:r>
          </a:p>
          <a:p>
            <a:pPr marL="457200" lvl="1" indent="0">
              <a:buNone/>
            </a:pPr>
            <a:r>
              <a:rPr lang="en-US" sz="1400" b="1" dirty="0">
                <a:latin typeface="Courier New" panose="02070309020205020404" pitchFamily="49" charset="0"/>
              </a:rPr>
              <a:t>Jones</a:t>
            </a:r>
            <a:r>
              <a:rPr lang="en-US" sz="1400" dirty="0">
                <a:latin typeface="Courier New" panose="02070309020205020404" pitchFamily="49" charset="0"/>
              </a:rPr>
              <a:t>     76  4712.23</a:t>
            </a:r>
          </a:p>
          <a:p>
            <a:pPr marL="457200" lvl="1" indent="0">
              <a:buNone/>
            </a:pPr>
            <a:r>
              <a:rPr lang="en-US" sz="1400" b="1" dirty="0">
                <a:latin typeface="Courier New" panose="02070309020205020404" pitchFamily="49" charset="0"/>
              </a:rPr>
              <a:t>Perez</a:t>
            </a:r>
            <a:r>
              <a:rPr lang="en-US" sz="1400" dirty="0">
                <a:latin typeface="Courier New" panose="02070309020205020404" pitchFamily="49" charset="0"/>
              </a:rPr>
              <a:t>     98  6419.01</a:t>
            </a:r>
          </a:p>
          <a:p>
            <a:pPr marL="457200" lvl="1" indent="0">
              <a:buNone/>
            </a:pPr>
            <a:endParaRPr lang="en-US" sz="1400" dirty="0">
              <a:latin typeface="Courier New" panose="02070309020205020404" pitchFamily="49" charset="0"/>
            </a:endParaRPr>
          </a:p>
          <a:p>
            <a:r>
              <a:rPr lang="en-US" dirty="0"/>
              <a:t>Adding both together:</a:t>
            </a:r>
          </a:p>
          <a:p>
            <a:endParaRPr lang="en-US" dirty="0"/>
          </a:p>
          <a:p>
            <a:pPr marL="457200" lvl="1" indent="0">
              <a:buNone/>
            </a:pPr>
            <a:r>
              <a:rPr lang="en-US" sz="1400" dirty="0">
                <a:latin typeface="Courier New" panose="02070309020205020404" pitchFamily="49" charset="0"/>
              </a:rPr>
              <a:t>&gt;&gt;&gt; sales_df + new_sales_df</a:t>
            </a:r>
          </a:p>
          <a:p>
            <a:pPr marL="457200" lvl="1" indent="0">
              <a:buNone/>
            </a:pPr>
            <a:r>
              <a:rPr lang="en-US" sz="1400" b="1" dirty="0">
                <a:latin typeface="Courier New" panose="02070309020205020404" pitchFamily="49" charset="0"/>
              </a:rPr>
              <a:t>       Units     Sales</a:t>
            </a:r>
          </a:p>
          <a:p>
            <a:pPr marL="457200" lvl="1" indent="0">
              <a:buNone/>
            </a:pPr>
            <a:r>
              <a:rPr lang="en-US" sz="1400" b="1" dirty="0">
                <a:latin typeface="Courier New" panose="02070309020205020404" pitchFamily="49" charset="0"/>
              </a:rPr>
              <a:t>Jones</a:t>
            </a:r>
            <a:r>
              <a:rPr lang="en-US" sz="1400" dirty="0">
                <a:latin typeface="Courier New" panose="02070309020205020404" pitchFamily="49" charset="0"/>
              </a:rPr>
              <a:t>    448  27776.89</a:t>
            </a:r>
          </a:p>
          <a:p>
            <a:pPr marL="457200" lvl="1" indent="0">
              <a:buNone/>
            </a:pPr>
            <a:r>
              <a:rPr lang="en-US" sz="1400" b="1" dirty="0">
                <a:latin typeface="Courier New" panose="02070309020205020404" pitchFamily="49" charset="0"/>
              </a:rPr>
              <a:t>Perez</a:t>
            </a:r>
            <a:r>
              <a:rPr lang="en-US" sz="1400" dirty="0">
                <a:latin typeface="Courier New" panose="02070309020205020404" pitchFamily="49" charset="0"/>
              </a:rPr>
              <a:t>    410  26828.10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7A4AB03-08A2-4372-8207-D3F94356C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Arithmetic on Multiple </a:t>
            </a:r>
            <a:r>
              <a:rPr lang="en-US" sz="2200" dirty="0">
                <a:latin typeface="Courier New" panose="02070309020205020404" pitchFamily="49" charset="0"/>
              </a:rPr>
              <a:t>DataFrame</a:t>
            </a:r>
            <a:r>
              <a:rPr lang="en-US" dirty="0"/>
              <a:t>s (Slide 1 of 2)</a:t>
            </a:r>
          </a:p>
        </p:txBody>
      </p:sp>
    </p:spTree>
    <p:extLst>
      <p:ext uri="{BB962C8B-B14F-4D97-AF65-F5344CB8AC3E}">
        <p14:creationId xmlns:p14="http://schemas.microsoft.com/office/powerpoint/2010/main" val="35331743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de Highlight">
            <a:extLst>
              <a:ext uri="{FF2B5EF4-FFF2-40B4-BE49-F238E27FC236}">
                <a16:creationId xmlns:a16="http://schemas.microsoft.com/office/drawing/2014/main" id="{C83B36AD-3071-4B98-913A-88FBF1989B7A}"/>
              </a:ext>
            </a:extLst>
          </p:cNvPr>
          <p:cNvSpPr/>
          <p:nvPr/>
        </p:nvSpPr>
        <p:spPr>
          <a:xfrm>
            <a:off x="838200" y="4278467"/>
            <a:ext cx="3622964" cy="1217714"/>
          </a:xfrm>
          <a:prstGeom prst="rect">
            <a:avLst/>
          </a:prstGeom>
          <a:solidFill>
            <a:srgbClr val="E4E4E4"/>
          </a:solidFill>
          <a:ln w="2857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8575" cap="flat" cmpd="sng" algn="ctr">
                <a:solidFill>
                  <a:srgbClr val="FF0000"/>
                </a:solidFill>
                <a:prstDash val="solid"/>
              </a14:hiddenLine>
            </a:ext>
          </a:extLst>
        </p:spPr>
        <p:txBody>
          <a:bodyPr rtlCol="0" anchor="ctr"/>
          <a:lstStyle/>
          <a:p>
            <a:pPr algn="ctr" defTabSz="914400"/>
            <a:endParaRPr lang="en-US" sz="1100" b="1" kern="0" dirty="0" err="1">
              <a:solidFill>
                <a:srgbClr val="FF0000"/>
              </a:solidFill>
              <a:latin typeface="Arial"/>
            </a:endParaRPr>
          </a:p>
        </p:txBody>
      </p:sp>
      <p:sp>
        <p:nvSpPr>
          <p:cNvPr id="5" name="Code Highlight">
            <a:extLst>
              <a:ext uri="{FF2B5EF4-FFF2-40B4-BE49-F238E27FC236}">
                <a16:creationId xmlns:a16="http://schemas.microsoft.com/office/drawing/2014/main" id="{AD48CE76-483F-48D1-8F16-CB9AE896321A}"/>
              </a:ext>
            </a:extLst>
          </p:cNvPr>
          <p:cNvSpPr/>
          <p:nvPr/>
        </p:nvSpPr>
        <p:spPr>
          <a:xfrm>
            <a:off x="838200" y="2329662"/>
            <a:ext cx="3504210" cy="973776"/>
          </a:xfrm>
          <a:prstGeom prst="rect">
            <a:avLst/>
          </a:prstGeom>
          <a:solidFill>
            <a:srgbClr val="E4E4E4"/>
          </a:solidFill>
          <a:ln w="2857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8575" cap="flat" cmpd="sng" algn="ctr">
                <a:solidFill>
                  <a:srgbClr val="FF0000"/>
                </a:solidFill>
                <a:prstDash val="solid"/>
              </a14:hiddenLine>
            </a:ext>
          </a:extLst>
        </p:spPr>
        <p:txBody>
          <a:bodyPr rtlCol="0" anchor="ctr"/>
          <a:lstStyle/>
          <a:p>
            <a:pPr algn="ctr" defTabSz="914400"/>
            <a:endParaRPr lang="en-US" sz="1100" b="1" kern="0" dirty="0" err="1">
              <a:solidFill>
                <a:srgbClr val="FF0000"/>
              </a:solidFill>
              <a:latin typeface="Arial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95F7DF4-1398-4958-AF8E-C7EF5B473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8D3AD7-E2A9-4B4C-AFE4-CB627BCAA8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about when each </a:t>
            </a:r>
            <a:r>
              <a:rPr lang="en-US" sz="1600" dirty="0">
                <a:latin typeface="Courier New" panose="02070309020205020404" pitchFamily="49" charset="0"/>
              </a:rPr>
              <a:t>DataFrame</a:t>
            </a:r>
            <a:r>
              <a:rPr lang="en-US" dirty="0"/>
              <a:t> has a different shape?</a:t>
            </a:r>
          </a:p>
          <a:p>
            <a:r>
              <a:rPr lang="en-US" sz="1600" dirty="0">
                <a:latin typeface="Courier New" panose="02070309020205020404" pitchFamily="49" charset="0"/>
              </a:rPr>
              <a:t>new_sales_df</a:t>
            </a:r>
            <a:r>
              <a:rPr lang="en-US" dirty="0"/>
              <a:t> with an extra row and column:</a:t>
            </a:r>
          </a:p>
          <a:p>
            <a:endParaRPr lang="en-US" dirty="0"/>
          </a:p>
          <a:p>
            <a:pPr marL="457200" lvl="1" indent="0">
              <a:buNone/>
            </a:pPr>
            <a:r>
              <a:rPr lang="en-US" sz="1400" b="1" dirty="0">
                <a:latin typeface="Courier New" panose="02070309020205020404" pitchFamily="49" charset="0"/>
              </a:rPr>
              <a:t>         Units    Sales  Clients</a:t>
            </a:r>
          </a:p>
          <a:p>
            <a:pPr marL="457200" lvl="1" indent="0">
              <a:buNone/>
            </a:pPr>
            <a:r>
              <a:rPr lang="en-US" sz="1400" b="1" dirty="0">
                <a:latin typeface="Courier New" panose="02070309020205020404" pitchFamily="49" charset="0"/>
              </a:rPr>
              <a:t>Jones</a:t>
            </a:r>
            <a:r>
              <a:rPr lang="en-US" sz="1400" dirty="0">
                <a:latin typeface="Courier New" panose="02070309020205020404" pitchFamily="49" charset="0"/>
              </a:rPr>
              <a:t>       76  4712.23       65</a:t>
            </a:r>
          </a:p>
          <a:p>
            <a:pPr marL="457200" lvl="1" indent="0">
              <a:buNone/>
            </a:pPr>
            <a:r>
              <a:rPr lang="en-US" sz="1400" b="1" dirty="0">
                <a:latin typeface="Courier New" panose="02070309020205020404" pitchFamily="49" charset="0"/>
              </a:rPr>
              <a:t>Perez</a:t>
            </a:r>
            <a:r>
              <a:rPr lang="en-US" sz="1400" dirty="0">
                <a:latin typeface="Courier New" panose="02070309020205020404" pitchFamily="49" charset="0"/>
              </a:rPr>
              <a:t>       98  6419.01       41</a:t>
            </a:r>
          </a:p>
          <a:p>
            <a:pPr marL="457200" lvl="1" indent="0">
              <a:buNone/>
            </a:pPr>
            <a:r>
              <a:rPr lang="en-US" sz="1400" b="1" dirty="0">
                <a:latin typeface="Courier New" panose="02070309020205020404" pitchFamily="49" charset="0"/>
              </a:rPr>
              <a:t>Stevens</a:t>
            </a:r>
            <a:r>
              <a:rPr lang="en-US" sz="1400" dirty="0">
                <a:latin typeface="Courier New" panose="02070309020205020404" pitchFamily="49" charset="0"/>
              </a:rPr>
              <a:t>     43  2537.64       12</a:t>
            </a:r>
          </a:p>
          <a:p>
            <a:pPr marL="457200" lvl="1" indent="0">
              <a:buNone/>
            </a:pPr>
            <a:endParaRPr lang="en-US" sz="1400" dirty="0">
              <a:latin typeface="Courier New" panose="02070309020205020404" pitchFamily="49" charset="0"/>
            </a:endParaRPr>
          </a:p>
          <a:p>
            <a:r>
              <a:rPr lang="en-US" dirty="0"/>
              <a:t>Data not in all objects will not be operated on:</a:t>
            </a:r>
          </a:p>
          <a:p>
            <a:endParaRPr lang="en-US" dirty="0"/>
          </a:p>
          <a:p>
            <a:pPr marL="457200" lvl="1" indent="0">
              <a:buNone/>
            </a:pPr>
            <a:r>
              <a:rPr lang="en-US" sz="1400" dirty="0">
                <a:latin typeface="Courier New" panose="02070309020205020404" pitchFamily="49" charset="0"/>
              </a:rPr>
              <a:t>&gt;&gt;&gt; sales_df + new_sales_df</a:t>
            </a:r>
          </a:p>
          <a:p>
            <a:pPr marL="457200" lvl="1" indent="0">
              <a:buNone/>
            </a:pPr>
            <a:r>
              <a:rPr lang="en-US" sz="1400" b="1" dirty="0">
                <a:latin typeface="Courier New" panose="02070309020205020404" pitchFamily="49" charset="0"/>
              </a:rPr>
              <a:t>         Clients     Sales  Units</a:t>
            </a:r>
          </a:p>
          <a:p>
            <a:pPr marL="457200" lvl="1" indent="0">
              <a:buNone/>
            </a:pPr>
            <a:r>
              <a:rPr lang="en-US" sz="1400" b="1" dirty="0">
                <a:latin typeface="Courier New" panose="02070309020205020404" pitchFamily="49" charset="0"/>
              </a:rPr>
              <a:t>Jones</a:t>
            </a:r>
            <a:r>
              <a:rPr lang="en-US" sz="1400" dirty="0">
                <a:latin typeface="Courier New" panose="02070309020205020404" pitchFamily="49" charset="0"/>
              </a:rPr>
              <a:t>        NaN  27776.89  448.0</a:t>
            </a:r>
          </a:p>
          <a:p>
            <a:pPr marL="457200" lvl="1" indent="0">
              <a:buNone/>
            </a:pPr>
            <a:r>
              <a:rPr lang="en-US" sz="1400" b="1" dirty="0">
                <a:latin typeface="Courier New" panose="02070309020205020404" pitchFamily="49" charset="0"/>
              </a:rPr>
              <a:t>Perez</a:t>
            </a:r>
            <a:r>
              <a:rPr lang="en-US" sz="1400" dirty="0">
                <a:latin typeface="Courier New" panose="02070309020205020404" pitchFamily="49" charset="0"/>
              </a:rPr>
              <a:t>        NaN  26828.10  410.0</a:t>
            </a:r>
          </a:p>
          <a:p>
            <a:pPr marL="457200" lvl="1" indent="0">
              <a:buNone/>
            </a:pPr>
            <a:r>
              <a:rPr lang="en-US" sz="1400" b="1" dirty="0">
                <a:latin typeface="Courier New" panose="02070309020205020404" pitchFamily="49" charset="0"/>
              </a:rPr>
              <a:t>Stevens</a:t>
            </a:r>
            <a:r>
              <a:rPr lang="en-US" sz="1400" dirty="0">
                <a:latin typeface="Courier New" panose="02070309020205020404" pitchFamily="49" charset="0"/>
              </a:rPr>
              <a:t>      NaN       NaN    NaN</a:t>
            </a:r>
          </a:p>
          <a:p>
            <a:pPr lvl="1"/>
            <a:r>
              <a:rPr lang="en-US" dirty="0"/>
              <a:t>Takes on shape of larger object.</a:t>
            </a:r>
          </a:p>
          <a:p>
            <a:pPr lvl="1"/>
            <a:r>
              <a:rPr lang="en-US" dirty="0"/>
              <a:t>Sorts columns alphabetically.</a:t>
            </a:r>
          </a:p>
          <a:p>
            <a:pPr lvl="1"/>
            <a:r>
              <a:rPr lang="en-US" dirty="0"/>
              <a:t>Marks missing values as </a:t>
            </a:r>
            <a:r>
              <a:rPr lang="en-US" sz="1400" dirty="0">
                <a:latin typeface="Courier New" panose="02070309020205020404" pitchFamily="49" charset="0"/>
              </a:rPr>
              <a:t>NaN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7A4AB03-08A2-4372-8207-D3F94356C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Arithmetic on Multiple </a:t>
            </a:r>
            <a:r>
              <a:rPr lang="en-US" sz="2200" dirty="0">
                <a:latin typeface="Courier New" panose="02070309020205020404" pitchFamily="49" charset="0"/>
              </a:rPr>
              <a:t>DataFrame</a:t>
            </a:r>
            <a:r>
              <a:rPr lang="en-US" dirty="0"/>
              <a:t>s (Slide 2 of 2)</a:t>
            </a:r>
          </a:p>
        </p:txBody>
      </p:sp>
    </p:spTree>
    <p:extLst>
      <p:ext uri="{BB962C8B-B14F-4D97-AF65-F5344CB8AC3E}">
        <p14:creationId xmlns:p14="http://schemas.microsoft.com/office/powerpoint/2010/main" val="1005496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de Highlight">
            <a:extLst>
              <a:ext uri="{FF2B5EF4-FFF2-40B4-BE49-F238E27FC236}">
                <a16:creationId xmlns:a16="http://schemas.microsoft.com/office/drawing/2014/main" id="{55B5B42E-E58C-4AF0-9A04-65D1F3F36E1C}"/>
              </a:ext>
            </a:extLst>
          </p:cNvPr>
          <p:cNvSpPr/>
          <p:nvPr/>
        </p:nvSpPr>
        <p:spPr>
          <a:xfrm>
            <a:off x="838199" y="4528456"/>
            <a:ext cx="5178632" cy="1480457"/>
          </a:xfrm>
          <a:prstGeom prst="rect">
            <a:avLst/>
          </a:prstGeom>
          <a:solidFill>
            <a:srgbClr val="E4E4E4"/>
          </a:solidFill>
          <a:ln w="2857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8575" cap="flat" cmpd="sng" algn="ctr">
                <a:solidFill>
                  <a:srgbClr val="FF0000"/>
                </a:solidFill>
                <a:prstDash val="solid"/>
              </a14:hiddenLine>
            </a:ext>
          </a:extLst>
        </p:spPr>
        <p:txBody>
          <a:bodyPr rtlCol="0" anchor="ctr"/>
          <a:lstStyle/>
          <a:p>
            <a:pPr algn="ctr" defTabSz="914400"/>
            <a:endParaRPr lang="en-US" sz="1100" b="1" kern="0" dirty="0" err="1">
              <a:solidFill>
                <a:srgbClr val="FF0000"/>
              </a:solidFill>
              <a:latin typeface="Arial"/>
            </a:endParaRPr>
          </a:p>
        </p:txBody>
      </p:sp>
      <p:sp>
        <p:nvSpPr>
          <p:cNvPr id="3" name="Code Highlight">
            <a:extLst>
              <a:ext uri="{FF2B5EF4-FFF2-40B4-BE49-F238E27FC236}">
                <a16:creationId xmlns:a16="http://schemas.microsoft.com/office/drawing/2014/main" id="{B9758423-195A-4C3C-8AF4-F6F6D7D1EBB0}"/>
              </a:ext>
            </a:extLst>
          </p:cNvPr>
          <p:cNvSpPr/>
          <p:nvPr/>
        </p:nvSpPr>
        <p:spPr>
          <a:xfrm>
            <a:off x="838199" y="3673433"/>
            <a:ext cx="3884222" cy="475014"/>
          </a:xfrm>
          <a:prstGeom prst="rect">
            <a:avLst/>
          </a:prstGeom>
          <a:solidFill>
            <a:srgbClr val="E4E4E4"/>
          </a:solidFill>
          <a:ln w="2857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8575" cap="flat" cmpd="sng" algn="ctr">
                <a:solidFill>
                  <a:srgbClr val="FF0000"/>
                </a:solidFill>
                <a:prstDash val="solid"/>
              </a14:hiddenLine>
            </a:ext>
          </a:extLst>
        </p:spPr>
        <p:txBody>
          <a:bodyPr rtlCol="0" anchor="ctr"/>
          <a:lstStyle/>
          <a:p>
            <a:pPr algn="ctr" defTabSz="914400"/>
            <a:endParaRPr lang="en-US" sz="1100" b="1" kern="0" dirty="0" err="1">
              <a:solidFill>
                <a:srgbClr val="FF0000"/>
              </a:solidFill>
              <a:latin typeface="Arial"/>
            </a:endParaRPr>
          </a:p>
        </p:txBody>
      </p:sp>
      <p:sp>
        <p:nvSpPr>
          <p:cNvPr id="2" name="Code Highlight">
            <a:extLst>
              <a:ext uri="{FF2B5EF4-FFF2-40B4-BE49-F238E27FC236}">
                <a16:creationId xmlns:a16="http://schemas.microsoft.com/office/drawing/2014/main" id="{0174B4D8-2BAB-4968-A498-DEC0B7894691}"/>
              </a:ext>
            </a:extLst>
          </p:cNvPr>
          <p:cNvSpPr/>
          <p:nvPr/>
        </p:nvSpPr>
        <p:spPr>
          <a:xfrm>
            <a:off x="838199" y="2323604"/>
            <a:ext cx="5198423" cy="969819"/>
          </a:xfrm>
          <a:prstGeom prst="rect">
            <a:avLst/>
          </a:prstGeom>
          <a:solidFill>
            <a:srgbClr val="E4E4E4"/>
          </a:solidFill>
          <a:ln w="2857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8575" cap="flat" cmpd="sng" algn="ctr">
                <a:solidFill>
                  <a:srgbClr val="FF0000"/>
                </a:solidFill>
                <a:prstDash val="solid"/>
              </a14:hiddenLine>
            </a:ext>
          </a:extLst>
        </p:spPr>
        <p:txBody>
          <a:bodyPr rtlCol="0" anchor="ctr"/>
          <a:lstStyle/>
          <a:p>
            <a:pPr algn="ctr" defTabSz="914400"/>
            <a:endParaRPr lang="en-US" sz="1100" b="1" kern="0" dirty="0" err="1">
              <a:solidFill>
                <a:srgbClr val="FF0000"/>
              </a:solidFill>
              <a:latin typeface="Arial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68074A-DAB5-43E8-A522-1E8BBEF30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3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BE6E44-D4AC-4648-AD07-6FE954FB9B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Creates a fully copy of a </a:t>
            </a:r>
            <a:r>
              <a:rPr lang="en-US" sz="1600" dirty="0">
                <a:latin typeface="Courier New" panose="02070309020205020404" pitchFamily="49" charset="0"/>
              </a:rPr>
              <a:t>DataFrame</a:t>
            </a:r>
            <a:r>
              <a:rPr lang="en-US" dirty="0"/>
              <a:t> as opposed to a view.</a:t>
            </a:r>
          </a:p>
          <a:p>
            <a:r>
              <a:rPr lang="en-US" dirty="0"/>
              <a:t>pandas relies on NumPy to decide when a view or copy is returned.</a:t>
            </a:r>
          </a:p>
          <a:p>
            <a:r>
              <a:rPr lang="en-US" dirty="0"/>
              <a:t>Expect a view when indexing or slicing:</a:t>
            </a:r>
          </a:p>
          <a:p>
            <a:pPr marL="457200" lvl="1" indent="0">
              <a:buNone/>
            </a:pPr>
            <a:r>
              <a:rPr lang="en-US" sz="1400" dirty="0">
                <a:latin typeface="Courier New" panose="02070309020205020404" pitchFamily="49" charset="0"/>
              </a:rPr>
              <a:t>&gt;&gt;&gt; grades_new = grades_num</a:t>
            </a:r>
          </a:p>
          <a:p>
            <a:pPr marL="457200" lvl="1" indent="0">
              <a:buNone/>
            </a:pPr>
            <a:r>
              <a:rPr lang="en-US" sz="1400" dirty="0">
                <a:latin typeface="Courier New" panose="02070309020205020404" pitchFamily="49" charset="0"/>
              </a:rPr>
              <a:t>&gt;&gt;&gt; grades_new.loc['Parker', 'Math'] = numpy.nan</a:t>
            </a:r>
          </a:p>
          <a:p>
            <a:pPr marL="457200" lvl="1" indent="0">
              <a:buNone/>
            </a:pPr>
            <a:r>
              <a:rPr lang="en-US" sz="1400" dirty="0">
                <a:latin typeface="Courier New" panose="02070309020205020404" pitchFamily="49" charset="0"/>
              </a:rPr>
              <a:t>&gt;&gt;&gt; grades_new.loc['Parker', 'Math']</a:t>
            </a:r>
          </a:p>
          <a:p>
            <a:pPr marL="457200" lvl="1" indent="0">
              <a:buNone/>
            </a:pPr>
            <a:r>
              <a:rPr lang="en-US" sz="1400" dirty="0">
                <a:latin typeface="Courier New" panose="02070309020205020404" pitchFamily="49" charset="0"/>
              </a:rPr>
              <a:t>nan</a:t>
            </a:r>
          </a:p>
          <a:p>
            <a:r>
              <a:rPr lang="en-US" dirty="0"/>
              <a:t>Original DataFrame has been updated:</a:t>
            </a:r>
          </a:p>
          <a:p>
            <a:pPr marL="457200" lvl="1" indent="0">
              <a:buNone/>
            </a:pPr>
            <a:r>
              <a:rPr lang="en-US" sz="1400" dirty="0">
                <a:latin typeface="Courier New" panose="02070309020205020404" pitchFamily="49" charset="0"/>
              </a:rPr>
              <a:t>&gt;&gt;&gt; grades_num.loc['Parker', 'Math']</a:t>
            </a:r>
          </a:p>
          <a:p>
            <a:pPr marL="457200" lvl="1" indent="0">
              <a:buNone/>
            </a:pPr>
            <a:r>
              <a:rPr lang="en-US" sz="1400" dirty="0">
                <a:latin typeface="Courier New" panose="02070309020205020404" pitchFamily="49" charset="0"/>
              </a:rPr>
              <a:t>nan</a:t>
            </a:r>
          </a:p>
          <a:p>
            <a:r>
              <a:rPr lang="en-US" dirty="0"/>
              <a:t>To prevent this:</a:t>
            </a:r>
          </a:p>
          <a:p>
            <a:pPr marL="457200" lvl="1" indent="0">
              <a:buNone/>
            </a:pPr>
            <a:r>
              <a:rPr lang="en-US" sz="1400" dirty="0">
                <a:latin typeface="Courier New" panose="02070309020205020404" pitchFamily="49" charset="0"/>
              </a:rPr>
              <a:t>&gt;&gt;&gt; grades_new = grades_num.copy()</a:t>
            </a:r>
          </a:p>
          <a:p>
            <a:pPr marL="457200" lvl="1" indent="0">
              <a:buNone/>
            </a:pPr>
            <a:r>
              <a:rPr lang="en-US" sz="1400" dirty="0">
                <a:latin typeface="Courier New" panose="02070309020205020404" pitchFamily="49" charset="0"/>
              </a:rPr>
              <a:t>&gt;&gt;&gt; grades_new.loc['Parker', 'Math'] = numpy.nan</a:t>
            </a:r>
          </a:p>
          <a:p>
            <a:pPr marL="457200" lvl="1" indent="0">
              <a:buNone/>
            </a:pPr>
            <a:r>
              <a:rPr lang="en-US" sz="1400" dirty="0">
                <a:latin typeface="Courier New" panose="02070309020205020404" pitchFamily="49" charset="0"/>
              </a:rPr>
              <a:t>&gt;&gt;&gt; grades_new.loc['Parker', 'Math']</a:t>
            </a:r>
          </a:p>
          <a:p>
            <a:pPr marL="457200" lvl="1" indent="0">
              <a:buNone/>
            </a:pPr>
            <a:r>
              <a:rPr lang="en-US" sz="1400" dirty="0">
                <a:latin typeface="Courier New" panose="02070309020205020404" pitchFamily="49" charset="0"/>
              </a:rPr>
              <a:t>nan</a:t>
            </a:r>
          </a:p>
          <a:p>
            <a:pPr marL="457200" lvl="1" indent="0">
              <a:buNone/>
            </a:pPr>
            <a:r>
              <a:rPr lang="en-US" sz="1400" dirty="0">
                <a:latin typeface="Courier New" panose="02070309020205020404" pitchFamily="49" charset="0"/>
              </a:rPr>
              <a:t>&gt;&gt;&gt; grades_num.loc['Parker', 'Math']</a:t>
            </a:r>
          </a:p>
          <a:p>
            <a:pPr marL="457200" lvl="1" indent="0">
              <a:buNone/>
            </a:pPr>
            <a:r>
              <a:rPr lang="en-US" sz="1400" dirty="0">
                <a:latin typeface="Courier New" panose="02070309020205020404" pitchFamily="49" charset="0"/>
              </a:rPr>
              <a:t>94 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802B5F8-7977-421A-824B-A56B2F1A1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DataFrame.copy()</a:t>
            </a:r>
            <a:r>
              <a:rPr lang="en-US" dirty="0"/>
              <a:t> Function</a:t>
            </a:r>
          </a:p>
        </p:txBody>
      </p:sp>
    </p:spTree>
    <p:extLst>
      <p:ext uri="{BB962C8B-B14F-4D97-AF65-F5344CB8AC3E}">
        <p14:creationId xmlns:p14="http://schemas.microsoft.com/office/powerpoint/2010/main" val="24689767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de Highlight">
            <a:extLst>
              <a:ext uri="{FF2B5EF4-FFF2-40B4-BE49-F238E27FC236}">
                <a16:creationId xmlns:a16="http://schemas.microsoft.com/office/drawing/2014/main" id="{A4450006-DF5E-4169-AE6F-A01728426B28}"/>
              </a:ext>
            </a:extLst>
          </p:cNvPr>
          <p:cNvSpPr/>
          <p:nvPr/>
        </p:nvSpPr>
        <p:spPr>
          <a:xfrm>
            <a:off x="838198" y="4706587"/>
            <a:ext cx="4953001" cy="245424"/>
          </a:xfrm>
          <a:prstGeom prst="rect">
            <a:avLst/>
          </a:prstGeom>
          <a:solidFill>
            <a:srgbClr val="E4E4E4"/>
          </a:solidFill>
          <a:ln w="2857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8575" cap="flat" cmpd="sng" algn="ctr">
                <a:solidFill>
                  <a:srgbClr val="FF0000"/>
                </a:solidFill>
                <a:prstDash val="solid"/>
              </a14:hiddenLine>
            </a:ext>
          </a:extLst>
        </p:spPr>
        <p:txBody>
          <a:bodyPr rtlCol="0" anchor="ctr"/>
          <a:lstStyle/>
          <a:p>
            <a:pPr algn="ctr" defTabSz="914400"/>
            <a:endParaRPr lang="en-US" sz="1100" b="1" kern="0" dirty="0" err="1">
              <a:solidFill>
                <a:srgbClr val="FF0000"/>
              </a:solidFill>
              <a:latin typeface="Arial"/>
            </a:endParaRPr>
          </a:p>
        </p:txBody>
      </p:sp>
      <p:sp>
        <p:nvSpPr>
          <p:cNvPr id="6" name="Code Highlight">
            <a:extLst>
              <a:ext uri="{FF2B5EF4-FFF2-40B4-BE49-F238E27FC236}">
                <a16:creationId xmlns:a16="http://schemas.microsoft.com/office/drawing/2014/main" id="{B65836FF-2333-49D6-802A-F0B42669C29E}"/>
              </a:ext>
            </a:extLst>
          </p:cNvPr>
          <p:cNvSpPr/>
          <p:nvPr/>
        </p:nvSpPr>
        <p:spPr>
          <a:xfrm>
            <a:off x="838199" y="2327564"/>
            <a:ext cx="6306787" cy="1757548"/>
          </a:xfrm>
          <a:prstGeom prst="rect">
            <a:avLst/>
          </a:prstGeom>
          <a:solidFill>
            <a:srgbClr val="E4E4E4"/>
          </a:solidFill>
          <a:ln w="2857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8575" cap="flat" cmpd="sng" algn="ctr">
                <a:solidFill>
                  <a:srgbClr val="FF0000"/>
                </a:solidFill>
                <a:prstDash val="solid"/>
              </a14:hiddenLine>
            </a:ext>
          </a:extLst>
        </p:spPr>
        <p:txBody>
          <a:bodyPr rtlCol="0" anchor="ctr"/>
          <a:lstStyle/>
          <a:p>
            <a:pPr algn="ctr" defTabSz="914400"/>
            <a:endParaRPr lang="en-US" sz="1100" b="1" kern="0" dirty="0" err="1">
              <a:solidFill>
                <a:srgbClr val="FF0000"/>
              </a:solidFill>
              <a:latin typeface="Arial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7A696E2-E6E3-40C9-BAE6-DFC3B58B1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657BD2-C506-43D2-86B0-BCEC6E269D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Removes entire rows or columns.</a:t>
            </a:r>
          </a:p>
          <a:p>
            <a:r>
              <a:rPr lang="en-US" dirty="0"/>
              <a:t>Example:</a:t>
            </a:r>
          </a:p>
          <a:p>
            <a:endParaRPr lang="en-US" dirty="0"/>
          </a:p>
          <a:p>
            <a:pPr marL="457200" lvl="1" indent="0">
              <a:buNone/>
            </a:pPr>
            <a:r>
              <a:rPr lang="en-US" sz="1400" dirty="0">
                <a:latin typeface="Courier New" panose="02070309020205020404" pitchFamily="49" charset="0"/>
              </a:rPr>
              <a:t>&gt;&gt;&gt; grades_num.drop(labels = ['Business', 'Art'], axis = 1)</a:t>
            </a:r>
          </a:p>
          <a:p>
            <a:pPr marL="457200" lvl="1" indent="0">
              <a:buNone/>
            </a:pPr>
            <a:r>
              <a:rPr lang="en-US" sz="1400" b="1" dirty="0">
                <a:latin typeface="Courier New" panose="02070309020205020404" pitchFamily="49" charset="0"/>
              </a:rPr>
              <a:t>         Calculus  English  Physics  History</a:t>
            </a:r>
          </a:p>
          <a:p>
            <a:pPr marL="457200" lvl="1" indent="0">
              <a:buNone/>
            </a:pPr>
            <a:r>
              <a:rPr lang="en-US" sz="1400" b="1" dirty="0">
                <a:latin typeface="Courier New" panose="02070309020205020404" pitchFamily="49" charset="0"/>
              </a:rPr>
              <a:t>Parker</a:t>
            </a:r>
            <a:r>
              <a:rPr lang="en-US" sz="1400" dirty="0">
                <a:latin typeface="Courier New" panose="02070309020205020404" pitchFamily="49" charset="0"/>
              </a:rPr>
              <a:t>         96     91.0      NaN       93</a:t>
            </a:r>
          </a:p>
          <a:p>
            <a:pPr marL="457200" lvl="1" indent="0">
              <a:buNone/>
            </a:pPr>
            <a:r>
              <a:rPr lang="en-US" sz="1400" b="1" dirty="0">
                <a:latin typeface="Courier New" panose="02070309020205020404" pitchFamily="49" charset="0"/>
              </a:rPr>
              <a:t>Baldwin</a:t>
            </a:r>
            <a:r>
              <a:rPr lang="en-US" sz="1400" dirty="0">
                <a:latin typeface="Courier New" panose="02070309020205020404" pitchFamily="49" charset="0"/>
              </a:rPr>
              <a:t>        86     80.0     95.0       94</a:t>
            </a:r>
          </a:p>
          <a:p>
            <a:pPr marL="457200" lvl="1" indent="0">
              <a:buNone/>
            </a:pPr>
            <a:r>
              <a:rPr lang="en-US" sz="1400" b="1" dirty="0">
                <a:latin typeface="Courier New" panose="02070309020205020404" pitchFamily="49" charset="0"/>
              </a:rPr>
              <a:t>Duncan</a:t>
            </a:r>
            <a:r>
              <a:rPr lang="en-US" sz="1400" dirty="0">
                <a:latin typeface="Courier New" panose="02070309020205020404" pitchFamily="49" charset="0"/>
              </a:rPr>
              <a:t>         97     94.0     77.0       96</a:t>
            </a:r>
          </a:p>
          <a:p>
            <a:pPr marL="457200" lvl="1" indent="0">
              <a:buNone/>
            </a:pPr>
            <a:r>
              <a:rPr lang="en-US" sz="1400" b="1" dirty="0">
                <a:latin typeface="Courier New" panose="02070309020205020404" pitchFamily="49" charset="0"/>
              </a:rPr>
              <a:t>Cain</a:t>
            </a:r>
            <a:r>
              <a:rPr lang="en-US" sz="1400" dirty="0">
                <a:latin typeface="Courier New" panose="02070309020205020404" pitchFamily="49" charset="0"/>
              </a:rPr>
              <a:t>           86      NaN     94.0       95</a:t>
            </a:r>
          </a:p>
          <a:p>
            <a:pPr marL="457200" lvl="1" indent="0">
              <a:buNone/>
            </a:pPr>
            <a:r>
              <a:rPr lang="en-US" sz="1400" b="1" dirty="0">
                <a:latin typeface="Courier New" panose="02070309020205020404" pitchFamily="49" charset="0"/>
              </a:rPr>
              <a:t>Rivera</a:t>
            </a:r>
            <a:r>
              <a:rPr lang="en-US" sz="1400" dirty="0">
                <a:latin typeface="Courier New" panose="02070309020205020404" pitchFamily="49" charset="0"/>
              </a:rPr>
              <a:t>         86     88.0     94.0       97</a:t>
            </a:r>
          </a:p>
          <a:p>
            <a:pPr marL="457200" lvl="1" indent="0">
              <a:buNone/>
            </a:pPr>
            <a:endParaRPr lang="en-US" sz="1400" dirty="0">
              <a:latin typeface="Courier New" panose="02070309020205020404" pitchFamily="49" charset="0"/>
            </a:endParaRPr>
          </a:p>
          <a:p>
            <a:r>
              <a:rPr lang="en-US" dirty="0"/>
              <a:t>Or, supply labels via </a:t>
            </a:r>
            <a:r>
              <a:rPr lang="en-US" sz="1600" dirty="0">
                <a:latin typeface="Courier New" panose="02070309020205020404" pitchFamily="49" charset="0"/>
              </a:rPr>
              <a:t>index</a:t>
            </a:r>
            <a:r>
              <a:rPr lang="en-US" dirty="0"/>
              <a:t> (rows) or </a:t>
            </a:r>
            <a:r>
              <a:rPr lang="en-US" sz="1600" dirty="0">
                <a:latin typeface="Courier New" panose="02070309020205020404" pitchFamily="49" charset="0"/>
              </a:rPr>
              <a:t>columns</a:t>
            </a:r>
            <a:r>
              <a:rPr lang="en-US" dirty="0"/>
              <a:t> arguments:</a:t>
            </a:r>
          </a:p>
          <a:p>
            <a:pPr marL="457200" lvl="1" indent="0">
              <a:buNone/>
            </a:pPr>
            <a:r>
              <a:rPr lang="en-US" sz="1400" dirty="0">
                <a:latin typeface="Courier New" panose="02070309020205020404" pitchFamily="49" charset="0"/>
              </a:rPr>
              <a:t>grades_num.drop(columns = ['Business', 'Art'])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08419E1-76FF-453F-A141-9B72B0984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sz="2200" dirty="0">
                <a:latin typeface="Courier New" panose="02070309020205020404" pitchFamily="49" charset="0"/>
              </a:rPr>
              <a:t>DataFrame.drop()</a:t>
            </a:r>
            <a:r>
              <a:rPr lang="en-US" dirty="0"/>
              <a:t> Function</a:t>
            </a:r>
          </a:p>
        </p:txBody>
      </p:sp>
    </p:spTree>
    <p:extLst>
      <p:ext uri="{BB962C8B-B14F-4D97-AF65-F5344CB8AC3E}">
        <p14:creationId xmlns:p14="http://schemas.microsoft.com/office/powerpoint/2010/main" val="14943466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3F0CFB3-1808-4878-B0B0-847EEB8C6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D734FBD-B81F-409A-A223-D40BA6E8B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Guidelines for Modifying Data in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US" dirty="0"/>
              <a:t>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BAE8F-423B-4062-BA56-824A2FEE5E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rename()</a:t>
            </a:r>
            <a:r>
              <a:rPr lang="en-US" dirty="0"/>
              <a:t> to change row and/or column labels.</a:t>
            </a:r>
          </a:p>
          <a:p>
            <a:r>
              <a:rPr lang="en-US" dirty="0"/>
              <a:t>Use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fillna()</a:t>
            </a:r>
            <a:r>
              <a:rPr lang="en-US" dirty="0"/>
              <a:t> to fill all missing values.</a:t>
            </a:r>
          </a:p>
          <a:p>
            <a:r>
              <a:rPr lang="en-US" dirty="0"/>
              <a:t>Use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where()</a:t>
            </a:r>
            <a:r>
              <a:rPr lang="en-US" dirty="0"/>
              <a:t> to replace values when a condition is false.</a:t>
            </a:r>
          </a:p>
          <a:p>
            <a:r>
              <a:rPr lang="en-US" dirty="0"/>
              <a:t>Use arithmetic operators to perform calculations on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US" dirty="0"/>
              <a:t> data.</a:t>
            </a:r>
          </a:p>
          <a:p>
            <a:r>
              <a:rPr lang="en-US" dirty="0"/>
              <a:t>Be aware that you can't perform math operations on a non-numeric column.</a:t>
            </a:r>
          </a:p>
          <a:p>
            <a:pPr lvl="1"/>
            <a:r>
              <a:rPr lang="en-US" dirty="0"/>
              <a:t>Use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to_numeric()</a:t>
            </a:r>
            <a:r>
              <a:rPr lang="en-US" dirty="0"/>
              <a:t> to convert column first.</a:t>
            </a:r>
          </a:p>
          <a:p>
            <a:r>
              <a:rPr lang="en-US" dirty="0"/>
              <a:t>Use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to_datetime()</a:t>
            </a:r>
            <a:r>
              <a:rPr lang="en-US" dirty="0"/>
              <a:t> to make date and time values easier to work with.</a:t>
            </a:r>
          </a:p>
          <a:p>
            <a:r>
              <a:rPr lang="en-US" dirty="0"/>
              <a:t>Use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drop()</a:t>
            </a:r>
            <a:r>
              <a:rPr lang="en-US" dirty="0"/>
              <a:t> to remove unwanted rows and/or columns.</a:t>
            </a:r>
          </a:p>
        </p:txBody>
      </p:sp>
    </p:spTree>
    <p:extLst>
      <p:ext uri="{BB962C8B-B14F-4D97-AF65-F5344CB8AC3E}">
        <p14:creationId xmlns:p14="http://schemas.microsoft.com/office/powerpoint/2010/main" val="41254481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C108BC8-CF5A-4A08-A218-58CBE2478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1E7AE5-FF2A-4EEE-B5D4-828E383371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cleanup tasks remain:</a:t>
            </a:r>
          </a:p>
          <a:p>
            <a:pPr lvl="1"/>
            <a:r>
              <a:rPr lang="en-US" dirty="0"/>
              <a:t>Rename some of the column labels.</a:t>
            </a:r>
          </a:p>
          <a:p>
            <a:pPr lvl="1"/>
            <a:r>
              <a:rPr lang="en-US" dirty="0"/>
              <a:t>Format </a:t>
            </a:r>
            <a:r>
              <a:rPr lang="en-US" sz="1400" dirty="0">
                <a:latin typeface="Courier New" panose="02070309020205020404" pitchFamily="49" charset="0"/>
              </a:rPr>
              <a:t>Date</a:t>
            </a:r>
            <a:r>
              <a:rPr lang="en-US" dirty="0"/>
              <a:t> column as datetime.</a:t>
            </a:r>
          </a:p>
          <a:p>
            <a:pPr lvl="1"/>
            <a:r>
              <a:rPr lang="en-US" dirty="0"/>
              <a:t>Fill in missing values that you have the data for.</a:t>
            </a:r>
          </a:p>
          <a:p>
            <a:pPr lvl="1"/>
            <a:r>
              <a:rPr lang="en-US" dirty="0"/>
              <a:t>Calculate missing revenue values, impute missing COGS values.</a:t>
            </a:r>
          </a:p>
          <a:p>
            <a:pPr lvl="1"/>
            <a:r>
              <a:rPr lang="en-US" dirty="0"/>
              <a:t>Drop rows with erroneous quantities.</a:t>
            </a:r>
          </a:p>
          <a:p>
            <a:r>
              <a:rPr lang="en-US" dirty="0"/>
              <a:t>You'll also add a column for gross income.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CD451BA-7502-4B35-9DF7-93FCAB093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Activity: Modifying Data in </a:t>
            </a:r>
            <a:r>
              <a:rPr lang="en-US" sz="2200" dirty="0">
                <a:latin typeface="Courier New" panose="02070309020205020404" pitchFamily="49" charset="0"/>
              </a:rPr>
              <a:t>DataFrame</a:t>
            </a:r>
            <a:r>
              <a:rPr lang="en-US" dirty="0"/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26848768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E223B-A7CC-495F-B951-5E085A06F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 </a:t>
            </a:r>
            <a:r>
              <a:rPr lang="en-US" sz="3800" dirty="0">
                <a:latin typeface="Courier New" panose="02070309020205020404" pitchFamily="49" charset="0"/>
              </a:rPr>
              <a:t>DataFrame</a:t>
            </a:r>
            <a:r>
              <a:rPr lang="en-US" dirty="0"/>
              <a:t> 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A7F7A5-97A3-404F-8760-5B379E3AAB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Topic 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B8AB01-DE52-4833-9C27-59C3E0A7A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9346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159C83-00EC-4B01-8D94-4C3BA2448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34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3C41A56-356F-4618-B88C-4251474A9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DataFrame.plot()</a:t>
            </a:r>
            <a:r>
              <a:rPr lang="en-US" dirty="0"/>
              <a:t> Function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CCE442-ED5E-4960-B949-9938FD0F4B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Plots </a:t>
            </a:r>
            <a:r>
              <a:rPr lang="en-US" sz="1600" dirty="0">
                <a:latin typeface="Courier New" panose="02070309020205020404" pitchFamily="49" charset="0"/>
              </a:rPr>
              <a:t>DataFrame</a:t>
            </a:r>
            <a:r>
              <a:rPr lang="en-US" dirty="0"/>
              <a:t> data in multiple ways.</a:t>
            </a:r>
          </a:p>
          <a:p>
            <a:r>
              <a:rPr lang="en-US" dirty="0"/>
              <a:t>An interface to a backend plotting library, usually Matplotlib.</a:t>
            </a:r>
          </a:p>
          <a:p>
            <a:r>
              <a:rPr lang="en-US" dirty="0"/>
              <a:t>Important arguments:</a:t>
            </a:r>
          </a:p>
          <a:p>
            <a:pPr lvl="1"/>
            <a:r>
              <a:rPr lang="en-US" sz="1400" dirty="0">
                <a:latin typeface="Courier New" panose="02070309020205020404" pitchFamily="49" charset="0"/>
              </a:rPr>
              <a:t>x</a:t>
            </a:r>
            <a:r>
              <a:rPr lang="en-US" dirty="0"/>
              <a:t> —Specify data to plot along x-axis.</a:t>
            </a:r>
          </a:p>
          <a:p>
            <a:pPr lvl="1"/>
            <a:r>
              <a:rPr lang="en-US" sz="1400" dirty="0">
                <a:latin typeface="Courier New" panose="02070309020205020404" pitchFamily="49" charset="0"/>
              </a:rPr>
              <a:t>y</a:t>
            </a:r>
            <a:r>
              <a:rPr lang="en-US" dirty="0"/>
              <a:t> —Specify data to plot along y-axis.</a:t>
            </a:r>
          </a:p>
          <a:p>
            <a:pPr lvl="1"/>
            <a:r>
              <a:rPr lang="en-US" sz="1400" dirty="0">
                <a:latin typeface="Courier New" panose="02070309020205020404" pitchFamily="49" charset="0"/>
              </a:rPr>
              <a:t>kind</a:t>
            </a:r>
            <a:r>
              <a:rPr lang="en-US" dirty="0"/>
              <a:t> —Specify type of plot.</a:t>
            </a:r>
          </a:p>
          <a:p>
            <a:r>
              <a:rPr lang="en-US" dirty="0"/>
              <a:t>Not all plots have x- and y-axis, so you may just need to supply one slice of data.</a:t>
            </a:r>
          </a:p>
          <a:p>
            <a:r>
              <a:rPr lang="en-US" dirty="0"/>
              <a:t>Function also has many arguments for customizing plots.</a:t>
            </a:r>
          </a:p>
          <a:p>
            <a:r>
              <a:rPr lang="en-US" dirty="0"/>
              <a:t>For now, you'll become familiar with different plot types.</a:t>
            </a:r>
          </a:p>
        </p:txBody>
      </p:sp>
    </p:spTree>
    <p:extLst>
      <p:ext uri="{BB962C8B-B14F-4D97-AF65-F5344CB8AC3E}">
        <p14:creationId xmlns:p14="http://schemas.microsoft.com/office/powerpoint/2010/main" val="256125972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de Highlight">
            <a:extLst>
              <a:ext uri="{FF2B5EF4-FFF2-40B4-BE49-F238E27FC236}">
                <a16:creationId xmlns:a16="http://schemas.microsoft.com/office/drawing/2014/main" id="{FAEDCBEC-9838-4E5C-B5D6-01E4BCBD330C}"/>
              </a:ext>
            </a:extLst>
          </p:cNvPr>
          <p:cNvSpPr/>
          <p:nvPr/>
        </p:nvSpPr>
        <p:spPr>
          <a:xfrm>
            <a:off x="1066799" y="1344517"/>
            <a:ext cx="6992587" cy="270527"/>
          </a:xfrm>
          <a:prstGeom prst="rect">
            <a:avLst/>
          </a:prstGeom>
          <a:solidFill>
            <a:srgbClr val="E4E4E4"/>
          </a:solidFill>
          <a:ln w="2857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8575" cap="flat" cmpd="sng" algn="ctr">
                <a:solidFill>
                  <a:srgbClr val="FF0000"/>
                </a:solidFill>
                <a:prstDash val="solid"/>
              </a14:hiddenLine>
            </a:ext>
          </a:extLst>
        </p:spPr>
        <p:txBody>
          <a:bodyPr rtlCol="0" anchor="ctr"/>
          <a:lstStyle/>
          <a:p>
            <a:pPr algn="ctr" defTabSz="914400"/>
            <a:endParaRPr lang="en-US" sz="1100" b="1" kern="0" dirty="0" err="1">
              <a:solidFill>
                <a:srgbClr val="FF0000"/>
              </a:solidFill>
              <a:latin typeface="Arial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400FFD8-56C3-44F1-BF51-2DD4C8F29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321B7-A0C9-4BD4-8F8C-CD030C7F06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925" y="1295400"/>
            <a:ext cx="8460150" cy="4927600"/>
          </a:xfrm>
        </p:spPr>
        <p:txBody>
          <a:bodyPr/>
          <a:lstStyle/>
          <a:p>
            <a:pPr marL="0" indent="0" algn="ctr">
              <a:buNone/>
            </a:pPr>
            <a:r>
              <a:rPr lang="en-US" sz="1600" dirty="0">
                <a:latin typeface="Courier New" panose="02070309020205020404" pitchFamily="49" charset="0"/>
              </a:rPr>
              <a:t>census_df.plot(x = 'Age', y = 'Income', kind = 'scatter')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471544E-2CFF-4427-8CD5-6BE8D24C0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Scatter Plots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6CF0803-DD48-4176-BF5F-B4AC778A50C7}"/>
              </a:ext>
            </a:extLst>
          </p:cNvPr>
          <p:cNvGrpSpPr/>
          <p:nvPr/>
        </p:nvGrpSpPr>
        <p:grpSpPr>
          <a:xfrm>
            <a:off x="719048" y="1974269"/>
            <a:ext cx="7705904" cy="3992262"/>
            <a:chOff x="1085288" y="2180420"/>
            <a:chExt cx="6962541" cy="3488242"/>
          </a:xfrm>
        </p:grpSpPr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CC2B83AB-6DC0-4608-A0F1-2BE6EFA3B61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111859" y="2180420"/>
              <a:ext cx="4708725" cy="3029510"/>
            </a:xfrm>
            <a:prstGeom prst="rect">
              <a:avLst/>
            </a:prstGeom>
          </p:spPr>
        </p:pic>
        <p:sp>
          <p:nvSpPr>
            <p:cNvPr id="7" name="Line 315">
              <a:extLst>
                <a:ext uri="{FF2B5EF4-FFF2-40B4-BE49-F238E27FC236}">
                  <a16:creationId xmlns:a16="http://schemas.microsoft.com/office/drawing/2014/main" id="{D27184C4-D9FD-4786-8E29-E67C62BA67B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096000" y="4038600"/>
              <a:ext cx="838199" cy="1524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" name="Rounded Rectangle 143">
              <a:extLst>
                <a:ext uri="{FF2B5EF4-FFF2-40B4-BE49-F238E27FC236}">
                  <a16:creationId xmlns:a16="http://schemas.microsoft.com/office/drawing/2014/main" id="{87399575-7BFF-4D02-A599-8692FFD0BEBF}"/>
                </a:ext>
              </a:extLst>
            </p:cNvPr>
            <p:cNvSpPr/>
            <p:nvPr/>
          </p:nvSpPr>
          <p:spPr>
            <a:xfrm>
              <a:off x="6934200" y="4038600"/>
              <a:ext cx="1113629" cy="274638"/>
            </a:xfrm>
            <a:prstGeom prst="roundRect">
              <a:avLst/>
            </a:prstGeom>
            <a:solidFill>
              <a:srgbClr val="009DDC"/>
            </a:solidFill>
            <a:ln w="25400" cap="flat" cmpd="sng" algn="ctr">
              <a:noFill/>
              <a:prstDash val="solid"/>
            </a:ln>
            <a:effectLst>
              <a:outerShdw blurRad="38100" dist="25400" dir="2700000" sx="99000" sy="99000" algn="tl" rotWithShape="0">
                <a:prstClr val="black">
                  <a:alpha val="75000"/>
                </a:prst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Calibri"/>
                </a:rPr>
                <a:t>Data point</a:t>
              </a:r>
            </a:p>
          </p:txBody>
        </p:sp>
        <p:sp>
          <p:nvSpPr>
            <p:cNvPr id="9" name="Rounded Rectangle 143">
              <a:extLst>
                <a:ext uri="{FF2B5EF4-FFF2-40B4-BE49-F238E27FC236}">
                  <a16:creationId xmlns:a16="http://schemas.microsoft.com/office/drawing/2014/main" id="{844AF06F-A97D-45B0-9674-CCC9BBFB40FF}"/>
                </a:ext>
              </a:extLst>
            </p:cNvPr>
            <p:cNvSpPr/>
            <p:nvPr/>
          </p:nvSpPr>
          <p:spPr>
            <a:xfrm>
              <a:off x="4408967" y="5394024"/>
              <a:ext cx="808829" cy="274638"/>
            </a:xfrm>
            <a:prstGeom prst="roundRect">
              <a:avLst/>
            </a:prstGeom>
            <a:solidFill>
              <a:srgbClr val="009DDC"/>
            </a:solidFill>
            <a:ln w="25400" cap="flat" cmpd="sng" algn="ctr">
              <a:noFill/>
              <a:prstDash val="solid"/>
            </a:ln>
            <a:effectLst>
              <a:outerShdw blurRad="38100" dist="25400" dir="2700000" sx="99000" sy="99000" algn="tl" rotWithShape="0">
                <a:prstClr val="black">
                  <a:alpha val="75000"/>
                </a:prst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Calibri"/>
                </a:rPr>
                <a:t>x-axis</a:t>
              </a:r>
            </a:p>
          </p:txBody>
        </p:sp>
        <p:sp>
          <p:nvSpPr>
            <p:cNvPr id="10" name="Rounded Rectangle 143">
              <a:extLst>
                <a:ext uri="{FF2B5EF4-FFF2-40B4-BE49-F238E27FC236}">
                  <a16:creationId xmlns:a16="http://schemas.microsoft.com/office/drawing/2014/main" id="{F7255982-D258-4D0C-8CAA-0413C5D5C55B}"/>
                </a:ext>
              </a:extLst>
            </p:cNvPr>
            <p:cNvSpPr/>
            <p:nvPr/>
          </p:nvSpPr>
          <p:spPr>
            <a:xfrm>
              <a:off x="1085288" y="3420537"/>
              <a:ext cx="808829" cy="274638"/>
            </a:xfrm>
            <a:prstGeom prst="roundRect">
              <a:avLst/>
            </a:prstGeom>
            <a:solidFill>
              <a:srgbClr val="009DDC"/>
            </a:solidFill>
            <a:ln w="25400" cap="flat" cmpd="sng" algn="ctr">
              <a:noFill/>
              <a:prstDash val="solid"/>
            </a:ln>
            <a:effectLst>
              <a:outerShdw blurRad="38100" dist="25400" dir="2700000" sx="99000" sy="99000" algn="tl" rotWithShape="0">
                <a:prstClr val="black">
                  <a:alpha val="75000"/>
                </a:prst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Calibri"/>
                </a:rPr>
                <a:t>y-axis</a:t>
              </a:r>
            </a:p>
          </p:txBody>
        </p:sp>
        <p:sp>
          <p:nvSpPr>
            <p:cNvPr id="11" name="AutoShape 303">
              <a:extLst>
                <a:ext uri="{FF2B5EF4-FFF2-40B4-BE49-F238E27FC236}">
                  <a16:creationId xmlns:a16="http://schemas.microsoft.com/office/drawing/2014/main" id="{65CBB36D-E011-4756-A84C-3CB13071893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937233" y="2375603"/>
              <a:ext cx="174625" cy="2424997"/>
            </a:xfrm>
            <a:prstGeom prst="rightBrace">
              <a:avLst>
                <a:gd name="adj1" fmla="val 65909"/>
                <a:gd name="adj2" fmla="val 50000"/>
              </a:avLst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" name="AutoShape 303">
              <a:extLst>
                <a:ext uri="{FF2B5EF4-FFF2-40B4-BE49-F238E27FC236}">
                  <a16:creationId xmlns:a16="http://schemas.microsoft.com/office/drawing/2014/main" id="{DE59FB42-C682-4822-9878-1DF46F794837}"/>
                </a:ext>
              </a:extLst>
            </p:cNvPr>
            <p:cNvSpPr>
              <a:spLocks/>
            </p:cNvSpPr>
            <p:nvPr/>
          </p:nvSpPr>
          <p:spPr bwMode="auto">
            <a:xfrm rot="16200000" flipH="1">
              <a:off x="4721081" y="3384449"/>
              <a:ext cx="159037" cy="3810000"/>
            </a:xfrm>
            <a:prstGeom prst="rightBrace">
              <a:avLst>
                <a:gd name="adj1" fmla="val 65909"/>
                <a:gd name="adj2" fmla="val 50000"/>
              </a:avLst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7508788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de Highlight">
            <a:extLst>
              <a:ext uri="{FF2B5EF4-FFF2-40B4-BE49-F238E27FC236}">
                <a16:creationId xmlns:a16="http://schemas.microsoft.com/office/drawing/2014/main" id="{289D0D2B-F4E2-4119-AAA6-E8D0404584C3}"/>
              </a:ext>
            </a:extLst>
          </p:cNvPr>
          <p:cNvSpPr/>
          <p:nvPr/>
        </p:nvSpPr>
        <p:spPr>
          <a:xfrm>
            <a:off x="990599" y="1341912"/>
            <a:ext cx="7136081" cy="285007"/>
          </a:xfrm>
          <a:prstGeom prst="rect">
            <a:avLst/>
          </a:prstGeom>
          <a:solidFill>
            <a:srgbClr val="E4E4E4"/>
          </a:solidFill>
          <a:ln w="2857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8575" cap="flat" cmpd="sng" algn="ctr">
                <a:solidFill>
                  <a:srgbClr val="FF0000"/>
                </a:solidFill>
                <a:prstDash val="solid"/>
              </a14:hiddenLine>
            </a:ext>
          </a:extLst>
        </p:spPr>
        <p:txBody>
          <a:bodyPr rtlCol="0" anchor="ctr"/>
          <a:lstStyle/>
          <a:p>
            <a:pPr algn="ctr" defTabSz="914400"/>
            <a:endParaRPr lang="en-US" sz="1100" b="1" kern="0" dirty="0" err="1">
              <a:solidFill>
                <a:srgbClr val="FF0000"/>
              </a:solidFill>
              <a:latin typeface="Arial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471544E-2CFF-4427-8CD5-6BE8D24C0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 Plots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400FFD8-56C3-44F1-BF51-2DD4C8F29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36</a:t>
            </a:fld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91B32CE-A013-4EE6-853E-9F542E2B9EB5}"/>
              </a:ext>
            </a:extLst>
          </p:cNvPr>
          <p:cNvGrpSpPr/>
          <p:nvPr/>
        </p:nvGrpSpPr>
        <p:grpSpPr>
          <a:xfrm>
            <a:off x="525359" y="1890093"/>
            <a:ext cx="8093283" cy="4357177"/>
            <a:chOff x="510546" y="1628838"/>
            <a:chExt cx="8093283" cy="4357177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947DE287-DA8E-435A-8AD9-89483F8A3AE6}"/>
                </a:ext>
              </a:extLst>
            </p:cNvPr>
            <p:cNvGrpSpPr/>
            <p:nvPr/>
          </p:nvGrpSpPr>
          <p:grpSpPr>
            <a:xfrm>
              <a:off x="510546" y="1628838"/>
              <a:ext cx="8093283" cy="4357177"/>
              <a:chOff x="719048" y="1628838"/>
              <a:chExt cx="8093283" cy="4357177"/>
            </a:xfrm>
          </p:grpSpPr>
          <p:pic>
            <p:nvPicPr>
              <p:cNvPr id="6" name="Graphic 5">
                <a:extLst>
                  <a:ext uri="{FF2B5EF4-FFF2-40B4-BE49-F238E27FC236}">
                    <a16:creationId xmlns:a16="http://schemas.microsoft.com/office/drawing/2014/main" id="{09523B00-70FE-4E25-B7E5-86DB4A7F1DC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981200" y="1628838"/>
                <a:ext cx="5529262" cy="3832162"/>
              </a:xfrm>
              <a:prstGeom prst="rect">
                <a:avLst/>
              </a:prstGeom>
            </p:spPr>
          </p:pic>
          <p:sp>
            <p:nvSpPr>
              <p:cNvPr id="7" name="Rounded Rectangle 143">
                <a:extLst>
                  <a:ext uri="{FF2B5EF4-FFF2-40B4-BE49-F238E27FC236}">
                    <a16:creationId xmlns:a16="http://schemas.microsoft.com/office/drawing/2014/main" id="{E447EBAA-7A84-4D2C-A690-C1CC7B6279E9}"/>
                  </a:ext>
                </a:extLst>
              </p:cNvPr>
              <p:cNvSpPr/>
              <p:nvPr/>
            </p:nvSpPr>
            <p:spPr>
              <a:xfrm>
                <a:off x="719048" y="3171903"/>
                <a:ext cx="895184" cy="314321"/>
              </a:xfrm>
              <a:prstGeom prst="roundRect">
                <a:avLst/>
              </a:prstGeom>
              <a:solidFill>
                <a:srgbClr val="009DDC"/>
              </a:solidFill>
              <a:ln w="25400" cap="flat" cmpd="sng" algn="ctr">
                <a:noFill/>
                <a:prstDash val="solid"/>
              </a:ln>
              <a:effectLst>
                <a:outerShdw blurRad="38100" dist="25400" dir="2700000" sx="99000" sy="99000" algn="tl" rotWithShape="0">
                  <a:prstClr val="black">
                    <a:alpha val="75000"/>
                  </a:prst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3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+mn-ea"/>
                    <a:cs typeface="Calibri"/>
                  </a:rPr>
                  <a:t>y-axis</a:t>
                </a:r>
              </a:p>
            </p:txBody>
          </p:sp>
          <p:sp>
            <p:nvSpPr>
              <p:cNvPr id="8" name="AutoShape 303">
                <a:extLst>
                  <a:ext uri="{FF2B5EF4-FFF2-40B4-BE49-F238E27FC236}">
                    <a16:creationId xmlns:a16="http://schemas.microsoft.com/office/drawing/2014/main" id="{67CD1009-D977-4BF8-A123-AA719FF5B12B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661952" y="1752600"/>
                <a:ext cx="166848" cy="3200400"/>
              </a:xfrm>
              <a:prstGeom prst="rightBrace">
                <a:avLst>
                  <a:gd name="adj1" fmla="val 65909"/>
                  <a:gd name="adj2" fmla="val 50000"/>
                </a:avLst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" name="Rounded Rectangle 143">
                <a:extLst>
                  <a:ext uri="{FF2B5EF4-FFF2-40B4-BE49-F238E27FC236}">
                    <a16:creationId xmlns:a16="http://schemas.microsoft.com/office/drawing/2014/main" id="{97FFA0B6-E0DF-4FE9-BE9F-07CACB0B659E}"/>
                  </a:ext>
                </a:extLst>
              </p:cNvPr>
              <p:cNvSpPr/>
              <p:nvPr/>
            </p:nvSpPr>
            <p:spPr>
              <a:xfrm>
                <a:off x="4483712" y="5671694"/>
                <a:ext cx="895184" cy="314321"/>
              </a:xfrm>
              <a:prstGeom prst="roundRect">
                <a:avLst/>
              </a:prstGeom>
              <a:solidFill>
                <a:srgbClr val="009DDC"/>
              </a:solidFill>
              <a:ln w="25400" cap="flat" cmpd="sng" algn="ctr">
                <a:noFill/>
                <a:prstDash val="solid"/>
              </a:ln>
              <a:effectLst>
                <a:outerShdw blurRad="38100" dist="25400" dir="2700000" sx="99000" sy="99000" algn="tl" rotWithShape="0">
                  <a:prstClr val="black">
                    <a:alpha val="75000"/>
                  </a:prst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3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+mn-ea"/>
                    <a:cs typeface="Calibri"/>
                  </a:rPr>
                  <a:t>x-axis</a:t>
                </a:r>
              </a:p>
            </p:txBody>
          </p:sp>
          <p:sp>
            <p:nvSpPr>
              <p:cNvPr id="10" name="AutoShape 303">
                <a:extLst>
                  <a:ext uri="{FF2B5EF4-FFF2-40B4-BE49-F238E27FC236}">
                    <a16:creationId xmlns:a16="http://schemas.microsoft.com/office/drawing/2014/main" id="{C18D6ABC-13E8-4A9C-8EE2-9FAEF9667C9B}"/>
                  </a:ext>
                </a:extLst>
              </p:cNvPr>
              <p:cNvSpPr>
                <a:spLocks/>
              </p:cNvSpPr>
              <p:nvPr/>
            </p:nvSpPr>
            <p:spPr bwMode="auto">
              <a:xfrm rot="16200000" flipH="1">
                <a:off x="4823892" y="3151710"/>
                <a:ext cx="182018" cy="4800597"/>
              </a:xfrm>
              <a:prstGeom prst="rightBrace">
                <a:avLst>
                  <a:gd name="adj1" fmla="val 65909"/>
                  <a:gd name="adj2" fmla="val 50000"/>
                </a:avLst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" name="Line 315">
                <a:extLst>
                  <a:ext uri="{FF2B5EF4-FFF2-40B4-BE49-F238E27FC236}">
                    <a16:creationId xmlns:a16="http://schemas.microsoft.com/office/drawing/2014/main" id="{3769C032-6306-4429-A51F-8F6A3899D9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6376902" y="3171902"/>
                <a:ext cx="1202902" cy="257098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2" name="Rounded Rectangle 143">
                <a:extLst>
                  <a:ext uri="{FF2B5EF4-FFF2-40B4-BE49-F238E27FC236}">
                    <a16:creationId xmlns:a16="http://schemas.microsoft.com/office/drawing/2014/main" id="{365AED3C-EEE6-4B5D-A42F-1336F9E1F3FA}"/>
                  </a:ext>
                </a:extLst>
              </p:cNvPr>
              <p:cNvSpPr/>
              <p:nvPr/>
            </p:nvSpPr>
            <p:spPr>
              <a:xfrm>
                <a:off x="7579804" y="3265050"/>
                <a:ext cx="1232527" cy="314321"/>
              </a:xfrm>
              <a:prstGeom prst="roundRect">
                <a:avLst/>
              </a:prstGeom>
              <a:solidFill>
                <a:srgbClr val="009DDC"/>
              </a:solidFill>
              <a:ln w="25400" cap="flat" cmpd="sng" algn="ctr">
                <a:noFill/>
                <a:prstDash val="solid"/>
              </a:ln>
              <a:effectLst>
                <a:outerShdw blurRad="38100" dist="25400" dir="2700000" sx="99000" sy="99000" algn="tl" rotWithShape="0">
                  <a:prstClr val="black">
                    <a:alpha val="75000"/>
                  </a:prst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3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+mn-ea"/>
                    <a:cs typeface="Calibri"/>
                  </a:rPr>
                  <a:t>Trend line</a:t>
                </a:r>
              </a:p>
            </p:txBody>
          </p:sp>
        </p:grpSp>
        <p:sp>
          <p:nvSpPr>
            <p:cNvPr id="14" name="Rounded Rectangle 143">
              <a:extLst>
                <a:ext uri="{FF2B5EF4-FFF2-40B4-BE49-F238E27FC236}">
                  <a16:creationId xmlns:a16="http://schemas.microsoft.com/office/drawing/2014/main" id="{4FDF7CD1-BF0B-496A-BD28-6F669AAB135F}"/>
                </a:ext>
              </a:extLst>
            </p:cNvPr>
            <p:cNvSpPr/>
            <p:nvPr/>
          </p:nvSpPr>
          <p:spPr>
            <a:xfrm>
              <a:off x="7371302" y="4067502"/>
              <a:ext cx="1232527" cy="314321"/>
            </a:xfrm>
            <a:prstGeom prst="roundRect">
              <a:avLst/>
            </a:prstGeom>
            <a:solidFill>
              <a:srgbClr val="009DDC"/>
            </a:solidFill>
            <a:ln w="25400" cap="flat" cmpd="sng" algn="ctr">
              <a:noFill/>
              <a:prstDash val="solid"/>
            </a:ln>
            <a:effectLst>
              <a:outerShdw blurRad="38100" dist="25400" dir="2700000" sx="99000" sy="99000" algn="tl" rotWithShape="0">
                <a:prstClr val="black">
                  <a:alpha val="75000"/>
                </a:prst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Calibri"/>
                </a:rPr>
                <a:t>Data point</a:t>
              </a:r>
            </a:p>
          </p:txBody>
        </p:sp>
        <p:sp>
          <p:nvSpPr>
            <p:cNvPr id="15" name="Line 315">
              <a:extLst>
                <a:ext uri="{FF2B5EF4-FFF2-40B4-BE49-F238E27FC236}">
                  <a16:creationId xmlns:a16="http://schemas.microsoft.com/office/drawing/2014/main" id="{F47C4501-D88F-46D0-BE6B-07BF5814735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901070" y="3678865"/>
              <a:ext cx="1470232" cy="55258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70B7A919-147F-4422-9A33-DC1F5F58A060}"/>
              </a:ext>
            </a:extLst>
          </p:cNvPr>
          <p:cNvSpPr txBox="1">
            <a:spLocks/>
          </p:cNvSpPr>
          <p:nvPr/>
        </p:nvSpPr>
        <p:spPr>
          <a:xfrm>
            <a:off x="341925" y="1295400"/>
            <a:ext cx="8460150" cy="49276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>
                <a:latin typeface="Courier New" panose="02070309020205020404" pitchFamily="49" charset="0"/>
              </a:rPr>
              <a:t>revenue_df.plot(x = 'Month', y = 'Revenue', kind = 'line')</a:t>
            </a:r>
          </a:p>
        </p:txBody>
      </p:sp>
    </p:spTree>
    <p:extLst>
      <p:ext uri="{BB962C8B-B14F-4D97-AF65-F5344CB8AC3E}">
        <p14:creationId xmlns:p14="http://schemas.microsoft.com/office/powerpoint/2010/main" val="417471874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de Highlight">
            <a:extLst>
              <a:ext uri="{FF2B5EF4-FFF2-40B4-BE49-F238E27FC236}">
                <a16:creationId xmlns:a16="http://schemas.microsoft.com/office/drawing/2014/main" id="{F6EE1819-A30D-4D26-AFB4-F793BD5CA8B6}"/>
              </a:ext>
            </a:extLst>
          </p:cNvPr>
          <p:cNvSpPr/>
          <p:nvPr/>
        </p:nvSpPr>
        <p:spPr>
          <a:xfrm>
            <a:off x="990599" y="1341912"/>
            <a:ext cx="7136081" cy="285007"/>
          </a:xfrm>
          <a:prstGeom prst="rect">
            <a:avLst/>
          </a:prstGeom>
          <a:solidFill>
            <a:srgbClr val="E4E4E4"/>
          </a:solidFill>
          <a:ln w="2857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8575" cap="flat" cmpd="sng" algn="ctr">
                <a:solidFill>
                  <a:srgbClr val="FF0000"/>
                </a:solidFill>
                <a:prstDash val="solid"/>
              </a14:hiddenLine>
            </a:ext>
          </a:extLst>
        </p:spPr>
        <p:txBody>
          <a:bodyPr rtlCol="0" anchor="ctr"/>
          <a:lstStyle/>
          <a:p>
            <a:pPr algn="ctr" defTabSz="914400"/>
            <a:endParaRPr lang="en-US" sz="1100" b="1" kern="0" dirty="0" err="1">
              <a:solidFill>
                <a:srgbClr val="FF0000"/>
              </a:solidFill>
              <a:latin typeface="Arial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471544E-2CFF-4427-8CD5-6BE8D24C0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Area Plots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400FFD8-56C3-44F1-BF51-2DD4C8F29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37</a:t>
            </a:fld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4E66930-9475-4018-92CD-9E9E55DD646B}"/>
              </a:ext>
            </a:extLst>
          </p:cNvPr>
          <p:cNvGrpSpPr/>
          <p:nvPr/>
        </p:nvGrpSpPr>
        <p:grpSpPr>
          <a:xfrm>
            <a:off x="525359" y="1887941"/>
            <a:ext cx="8093283" cy="4355366"/>
            <a:chOff x="510546" y="1630649"/>
            <a:chExt cx="8093283" cy="4355366"/>
          </a:xfrm>
        </p:grpSpPr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3F583A77-B34C-4AC5-AD35-D3D9AFF505E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867858" y="1630649"/>
              <a:ext cx="5429550" cy="3831336"/>
            </a:xfrm>
            <a:prstGeom prst="rect">
              <a:avLst/>
            </a:prstGeom>
          </p:spPr>
        </p:pic>
        <p:sp>
          <p:nvSpPr>
            <p:cNvPr id="7" name="Rounded Rectangle 143">
              <a:extLst>
                <a:ext uri="{FF2B5EF4-FFF2-40B4-BE49-F238E27FC236}">
                  <a16:creationId xmlns:a16="http://schemas.microsoft.com/office/drawing/2014/main" id="{CE0DCF6A-EA8A-4140-B4E5-09EC3848DA1C}"/>
                </a:ext>
              </a:extLst>
            </p:cNvPr>
            <p:cNvSpPr/>
            <p:nvPr/>
          </p:nvSpPr>
          <p:spPr>
            <a:xfrm>
              <a:off x="510546" y="3171903"/>
              <a:ext cx="895184" cy="314321"/>
            </a:xfrm>
            <a:prstGeom prst="roundRect">
              <a:avLst/>
            </a:prstGeom>
            <a:solidFill>
              <a:srgbClr val="009DDC"/>
            </a:solidFill>
            <a:ln w="25400" cap="flat" cmpd="sng" algn="ctr">
              <a:noFill/>
              <a:prstDash val="solid"/>
            </a:ln>
            <a:effectLst>
              <a:outerShdw blurRad="38100" dist="25400" dir="2700000" sx="99000" sy="99000" algn="tl" rotWithShape="0">
                <a:prstClr val="black">
                  <a:alpha val="75000"/>
                </a:prst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Calibri"/>
                </a:rPr>
                <a:t>y-axis</a:t>
              </a:r>
            </a:p>
          </p:txBody>
        </p:sp>
        <p:sp>
          <p:nvSpPr>
            <p:cNvPr id="8" name="AutoShape 303">
              <a:extLst>
                <a:ext uri="{FF2B5EF4-FFF2-40B4-BE49-F238E27FC236}">
                  <a16:creationId xmlns:a16="http://schemas.microsoft.com/office/drawing/2014/main" id="{ACEBC287-172B-4ADD-98D2-0251C4DCFDB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453450" y="1752600"/>
              <a:ext cx="166848" cy="3200400"/>
            </a:xfrm>
            <a:prstGeom prst="rightBrace">
              <a:avLst>
                <a:gd name="adj1" fmla="val 65909"/>
                <a:gd name="adj2" fmla="val 50000"/>
              </a:avLst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" name="Rounded Rectangle 143">
              <a:extLst>
                <a:ext uri="{FF2B5EF4-FFF2-40B4-BE49-F238E27FC236}">
                  <a16:creationId xmlns:a16="http://schemas.microsoft.com/office/drawing/2014/main" id="{FF5EA7E7-673D-4D9F-9529-237EC8A03748}"/>
                </a:ext>
              </a:extLst>
            </p:cNvPr>
            <p:cNvSpPr/>
            <p:nvPr/>
          </p:nvSpPr>
          <p:spPr>
            <a:xfrm>
              <a:off x="4275210" y="5671694"/>
              <a:ext cx="895184" cy="314321"/>
            </a:xfrm>
            <a:prstGeom prst="roundRect">
              <a:avLst/>
            </a:prstGeom>
            <a:solidFill>
              <a:srgbClr val="009DDC"/>
            </a:solidFill>
            <a:ln w="25400" cap="flat" cmpd="sng" algn="ctr">
              <a:noFill/>
              <a:prstDash val="solid"/>
            </a:ln>
            <a:effectLst>
              <a:outerShdw blurRad="38100" dist="25400" dir="2700000" sx="99000" sy="99000" algn="tl" rotWithShape="0">
                <a:prstClr val="black">
                  <a:alpha val="75000"/>
                </a:prst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Calibri"/>
                </a:rPr>
                <a:t>x-axis</a:t>
              </a:r>
            </a:p>
          </p:txBody>
        </p:sp>
        <p:sp>
          <p:nvSpPr>
            <p:cNvPr id="10" name="AutoShape 303">
              <a:extLst>
                <a:ext uri="{FF2B5EF4-FFF2-40B4-BE49-F238E27FC236}">
                  <a16:creationId xmlns:a16="http://schemas.microsoft.com/office/drawing/2014/main" id="{43BE6760-77FA-4133-8177-C47B1F81EDA6}"/>
                </a:ext>
              </a:extLst>
            </p:cNvPr>
            <p:cNvSpPr>
              <a:spLocks/>
            </p:cNvSpPr>
            <p:nvPr/>
          </p:nvSpPr>
          <p:spPr bwMode="auto">
            <a:xfrm rot="16200000" flipH="1">
              <a:off x="4615390" y="3151710"/>
              <a:ext cx="182018" cy="4800597"/>
            </a:xfrm>
            <a:prstGeom prst="rightBrace">
              <a:avLst>
                <a:gd name="adj1" fmla="val 65909"/>
                <a:gd name="adj2" fmla="val 50000"/>
              </a:avLst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" name="Line 315">
              <a:extLst>
                <a:ext uri="{FF2B5EF4-FFF2-40B4-BE49-F238E27FC236}">
                  <a16:creationId xmlns:a16="http://schemas.microsoft.com/office/drawing/2014/main" id="{2D63B117-7DD2-4B3A-91F5-66708A74FD5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168400" y="3171902"/>
              <a:ext cx="1202902" cy="25709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" name="Rounded Rectangle 143">
              <a:extLst>
                <a:ext uri="{FF2B5EF4-FFF2-40B4-BE49-F238E27FC236}">
                  <a16:creationId xmlns:a16="http://schemas.microsoft.com/office/drawing/2014/main" id="{25B98E21-3B58-4506-9C7A-85251BA1EBD2}"/>
                </a:ext>
              </a:extLst>
            </p:cNvPr>
            <p:cNvSpPr/>
            <p:nvPr/>
          </p:nvSpPr>
          <p:spPr>
            <a:xfrm>
              <a:off x="7371302" y="3265050"/>
              <a:ext cx="1232527" cy="314321"/>
            </a:xfrm>
            <a:prstGeom prst="roundRect">
              <a:avLst/>
            </a:prstGeom>
            <a:solidFill>
              <a:srgbClr val="009DDC"/>
            </a:solidFill>
            <a:ln w="25400" cap="flat" cmpd="sng" algn="ctr">
              <a:noFill/>
              <a:prstDash val="solid"/>
            </a:ln>
            <a:effectLst>
              <a:outerShdw blurRad="38100" dist="25400" dir="2700000" sx="99000" sy="99000" algn="tl" rotWithShape="0">
                <a:prstClr val="black">
                  <a:alpha val="75000"/>
                </a:prst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Calibri"/>
                </a:rPr>
                <a:t>Trend area</a:t>
              </a:r>
            </a:p>
          </p:txBody>
        </p:sp>
      </p:grp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B30456B5-97FD-4ECB-AB2D-EB70EDB72E53}"/>
              </a:ext>
            </a:extLst>
          </p:cNvPr>
          <p:cNvSpPr txBox="1">
            <a:spLocks/>
          </p:cNvSpPr>
          <p:nvPr/>
        </p:nvSpPr>
        <p:spPr>
          <a:xfrm>
            <a:off x="341925" y="1295400"/>
            <a:ext cx="8460150" cy="49276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>
                <a:latin typeface="Courier New" panose="02070309020205020404" pitchFamily="49" charset="0"/>
              </a:rPr>
              <a:t>revenue_df.plot(x = 'Month', y = 'Revenue', kind = 'area')</a:t>
            </a:r>
          </a:p>
        </p:txBody>
      </p:sp>
    </p:spTree>
    <p:extLst>
      <p:ext uri="{BB962C8B-B14F-4D97-AF65-F5344CB8AC3E}">
        <p14:creationId xmlns:p14="http://schemas.microsoft.com/office/powerpoint/2010/main" val="213481100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de Highlight">
            <a:extLst>
              <a:ext uri="{FF2B5EF4-FFF2-40B4-BE49-F238E27FC236}">
                <a16:creationId xmlns:a16="http://schemas.microsoft.com/office/drawing/2014/main" id="{C212776D-B24A-4C05-9463-D373E2068BA6}"/>
              </a:ext>
            </a:extLst>
          </p:cNvPr>
          <p:cNvSpPr/>
          <p:nvPr/>
        </p:nvSpPr>
        <p:spPr>
          <a:xfrm>
            <a:off x="761999" y="1341911"/>
            <a:ext cx="7598229" cy="288967"/>
          </a:xfrm>
          <a:prstGeom prst="rect">
            <a:avLst/>
          </a:prstGeom>
          <a:solidFill>
            <a:srgbClr val="E4E4E4"/>
          </a:solidFill>
          <a:ln w="2857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8575" cap="flat" cmpd="sng" algn="ctr">
                <a:solidFill>
                  <a:srgbClr val="FF0000"/>
                </a:solidFill>
                <a:prstDash val="solid"/>
              </a14:hiddenLine>
            </a:ext>
          </a:extLst>
        </p:spPr>
        <p:txBody>
          <a:bodyPr rtlCol="0" anchor="ctr"/>
          <a:lstStyle/>
          <a:p>
            <a:pPr algn="ctr" defTabSz="914400"/>
            <a:endParaRPr lang="en-US" sz="1100" b="1" kern="0" dirty="0" err="1">
              <a:solidFill>
                <a:srgbClr val="FF0000"/>
              </a:solidFill>
              <a:latin typeface="Arial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471544E-2CFF-4427-8CD5-6BE8D24C0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Bar Charts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400FFD8-56C3-44F1-BF51-2DD4C8F29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38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CF345A7-BBB2-474E-9360-72FC33E3211B}"/>
              </a:ext>
            </a:extLst>
          </p:cNvPr>
          <p:cNvGrpSpPr>
            <a:grpSpLocks noChangeAspect="1"/>
          </p:cNvGrpSpPr>
          <p:nvPr/>
        </p:nvGrpSpPr>
        <p:grpSpPr>
          <a:xfrm>
            <a:off x="844506" y="2041572"/>
            <a:ext cx="7454989" cy="3781490"/>
            <a:chOff x="1371600" y="1981200"/>
            <a:chExt cx="6854093" cy="3476690"/>
          </a:xfrm>
        </p:grpSpPr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27AA7F66-F0D3-475E-B6EB-573F445C901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371600" y="1981200"/>
              <a:ext cx="6134100" cy="3476690"/>
            </a:xfrm>
            <a:prstGeom prst="rect">
              <a:avLst/>
            </a:prstGeom>
          </p:spPr>
        </p:pic>
        <p:sp>
          <p:nvSpPr>
            <p:cNvPr id="7" name="Line 315">
              <a:extLst>
                <a:ext uri="{FF2B5EF4-FFF2-40B4-BE49-F238E27FC236}">
                  <a16:creationId xmlns:a16="http://schemas.microsoft.com/office/drawing/2014/main" id="{BB7F16F9-F5CD-4FD5-89D5-73ECC377F19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705600" y="3352800"/>
              <a:ext cx="609600" cy="3810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" name="Rounded Rectangle 143">
              <a:extLst>
                <a:ext uri="{FF2B5EF4-FFF2-40B4-BE49-F238E27FC236}">
                  <a16:creationId xmlns:a16="http://schemas.microsoft.com/office/drawing/2014/main" id="{991DC346-A036-4059-BBA0-8737493B0E4A}"/>
                </a:ext>
              </a:extLst>
            </p:cNvPr>
            <p:cNvSpPr/>
            <p:nvPr/>
          </p:nvSpPr>
          <p:spPr>
            <a:xfrm>
              <a:off x="6854093" y="2895600"/>
              <a:ext cx="1371600" cy="457200"/>
            </a:xfrm>
            <a:prstGeom prst="roundRect">
              <a:avLst/>
            </a:prstGeom>
            <a:solidFill>
              <a:srgbClr val="009DDC"/>
            </a:solidFill>
            <a:ln w="25400" cap="flat" cmpd="sng" algn="ctr">
              <a:noFill/>
              <a:prstDash val="solid"/>
            </a:ln>
            <a:effectLst>
              <a:outerShdw blurRad="38100" dist="25400" dir="2700000" sx="99000" sy="99000" algn="tl" rotWithShape="0">
                <a:prstClr val="black">
                  <a:alpha val="75000"/>
                </a:prst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300" b="1" kern="0" dirty="0">
                  <a:solidFill>
                    <a:srgbClr val="FFFFFF"/>
                  </a:solidFill>
                  <a:latin typeface="Calibri"/>
                  <a:cs typeface="Calibri"/>
                </a:rPr>
                <a:t>City with largest mean income</a:t>
              </a:r>
              <a:endParaRPr kumimoji="0" lang="en-US" sz="13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Calibri"/>
              </a:endParaRPr>
            </a:p>
          </p:txBody>
        </p:sp>
      </p:grp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A3B1D32-3C2F-4CC9-A2E5-FF0607543CC3}"/>
              </a:ext>
            </a:extLst>
          </p:cNvPr>
          <p:cNvSpPr txBox="1">
            <a:spLocks/>
          </p:cNvSpPr>
          <p:nvPr/>
        </p:nvSpPr>
        <p:spPr>
          <a:xfrm>
            <a:off x="341925" y="1295400"/>
            <a:ext cx="8460150" cy="49276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>
                <a:latin typeface="Courier New" panose="02070309020205020404" pitchFamily="49" charset="0"/>
              </a:rPr>
              <a:t>census_df.groupby('City')['Income'].mean().plot(kind = ‘barh')</a:t>
            </a:r>
          </a:p>
        </p:txBody>
      </p:sp>
    </p:spTree>
    <p:extLst>
      <p:ext uri="{BB962C8B-B14F-4D97-AF65-F5344CB8AC3E}">
        <p14:creationId xmlns:p14="http://schemas.microsoft.com/office/powerpoint/2010/main" val="78754240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de Highlight">
            <a:extLst>
              <a:ext uri="{FF2B5EF4-FFF2-40B4-BE49-F238E27FC236}">
                <a16:creationId xmlns:a16="http://schemas.microsoft.com/office/drawing/2014/main" id="{02B8D53C-6FFC-476A-9172-E348FC05A28F}"/>
              </a:ext>
            </a:extLst>
          </p:cNvPr>
          <p:cNvSpPr/>
          <p:nvPr/>
        </p:nvSpPr>
        <p:spPr>
          <a:xfrm>
            <a:off x="2170004" y="1341813"/>
            <a:ext cx="4773102" cy="269273"/>
          </a:xfrm>
          <a:prstGeom prst="rect">
            <a:avLst/>
          </a:prstGeom>
          <a:solidFill>
            <a:srgbClr val="E4E4E4"/>
          </a:solidFill>
          <a:ln w="2857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8575" cap="flat" cmpd="sng" algn="ctr">
                <a:solidFill>
                  <a:srgbClr val="FF0000"/>
                </a:solidFill>
                <a:prstDash val="solid"/>
              </a14:hiddenLine>
            </a:ext>
          </a:extLst>
        </p:spPr>
        <p:txBody>
          <a:bodyPr rtlCol="0" anchor="ctr"/>
          <a:lstStyle/>
          <a:p>
            <a:pPr algn="ctr" defTabSz="914400"/>
            <a:endParaRPr lang="en-US" sz="1100" b="1" kern="0" dirty="0" err="1">
              <a:solidFill>
                <a:srgbClr val="FF0000"/>
              </a:solidFill>
              <a:latin typeface="Arial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471544E-2CFF-4427-8CD5-6BE8D24C0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Histograms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400FFD8-56C3-44F1-BF51-2DD4C8F29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39</a:t>
            </a:fld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F0D252B-4EE0-4CEF-80A8-DFA5E68A5A2F}"/>
              </a:ext>
            </a:extLst>
          </p:cNvPr>
          <p:cNvGrpSpPr/>
          <p:nvPr/>
        </p:nvGrpSpPr>
        <p:grpSpPr>
          <a:xfrm>
            <a:off x="1516857" y="1722813"/>
            <a:ext cx="6110287" cy="4829355"/>
            <a:chOff x="1371600" y="1342808"/>
            <a:chExt cx="6110287" cy="4829355"/>
          </a:xfrm>
        </p:grpSpPr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A1EE6CE5-660E-446E-9568-844675BCFA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371600" y="1524000"/>
              <a:ext cx="6110287" cy="3927194"/>
            </a:xfrm>
            <a:prstGeom prst="rect">
              <a:avLst/>
            </a:prstGeom>
          </p:spPr>
        </p:pic>
        <p:sp>
          <p:nvSpPr>
            <p:cNvPr id="7" name="Rounded Rectangle 143">
              <a:extLst>
                <a:ext uri="{FF2B5EF4-FFF2-40B4-BE49-F238E27FC236}">
                  <a16:creationId xmlns:a16="http://schemas.microsoft.com/office/drawing/2014/main" id="{E509B3F3-52A2-435D-AA0C-7DA6C80F43F0}"/>
                </a:ext>
              </a:extLst>
            </p:cNvPr>
            <p:cNvSpPr/>
            <p:nvPr/>
          </p:nvSpPr>
          <p:spPr>
            <a:xfrm>
              <a:off x="3813154" y="5674880"/>
              <a:ext cx="1746295" cy="497283"/>
            </a:xfrm>
            <a:prstGeom prst="roundRect">
              <a:avLst/>
            </a:prstGeom>
            <a:solidFill>
              <a:srgbClr val="009DDC"/>
            </a:solidFill>
            <a:ln w="25400" cap="flat" cmpd="sng" algn="ctr">
              <a:noFill/>
              <a:prstDash val="solid"/>
            </a:ln>
            <a:effectLst>
              <a:outerShdw blurRad="38100" dist="25400" dir="2700000" sx="99000" sy="99000" algn="tl" rotWithShape="0">
                <a:prstClr val="black">
                  <a:alpha val="75000"/>
                </a:prst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300" b="1" kern="0" dirty="0">
                  <a:solidFill>
                    <a:srgbClr val="FFFFFF"/>
                  </a:solidFill>
                  <a:latin typeface="Calibri"/>
                  <a:cs typeface="Calibri"/>
                </a:rPr>
                <a:t>Range of continuous variable</a:t>
              </a:r>
              <a:endParaRPr kumimoji="0" lang="en-US" sz="13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Calibri"/>
              </a:endParaRPr>
            </a:p>
          </p:txBody>
        </p:sp>
        <p:sp>
          <p:nvSpPr>
            <p:cNvPr id="8" name="AutoShape 303">
              <a:extLst>
                <a:ext uri="{FF2B5EF4-FFF2-40B4-BE49-F238E27FC236}">
                  <a16:creationId xmlns:a16="http://schemas.microsoft.com/office/drawing/2014/main" id="{4E884C20-93C8-4E1B-A0AA-645CB3317F28}"/>
                </a:ext>
              </a:extLst>
            </p:cNvPr>
            <p:cNvSpPr>
              <a:spLocks/>
            </p:cNvSpPr>
            <p:nvPr/>
          </p:nvSpPr>
          <p:spPr bwMode="auto">
            <a:xfrm rot="16200000" flipH="1">
              <a:off x="4590390" y="2918208"/>
              <a:ext cx="191824" cy="5257797"/>
            </a:xfrm>
            <a:prstGeom prst="rightBrace">
              <a:avLst>
                <a:gd name="adj1" fmla="val 65909"/>
                <a:gd name="adj2" fmla="val 50000"/>
              </a:avLst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" name="Line 315">
              <a:extLst>
                <a:ext uri="{FF2B5EF4-FFF2-40B4-BE49-F238E27FC236}">
                  <a16:creationId xmlns:a16="http://schemas.microsoft.com/office/drawing/2014/main" id="{4993ACCC-3313-41DC-A053-777781A37EA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28998" y="1840091"/>
              <a:ext cx="762001" cy="90310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" name="Rounded Rectangle 143">
              <a:extLst>
                <a:ext uri="{FF2B5EF4-FFF2-40B4-BE49-F238E27FC236}">
                  <a16:creationId xmlns:a16="http://schemas.microsoft.com/office/drawing/2014/main" id="{D936D825-7EA2-41B8-B247-4EF3A8C1538D}"/>
                </a:ext>
              </a:extLst>
            </p:cNvPr>
            <p:cNvSpPr/>
            <p:nvPr/>
          </p:nvSpPr>
          <p:spPr>
            <a:xfrm>
              <a:off x="3680819" y="1342808"/>
              <a:ext cx="1491848" cy="497283"/>
            </a:xfrm>
            <a:prstGeom prst="roundRect">
              <a:avLst/>
            </a:prstGeom>
            <a:solidFill>
              <a:srgbClr val="009DDC"/>
            </a:solidFill>
            <a:ln w="25400" cap="flat" cmpd="sng" algn="ctr">
              <a:noFill/>
              <a:prstDash val="solid"/>
            </a:ln>
            <a:effectLst>
              <a:outerShdw blurRad="38100" dist="25400" dir="2700000" sx="99000" sy="99000" algn="tl" rotWithShape="0">
                <a:prstClr val="black">
                  <a:alpha val="75000"/>
                </a:prst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300" b="1" kern="0" dirty="0">
                  <a:solidFill>
                    <a:srgbClr val="FFFFFF"/>
                  </a:solidFill>
                  <a:latin typeface="Calibri"/>
                  <a:cs typeface="Calibri"/>
                </a:rPr>
                <a:t>Right-skewed distribution</a:t>
              </a:r>
              <a:endParaRPr kumimoji="0" lang="en-US" sz="13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Calibri"/>
              </a:endParaRPr>
            </a:p>
          </p:txBody>
        </p:sp>
        <p:sp>
          <p:nvSpPr>
            <p:cNvPr id="12" name="Rounded Rectangle 143">
              <a:extLst>
                <a:ext uri="{FF2B5EF4-FFF2-40B4-BE49-F238E27FC236}">
                  <a16:creationId xmlns:a16="http://schemas.microsoft.com/office/drawing/2014/main" id="{1AF201F0-95B8-4AA0-B39C-07E06F98A967}"/>
                </a:ext>
              </a:extLst>
            </p:cNvPr>
            <p:cNvSpPr/>
            <p:nvPr/>
          </p:nvSpPr>
          <p:spPr>
            <a:xfrm>
              <a:off x="5019565" y="3781914"/>
              <a:ext cx="724584" cy="314321"/>
            </a:xfrm>
            <a:prstGeom prst="roundRect">
              <a:avLst/>
            </a:prstGeom>
            <a:solidFill>
              <a:srgbClr val="009DDC"/>
            </a:solidFill>
            <a:ln w="25400" cap="flat" cmpd="sng" algn="ctr">
              <a:noFill/>
              <a:prstDash val="solid"/>
            </a:ln>
            <a:effectLst>
              <a:outerShdw blurRad="38100" dist="25400" dir="2700000" sx="99000" sy="99000" algn="tl" rotWithShape="0">
                <a:prstClr val="black">
                  <a:alpha val="75000"/>
                </a:prst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Calibri"/>
                </a:rPr>
                <a:t>Bin</a:t>
              </a:r>
            </a:p>
          </p:txBody>
        </p:sp>
        <p:sp>
          <p:nvSpPr>
            <p:cNvPr id="13" name="AutoShape 303">
              <a:extLst>
                <a:ext uri="{FF2B5EF4-FFF2-40B4-BE49-F238E27FC236}">
                  <a16:creationId xmlns:a16="http://schemas.microsoft.com/office/drawing/2014/main" id="{EB767ADE-79A6-407C-B652-79375D272054}"/>
                </a:ext>
              </a:extLst>
            </p:cNvPr>
            <p:cNvSpPr>
              <a:spLocks/>
            </p:cNvSpPr>
            <p:nvPr/>
          </p:nvSpPr>
          <p:spPr bwMode="auto">
            <a:xfrm rot="5400000" flipH="1">
              <a:off x="5311082" y="4008371"/>
              <a:ext cx="141551" cy="381001"/>
            </a:xfrm>
            <a:prstGeom prst="rightBrace">
              <a:avLst>
                <a:gd name="adj1" fmla="val 65909"/>
                <a:gd name="adj2" fmla="val 50000"/>
              </a:avLst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9369980C-5A59-4D9A-A192-57034A4FD63B}"/>
              </a:ext>
            </a:extLst>
          </p:cNvPr>
          <p:cNvSpPr txBox="1">
            <a:spLocks/>
          </p:cNvSpPr>
          <p:nvPr/>
        </p:nvSpPr>
        <p:spPr>
          <a:xfrm>
            <a:off x="341925" y="1295400"/>
            <a:ext cx="8460150" cy="49276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>
                <a:latin typeface="Courier New" panose="02070309020205020404" pitchFamily="49" charset="0"/>
              </a:rPr>
              <a:t>census_df['Income'].plot(kind = 'hist')</a:t>
            </a:r>
          </a:p>
        </p:txBody>
      </p:sp>
    </p:spTree>
    <p:extLst>
      <p:ext uri="{BB962C8B-B14F-4D97-AF65-F5344CB8AC3E}">
        <p14:creationId xmlns:p14="http://schemas.microsoft.com/office/powerpoint/2010/main" val="5130649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de Highlight">
            <a:extLst>
              <a:ext uri="{FF2B5EF4-FFF2-40B4-BE49-F238E27FC236}">
                <a16:creationId xmlns:a16="http://schemas.microsoft.com/office/drawing/2014/main" id="{079A5F96-EA94-4CCB-9FE8-E87C5D319D58}"/>
              </a:ext>
            </a:extLst>
          </p:cNvPr>
          <p:cNvSpPr/>
          <p:nvPr/>
        </p:nvSpPr>
        <p:spPr>
          <a:xfrm>
            <a:off x="838200" y="3685308"/>
            <a:ext cx="5451764" cy="1777341"/>
          </a:xfrm>
          <a:prstGeom prst="rect">
            <a:avLst/>
          </a:prstGeom>
          <a:solidFill>
            <a:srgbClr val="E4E4E4"/>
          </a:solidFill>
          <a:ln w="2857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8575" cap="flat" cmpd="sng" algn="ctr">
                <a:solidFill>
                  <a:srgbClr val="FF0000"/>
                </a:solidFill>
                <a:prstDash val="solid"/>
              </a14:hiddenLine>
            </a:ext>
          </a:extLst>
        </p:spPr>
        <p:txBody>
          <a:bodyPr rtlCol="0" anchor="ctr"/>
          <a:lstStyle/>
          <a:p>
            <a:pPr algn="ctr" defTabSz="914400"/>
            <a:endParaRPr lang="en-US" sz="1100" b="1" kern="0" dirty="0" err="1">
              <a:solidFill>
                <a:srgbClr val="FF0000"/>
              </a:solidFill>
              <a:latin typeface="Arial"/>
            </a:endParaRPr>
          </a:p>
        </p:txBody>
      </p:sp>
      <p:sp>
        <p:nvSpPr>
          <p:cNvPr id="2" name="Code Highlight">
            <a:extLst>
              <a:ext uri="{FF2B5EF4-FFF2-40B4-BE49-F238E27FC236}">
                <a16:creationId xmlns:a16="http://schemas.microsoft.com/office/drawing/2014/main" id="{AD8ADB86-6C72-4A80-A0C8-E61A1281F7CF}"/>
              </a:ext>
            </a:extLst>
          </p:cNvPr>
          <p:cNvSpPr/>
          <p:nvPr/>
        </p:nvSpPr>
        <p:spPr>
          <a:xfrm>
            <a:off x="838200" y="2331522"/>
            <a:ext cx="7280564" cy="1021278"/>
          </a:xfrm>
          <a:prstGeom prst="rect">
            <a:avLst/>
          </a:prstGeom>
          <a:solidFill>
            <a:srgbClr val="E4E4E4"/>
          </a:solidFill>
          <a:ln w="2857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8575" cap="flat" cmpd="sng" algn="ctr">
                <a:solidFill>
                  <a:srgbClr val="FF0000"/>
                </a:solidFill>
                <a:prstDash val="solid"/>
              </a14:hiddenLine>
            </a:ext>
          </a:extLst>
        </p:spPr>
        <p:txBody>
          <a:bodyPr rtlCol="0" anchor="ctr"/>
          <a:lstStyle/>
          <a:p>
            <a:pPr algn="ctr" defTabSz="914400"/>
            <a:endParaRPr lang="en-US" sz="1100" b="1" kern="0" dirty="0" err="1">
              <a:solidFill>
                <a:srgbClr val="FF0000"/>
              </a:solidFill>
              <a:latin typeface="Arial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68074A-DAB5-43E8-A522-1E8BBEF30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4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BE6E44-D4AC-4648-AD07-6FE954FB9B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Concatenates one </a:t>
            </a:r>
            <a:r>
              <a:rPr lang="en-US" sz="1600" dirty="0">
                <a:latin typeface="Courier New" panose="02070309020205020404" pitchFamily="49" charset="0"/>
              </a:rPr>
              <a:t>DataFrame</a:t>
            </a:r>
            <a:r>
              <a:rPr lang="en-US" dirty="0"/>
              <a:t> with another.</a:t>
            </a:r>
          </a:p>
          <a:p>
            <a:r>
              <a:rPr lang="en-US" dirty="0"/>
              <a:t>Appends by rows.</a:t>
            </a:r>
          </a:p>
          <a:p>
            <a:r>
              <a:rPr lang="en-US" dirty="0"/>
              <a:t>Example </a:t>
            </a:r>
            <a:r>
              <a:rPr lang="en-US" sz="1600" dirty="0">
                <a:latin typeface="Courier New" panose="02070309020205020404" pitchFamily="49" charset="0"/>
              </a:rPr>
              <a:t>DataFrame</a:t>
            </a:r>
            <a:r>
              <a:rPr lang="en-US" dirty="0"/>
              <a:t> of one more student's grades:</a:t>
            </a:r>
          </a:p>
          <a:p>
            <a:pPr marL="457200" lvl="1" indent="0">
              <a:buNone/>
            </a:pPr>
            <a:r>
              <a:rPr lang="en-US" sz="1400" dirty="0">
                <a:latin typeface="Courier New" panose="02070309020205020404" pitchFamily="49" charset="0"/>
              </a:rPr>
              <a:t>grades_rivera = pandas.DataFrame([[74, 79, 89, 91, 83]],</a:t>
            </a:r>
          </a:p>
          <a:p>
            <a:pPr marL="457200" lvl="1" indent="0">
              <a:buNone/>
            </a:pPr>
            <a:r>
              <a:rPr lang="en-US" sz="1400" dirty="0">
                <a:latin typeface="Courier New" panose="02070309020205020404" pitchFamily="49" charset="0"/>
              </a:rPr>
              <a:t>                                  index = ['Rivera'],</a:t>
            </a:r>
          </a:p>
          <a:p>
            <a:pPr marL="457200" lvl="1" indent="0">
              <a:buNone/>
            </a:pPr>
            <a:r>
              <a:rPr lang="en-US" sz="1400" dirty="0">
                <a:latin typeface="Courier New" panose="02070309020205020404" pitchFamily="49" charset="0"/>
              </a:rPr>
              <a:t>                                  columns = ['Math', 'English',</a:t>
            </a:r>
          </a:p>
          <a:p>
            <a:pPr marL="457200" lvl="1" indent="0">
              <a:buNone/>
            </a:pPr>
            <a:r>
              <a:rPr lang="en-US" sz="1400" dirty="0">
                <a:latin typeface="Courier New" panose="02070309020205020404" pitchFamily="49" charset="0"/>
              </a:rPr>
              <a:t>                                  'Science', 'History', 'Business'])</a:t>
            </a:r>
          </a:p>
          <a:p>
            <a:r>
              <a:rPr lang="en-US" dirty="0"/>
              <a:t>Append to </a:t>
            </a:r>
            <a:r>
              <a:rPr lang="en-US" sz="1600" dirty="0">
                <a:latin typeface="Courier New" panose="02070309020205020404" pitchFamily="49" charset="0"/>
              </a:rPr>
              <a:t>grades_num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r>
              <a:rPr lang="en-US" sz="1400" dirty="0">
                <a:latin typeface="Courier New" panose="02070309020205020404" pitchFamily="49" charset="0"/>
              </a:rPr>
              <a:t>&gt;&gt;&gt; grades_num.append(grades_rivera, sort = False)</a:t>
            </a:r>
          </a:p>
          <a:p>
            <a:pPr marL="457200" lvl="1" indent="0">
              <a:buNone/>
            </a:pPr>
            <a:r>
              <a:rPr lang="en-US" sz="1400" b="1" dirty="0">
                <a:latin typeface="Courier New" panose="02070309020205020404" pitchFamily="49" charset="0"/>
              </a:rPr>
              <a:t>         Math  English  Science  History  Business</a:t>
            </a:r>
          </a:p>
          <a:p>
            <a:pPr marL="457200" lvl="1" indent="0">
              <a:buNone/>
            </a:pPr>
            <a:r>
              <a:rPr lang="en-US" sz="1400" b="1" dirty="0">
                <a:latin typeface="Courier New" panose="02070309020205020404" pitchFamily="49" charset="0"/>
              </a:rPr>
              <a:t>Parker</a:t>
            </a:r>
            <a:r>
              <a:rPr lang="en-US" sz="1400" dirty="0">
                <a:latin typeface="Courier New" panose="02070309020205020404" pitchFamily="49" charset="0"/>
              </a:rPr>
              <a:t>     94       83       91       79       NaN</a:t>
            </a:r>
          </a:p>
          <a:p>
            <a:pPr marL="457200" lvl="1" indent="0">
              <a:buNone/>
            </a:pPr>
            <a:r>
              <a:rPr lang="en-US" sz="1400" b="1" dirty="0">
                <a:latin typeface="Courier New" panose="02070309020205020404" pitchFamily="49" charset="0"/>
              </a:rPr>
              <a:t>Baldwin</a:t>
            </a:r>
            <a:r>
              <a:rPr lang="en-US" sz="1400" dirty="0">
                <a:latin typeface="Courier New" panose="02070309020205020404" pitchFamily="49" charset="0"/>
              </a:rPr>
              <a:t>    74       65       91       82       NaN</a:t>
            </a:r>
          </a:p>
          <a:p>
            <a:pPr marL="457200" lvl="1" indent="0">
              <a:buNone/>
            </a:pPr>
            <a:r>
              <a:rPr lang="en-US" sz="1400" b="1" dirty="0">
                <a:latin typeface="Courier New" panose="02070309020205020404" pitchFamily="49" charset="0"/>
              </a:rPr>
              <a:t>Duncan</a:t>
            </a:r>
            <a:r>
              <a:rPr lang="en-US" sz="1400" dirty="0">
                <a:latin typeface="Courier New" panose="02070309020205020404" pitchFamily="49" charset="0"/>
              </a:rPr>
              <a:t>     96       90       58       89       NaN</a:t>
            </a:r>
          </a:p>
          <a:p>
            <a:pPr marL="457200" lvl="1" indent="0">
              <a:buNone/>
            </a:pPr>
            <a:r>
              <a:rPr lang="en-US" sz="1400" b="1" dirty="0">
                <a:latin typeface="Courier New" panose="02070309020205020404" pitchFamily="49" charset="0"/>
              </a:rPr>
              <a:t>Cain</a:t>
            </a:r>
            <a:r>
              <a:rPr lang="en-US" sz="1400" dirty="0">
                <a:latin typeface="Courier New" panose="02070309020205020404" pitchFamily="49" charset="0"/>
              </a:rPr>
              <a:t>       75       74       89       85       NaN</a:t>
            </a:r>
          </a:p>
          <a:p>
            <a:pPr marL="457200" lvl="1" indent="0">
              <a:buNone/>
            </a:pPr>
            <a:r>
              <a:rPr lang="en-US" sz="1400" b="1" dirty="0">
                <a:latin typeface="Courier New" panose="02070309020205020404" pitchFamily="49" charset="0"/>
              </a:rPr>
              <a:t>Rivera</a:t>
            </a:r>
            <a:r>
              <a:rPr lang="en-US" sz="1400" dirty="0">
                <a:latin typeface="Courier New" panose="02070309020205020404" pitchFamily="49" charset="0"/>
              </a:rPr>
              <a:t>     74       79       89       91      83.0</a:t>
            </a:r>
          </a:p>
          <a:p>
            <a:pPr lvl="1"/>
            <a:r>
              <a:rPr lang="en-US" sz="1400" dirty="0">
                <a:latin typeface="Courier New" panose="02070309020205020404" pitchFamily="49" charset="0"/>
              </a:rPr>
              <a:t>Rivera</a:t>
            </a:r>
            <a:r>
              <a:rPr lang="en-US" dirty="0"/>
              <a:t> row and </a:t>
            </a:r>
            <a:r>
              <a:rPr lang="en-US" sz="1400" dirty="0">
                <a:latin typeface="Courier New" panose="02070309020205020404" pitchFamily="49" charset="0"/>
              </a:rPr>
              <a:t>Business</a:t>
            </a:r>
            <a:r>
              <a:rPr lang="en-US" dirty="0"/>
              <a:t> column are added.</a:t>
            </a:r>
          </a:p>
          <a:p>
            <a:pPr lvl="1"/>
            <a:r>
              <a:rPr lang="en-US" dirty="0"/>
              <a:t>Other students don't have </a:t>
            </a:r>
            <a:r>
              <a:rPr lang="en-US" sz="1400" dirty="0">
                <a:latin typeface="Courier New" panose="02070309020205020404" pitchFamily="49" charset="0"/>
              </a:rPr>
              <a:t>Business</a:t>
            </a:r>
            <a:r>
              <a:rPr lang="en-US" dirty="0"/>
              <a:t> values, so they are filled in with </a:t>
            </a:r>
            <a:r>
              <a:rPr lang="en-US" sz="1400" dirty="0">
                <a:latin typeface="Courier New" panose="02070309020205020404" pitchFamily="49" charset="0"/>
              </a:rPr>
              <a:t>NaN</a:t>
            </a:r>
            <a:r>
              <a:rPr lang="en-US" dirty="0"/>
              <a:t>.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802B5F8-7977-421A-824B-A56B2F1A1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DataFrame.append()</a:t>
            </a:r>
            <a:r>
              <a:rPr lang="en-US" dirty="0"/>
              <a:t> Function</a:t>
            </a:r>
          </a:p>
        </p:txBody>
      </p:sp>
    </p:spTree>
    <p:extLst>
      <p:ext uri="{BB962C8B-B14F-4D97-AF65-F5344CB8AC3E}">
        <p14:creationId xmlns:p14="http://schemas.microsoft.com/office/powerpoint/2010/main" val="251196990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de Highlight">
            <a:extLst>
              <a:ext uri="{FF2B5EF4-FFF2-40B4-BE49-F238E27FC236}">
                <a16:creationId xmlns:a16="http://schemas.microsoft.com/office/drawing/2014/main" id="{E4E9259E-0DCD-4B40-8AA8-2B2A85E4B75B}"/>
              </a:ext>
            </a:extLst>
          </p:cNvPr>
          <p:cNvSpPr/>
          <p:nvPr/>
        </p:nvSpPr>
        <p:spPr>
          <a:xfrm>
            <a:off x="2232081" y="1345870"/>
            <a:ext cx="4639773" cy="265216"/>
          </a:xfrm>
          <a:prstGeom prst="rect">
            <a:avLst/>
          </a:prstGeom>
          <a:solidFill>
            <a:srgbClr val="E4E4E4"/>
          </a:solidFill>
          <a:ln w="2857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8575" cap="flat" cmpd="sng" algn="ctr">
                <a:solidFill>
                  <a:srgbClr val="FF0000"/>
                </a:solidFill>
                <a:prstDash val="solid"/>
              </a14:hiddenLine>
            </a:ext>
          </a:extLst>
        </p:spPr>
        <p:txBody>
          <a:bodyPr rtlCol="0" anchor="ctr"/>
          <a:lstStyle/>
          <a:p>
            <a:pPr algn="ctr" defTabSz="914400"/>
            <a:endParaRPr lang="en-US" sz="1100" b="1" kern="0" dirty="0" err="1">
              <a:solidFill>
                <a:srgbClr val="FF0000"/>
              </a:solidFill>
              <a:latin typeface="Arial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471544E-2CFF-4427-8CD5-6BE8D24C0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Box Plots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400FFD8-56C3-44F1-BF51-2DD4C8F29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40</a:t>
            </a:fld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5809878-2D57-4A92-9C09-79BCE53B4555}"/>
              </a:ext>
            </a:extLst>
          </p:cNvPr>
          <p:cNvGrpSpPr>
            <a:grpSpLocks noChangeAspect="1"/>
          </p:cNvGrpSpPr>
          <p:nvPr/>
        </p:nvGrpSpPr>
        <p:grpSpPr>
          <a:xfrm>
            <a:off x="1132547" y="1884218"/>
            <a:ext cx="6878906" cy="4328741"/>
            <a:chOff x="1503093" y="1752600"/>
            <a:chExt cx="6137813" cy="3862388"/>
          </a:xfrm>
        </p:grpSpPr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2953B9E6-286E-46E6-92D9-08EE17C241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503093" y="1752600"/>
              <a:ext cx="6137813" cy="3862388"/>
            </a:xfrm>
            <a:prstGeom prst="rect">
              <a:avLst/>
            </a:prstGeom>
          </p:spPr>
        </p:pic>
        <p:sp>
          <p:nvSpPr>
            <p:cNvPr id="7" name="Line 315">
              <a:extLst>
                <a:ext uri="{FF2B5EF4-FFF2-40B4-BE49-F238E27FC236}">
                  <a16:creationId xmlns:a16="http://schemas.microsoft.com/office/drawing/2014/main" id="{56F6B348-B1F0-45B8-985E-62ECA8DE9F5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181600" y="5092659"/>
              <a:ext cx="60960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" name="Rounded Rectangle 143">
              <a:extLst>
                <a:ext uri="{FF2B5EF4-FFF2-40B4-BE49-F238E27FC236}">
                  <a16:creationId xmlns:a16="http://schemas.microsoft.com/office/drawing/2014/main" id="{431DF094-66A1-4E13-8A26-5081D1B3BB66}"/>
                </a:ext>
              </a:extLst>
            </p:cNvPr>
            <p:cNvSpPr/>
            <p:nvPr/>
          </p:nvSpPr>
          <p:spPr>
            <a:xfrm>
              <a:off x="3521809" y="4406859"/>
              <a:ext cx="762000" cy="314321"/>
            </a:xfrm>
            <a:prstGeom prst="roundRect">
              <a:avLst/>
            </a:prstGeom>
            <a:solidFill>
              <a:srgbClr val="009DDC"/>
            </a:solidFill>
            <a:ln w="25400" cap="flat" cmpd="sng" algn="ctr">
              <a:noFill/>
              <a:prstDash val="solid"/>
            </a:ln>
            <a:effectLst>
              <a:outerShdw blurRad="38100" dist="25400" dir="2700000" sx="99000" sy="99000" algn="tl" rotWithShape="0">
                <a:prstClr val="black">
                  <a:alpha val="75000"/>
                </a:prst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Calibri"/>
                </a:rPr>
                <a:t>Q1</a:t>
              </a:r>
            </a:p>
          </p:txBody>
        </p:sp>
        <p:sp>
          <p:nvSpPr>
            <p:cNvPr id="10" name="Rounded Rectangle 143">
              <a:extLst>
                <a:ext uri="{FF2B5EF4-FFF2-40B4-BE49-F238E27FC236}">
                  <a16:creationId xmlns:a16="http://schemas.microsoft.com/office/drawing/2014/main" id="{F5F0566E-6229-458B-A4C0-34C251247EB8}"/>
                </a:ext>
              </a:extLst>
            </p:cNvPr>
            <p:cNvSpPr/>
            <p:nvPr/>
          </p:nvSpPr>
          <p:spPr>
            <a:xfrm>
              <a:off x="5526797" y="3970618"/>
              <a:ext cx="762000" cy="314321"/>
            </a:xfrm>
            <a:prstGeom prst="roundRect">
              <a:avLst/>
            </a:prstGeom>
            <a:solidFill>
              <a:srgbClr val="009DDC"/>
            </a:solidFill>
            <a:ln w="25400" cap="flat" cmpd="sng" algn="ctr">
              <a:noFill/>
              <a:prstDash val="solid"/>
            </a:ln>
            <a:effectLst>
              <a:outerShdw blurRad="38100" dist="25400" dir="2700000" sx="99000" sy="99000" algn="tl" rotWithShape="0">
                <a:prstClr val="black">
                  <a:alpha val="75000"/>
                </a:prst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Calibri"/>
                </a:rPr>
                <a:t>Q3</a:t>
              </a:r>
            </a:p>
          </p:txBody>
        </p:sp>
        <p:sp>
          <p:nvSpPr>
            <p:cNvPr id="11" name="Rounded Rectangle 143">
              <a:extLst>
                <a:ext uri="{FF2B5EF4-FFF2-40B4-BE49-F238E27FC236}">
                  <a16:creationId xmlns:a16="http://schemas.microsoft.com/office/drawing/2014/main" id="{697C2527-8F9A-40A4-B9B9-F28970DBEE53}"/>
                </a:ext>
              </a:extLst>
            </p:cNvPr>
            <p:cNvSpPr/>
            <p:nvPr/>
          </p:nvSpPr>
          <p:spPr>
            <a:xfrm>
              <a:off x="5791200" y="4855771"/>
              <a:ext cx="762000" cy="314321"/>
            </a:xfrm>
            <a:prstGeom prst="roundRect">
              <a:avLst/>
            </a:prstGeom>
            <a:solidFill>
              <a:srgbClr val="009DDC"/>
            </a:solidFill>
            <a:ln w="25400" cap="flat" cmpd="sng" algn="ctr">
              <a:noFill/>
              <a:prstDash val="solid"/>
            </a:ln>
            <a:effectLst>
              <a:outerShdw blurRad="38100" dist="25400" dir="2700000" sx="99000" sy="99000" algn="tl" rotWithShape="0">
                <a:prstClr val="black">
                  <a:alpha val="75000"/>
                </a:prst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Calibri"/>
                </a:rPr>
                <a:t>Min</a:t>
              </a:r>
            </a:p>
          </p:txBody>
        </p:sp>
        <p:sp>
          <p:nvSpPr>
            <p:cNvPr id="12" name="Rounded Rectangle 143">
              <a:extLst>
                <a:ext uri="{FF2B5EF4-FFF2-40B4-BE49-F238E27FC236}">
                  <a16:creationId xmlns:a16="http://schemas.microsoft.com/office/drawing/2014/main" id="{1E79173D-281E-4BE1-8D61-30256530ADB6}"/>
                </a:ext>
              </a:extLst>
            </p:cNvPr>
            <p:cNvSpPr/>
            <p:nvPr/>
          </p:nvSpPr>
          <p:spPr>
            <a:xfrm>
              <a:off x="5791200" y="2929882"/>
              <a:ext cx="762000" cy="314321"/>
            </a:xfrm>
            <a:prstGeom prst="roundRect">
              <a:avLst/>
            </a:prstGeom>
            <a:solidFill>
              <a:srgbClr val="009DDC"/>
            </a:solidFill>
            <a:ln w="25400" cap="flat" cmpd="sng" algn="ctr">
              <a:noFill/>
              <a:prstDash val="solid"/>
            </a:ln>
            <a:effectLst>
              <a:outerShdw blurRad="38100" dist="25400" dir="2700000" sx="99000" sy="99000" algn="tl" rotWithShape="0">
                <a:prstClr val="black">
                  <a:alpha val="75000"/>
                </a:prst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Calibri"/>
                </a:rPr>
                <a:t>Max</a:t>
              </a:r>
            </a:p>
          </p:txBody>
        </p:sp>
        <p:sp>
          <p:nvSpPr>
            <p:cNvPr id="13" name="Rounded Rectangle 143">
              <a:extLst>
                <a:ext uri="{FF2B5EF4-FFF2-40B4-BE49-F238E27FC236}">
                  <a16:creationId xmlns:a16="http://schemas.microsoft.com/office/drawing/2014/main" id="{5851604A-F2DF-4A8F-AC6A-878366048FA8}"/>
                </a:ext>
              </a:extLst>
            </p:cNvPr>
            <p:cNvSpPr/>
            <p:nvPr/>
          </p:nvSpPr>
          <p:spPr>
            <a:xfrm>
              <a:off x="3429000" y="2309322"/>
              <a:ext cx="762000" cy="314321"/>
            </a:xfrm>
            <a:prstGeom prst="roundRect">
              <a:avLst/>
            </a:prstGeom>
            <a:solidFill>
              <a:srgbClr val="009DDC"/>
            </a:solidFill>
            <a:ln w="25400" cap="flat" cmpd="sng" algn="ctr">
              <a:noFill/>
              <a:prstDash val="solid"/>
            </a:ln>
            <a:effectLst>
              <a:outerShdw blurRad="38100" dist="25400" dir="2700000" sx="99000" sy="99000" algn="tl" rotWithShape="0">
                <a:prstClr val="black">
                  <a:alpha val="75000"/>
                </a:prst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Calibri"/>
                </a:rPr>
                <a:t>Outlier</a:t>
              </a:r>
            </a:p>
          </p:txBody>
        </p:sp>
        <p:sp>
          <p:nvSpPr>
            <p:cNvPr id="16" name="AutoShape 303">
              <a:extLst>
                <a:ext uri="{FF2B5EF4-FFF2-40B4-BE49-F238E27FC236}">
                  <a16:creationId xmlns:a16="http://schemas.microsoft.com/office/drawing/2014/main" id="{5F2C218B-20A3-40AC-AA64-06D8A2C0DA3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338529" y="4406859"/>
              <a:ext cx="157270" cy="317541"/>
            </a:xfrm>
            <a:prstGeom prst="rightBrace">
              <a:avLst>
                <a:gd name="adj1" fmla="val 65909"/>
                <a:gd name="adj2" fmla="val 50000"/>
              </a:avLst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" name="AutoShape 303">
              <a:extLst>
                <a:ext uri="{FF2B5EF4-FFF2-40B4-BE49-F238E27FC236}">
                  <a16:creationId xmlns:a16="http://schemas.microsoft.com/office/drawing/2014/main" id="{83741FD0-E0F8-4906-8E0C-95D4B093EF9F}"/>
                </a:ext>
              </a:extLst>
            </p:cNvPr>
            <p:cNvSpPr>
              <a:spLocks/>
            </p:cNvSpPr>
            <p:nvPr/>
          </p:nvSpPr>
          <p:spPr bwMode="auto">
            <a:xfrm rot="10800000" flipH="1">
              <a:off x="5348621" y="3897394"/>
              <a:ext cx="157270" cy="467272"/>
            </a:xfrm>
            <a:prstGeom prst="rightBrace">
              <a:avLst>
                <a:gd name="adj1" fmla="val 65909"/>
                <a:gd name="adj2" fmla="val 50000"/>
              </a:avLst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" name="Line 315">
              <a:extLst>
                <a:ext uri="{FF2B5EF4-FFF2-40B4-BE49-F238E27FC236}">
                  <a16:creationId xmlns:a16="http://schemas.microsoft.com/office/drawing/2014/main" id="{7612C762-25CD-4D5B-BAA7-C5A81AC90AB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183011" y="3087042"/>
              <a:ext cx="60960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" name="Rounded Rectangle 143">
              <a:extLst>
                <a:ext uri="{FF2B5EF4-FFF2-40B4-BE49-F238E27FC236}">
                  <a16:creationId xmlns:a16="http://schemas.microsoft.com/office/drawing/2014/main" id="{4291D980-DB80-406E-9C8C-3A5DD5D02207}"/>
                </a:ext>
              </a:extLst>
            </p:cNvPr>
            <p:cNvSpPr/>
            <p:nvPr/>
          </p:nvSpPr>
          <p:spPr>
            <a:xfrm>
              <a:off x="3521809" y="3809007"/>
              <a:ext cx="762000" cy="314321"/>
            </a:xfrm>
            <a:prstGeom prst="roundRect">
              <a:avLst/>
            </a:prstGeom>
            <a:solidFill>
              <a:srgbClr val="009DDC"/>
            </a:solidFill>
            <a:ln w="25400" cap="flat" cmpd="sng" algn="ctr">
              <a:noFill/>
              <a:prstDash val="solid"/>
            </a:ln>
            <a:effectLst>
              <a:outerShdw blurRad="38100" dist="25400" dir="2700000" sx="99000" sy="99000" algn="tl" rotWithShape="0">
                <a:prstClr val="black">
                  <a:alpha val="75000"/>
                </a:prst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Calibri"/>
                </a:rPr>
                <a:t>Median</a:t>
              </a:r>
            </a:p>
          </p:txBody>
        </p:sp>
        <p:sp>
          <p:nvSpPr>
            <p:cNvPr id="21" name="Line 315">
              <a:extLst>
                <a:ext uri="{FF2B5EF4-FFF2-40B4-BE49-F238E27FC236}">
                  <a16:creationId xmlns:a16="http://schemas.microsoft.com/office/drawing/2014/main" id="{05ADF9C0-0796-4F41-843B-12BD7B9F48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83809" y="3970618"/>
              <a:ext cx="426414" cy="37809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" name="Line 315">
              <a:extLst>
                <a:ext uri="{FF2B5EF4-FFF2-40B4-BE49-F238E27FC236}">
                  <a16:creationId xmlns:a16="http://schemas.microsoft.com/office/drawing/2014/main" id="{5B9250A8-64E8-4FC9-97F9-1D11B88A5DE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91000" y="2477115"/>
              <a:ext cx="60960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DA480509-167D-4E81-8584-4DAFB6B3CF4B}"/>
              </a:ext>
            </a:extLst>
          </p:cNvPr>
          <p:cNvSpPr txBox="1">
            <a:spLocks/>
          </p:cNvSpPr>
          <p:nvPr/>
        </p:nvSpPr>
        <p:spPr>
          <a:xfrm>
            <a:off x="341925" y="1295400"/>
            <a:ext cx="8460150" cy="49276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>
                <a:latin typeface="Courier New" panose="02070309020205020404" pitchFamily="49" charset="0"/>
              </a:rPr>
              <a:t>census_df['Income'].plot(kind = 'box')</a:t>
            </a:r>
          </a:p>
        </p:txBody>
      </p:sp>
    </p:spTree>
    <p:extLst>
      <p:ext uri="{BB962C8B-B14F-4D97-AF65-F5344CB8AC3E}">
        <p14:creationId xmlns:p14="http://schemas.microsoft.com/office/powerpoint/2010/main" val="258801561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de Highlight">
            <a:extLst>
              <a:ext uri="{FF2B5EF4-FFF2-40B4-BE49-F238E27FC236}">
                <a16:creationId xmlns:a16="http://schemas.microsoft.com/office/drawing/2014/main" id="{7467E426-CA14-432F-B92C-D90FD8B99B31}"/>
              </a:ext>
            </a:extLst>
          </p:cNvPr>
          <p:cNvSpPr/>
          <p:nvPr/>
        </p:nvSpPr>
        <p:spPr>
          <a:xfrm>
            <a:off x="990600" y="1357745"/>
            <a:ext cx="7116288" cy="247006"/>
          </a:xfrm>
          <a:prstGeom prst="rect">
            <a:avLst/>
          </a:prstGeom>
          <a:solidFill>
            <a:srgbClr val="E4E4E4"/>
          </a:solidFill>
          <a:ln w="2857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8575" cap="flat" cmpd="sng" algn="ctr">
                <a:solidFill>
                  <a:srgbClr val="FF0000"/>
                </a:solidFill>
                <a:prstDash val="solid"/>
              </a14:hiddenLine>
            </a:ext>
          </a:extLst>
        </p:spPr>
        <p:txBody>
          <a:bodyPr rtlCol="0" anchor="ctr"/>
          <a:lstStyle/>
          <a:p>
            <a:pPr algn="ctr" defTabSz="914400"/>
            <a:endParaRPr lang="en-US" sz="1100" b="1" kern="0" dirty="0" err="1">
              <a:solidFill>
                <a:srgbClr val="FF0000"/>
              </a:solidFill>
              <a:latin typeface="Arial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471544E-2CFF-4427-8CD5-6BE8D24C0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Pie Charts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400FFD8-56C3-44F1-BF51-2DD4C8F29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41</a:t>
            </a:fld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C1E7C24-B182-4049-8022-97306CEB02EE}"/>
              </a:ext>
            </a:extLst>
          </p:cNvPr>
          <p:cNvGrpSpPr/>
          <p:nvPr/>
        </p:nvGrpSpPr>
        <p:grpSpPr>
          <a:xfrm>
            <a:off x="836556" y="1636810"/>
            <a:ext cx="7470889" cy="4592657"/>
            <a:chOff x="939464" y="1371600"/>
            <a:chExt cx="7470889" cy="4592657"/>
          </a:xfrm>
        </p:grpSpPr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54CC8C62-76FC-4BBA-B30F-A04E038E86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960393" y="1371600"/>
              <a:ext cx="4860191" cy="4592657"/>
            </a:xfrm>
            <a:prstGeom prst="rect">
              <a:avLst/>
            </a:prstGeom>
          </p:spPr>
        </p:pic>
        <p:sp>
          <p:nvSpPr>
            <p:cNvPr id="7" name="Line 315">
              <a:extLst>
                <a:ext uri="{FF2B5EF4-FFF2-40B4-BE49-F238E27FC236}">
                  <a16:creationId xmlns:a16="http://schemas.microsoft.com/office/drawing/2014/main" id="{B474A96F-45F4-4BD1-AE84-8578590F9A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6248" y="2514600"/>
              <a:ext cx="641752" cy="1524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" name="Rounded Rectangle 143">
              <a:extLst>
                <a:ext uri="{FF2B5EF4-FFF2-40B4-BE49-F238E27FC236}">
                  <a16:creationId xmlns:a16="http://schemas.microsoft.com/office/drawing/2014/main" id="{8E8CC8F3-64D2-4B4F-87B0-8808A5492E46}"/>
                </a:ext>
              </a:extLst>
            </p:cNvPr>
            <p:cNvSpPr/>
            <p:nvPr/>
          </p:nvSpPr>
          <p:spPr>
            <a:xfrm>
              <a:off x="939464" y="2265958"/>
              <a:ext cx="1491848" cy="497283"/>
            </a:xfrm>
            <a:prstGeom prst="roundRect">
              <a:avLst/>
            </a:prstGeom>
            <a:solidFill>
              <a:srgbClr val="009DDC"/>
            </a:solidFill>
            <a:ln w="25400" cap="flat" cmpd="sng" algn="ctr">
              <a:noFill/>
              <a:prstDash val="solid"/>
            </a:ln>
            <a:effectLst>
              <a:outerShdw blurRad="38100" dist="25400" dir="2700000" sx="99000" sy="99000" algn="tl" rotWithShape="0">
                <a:prstClr val="black">
                  <a:alpha val="75000"/>
                </a:prst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300" b="1" kern="0" dirty="0">
                  <a:solidFill>
                    <a:srgbClr val="FFFFFF"/>
                  </a:solidFill>
                  <a:latin typeface="Calibri"/>
                  <a:cs typeface="Calibri"/>
                </a:rPr>
                <a:t>Most common household size</a:t>
              </a:r>
              <a:endParaRPr kumimoji="0" lang="en-US" sz="13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Calibri"/>
              </a:endParaRPr>
            </a:p>
          </p:txBody>
        </p:sp>
        <p:sp>
          <p:nvSpPr>
            <p:cNvPr id="10" name="Line 315">
              <a:extLst>
                <a:ext uri="{FF2B5EF4-FFF2-40B4-BE49-F238E27FC236}">
                  <a16:creationId xmlns:a16="http://schemas.microsoft.com/office/drawing/2014/main" id="{9753230D-9CDC-429C-9046-F36449066E4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276753" y="3465539"/>
              <a:ext cx="641752" cy="1524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Rounded Rectangle 143">
              <a:extLst>
                <a:ext uri="{FF2B5EF4-FFF2-40B4-BE49-F238E27FC236}">
                  <a16:creationId xmlns:a16="http://schemas.microsoft.com/office/drawing/2014/main" id="{4C933ECB-F411-4B8A-929E-BA8025B27EC5}"/>
                </a:ext>
              </a:extLst>
            </p:cNvPr>
            <p:cNvSpPr/>
            <p:nvPr/>
          </p:nvSpPr>
          <p:spPr>
            <a:xfrm>
              <a:off x="6918505" y="3369297"/>
              <a:ext cx="1491848" cy="497283"/>
            </a:xfrm>
            <a:prstGeom prst="roundRect">
              <a:avLst/>
            </a:prstGeom>
            <a:solidFill>
              <a:srgbClr val="009DDC"/>
            </a:solidFill>
            <a:ln w="25400" cap="flat" cmpd="sng" algn="ctr">
              <a:noFill/>
              <a:prstDash val="solid"/>
            </a:ln>
            <a:effectLst>
              <a:outerShdw blurRad="38100" dist="25400" dir="2700000" sx="99000" sy="99000" algn="tl" rotWithShape="0">
                <a:prstClr val="black">
                  <a:alpha val="75000"/>
                </a:prst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300" b="1" kern="0" dirty="0">
                  <a:solidFill>
                    <a:srgbClr val="FFFFFF"/>
                  </a:solidFill>
                  <a:latin typeface="Calibri"/>
                  <a:cs typeface="Calibri"/>
                </a:rPr>
                <a:t>Least common household size</a:t>
              </a:r>
              <a:endParaRPr kumimoji="0" lang="en-US" sz="13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Calibri"/>
              </a:endParaRPr>
            </a:p>
          </p:txBody>
        </p:sp>
      </p:grp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81B8E7E2-8CF4-4A6F-95FD-664098F63196}"/>
              </a:ext>
            </a:extLst>
          </p:cNvPr>
          <p:cNvSpPr txBox="1">
            <a:spLocks/>
          </p:cNvSpPr>
          <p:nvPr/>
        </p:nvSpPr>
        <p:spPr>
          <a:xfrm>
            <a:off x="341925" y="1295400"/>
            <a:ext cx="8460150" cy="49276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>
                <a:latin typeface="Courier New" panose="02070309020205020404" pitchFamily="49" charset="0"/>
              </a:rPr>
              <a:t>census_df.groupby('Size')['Size'].sum().plot(kind = 'pie')</a:t>
            </a:r>
          </a:p>
        </p:txBody>
      </p:sp>
    </p:spTree>
    <p:extLst>
      <p:ext uri="{BB962C8B-B14F-4D97-AF65-F5344CB8AC3E}">
        <p14:creationId xmlns:p14="http://schemas.microsoft.com/office/powerpoint/2010/main" val="340528629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9409539-63BA-4289-8ADB-80B244300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42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C16C181-9B8A-423D-A210-58B3124D2B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using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plot()</a:t>
            </a:r>
            <a:r>
              <a:rPr lang="en-US" dirty="0"/>
              <a:t> from pandas to quickly plot data from a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US" dirty="0"/>
              <a:t>.</a:t>
            </a:r>
          </a:p>
          <a:p>
            <a:r>
              <a:rPr lang="en-US" dirty="0"/>
              <a:t>Use scatter plots to show the relationship between two numeric variables.</a:t>
            </a:r>
          </a:p>
          <a:p>
            <a:r>
              <a:rPr lang="en-US" dirty="0"/>
              <a:t>Use line plots to show this relationship with a line drawn from point to point.</a:t>
            </a:r>
          </a:p>
          <a:p>
            <a:pPr lvl="1"/>
            <a:r>
              <a:rPr lang="en-US" dirty="0"/>
              <a:t>Use to show trends over time.</a:t>
            </a:r>
          </a:p>
          <a:p>
            <a:r>
              <a:rPr lang="en-US" dirty="0"/>
              <a:t>Use area plots to emphasize the trend of data in a line plot.</a:t>
            </a:r>
          </a:p>
          <a:p>
            <a:r>
              <a:rPr lang="en-US" dirty="0"/>
              <a:t>Use bar charts to show how categorical variables compare based on a measurement.</a:t>
            </a:r>
          </a:p>
          <a:p>
            <a:pPr lvl="1"/>
            <a:r>
              <a:rPr lang="en-US" dirty="0"/>
              <a:t>Consider grouping categorical variables first.</a:t>
            </a:r>
          </a:p>
          <a:p>
            <a:r>
              <a:rPr lang="en-US" dirty="0"/>
              <a:t>Use histograms to show distribution of a variable through bins.</a:t>
            </a:r>
          </a:p>
          <a:p>
            <a:r>
              <a:rPr lang="en-US" dirty="0"/>
              <a:t>Use box plots to show distribution of a variable through summary statistics.</a:t>
            </a:r>
          </a:p>
          <a:p>
            <a:r>
              <a:rPr lang="en-US" dirty="0"/>
              <a:t>Avoid pie charts.</a:t>
            </a:r>
          </a:p>
          <a:p>
            <a:pPr lvl="1"/>
            <a:r>
              <a:rPr lang="en-US" dirty="0"/>
              <a:t>If you must use them, supplement them with bar charts.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4A224F3-7190-42F3-AD55-4FBF43E62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Guidelines for Plotting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US" dirty="0"/>
              <a:t> Data</a:t>
            </a:r>
          </a:p>
        </p:txBody>
      </p:sp>
    </p:spTree>
    <p:extLst>
      <p:ext uri="{BB962C8B-B14F-4D97-AF65-F5344CB8AC3E}">
        <p14:creationId xmlns:p14="http://schemas.microsoft.com/office/powerpoint/2010/main" val="394408438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0E0B77C-A0EB-4B1F-98A0-8C300FCD2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C8B787-893C-4377-9D1E-DF26A865C5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GCE store data is in a good state.</a:t>
            </a:r>
          </a:p>
          <a:p>
            <a:r>
              <a:rPr lang="en-US" dirty="0"/>
              <a:t>Although you've looked at summary statistics, visualizing them would be better.</a:t>
            </a:r>
          </a:p>
          <a:p>
            <a:r>
              <a:rPr lang="en-US" dirty="0"/>
              <a:t>Visuals can also help your non-technical audience understand the data.</a:t>
            </a:r>
          </a:p>
          <a:p>
            <a:r>
              <a:rPr lang="en-US" dirty="0"/>
              <a:t>You'll create basic plots for now.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CF2B6B2-A6CF-4BF6-A230-15D53896E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Activity: Plotting </a:t>
            </a:r>
            <a:r>
              <a:rPr lang="en-US" sz="2200" dirty="0">
                <a:latin typeface="Courier New" panose="02070309020205020404" pitchFamily="49" charset="0"/>
              </a:rPr>
              <a:t>DataFrame</a:t>
            </a:r>
            <a:r>
              <a:rPr lang="en-US" dirty="0"/>
              <a:t> Data</a:t>
            </a:r>
          </a:p>
        </p:txBody>
      </p:sp>
    </p:spTree>
    <p:extLst>
      <p:ext uri="{BB962C8B-B14F-4D97-AF65-F5344CB8AC3E}">
        <p14:creationId xmlns:p14="http://schemas.microsoft.com/office/powerpoint/2010/main" val="102534519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3789CBB-1F0D-4D66-A35C-594FB5060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2B7F1D-42B0-45AF-9D38-E13BCED6EDB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Considering your own data, why might you pivot or group that data?</a:t>
            </a:r>
          </a:p>
          <a:p>
            <a:r>
              <a:rPr lang="en-US" dirty="0"/>
              <a:t>Considering your own data, what are some reasons why might you drop a record from 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650854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de Highlight">
            <a:extLst>
              <a:ext uri="{FF2B5EF4-FFF2-40B4-BE49-F238E27FC236}">
                <a16:creationId xmlns:a16="http://schemas.microsoft.com/office/drawing/2014/main" id="{2CF81117-58EF-42E6-B905-7EA7ABA9E00A}"/>
              </a:ext>
            </a:extLst>
          </p:cNvPr>
          <p:cNvSpPr/>
          <p:nvPr/>
        </p:nvSpPr>
        <p:spPr>
          <a:xfrm>
            <a:off x="838199" y="3962399"/>
            <a:ext cx="5245925" cy="1979221"/>
          </a:xfrm>
          <a:prstGeom prst="rect">
            <a:avLst/>
          </a:prstGeom>
          <a:solidFill>
            <a:srgbClr val="E4E4E4"/>
          </a:solidFill>
          <a:ln w="2857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8575" cap="flat" cmpd="sng" algn="ctr">
                <a:solidFill>
                  <a:srgbClr val="FF0000"/>
                </a:solidFill>
                <a:prstDash val="solid"/>
              </a14:hiddenLine>
            </a:ext>
          </a:extLst>
        </p:spPr>
        <p:txBody>
          <a:bodyPr rtlCol="0" anchor="ctr"/>
          <a:lstStyle/>
          <a:p>
            <a:pPr algn="ctr" defTabSz="914400"/>
            <a:endParaRPr lang="en-US" sz="1100" b="1" kern="0" dirty="0" err="1">
              <a:solidFill>
                <a:srgbClr val="FF0000"/>
              </a:solidFill>
              <a:latin typeface="Arial"/>
            </a:endParaRPr>
          </a:p>
        </p:txBody>
      </p:sp>
      <p:sp>
        <p:nvSpPr>
          <p:cNvPr id="5" name="Code Highlight">
            <a:extLst>
              <a:ext uri="{FF2B5EF4-FFF2-40B4-BE49-F238E27FC236}">
                <a16:creationId xmlns:a16="http://schemas.microsoft.com/office/drawing/2014/main" id="{009A69A1-4A9D-459F-B855-44B1292CDFDE}"/>
              </a:ext>
            </a:extLst>
          </p:cNvPr>
          <p:cNvSpPr/>
          <p:nvPr/>
        </p:nvSpPr>
        <p:spPr>
          <a:xfrm>
            <a:off x="838200" y="1911926"/>
            <a:ext cx="6045530" cy="1729840"/>
          </a:xfrm>
          <a:prstGeom prst="rect">
            <a:avLst/>
          </a:prstGeom>
          <a:solidFill>
            <a:srgbClr val="E4E4E4"/>
          </a:solidFill>
          <a:ln w="2857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8575" cap="flat" cmpd="sng" algn="ctr">
                <a:solidFill>
                  <a:srgbClr val="FF0000"/>
                </a:solidFill>
                <a:prstDash val="solid"/>
              </a14:hiddenLine>
            </a:ext>
          </a:extLst>
        </p:spPr>
        <p:txBody>
          <a:bodyPr rtlCol="0" anchor="ctr"/>
          <a:lstStyle/>
          <a:p>
            <a:pPr algn="ctr" defTabSz="914400"/>
            <a:endParaRPr lang="en-US" sz="1100" b="1" kern="0" dirty="0" err="1">
              <a:solidFill>
                <a:srgbClr val="FF0000"/>
              </a:solidFill>
              <a:latin typeface="Arial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896049-0084-4F14-A65B-1FA4BB4CB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0EB61B-6E33-4C21-BC75-E14B8404B8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dirty="0"/>
              <a:t>What if each </a:t>
            </a:r>
            <a:r>
              <a:rPr lang="en-US" sz="1400" dirty="0">
                <a:latin typeface="Courier New" panose="02070309020205020404" pitchFamily="49" charset="0"/>
              </a:rPr>
              <a:t>DataFrame</a:t>
            </a:r>
            <a:r>
              <a:rPr lang="en-US" sz="1600" dirty="0"/>
              <a:t> shares some row indices, but different columns?</a:t>
            </a:r>
          </a:p>
          <a:p>
            <a:r>
              <a:rPr lang="en-US" sz="1600" dirty="0"/>
              <a:t>Example where second </a:t>
            </a:r>
            <a:r>
              <a:rPr lang="en-US" sz="1400" dirty="0">
                <a:latin typeface="Courier New" panose="02070309020205020404" pitchFamily="49" charset="0"/>
              </a:rPr>
              <a:t>DataFrame</a:t>
            </a:r>
            <a:r>
              <a:rPr lang="en-US" sz="1600" dirty="0"/>
              <a:t> has more subjects for existing students:</a:t>
            </a:r>
          </a:p>
          <a:p>
            <a:pPr marL="457200" lvl="1" indent="0">
              <a:buNone/>
            </a:pPr>
            <a:r>
              <a:rPr lang="en-US" sz="1200" dirty="0">
                <a:latin typeface="Courier New" panose="02070309020205020404" pitchFamily="49" charset="0"/>
              </a:rPr>
              <a:t>&gt;&gt;&gt; grades_pc_art = pandas.DataFrame([[83],</a:t>
            </a:r>
          </a:p>
          <a:p>
            <a:pPr marL="457200" lvl="1" indent="0">
              <a:buNone/>
            </a:pPr>
            <a:r>
              <a:rPr lang="en-US" sz="1200" dirty="0">
                <a:latin typeface="Courier New" panose="02070309020205020404" pitchFamily="49" charset="0"/>
              </a:rPr>
              <a:t>...                                   [92]],</a:t>
            </a:r>
          </a:p>
          <a:p>
            <a:pPr marL="457200" lvl="1" indent="0">
              <a:buNone/>
            </a:pPr>
            <a:r>
              <a:rPr lang="en-US" sz="1200" dirty="0">
                <a:latin typeface="Courier New" panose="02070309020205020404" pitchFamily="49" charset="0"/>
              </a:rPr>
              <a:t>...                                   index = ['Parker', 'Cain'],</a:t>
            </a:r>
          </a:p>
          <a:p>
            <a:pPr marL="457200" lvl="1" indent="0">
              <a:buNone/>
            </a:pPr>
            <a:r>
              <a:rPr lang="en-US" sz="1200" dirty="0">
                <a:latin typeface="Courier New" panose="02070309020205020404" pitchFamily="49" charset="0"/>
              </a:rPr>
              <a:t>...                                   columns = ['Art'])</a:t>
            </a:r>
          </a:p>
          <a:p>
            <a:pPr marL="457200" lvl="1" indent="0">
              <a:buNone/>
            </a:pPr>
            <a:r>
              <a:rPr lang="en-US" sz="1200" dirty="0">
                <a:latin typeface="Courier New" panose="02070309020205020404" pitchFamily="49" charset="0"/>
              </a:rPr>
              <a:t>&gt;&gt;&gt; grades_pc_art</a:t>
            </a:r>
          </a:p>
          <a:p>
            <a:pPr marL="457200" lvl="1" indent="0">
              <a:buNone/>
            </a:pPr>
            <a:r>
              <a:rPr lang="en-US" sz="1200" b="1" dirty="0">
                <a:latin typeface="Courier New" panose="02070309020205020404" pitchFamily="49" charset="0"/>
              </a:rPr>
              <a:t>        Art</a:t>
            </a:r>
          </a:p>
          <a:p>
            <a:pPr marL="457200" lvl="1" indent="0">
              <a:buNone/>
            </a:pPr>
            <a:r>
              <a:rPr lang="en-US" sz="1200" b="1" dirty="0">
                <a:latin typeface="Courier New" panose="02070309020205020404" pitchFamily="49" charset="0"/>
              </a:rPr>
              <a:t>Parker</a:t>
            </a:r>
            <a:r>
              <a:rPr lang="en-US" sz="1200" dirty="0">
                <a:latin typeface="Courier New" panose="02070309020205020404" pitchFamily="49" charset="0"/>
              </a:rPr>
              <a:t>   83</a:t>
            </a:r>
          </a:p>
          <a:p>
            <a:pPr marL="457200" lvl="1" indent="0">
              <a:buNone/>
            </a:pPr>
            <a:r>
              <a:rPr lang="en-US" sz="1200" b="1" dirty="0">
                <a:latin typeface="Courier New" panose="02070309020205020404" pitchFamily="49" charset="0"/>
              </a:rPr>
              <a:t>Cain</a:t>
            </a:r>
            <a:r>
              <a:rPr lang="en-US" sz="1200" dirty="0">
                <a:latin typeface="Courier New" panose="02070309020205020404" pitchFamily="49" charset="0"/>
              </a:rPr>
              <a:t>     92</a:t>
            </a:r>
          </a:p>
          <a:p>
            <a:r>
              <a:rPr lang="en-US" sz="1600" dirty="0"/>
              <a:t>By using </a:t>
            </a:r>
            <a:r>
              <a:rPr lang="en-US" sz="1400" dirty="0">
                <a:latin typeface="Courier New" panose="02070309020205020404" pitchFamily="49" charset="0"/>
              </a:rPr>
              <a:t>append()</a:t>
            </a:r>
            <a:r>
              <a:rPr lang="en-US" sz="1600" dirty="0"/>
              <a:t>, you get duplicate rows at the end for Parker and Cain:</a:t>
            </a:r>
          </a:p>
          <a:p>
            <a:pPr marL="457200" lvl="1" indent="0">
              <a:buNone/>
            </a:pPr>
            <a:r>
              <a:rPr lang="en-US" sz="1200" dirty="0">
                <a:latin typeface="Courier New" panose="02070309020205020404" pitchFamily="49" charset="0"/>
              </a:rPr>
              <a:t>&gt;&gt;&gt; grades_num.append(grades_pc_art, sort = False)</a:t>
            </a:r>
          </a:p>
          <a:p>
            <a:pPr marL="457200" lvl="1" indent="0">
              <a:buNone/>
            </a:pPr>
            <a:r>
              <a:rPr lang="en-US" sz="1200" b="1" dirty="0">
                <a:latin typeface="Courier New" panose="02070309020205020404" pitchFamily="49" charset="0"/>
              </a:rPr>
              <a:t>         Math  English  Science  History  Business   Art</a:t>
            </a:r>
          </a:p>
          <a:p>
            <a:pPr marL="457200" lvl="1" indent="0">
              <a:buNone/>
            </a:pPr>
            <a:r>
              <a:rPr lang="en-US" sz="1200" b="1" dirty="0">
                <a:latin typeface="Courier New" panose="02070309020205020404" pitchFamily="49" charset="0"/>
              </a:rPr>
              <a:t>Parker</a:t>
            </a:r>
            <a:r>
              <a:rPr lang="en-US" sz="1200" dirty="0">
                <a:latin typeface="Courier New" panose="02070309020205020404" pitchFamily="49" charset="0"/>
              </a:rPr>
              <a:t>   94.0     83.0     91.0     79.0       NaN   NaN</a:t>
            </a:r>
          </a:p>
          <a:p>
            <a:pPr marL="457200" lvl="1" indent="0">
              <a:buNone/>
            </a:pPr>
            <a:r>
              <a:rPr lang="en-US" sz="1200" b="1" dirty="0">
                <a:latin typeface="Courier New" panose="02070309020205020404" pitchFamily="49" charset="0"/>
              </a:rPr>
              <a:t>Baldwin</a:t>
            </a:r>
            <a:r>
              <a:rPr lang="en-US" sz="1200" dirty="0">
                <a:latin typeface="Courier New" panose="02070309020205020404" pitchFamily="49" charset="0"/>
              </a:rPr>
              <a:t>  74.0     65.0     91.0     82.0       NaN   NaN</a:t>
            </a:r>
          </a:p>
          <a:p>
            <a:pPr marL="457200" lvl="1" indent="0">
              <a:buNone/>
            </a:pPr>
            <a:r>
              <a:rPr lang="en-US" sz="1200" b="1" dirty="0">
                <a:latin typeface="Courier New" panose="02070309020205020404" pitchFamily="49" charset="0"/>
              </a:rPr>
              <a:t>Duncan</a:t>
            </a:r>
            <a:r>
              <a:rPr lang="en-US" sz="1200" dirty="0">
                <a:latin typeface="Courier New" panose="02070309020205020404" pitchFamily="49" charset="0"/>
              </a:rPr>
              <a:t>   96.0     90.0     58.0     89.0       NaN   NaN</a:t>
            </a:r>
          </a:p>
          <a:p>
            <a:pPr marL="457200" lvl="1" indent="0">
              <a:buNone/>
            </a:pPr>
            <a:r>
              <a:rPr lang="en-US" sz="1200" b="1" dirty="0">
                <a:latin typeface="Courier New" panose="02070309020205020404" pitchFamily="49" charset="0"/>
              </a:rPr>
              <a:t>Cain</a:t>
            </a:r>
            <a:r>
              <a:rPr lang="en-US" sz="1200" dirty="0">
                <a:latin typeface="Courier New" panose="02070309020205020404" pitchFamily="49" charset="0"/>
              </a:rPr>
              <a:t>     75.0     74.0     89.0     85.0       NaN   NaN</a:t>
            </a:r>
          </a:p>
          <a:p>
            <a:pPr marL="457200" lvl="1" indent="0">
              <a:buNone/>
            </a:pPr>
            <a:r>
              <a:rPr lang="en-US" sz="1200" b="1" dirty="0">
                <a:latin typeface="Courier New" panose="02070309020205020404" pitchFamily="49" charset="0"/>
              </a:rPr>
              <a:t>Rivera</a:t>
            </a:r>
            <a:r>
              <a:rPr lang="en-US" sz="1200" dirty="0">
                <a:latin typeface="Courier New" panose="02070309020205020404" pitchFamily="49" charset="0"/>
              </a:rPr>
              <a:t>   74.0     79.0     89.0     91.0      83.0   NaN</a:t>
            </a:r>
          </a:p>
          <a:p>
            <a:pPr marL="457200" lvl="1" indent="0">
              <a:buNone/>
            </a:pPr>
            <a:r>
              <a:rPr lang="en-US" sz="1200" b="1" dirty="0">
                <a:latin typeface="Courier New" panose="02070309020205020404" pitchFamily="49" charset="0"/>
              </a:rPr>
              <a:t>Parker</a:t>
            </a:r>
            <a:r>
              <a:rPr lang="en-US" sz="1200" dirty="0">
                <a:latin typeface="Courier New" panose="02070309020205020404" pitchFamily="49" charset="0"/>
              </a:rPr>
              <a:t>    NaN      NaN      NaN      NaN       NaN  83.0</a:t>
            </a:r>
          </a:p>
          <a:p>
            <a:pPr marL="457200" lvl="1" indent="0">
              <a:buNone/>
            </a:pPr>
            <a:r>
              <a:rPr lang="en-US" sz="1200" b="1" dirty="0">
                <a:latin typeface="Courier New" panose="02070309020205020404" pitchFamily="49" charset="0"/>
              </a:rPr>
              <a:t>Cain</a:t>
            </a:r>
            <a:r>
              <a:rPr lang="en-US" sz="1200" dirty="0">
                <a:latin typeface="Courier New" panose="02070309020205020404" pitchFamily="49" charset="0"/>
              </a:rPr>
              <a:t>      NaN      NaN      NaN      NaN       NaN  92.0</a:t>
            </a:r>
          </a:p>
          <a:p>
            <a:r>
              <a:rPr lang="en-US" sz="1600" dirty="0"/>
              <a:t>Another approach is needed.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F08ECEC-5034-4FAA-A017-CAA1A341E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DataFrame.append()</a:t>
            </a:r>
            <a:r>
              <a:rPr lang="en-US" dirty="0"/>
              <a:t> Shortcomings</a:t>
            </a:r>
          </a:p>
        </p:txBody>
      </p:sp>
    </p:spTree>
    <p:extLst>
      <p:ext uri="{BB962C8B-B14F-4D97-AF65-F5344CB8AC3E}">
        <p14:creationId xmlns:p14="http://schemas.microsoft.com/office/powerpoint/2010/main" val="39467714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de Highlight">
            <a:extLst>
              <a:ext uri="{FF2B5EF4-FFF2-40B4-BE49-F238E27FC236}">
                <a16:creationId xmlns:a16="http://schemas.microsoft.com/office/drawing/2014/main" id="{7B5EFCAB-17DA-4192-A191-EAC3DA3837C7}"/>
              </a:ext>
            </a:extLst>
          </p:cNvPr>
          <p:cNvSpPr/>
          <p:nvPr/>
        </p:nvSpPr>
        <p:spPr>
          <a:xfrm>
            <a:off x="838200" y="2006929"/>
            <a:ext cx="6085114" cy="1745673"/>
          </a:xfrm>
          <a:prstGeom prst="rect">
            <a:avLst/>
          </a:prstGeom>
          <a:solidFill>
            <a:srgbClr val="E4E4E4"/>
          </a:solidFill>
          <a:ln w="2857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8575" cap="flat" cmpd="sng" algn="ctr">
                <a:solidFill>
                  <a:srgbClr val="FF0000"/>
                </a:solidFill>
                <a:prstDash val="solid"/>
              </a14:hiddenLine>
            </a:ext>
          </a:extLst>
        </p:spPr>
        <p:txBody>
          <a:bodyPr rtlCol="0" anchor="ctr"/>
          <a:lstStyle/>
          <a:p>
            <a:pPr algn="ctr" defTabSz="914400"/>
            <a:endParaRPr lang="en-US" sz="1100" b="1" kern="0" dirty="0" err="1">
              <a:solidFill>
                <a:srgbClr val="FF0000"/>
              </a:solidFill>
              <a:latin typeface="Arial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68074A-DAB5-43E8-A522-1E8BBEF30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6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BE6E44-D4AC-4648-AD07-6FE954FB9B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Combines data based on row indices.</a:t>
            </a:r>
          </a:p>
          <a:p>
            <a:r>
              <a:rPr lang="en-US" dirty="0"/>
              <a:t>Example:</a:t>
            </a:r>
          </a:p>
          <a:p>
            <a:pPr marL="457200" lvl="1" indent="0">
              <a:buNone/>
            </a:pPr>
            <a:r>
              <a:rPr lang="en-US" sz="1400" dirty="0">
                <a:latin typeface="Courier New" panose="02070309020205020404" pitchFamily="49" charset="0"/>
              </a:rPr>
              <a:t>&gt;&gt;&gt; grades_num.join(grades_pc_art)</a:t>
            </a:r>
          </a:p>
          <a:p>
            <a:pPr marL="457200" lvl="1" indent="0">
              <a:buNone/>
            </a:pPr>
            <a:r>
              <a:rPr lang="en-US" sz="1400" b="1" dirty="0">
                <a:latin typeface="Courier New" panose="02070309020205020404" pitchFamily="49" charset="0"/>
              </a:rPr>
              <a:t>         Math  English  Science  History  Business   Art</a:t>
            </a:r>
          </a:p>
          <a:p>
            <a:pPr marL="457200" lvl="1" indent="0">
              <a:buNone/>
            </a:pPr>
            <a:r>
              <a:rPr lang="en-US" sz="1400" b="1" dirty="0">
                <a:latin typeface="Courier New" panose="02070309020205020404" pitchFamily="49" charset="0"/>
              </a:rPr>
              <a:t>Parker</a:t>
            </a:r>
            <a:r>
              <a:rPr lang="en-US" sz="1400" dirty="0">
                <a:latin typeface="Courier New" panose="02070309020205020404" pitchFamily="49" charset="0"/>
              </a:rPr>
              <a:t>     94       83       91       79       NaN  83.0</a:t>
            </a:r>
          </a:p>
          <a:p>
            <a:pPr marL="457200" lvl="1" indent="0">
              <a:buNone/>
            </a:pPr>
            <a:r>
              <a:rPr lang="en-US" sz="1400" b="1" dirty="0">
                <a:latin typeface="Courier New" panose="02070309020205020404" pitchFamily="49" charset="0"/>
              </a:rPr>
              <a:t>Baldwin</a:t>
            </a:r>
            <a:r>
              <a:rPr lang="en-US" sz="1400" dirty="0">
                <a:latin typeface="Courier New" panose="02070309020205020404" pitchFamily="49" charset="0"/>
              </a:rPr>
              <a:t>    74       65       91       82       NaN   NaN</a:t>
            </a:r>
          </a:p>
          <a:p>
            <a:pPr marL="457200" lvl="1" indent="0">
              <a:buNone/>
            </a:pPr>
            <a:r>
              <a:rPr lang="en-US" sz="1400" b="1" dirty="0">
                <a:latin typeface="Courier New" panose="02070309020205020404" pitchFamily="49" charset="0"/>
              </a:rPr>
              <a:t>Duncan</a:t>
            </a:r>
            <a:r>
              <a:rPr lang="en-US" sz="1400" dirty="0">
                <a:latin typeface="Courier New" panose="02070309020205020404" pitchFamily="49" charset="0"/>
              </a:rPr>
              <a:t>     96       90       58       89       NaN   NaN</a:t>
            </a:r>
          </a:p>
          <a:p>
            <a:pPr marL="457200" lvl="1" indent="0">
              <a:buNone/>
            </a:pPr>
            <a:r>
              <a:rPr lang="en-US" sz="1400" b="1" dirty="0">
                <a:latin typeface="Courier New" panose="02070309020205020404" pitchFamily="49" charset="0"/>
              </a:rPr>
              <a:t>Cain</a:t>
            </a:r>
            <a:r>
              <a:rPr lang="en-US" sz="1400" dirty="0">
                <a:latin typeface="Courier New" panose="02070309020205020404" pitchFamily="49" charset="0"/>
              </a:rPr>
              <a:t>       75       74       89       85       NaN  92.0</a:t>
            </a:r>
          </a:p>
          <a:p>
            <a:pPr marL="457200" lvl="1" indent="0">
              <a:buNone/>
            </a:pPr>
            <a:r>
              <a:rPr lang="en-US" sz="1400" b="1" dirty="0">
                <a:latin typeface="Courier New" panose="02070309020205020404" pitchFamily="49" charset="0"/>
              </a:rPr>
              <a:t>Rivera</a:t>
            </a:r>
            <a:r>
              <a:rPr lang="en-US" sz="1400" dirty="0">
                <a:latin typeface="Courier New" panose="02070309020205020404" pitchFamily="49" charset="0"/>
              </a:rPr>
              <a:t>     74       79       89       91      83.0   NaN</a:t>
            </a:r>
          </a:p>
          <a:p>
            <a:pPr lvl="1"/>
            <a:r>
              <a:rPr lang="en-US" dirty="0"/>
              <a:t>Rows no longer duplicated; scores for Art class combined with </a:t>
            </a:r>
            <a:r>
              <a:rPr lang="en-US" sz="1400" dirty="0">
                <a:latin typeface="Courier New" panose="02070309020205020404" pitchFamily="49" charset="0"/>
              </a:rPr>
              <a:t>Parker</a:t>
            </a:r>
            <a:r>
              <a:rPr lang="en-US" dirty="0"/>
              <a:t> and </a:t>
            </a:r>
            <a:r>
              <a:rPr lang="en-US" sz="1400" dirty="0">
                <a:latin typeface="Courier New" panose="02070309020205020404" pitchFamily="49" charset="0"/>
              </a:rPr>
              <a:t>Cain</a:t>
            </a:r>
            <a:r>
              <a:rPr lang="en-US" dirty="0"/>
              <a:t> rows.</a:t>
            </a:r>
          </a:p>
          <a:p>
            <a:r>
              <a:rPr lang="en-US" dirty="0"/>
              <a:t>Arguments for configuring </a:t>
            </a:r>
            <a:r>
              <a:rPr lang="en-US" sz="1600" dirty="0">
                <a:latin typeface="Courier New" panose="02070309020205020404" pitchFamily="49" charset="0"/>
              </a:rPr>
              <a:t>join()</a:t>
            </a:r>
            <a:r>
              <a:rPr lang="en-US" dirty="0"/>
              <a:t>:</a:t>
            </a:r>
          </a:p>
          <a:p>
            <a:pPr lvl="1"/>
            <a:r>
              <a:rPr lang="en-US" sz="1400" dirty="0">
                <a:latin typeface="Courier New" panose="02070309020205020404" pitchFamily="49" charset="0"/>
              </a:rPr>
              <a:t>on</a:t>
            </a:r>
            <a:r>
              <a:rPr lang="en-US" dirty="0"/>
              <a:t>  —Specify column or row index name(s) to perform join on.</a:t>
            </a:r>
          </a:p>
          <a:p>
            <a:pPr lvl="1"/>
            <a:r>
              <a:rPr lang="en-US" sz="1400" dirty="0">
                <a:latin typeface="Courier New" panose="02070309020205020404" pitchFamily="49" charset="0"/>
              </a:rPr>
              <a:t>how</a:t>
            </a:r>
            <a:r>
              <a:rPr lang="en-US" dirty="0"/>
              <a:t>  —Specify how the join is performed (</a:t>
            </a:r>
            <a:r>
              <a:rPr lang="en-US" sz="1400" dirty="0">
                <a:latin typeface="Courier New" panose="02070309020205020404" pitchFamily="49" charset="0"/>
              </a:rPr>
              <a:t>'left'</a:t>
            </a:r>
            <a:r>
              <a:rPr lang="en-US" dirty="0"/>
              <a:t>, </a:t>
            </a:r>
            <a:r>
              <a:rPr lang="en-US" sz="1400" dirty="0">
                <a:latin typeface="Courier New" panose="02070309020205020404" pitchFamily="49" charset="0"/>
              </a:rPr>
              <a:t>'right'</a:t>
            </a:r>
            <a:r>
              <a:rPr lang="en-US" dirty="0"/>
              <a:t>, </a:t>
            </a:r>
            <a:r>
              <a:rPr lang="en-US" sz="1400" dirty="0">
                <a:latin typeface="Courier New" panose="02070309020205020404" pitchFamily="49" charset="0"/>
              </a:rPr>
              <a:t>'outer'</a:t>
            </a:r>
            <a:r>
              <a:rPr lang="en-US" dirty="0"/>
              <a:t>, </a:t>
            </a:r>
            <a:r>
              <a:rPr lang="en-US" sz="1400" dirty="0">
                <a:latin typeface="Courier New" panose="02070309020205020404" pitchFamily="49" charset="0"/>
              </a:rPr>
              <a:t>'inner'</a:t>
            </a:r>
            <a:r>
              <a:rPr lang="en-US" dirty="0"/>
              <a:t>).</a:t>
            </a:r>
          </a:p>
          <a:p>
            <a:pPr lvl="1"/>
            <a:r>
              <a:rPr lang="en-US" sz="1400" dirty="0">
                <a:latin typeface="Courier New" panose="02070309020205020404" pitchFamily="49" charset="0"/>
              </a:rPr>
              <a:t>lsuffix</a:t>
            </a:r>
            <a:r>
              <a:rPr lang="en-US" dirty="0"/>
              <a:t> and </a:t>
            </a:r>
            <a:r>
              <a:rPr lang="en-US" sz="1400" dirty="0">
                <a:latin typeface="Courier New" panose="02070309020205020404" pitchFamily="49" charset="0"/>
              </a:rPr>
              <a:t>rsuffix</a:t>
            </a:r>
            <a:r>
              <a:rPr lang="en-US" dirty="0"/>
              <a:t> —Specify suffix for name of any overlapping columns.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802B5F8-7977-421A-824B-A56B2F1A1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DataFrame.join()</a:t>
            </a:r>
            <a:r>
              <a:rPr lang="en-US" dirty="0"/>
              <a:t> Function</a:t>
            </a:r>
          </a:p>
        </p:txBody>
      </p:sp>
    </p:spTree>
    <p:extLst>
      <p:ext uri="{BB962C8B-B14F-4D97-AF65-F5344CB8AC3E}">
        <p14:creationId xmlns:p14="http://schemas.microsoft.com/office/powerpoint/2010/main" val="15935469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de Highlight">
            <a:extLst>
              <a:ext uri="{FF2B5EF4-FFF2-40B4-BE49-F238E27FC236}">
                <a16:creationId xmlns:a16="http://schemas.microsoft.com/office/drawing/2014/main" id="{46C27B26-29BB-4AA1-B3BF-47D8099FF11F}"/>
              </a:ext>
            </a:extLst>
          </p:cNvPr>
          <p:cNvSpPr/>
          <p:nvPr/>
        </p:nvSpPr>
        <p:spPr>
          <a:xfrm>
            <a:off x="838200" y="5058888"/>
            <a:ext cx="6781800" cy="1068780"/>
          </a:xfrm>
          <a:prstGeom prst="rect">
            <a:avLst/>
          </a:prstGeom>
          <a:solidFill>
            <a:srgbClr val="E4E4E4"/>
          </a:solidFill>
          <a:ln w="2857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8575" cap="flat" cmpd="sng" algn="ctr">
                <a:solidFill>
                  <a:srgbClr val="FF0000"/>
                </a:solidFill>
                <a:prstDash val="solid"/>
              </a14:hiddenLine>
            </a:ext>
          </a:extLst>
        </p:spPr>
        <p:txBody>
          <a:bodyPr rtlCol="0" anchor="ctr"/>
          <a:lstStyle/>
          <a:p>
            <a:pPr algn="ctr" defTabSz="914400"/>
            <a:endParaRPr lang="en-US" sz="1100" b="1" kern="0" dirty="0" err="1">
              <a:solidFill>
                <a:srgbClr val="FF0000"/>
              </a:solidFill>
              <a:latin typeface="Arial"/>
            </a:endParaRPr>
          </a:p>
        </p:txBody>
      </p:sp>
      <p:sp>
        <p:nvSpPr>
          <p:cNvPr id="3" name="Code Highlight">
            <a:extLst>
              <a:ext uri="{FF2B5EF4-FFF2-40B4-BE49-F238E27FC236}">
                <a16:creationId xmlns:a16="http://schemas.microsoft.com/office/drawing/2014/main" id="{6595AA57-EFCD-4CD6-A9C8-C593C8E0430C}"/>
              </a:ext>
            </a:extLst>
          </p:cNvPr>
          <p:cNvSpPr/>
          <p:nvPr/>
        </p:nvSpPr>
        <p:spPr>
          <a:xfrm>
            <a:off x="838200" y="3238500"/>
            <a:ext cx="3072740" cy="1491838"/>
          </a:xfrm>
          <a:prstGeom prst="rect">
            <a:avLst/>
          </a:prstGeom>
          <a:solidFill>
            <a:srgbClr val="E4E4E4"/>
          </a:solidFill>
          <a:ln w="2857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8575" cap="flat" cmpd="sng" algn="ctr">
                <a:solidFill>
                  <a:srgbClr val="FF0000"/>
                </a:solidFill>
                <a:prstDash val="solid"/>
              </a14:hiddenLine>
            </a:ext>
          </a:extLst>
        </p:spPr>
        <p:txBody>
          <a:bodyPr rtlCol="0" anchor="ctr"/>
          <a:lstStyle/>
          <a:p>
            <a:pPr algn="ctr" defTabSz="914400"/>
            <a:endParaRPr lang="en-US" sz="1100" b="1" kern="0" dirty="0" err="1">
              <a:solidFill>
                <a:srgbClr val="FF0000"/>
              </a:solidFill>
              <a:latin typeface="Arial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68074A-DAB5-43E8-A522-1E8BBEF30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7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BE6E44-D4AC-4648-AD07-6FE954FB9B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dirty="0"/>
              <a:t>Reshapes a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US" sz="1600" dirty="0"/>
              <a:t> based on column values.</a:t>
            </a:r>
          </a:p>
          <a:p>
            <a:pPr lvl="1"/>
            <a:r>
              <a:rPr lang="en-US" sz="1400" dirty="0"/>
              <a:t>Similar to pivoting in Microsoft Excel.</a:t>
            </a:r>
          </a:p>
          <a:p>
            <a:r>
              <a:rPr lang="en-US" sz="1600" dirty="0"/>
              <a:t>Three arguments:</a:t>
            </a:r>
          </a:p>
          <a:p>
            <a:pPr lvl="1"/>
            <a:r>
              <a:rPr lang="en-US" sz="1200" dirty="0">
                <a:latin typeface="Courier New" panose="02070309020205020404" pitchFamily="49" charset="0"/>
              </a:rPr>
              <a:t>index</a:t>
            </a:r>
            <a:r>
              <a:rPr lang="en-US" sz="1400" dirty="0"/>
              <a:t> —Unique values of provided column will be transformed into rows indices.</a:t>
            </a:r>
          </a:p>
          <a:p>
            <a:pPr lvl="1"/>
            <a:r>
              <a:rPr lang="en-US" sz="1200" dirty="0">
                <a:latin typeface="Courier New" panose="02070309020205020404" pitchFamily="49" charset="0"/>
              </a:rPr>
              <a:t>columns</a:t>
            </a:r>
            <a:r>
              <a:rPr lang="en-US" sz="1400" dirty="0"/>
              <a:t> —Unique values of provided column will be transformed into columns.</a:t>
            </a:r>
          </a:p>
          <a:p>
            <a:pPr lvl="1"/>
            <a:r>
              <a:rPr lang="en-US" sz="1200" dirty="0">
                <a:latin typeface="Courier New" panose="02070309020205020404" pitchFamily="49" charset="0"/>
              </a:rPr>
              <a:t>values</a:t>
            </a:r>
            <a:r>
              <a:rPr lang="en-US" sz="1400" dirty="0"/>
              <a:t> —Values of column(s) provided will populate cells.</a:t>
            </a:r>
          </a:p>
          <a:p>
            <a:r>
              <a:rPr lang="en-US" sz="1400" dirty="0">
                <a:latin typeface="Courier New" panose="02070309020205020404" pitchFamily="49" charset="0"/>
              </a:rPr>
              <a:t>sales_df</a:t>
            </a:r>
            <a:r>
              <a:rPr lang="en-US" sz="1600" dirty="0"/>
              <a:t>:</a:t>
            </a:r>
          </a:p>
          <a:p>
            <a:pPr marL="457200" lvl="1" indent="0">
              <a:buNone/>
            </a:pPr>
            <a:r>
              <a:rPr lang="en-US" sz="1200" b="1" dirty="0">
                <a:latin typeface="Courier New" panose="02070309020205020404" pitchFamily="49" charset="0"/>
              </a:rPr>
              <a:t>    Name Product  Units    Sales</a:t>
            </a:r>
          </a:p>
          <a:p>
            <a:pPr marL="457200" lvl="1" indent="0">
              <a:buNone/>
            </a:pPr>
            <a:r>
              <a:rPr lang="en-US" sz="1200" b="1" dirty="0">
                <a:latin typeface="Courier New" panose="02070309020205020404" pitchFamily="49" charset="0"/>
              </a:rPr>
              <a:t>0</a:t>
            </a:r>
            <a:r>
              <a:rPr lang="en-US" sz="1200" dirty="0">
                <a:latin typeface="Courier New" panose="02070309020205020404" pitchFamily="49" charset="0"/>
              </a:rPr>
              <a:t>  Jones   Prod1    150  9804.45</a:t>
            </a:r>
          </a:p>
          <a:p>
            <a:pPr marL="457200" lvl="1" indent="0">
              <a:buNone/>
            </a:pPr>
            <a:r>
              <a:rPr lang="en-US" sz="1200" b="1" dirty="0">
                <a:latin typeface="Courier New" panose="02070309020205020404" pitchFamily="49" charset="0"/>
              </a:rPr>
              <a:t>1</a:t>
            </a:r>
            <a:r>
              <a:rPr lang="en-US" sz="1200" dirty="0">
                <a:latin typeface="Courier New" panose="02070309020205020404" pitchFamily="49" charset="0"/>
              </a:rPr>
              <a:t>  Jones   Prod2     46  5425.32</a:t>
            </a:r>
          </a:p>
          <a:p>
            <a:pPr marL="457200" lvl="1" indent="0">
              <a:buNone/>
            </a:pPr>
            <a:r>
              <a:rPr lang="en-US" sz="1200" b="1" dirty="0">
                <a:latin typeface="Courier New" panose="02070309020205020404" pitchFamily="49" charset="0"/>
              </a:rPr>
              <a:t>2</a:t>
            </a:r>
            <a:r>
              <a:rPr lang="en-US" sz="1200" dirty="0">
                <a:latin typeface="Courier New" panose="02070309020205020404" pitchFamily="49" charset="0"/>
              </a:rPr>
              <a:t>  Jones   Prod3    176  7834.89</a:t>
            </a:r>
          </a:p>
          <a:p>
            <a:pPr marL="457200" lvl="1" indent="0">
              <a:buNone/>
            </a:pPr>
            <a:r>
              <a:rPr lang="en-US" sz="1200" b="1" dirty="0">
                <a:latin typeface="Courier New" panose="02070309020205020404" pitchFamily="49" charset="0"/>
              </a:rPr>
              <a:t>3</a:t>
            </a:r>
            <a:r>
              <a:rPr lang="en-US" sz="1200" dirty="0">
                <a:latin typeface="Courier New" panose="02070309020205020404" pitchFamily="49" charset="0"/>
              </a:rPr>
              <a:t>  Perez   Prod1    112  7320.66</a:t>
            </a:r>
          </a:p>
          <a:p>
            <a:pPr marL="457200" lvl="1" indent="0">
              <a:buNone/>
            </a:pPr>
            <a:r>
              <a:rPr lang="en-US" sz="1200" b="1" dirty="0">
                <a:latin typeface="Courier New" panose="02070309020205020404" pitchFamily="49" charset="0"/>
              </a:rPr>
              <a:t>4</a:t>
            </a:r>
            <a:r>
              <a:rPr lang="en-US" sz="1200" dirty="0">
                <a:latin typeface="Courier New" panose="02070309020205020404" pitchFamily="49" charset="0"/>
              </a:rPr>
              <a:t>  Perez   Prod2     57  6722.58</a:t>
            </a:r>
          </a:p>
          <a:p>
            <a:pPr marL="457200" lvl="1" indent="0">
              <a:buNone/>
            </a:pPr>
            <a:r>
              <a:rPr lang="en-US" sz="1200" b="1" dirty="0">
                <a:latin typeface="Courier New" panose="02070309020205020404" pitchFamily="49" charset="0"/>
              </a:rPr>
              <a:t>5</a:t>
            </a:r>
            <a:r>
              <a:rPr lang="en-US" sz="1200" dirty="0">
                <a:latin typeface="Courier New" panose="02070309020205020404" pitchFamily="49" charset="0"/>
              </a:rPr>
              <a:t>  Perez   Prod3    143  6365.85</a:t>
            </a:r>
          </a:p>
          <a:p>
            <a:r>
              <a:rPr lang="en-US" sz="1600" dirty="0"/>
              <a:t>Pivot to show how many units each sales rep sold for each product:</a:t>
            </a:r>
          </a:p>
          <a:p>
            <a:pPr marL="457200" lvl="1" indent="0">
              <a:buNone/>
            </a:pPr>
            <a:r>
              <a:rPr lang="en-US" sz="1200" dirty="0">
                <a:latin typeface="Courier New" panose="02070309020205020404" pitchFamily="49" charset="0"/>
              </a:rPr>
              <a:t>&gt;&gt;&gt; sales_df.pivot(index = 'Name', columns = 'Product', values = 'Units')</a:t>
            </a:r>
          </a:p>
          <a:p>
            <a:pPr marL="457200" lvl="1" indent="0">
              <a:buNone/>
            </a:pPr>
            <a:r>
              <a:rPr lang="en-US" sz="1200" b="1" dirty="0">
                <a:latin typeface="Courier New" panose="02070309020205020404" pitchFamily="49" charset="0"/>
              </a:rPr>
              <a:t>Product  Prod1  Prod2  Prod3</a:t>
            </a:r>
          </a:p>
          <a:p>
            <a:pPr marL="457200" lvl="1" indent="0">
              <a:buNone/>
            </a:pPr>
            <a:r>
              <a:rPr lang="en-US" sz="1200" b="1" dirty="0">
                <a:latin typeface="Courier New" panose="02070309020205020404" pitchFamily="49" charset="0"/>
              </a:rPr>
              <a:t>Name</a:t>
            </a:r>
          </a:p>
          <a:p>
            <a:pPr marL="457200" lvl="1" indent="0">
              <a:buNone/>
            </a:pPr>
            <a:r>
              <a:rPr lang="en-US" sz="1200" b="1" dirty="0">
                <a:latin typeface="Courier New" panose="02070309020205020404" pitchFamily="49" charset="0"/>
              </a:rPr>
              <a:t>Jones</a:t>
            </a:r>
            <a:r>
              <a:rPr lang="en-US" sz="1200" dirty="0">
                <a:latin typeface="Courier New" panose="02070309020205020404" pitchFamily="49" charset="0"/>
              </a:rPr>
              <a:t>      150     46    176</a:t>
            </a:r>
          </a:p>
          <a:p>
            <a:pPr marL="457200" lvl="1" indent="0">
              <a:buNone/>
            </a:pPr>
            <a:r>
              <a:rPr lang="en-US" sz="1200" b="1" dirty="0">
                <a:latin typeface="Courier New" panose="02070309020205020404" pitchFamily="49" charset="0"/>
              </a:rPr>
              <a:t>Perez</a:t>
            </a:r>
            <a:r>
              <a:rPr lang="en-US" sz="1200" dirty="0">
                <a:latin typeface="Courier New" panose="02070309020205020404" pitchFamily="49" charset="0"/>
              </a:rPr>
              <a:t>      112     57    143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802B5F8-7977-421A-824B-A56B2F1A1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DataFrame.pivot()</a:t>
            </a:r>
            <a:r>
              <a:rPr lang="en-US" dirty="0"/>
              <a:t> Function</a:t>
            </a:r>
          </a:p>
        </p:txBody>
      </p:sp>
    </p:spTree>
    <p:extLst>
      <p:ext uri="{BB962C8B-B14F-4D97-AF65-F5344CB8AC3E}">
        <p14:creationId xmlns:p14="http://schemas.microsoft.com/office/powerpoint/2010/main" val="23128251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de Highlight">
            <a:extLst>
              <a:ext uri="{FF2B5EF4-FFF2-40B4-BE49-F238E27FC236}">
                <a16:creationId xmlns:a16="http://schemas.microsoft.com/office/drawing/2014/main" id="{3AF16965-D1E3-42B3-B08B-EBDBCD7BE2B2}"/>
              </a:ext>
            </a:extLst>
          </p:cNvPr>
          <p:cNvSpPr/>
          <p:nvPr/>
        </p:nvSpPr>
        <p:spPr>
          <a:xfrm>
            <a:off x="838200" y="2667000"/>
            <a:ext cx="5105400" cy="1981200"/>
          </a:xfrm>
          <a:prstGeom prst="rect">
            <a:avLst/>
          </a:prstGeom>
          <a:solidFill>
            <a:srgbClr val="E4E4E4"/>
          </a:solidFill>
          <a:ln w="2857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8575" cap="flat" cmpd="sng" algn="ctr">
                <a:solidFill>
                  <a:srgbClr val="FF0000"/>
                </a:solidFill>
                <a:prstDash val="solid"/>
              </a14:hiddenLine>
            </a:ext>
          </a:extLst>
        </p:spPr>
        <p:txBody>
          <a:bodyPr rtlCol="0" anchor="ctr"/>
          <a:lstStyle/>
          <a:p>
            <a:pPr algn="ctr" defTabSz="914400"/>
            <a:endParaRPr lang="en-US" sz="1100" b="1" kern="0" dirty="0" err="1">
              <a:solidFill>
                <a:srgbClr val="FF0000"/>
              </a:solidFill>
              <a:latin typeface="Arial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68074A-DAB5-43E8-A522-1E8BBEF30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8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BE6E44-D4AC-4648-AD07-6FE954FB9B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Permutes data by flipping rows and columns.</a:t>
            </a:r>
          </a:p>
          <a:p>
            <a:r>
              <a:rPr lang="en-US" dirty="0"/>
              <a:t>Manipulate orientation of </a:t>
            </a:r>
            <a:r>
              <a:rPr lang="en-US" sz="1600" dirty="0">
                <a:latin typeface="Courier New" panose="02070309020205020404" pitchFamily="49" charset="0"/>
              </a:rPr>
              <a:t>DataFrame</a:t>
            </a:r>
            <a:r>
              <a:rPr lang="en-US" dirty="0"/>
              <a:t> without fully pivoting.</a:t>
            </a:r>
          </a:p>
          <a:p>
            <a:r>
              <a:rPr lang="en-US" dirty="0"/>
              <a:t>Make each subject a row, and each student a column:</a:t>
            </a:r>
          </a:p>
          <a:p>
            <a:endParaRPr lang="en-US" dirty="0"/>
          </a:p>
          <a:p>
            <a:pPr marL="457200" lvl="1" indent="0">
              <a:buNone/>
            </a:pPr>
            <a:r>
              <a:rPr lang="en-US" sz="1400" dirty="0">
                <a:latin typeface="Courier New" panose="02070309020205020404" pitchFamily="49" charset="0"/>
              </a:rPr>
              <a:t>&gt;&gt;&gt; grades_num.transpose()</a:t>
            </a:r>
          </a:p>
          <a:p>
            <a:pPr marL="457200" lvl="1" indent="0">
              <a:buNone/>
            </a:pPr>
            <a:r>
              <a:rPr lang="en-US" sz="1400" b="1" dirty="0">
                <a:latin typeface="Courier New" panose="02070309020205020404" pitchFamily="49" charset="0"/>
              </a:rPr>
              <a:t>          Parker  Baldwin  Duncan  Cain  Rivera</a:t>
            </a:r>
          </a:p>
          <a:p>
            <a:pPr marL="457200" lvl="1" indent="0">
              <a:buNone/>
            </a:pPr>
            <a:r>
              <a:rPr lang="en-US" sz="1400" b="1" dirty="0">
                <a:latin typeface="Courier New" panose="02070309020205020404" pitchFamily="49" charset="0"/>
              </a:rPr>
              <a:t>Math</a:t>
            </a:r>
            <a:r>
              <a:rPr lang="en-US" sz="1400" dirty="0">
                <a:latin typeface="Courier New" panose="02070309020205020404" pitchFamily="49" charset="0"/>
              </a:rPr>
              <a:t>        94.0     74.0    96.0  75.0    74.0</a:t>
            </a:r>
          </a:p>
          <a:p>
            <a:pPr marL="457200" lvl="1" indent="0">
              <a:buNone/>
            </a:pPr>
            <a:r>
              <a:rPr lang="en-US" sz="1400" b="1" dirty="0">
                <a:latin typeface="Courier New" panose="02070309020205020404" pitchFamily="49" charset="0"/>
              </a:rPr>
              <a:t>English</a:t>
            </a:r>
            <a:r>
              <a:rPr lang="en-US" sz="1400" dirty="0">
                <a:latin typeface="Courier New" panose="02070309020205020404" pitchFamily="49" charset="0"/>
              </a:rPr>
              <a:t>     83.0     65.0    90.0  74.0    79.0</a:t>
            </a:r>
          </a:p>
          <a:p>
            <a:pPr marL="457200" lvl="1" indent="0">
              <a:buNone/>
            </a:pPr>
            <a:r>
              <a:rPr lang="en-US" sz="1400" b="1" dirty="0">
                <a:latin typeface="Courier New" panose="02070309020205020404" pitchFamily="49" charset="0"/>
              </a:rPr>
              <a:t>Science</a:t>
            </a:r>
            <a:r>
              <a:rPr lang="en-US" sz="1400" dirty="0">
                <a:latin typeface="Courier New" panose="02070309020205020404" pitchFamily="49" charset="0"/>
              </a:rPr>
              <a:t>     91.0     91.0    58.0  89.0    89.0</a:t>
            </a:r>
          </a:p>
          <a:p>
            <a:pPr marL="457200" lvl="1" indent="0">
              <a:buNone/>
            </a:pPr>
            <a:r>
              <a:rPr lang="en-US" sz="1400" b="1" dirty="0">
                <a:latin typeface="Courier New" panose="02070309020205020404" pitchFamily="49" charset="0"/>
              </a:rPr>
              <a:t>History</a:t>
            </a:r>
            <a:r>
              <a:rPr lang="en-US" sz="1400" dirty="0">
                <a:latin typeface="Courier New" panose="02070309020205020404" pitchFamily="49" charset="0"/>
              </a:rPr>
              <a:t>     79.0     82.0    89.0  85.0    91.0</a:t>
            </a:r>
          </a:p>
          <a:p>
            <a:pPr marL="457200" lvl="1" indent="0">
              <a:buNone/>
            </a:pPr>
            <a:r>
              <a:rPr lang="en-US" sz="1400" b="1" dirty="0">
                <a:latin typeface="Courier New" panose="02070309020205020404" pitchFamily="49" charset="0"/>
              </a:rPr>
              <a:t>Business</a:t>
            </a:r>
            <a:r>
              <a:rPr lang="en-US" sz="1400" dirty="0">
                <a:latin typeface="Courier New" panose="02070309020205020404" pitchFamily="49" charset="0"/>
              </a:rPr>
              <a:t>     NaN      NaN     NaN   NaN    83.0</a:t>
            </a:r>
          </a:p>
          <a:p>
            <a:pPr marL="457200" lvl="1" indent="0">
              <a:buNone/>
            </a:pPr>
            <a:r>
              <a:rPr lang="en-US" sz="1400" b="1" dirty="0">
                <a:latin typeface="Courier New" panose="02070309020205020404" pitchFamily="49" charset="0"/>
              </a:rPr>
              <a:t>Art</a:t>
            </a:r>
            <a:r>
              <a:rPr lang="en-US" sz="1400" dirty="0">
                <a:latin typeface="Courier New" panose="02070309020205020404" pitchFamily="49" charset="0"/>
              </a:rPr>
              <a:t>         83.0      NaN     NaN  92.0     NaN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802B5F8-7977-421A-824B-A56B2F1A1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DataFrame.transpose()</a:t>
            </a:r>
            <a:r>
              <a:rPr lang="en-US" dirty="0"/>
              <a:t> Function</a:t>
            </a:r>
          </a:p>
        </p:txBody>
      </p:sp>
    </p:spTree>
    <p:extLst>
      <p:ext uri="{BB962C8B-B14F-4D97-AF65-F5344CB8AC3E}">
        <p14:creationId xmlns:p14="http://schemas.microsoft.com/office/powerpoint/2010/main" val="19969385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de Highlight">
            <a:extLst>
              <a:ext uri="{FF2B5EF4-FFF2-40B4-BE49-F238E27FC236}">
                <a16:creationId xmlns:a16="http://schemas.microsoft.com/office/drawing/2014/main" id="{7BE70196-857E-4822-83BD-220307EC9D18}"/>
              </a:ext>
            </a:extLst>
          </p:cNvPr>
          <p:cNvSpPr/>
          <p:nvPr/>
        </p:nvSpPr>
        <p:spPr>
          <a:xfrm>
            <a:off x="838198" y="4430395"/>
            <a:ext cx="6061365" cy="1768523"/>
          </a:xfrm>
          <a:prstGeom prst="rect">
            <a:avLst/>
          </a:prstGeom>
          <a:solidFill>
            <a:srgbClr val="E4E4E4"/>
          </a:solidFill>
          <a:ln w="2857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8575" cap="flat" cmpd="sng" algn="ctr">
                <a:solidFill>
                  <a:srgbClr val="FF0000"/>
                </a:solidFill>
                <a:prstDash val="solid"/>
              </a14:hiddenLine>
            </a:ext>
          </a:extLst>
        </p:spPr>
        <p:txBody>
          <a:bodyPr rtlCol="0" anchor="ctr"/>
          <a:lstStyle/>
          <a:p>
            <a:pPr algn="ctr" defTabSz="914400"/>
            <a:endParaRPr lang="en-US" sz="1100" b="1" kern="0" dirty="0" err="1">
              <a:solidFill>
                <a:srgbClr val="FF0000"/>
              </a:solidFill>
              <a:latin typeface="Arial"/>
            </a:endParaRPr>
          </a:p>
        </p:txBody>
      </p:sp>
      <p:sp>
        <p:nvSpPr>
          <p:cNvPr id="7" name="Code Highlight">
            <a:extLst>
              <a:ext uri="{FF2B5EF4-FFF2-40B4-BE49-F238E27FC236}">
                <a16:creationId xmlns:a16="http://schemas.microsoft.com/office/drawing/2014/main" id="{AFB415DC-2442-4061-988C-041D0B14CDAE}"/>
              </a:ext>
            </a:extLst>
          </p:cNvPr>
          <p:cNvSpPr/>
          <p:nvPr/>
        </p:nvSpPr>
        <p:spPr>
          <a:xfrm>
            <a:off x="838199" y="2590800"/>
            <a:ext cx="6057405" cy="1482436"/>
          </a:xfrm>
          <a:prstGeom prst="rect">
            <a:avLst/>
          </a:prstGeom>
          <a:solidFill>
            <a:srgbClr val="E4E4E4"/>
          </a:solidFill>
          <a:ln w="2857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8575" cap="flat" cmpd="sng" algn="ctr">
                <a:solidFill>
                  <a:srgbClr val="FF0000"/>
                </a:solidFill>
                <a:prstDash val="solid"/>
              </a14:hiddenLine>
            </a:ext>
          </a:extLst>
        </p:spPr>
        <p:txBody>
          <a:bodyPr rtlCol="0" anchor="ctr"/>
          <a:lstStyle/>
          <a:p>
            <a:pPr algn="ctr" defTabSz="914400"/>
            <a:endParaRPr lang="en-US" sz="1100" b="1" kern="0" dirty="0" err="1">
              <a:solidFill>
                <a:srgbClr val="FF0000"/>
              </a:solidFill>
              <a:latin typeface="Arial"/>
            </a:endParaRPr>
          </a:p>
        </p:txBody>
      </p:sp>
      <p:sp>
        <p:nvSpPr>
          <p:cNvPr id="3" name="Code Highlight">
            <a:extLst>
              <a:ext uri="{FF2B5EF4-FFF2-40B4-BE49-F238E27FC236}">
                <a16:creationId xmlns:a16="http://schemas.microsoft.com/office/drawing/2014/main" id="{40561996-C0A6-4FE5-8FA6-3EF8B3A3BDD2}"/>
              </a:ext>
            </a:extLst>
          </p:cNvPr>
          <p:cNvSpPr/>
          <p:nvPr/>
        </p:nvSpPr>
        <p:spPr>
          <a:xfrm>
            <a:off x="838200" y="2006930"/>
            <a:ext cx="3999016" cy="225631"/>
          </a:xfrm>
          <a:prstGeom prst="rect">
            <a:avLst/>
          </a:prstGeom>
          <a:solidFill>
            <a:srgbClr val="E4E4E4"/>
          </a:solidFill>
          <a:ln w="2857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8575" cap="flat" cmpd="sng" algn="ctr">
                <a:solidFill>
                  <a:srgbClr val="FF0000"/>
                </a:solidFill>
                <a:prstDash val="solid"/>
              </a14:hiddenLine>
            </a:ext>
          </a:extLst>
        </p:spPr>
        <p:txBody>
          <a:bodyPr rtlCol="0" anchor="ctr"/>
          <a:lstStyle/>
          <a:p>
            <a:pPr algn="ctr" defTabSz="914400"/>
            <a:endParaRPr lang="en-US" sz="1100" b="1" kern="0" dirty="0" err="1">
              <a:solidFill>
                <a:srgbClr val="FF0000"/>
              </a:solidFill>
              <a:latin typeface="Arial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68074A-DAB5-43E8-A522-1E8BBEF30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9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BE6E44-D4AC-4648-AD07-6FE954FB9B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Sorts values along a specified axis.</a:t>
            </a:r>
          </a:p>
          <a:p>
            <a:r>
              <a:rPr lang="en-US" dirty="0"/>
              <a:t>Example of sorting </a:t>
            </a:r>
            <a:r>
              <a:rPr lang="en-US" sz="1600" dirty="0">
                <a:latin typeface="Courier New" panose="02070309020205020404" pitchFamily="49" charset="0"/>
              </a:rPr>
              <a:t>Math</a:t>
            </a:r>
            <a:r>
              <a:rPr lang="en-US" dirty="0"/>
              <a:t> column by its values:</a:t>
            </a:r>
          </a:p>
          <a:p>
            <a:pPr marL="457200" lvl="1" indent="0">
              <a:buNone/>
            </a:pPr>
            <a:r>
              <a:rPr lang="en-US" sz="1400" dirty="0">
                <a:latin typeface="Courier New" panose="02070309020205020404" pitchFamily="49" charset="0"/>
              </a:rPr>
              <a:t>grades_num.sort_values(by = ['Math'])</a:t>
            </a:r>
          </a:p>
          <a:p>
            <a:r>
              <a:rPr lang="en-US" dirty="0"/>
              <a:t>Result:</a:t>
            </a:r>
          </a:p>
          <a:p>
            <a:pPr marL="457200" lvl="1" indent="0">
              <a:buNone/>
            </a:pPr>
            <a:r>
              <a:rPr lang="en-US" sz="1400" b="1" dirty="0">
                <a:latin typeface="Courier New" panose="02070309020205020404" pitchFamily="49" charset="0"/>
              </a:rPr>
              <a:t>         Math  English  Science  History  Business   Art</a:t>
            </a:r>
          </a:p>
          <a:p>
            <a:pPr marL="457200" lvl="1" indent="0">
              <a:buNone/>
            </a:pPr>
            <a:r>
              <a:rPr lang="en-US" sz="1400" b="1" dirty="0">
                <a:latin typeface="Courier New" panose="02070309020205020404" pitchFamily="49" charset="0"/>
              </a:rPr>
              <a:t>Baldwin</a:t>
            </a:r>
            <a:r>
              <a:rPr lang="en-US" sz="1400" dirty="0">
                <a:latin typeface="Courier New" panose="02070309020205020404" pitchFamily="49" charset="0"/>
              </a:rPr>
              <a:t>    74       65       91       82       NaN   NaN</a:t>
            </a:r>
          </a:p>
          <a:p>
            <a:pPr marL="457200" lvl="1" indent="0">
              <a:buNone/>
            </a:pPr>
            <a:r>
              <a:rPr lang="en-US" sz="1400" b="1" dirty="0">
                <a:latin typeface="Courier New" panose="02070309020205020404" pitchFamily="49" charset="0"/>
              </a:rPr>
              <a:t>Rivera</a:t>
            </a:r>
            <a:r>
              <a:rPr lang="en-US" sz="1400" dirty="0">
                <a:latin typeface="Courier New" panose="02070309020205020404" pitchFamily="49" charset="0"/>
              </a:rPr>
              <a:t>     74       79       89       91      83.0   NaN</a:t>
            </a:r>
          </a:p>
          <a:p>
            <a:pPr marL="457200" lvl="1" indent="0">
              <a:buNone/>
            </a:pPr>
            <a:r>
              <a:rPr lang="en-US" sz="1400" b="1" dirty="0">
                <a:latin typeface="Courier New" panose="02070309020205020404" pitchFamily="49" charset="0"/>
              </a:rPr>
              <a:t>Cain</a:t>
            </a:r>
            <a:r>
              <a:rPr lang="en-US" sz="1400" dirty="0">
                <a:latin typeface="Courier New" panose="02070309020205020404" pitchFamily="49" charset="0"/>
              </a:rPr>
              <a:t>       75       74       89       85       NaN  92.0</a:t>
            </a:r>
          </a:p>
          <a:p>
            <a:pPr marL="457200" lvl="1" indent="0">
              <a:buNone/>
            </a:pPr>
            <a:r>
              <a:rPr lang="en-US" sz="1400" b="1" dirty="0">
                <a:latin typeface="Courier New" panose="02070309020205020404" pitchFamily="49" charset="0"/>
              </a:rPr>
              <a:t>Parker</a:t>
            </a:r>
            <a:r>
              <a:rPr lang="en-US" sz="1400" dirty="0">
                <a:latin typeface="Courier New" panose="02070309020205020404" pitchFamily="49" charset="0"/>
              </a:rPr>
              <a:t>     94       83       91       79       NaN  83.0</a:t>
            </a:r>
          </a:p>
          <a:p>
            <a:pPr marL="457200" lvl="1" indent="0">
              <a:buNone/>
            </a:pPr>
            <a:r>
              <a:rPr lang="en-US" sz="1400" b="1" dirty="0">
                <a:latin typeface="Courier New" panose="02070309020205020404" pitchFamily="49" charset="0"/>
              </a:rPr>
              <a:t>Duncan</a:t>
            </a:r>
            <a:r>
              <a:rPr lang="en-US" sz="1400" dirty="0">
                <a:latin typeface="Courier New" panose="02070309020205020404" pitchFamily="49" charset="0"/>
              </a:rPr>
              <a:t>     96       90       58       89       NaN   NaN</a:t>
            </a:r>
          </a:p>
          <a:p>
            <a:r>
              <a:rPr lang="en-US" dirty="0"/>
              <a:t>Sort on multiple columns by supplying a list:</a:t>
            </a:r>
          </a:p>
          <a:p>
            <a:pPr marL="457200" lvl="1" indent="0">
              <a:buNone/>
            </a:pPr>
            <a:r>
              <a:rPr lang="en-US" sz="1400" dirty="0">
                <a:latin typeface="Courier New" panose="02070309020205020404" pitchFamily="49" charset="0"/>
              </a:rPr>
              <a:t>&gt;&gt;&gt; grades_num.sort_values(by = ['Math', 'Science'])</a:t>
            </a:r>
          </a:p>
          <a:p>
            <a:pPr marL="457200" lvl="1" indent="0">
              <a:buNone/>
            </a:pPr>
            <a:r>
              <a:rPr lang="en-US" sz="1400" b="1" dirty="0">
                <a:latin typeface="Courier New" panose="02070309020205020404" pitchFamily="49" charset="0"/>
              </a:rPr>
              <a:t>         Math  English  Science  History  Business   Art</a:t>
            </a:r>
          </a:p>
          <a:p>
            <a:pPr marL="457200" lvl="1" indent="0">
              <a:buNone/>
            </a:pPr>
            <a:r>
              <a:rPr lang="en-US" sz="1400" b="1" dirty="0">
                <a:latin typeface="Courier New" panose="02070309020205020404" pitchFamily="49" charset="0"/>
              </a:rPr>
              <a:t>Rivera</a:t>
            </a:r>
            <a:r>
              <a:rPr lang="en-US" sz="1400" dirty="0">
                <a:latin typeface="Courier New" panose="02070309020205020404" pitchFamily="49" charset="0"/>
              </a:rPr>
              <a:t>     74       79       89       91      83.0   NaN</a:t>
            </a:r>
          </a:p>
          <a:p>
            <a:pPr marL="457200" lvl="1" indent="0">
              <a:buNone/>
            </a:pPr>
            <a:r>
              <a:rPr lang="en-US" sz="1400" b="1" dirty="0">
                <a:latin typeface="Courier New" panose="02070309020205020404" pitchFamily="49" charset="0"/>
              </a:rPr>
              <a:t>Baldwin</a:t>
            </a:r>
            <a:r>
              <a:rPr lang="en-US" sz="1400" dirty="0">
                <a:latin typeface="Courier New" panose="02070309020205020404" pitchFamily="49" charset="0"/>
              </a:rPr>
              <a:t>    74       65       91       82       NaN   NaN</a:t>
            </a:r>
          </a:p>
          <a:p>
            <a:pPr marL="457200" lvl="1" indent="0">
              <a:buNone/>
            </a:pPr>
            <a:r>
              <a:rPr lang="en-US" sz="1400" b="1" dirty="0">
                <a:latin typeface="Courier New" panose="02070309020205020404" pitchFamily="49" charset="0"/>
              </a:rPr>
              <a:t>Cain</a:t>
            </a:r>
            <a:r>
              <a:rPr lang="en-US" sz="1400" dirty="0">
                <a:latin typeface="Courier New" panose="02070309020205020404" pitchFamily="49" charset="0"/>
              </a:rPr>
              <a:t>       75       74       89       85       NaN  92.0</a:t>
            </a:r>
          </a:p>
          <a:p>
            <a:pPr marL="457200" lvl="1" indent="0">
              <a:buNone/>
            </a:pPr>
            <a:r>
              <a:rPr lang="en-US" sz="1400" b="1" dirty="0">
                <a:latin typeface="Courier New" panose="02070309020205020404" pitchFamily="49" charset="0"/>
              </a:rPr>
              <a:t>Parker</a:t>
            </a:r>
            <a:r>
              <a:rPr lang="en-US" sz="1400" dirty="0">
                <a:latin typeface="Courier New" panose="02070309020205020404" pitchFamily="49" charset="0"/>
              </a:rPr>
              <a:t>     94       83       91       79       NaN  83.0</a:t>
            </a:r>
          </a:p>
          <a:p>
            <a:pPr marL="457200" lvl="1" indent="0">
              <a:buNone/>
            </a:pPr>
            <a:r>
              <a:rPr lang="en-US" sz="1400" b="1" dirty="0">
                <a:latin typeface="Courier New" panose="02070309020205020404" pitchFamily="49" charset="0"/>
              </a:rPr>
              <a:t>Duncan</a:t>
            </a:r>
            <a:r>
              <a:rPr lang="en-US" sz="1400" dirty="0">
                <a:latin typeface="Courier New" panose="02070309020205020404" pitchFamily="49" charset="0"/>
              </a:rPr>
              <a:t>     96       90       58       89       NaN   NaN</a:t>
            </a:r>
          </a:p>
          <a:p>
            <a:r>
              <a:rPr lang="en-US" dirty="0"/>
              <a:t>Set </a:t>
            </a:r>
            <a:r>
              <a:rPr lang="en-US" sz="1600" dirty="0">
                <a:latin typeface="Courier New" panose="02070309020205020404" pitchFamily="49" charset="0"/>
              </a:rPr>
              <a:t>axis = 1</a:t>
            </a:r>
            <a:r>
              <a:rPr lang="en-US" dirty="0"/>
              <a:t> to sort on row values.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802B5F8-7977-421A-824B-A56B2F1A1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DataFrame.sort_values()</a:t>
            </a:r>
            <a:r>
              <a:rPr lang="en-US" dirty="0"/>
              <a:t> Function</a:t>
            </a:r>
          </a:p>
        </p:txBody>
      </p:sp>
    </p:spTree>
    <p:extLst>
      <p:ext uri="{BB962C8B-B14F-4D97-AF65-F5344CB8AC3E}">
        <p14:creationId xmlns:p14="http://schemas.microsoft.com/office/powerpoint/2010/main" val="270221288"/>
      </p:ext>
    </p:extLst>
  </p:cSld>
  <p:clrMapOvr>
    <a:masterClrMapping/>
  </p:clrMapOvr>
</p:sld>
</file>

<file path=ppt/theme/theme1.xml><?xml version="1.0" encoding="utf-8"?>
<a:theme xmlns:a="http://schemas.openxmlformats.org/drawingml/2006/main" name="LO Choice">
  <a:themeElements>
    <a:clrScheme name="LO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9DDC"/>
      </a:accent1>
      <a:accent2>
        <a:srgbClr val="1D76BB"/>
      </a:accent2>
      <a:accent3>
        <a:srgbClr val="B2D237"/>
      </a:accent3>
      <a:accent4>
        <a:srgbClr val="1D3764"/>
      </a:accent4>
      <a:accent5>
        <a:srgbClr val="972883"/>
      </a:accent5>
      <a:accent6>
        <a:srgbClr val="5F1F5A"/>
      </a:accent6>
      <a:hlink>
        <a:srgbClr val="009DDC"/>
      </a:hlink>
      <a:folHlink>
        <a:srgbClr val="009DDC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28575" cap="flat" cmpd="sng" algn="ctr">
          <a:solidFill>
            <a:srgbClr val="FF0000"/>
          </a:solidFill>
          <a:prstDash val="solid"/>
        </a:ln>
        <a:effectLst/>
      </a:spPr>
      <a:bodyPr rtlCol="0" anchor="ctr"/>
      <a:lstStyle>
        <a:defPPr algn="ctr" defTabSz="914400">
          <a:defRPr sz="1100" b="1" kern="0" dirty="0" err="1" smtClean="0">
            <a:solidFill>
              <a:srgbClr val="FF0000"/>
            </a:solidFill>
            <a:latin typeface="Arial"/>
          </a:defRPr>
        </a:defPPr>
      </a:lstStyle>
    </a:spDef>
    <a:lnDef>
      <a:spPr>
        <a:ln w="19050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1" id="{C5A209F0-3A10-4164-BFE6-F94292788432}" vid="{3EF6DB90-8CCD-4819-A86D-0BFAE915888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LO_OV_Template_4_2</Template>
  <TotalTime>3071</TotalTime>
  <Words>3970</Words>
  <Application>Microsoft Office PowerPoint</Application>
  <PresentationFormat>On-screen Show (4:3)</PresentationFormat>
  <Paragraphs>642</Paragraphs>
  <Slides>44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8" baseType="lpstr">
      <vt:lpstr>Arial</vt:lpstr>
      <vt:lpstr>Calibri</vt:lpstr>
      <vt:lpstr>Courier New</vt:lpstr>
      <vt:lpstr>LO Choice</vt:lpstr>
      <vt:lpstr>Transforming and Visualizing Data with pandas</vt:lpstr>
      <vt:lpstr>Manipulate Data in DataFrames</vt:lpstr>
      <vt:lpstr>The DataFrame.copy() Function</vt:lpstr>
      <vt:lpstr>The DataFrame.append() Function</vt:lpstr>
      <vt:lpstr>DataFrame.append() Shortcomings</vt:lpstr>
      <vt:lpstr>The DataFrame.join() Function</vt:lpstr>
      <vt:lpstr>The DataFrame.pivot() Function</vt:lpstr>
      <vt:lpstr>The DataFrame.transpose() Function</vt:lpstr>
      <vt:lpstr>The DataFrame.sort_values() Function</vt:lpstr>
      <vt:lpstr>The DataFrame.sort_index() Function</vt:lpstr>
      <vt:lpstr>Grouping</vt:lpstr>
      <vt:lpstr>The DataFrame.groupby() Function</vt:lpstr>
      <vt:lpstr>Multi-Indexing (Slide 1 of 2)</vt:lpstr>
      <vt:lpstr>Multi-Indexing (Slide 2 of 2)</vt:lpstr>
      <vt:lpstr>Indexing and Slicing MultiIndex Objects</vt:lpstr>
      <vt:lpstr>The DataFrame.stack() and DataFrame.unstack() Functions</vt:lpstr>
      <vt:lpstr>Guidelines for Manipulating Data in DataFrames</vt:lpstr>
      <vt:lpstr>Activity: Manipulating Data in DataFrames</vt:lpstr>
      <vt:lpstr>Modify Data in DataFrames</vt:lpstr>
      <vt:lpstr>The DataFrame.rename() Function</vt:lpstr>
      <vt:lpstr>The DataFrame.fillna() Function</vt:lpstr>
      <vt:lpstr>The DataFrame.where() Function</vt:lpstr>
      <vt:lpstr>DataFrame Arithmetic Functions and Operators (Slide 1 of 2)</vt:lpstr>
      <vt:lpstr>DataFrame Arithmetic Functions and Operators (Slide 2 of 2)</vt:lpstr>
      <vt:lpstr>Operating on Mixed Data Types</vt:lpstr>
      <vt:lpstr>The pandas.to_numeric() Function</vt:lpstr>
      <vt:lpstr>The pandas.to_datetime() Function</vt:lpstr>
      <vt:lpstr>Arithmetic on Multiple DataFrames (Slide 1 of 2)</vt:lpstr>
      <vt:lpstr>Arithmetic on Multiple DataFrames (Slide 2 of 2)</vt:lpstr>
      <vt:lpstr>The DataFrame.drop() Function</vt:lpstr>
      <vt:lpstr>Guidelines for Modifying Data in DataFrames</vt:lpstr>
      <vt:lpstr>Activity: Modifying Data in DataFrames</vt:lpstr>
      <vt:lpstr>Plot DataFrame Data</vt:lpstr>
      <vt:lpstr>The DataFrame.plot() Function</vt:lpstr>
      <vt:lpstr>Scatter Plots</vt:lpstr>
      <vt:lpstr>Line Plots</vt:lpstr>
      <vt:lpstr>Area Plots</vt:lpstr>
      <vt:lpstr>Bar Charts</vt:lpstr>
      <vt:lpstr>Histograms</vt:lpstr>
      <vt:lpstr>Box Plots</vt:lpstr>
      <vt:lpstr>Pie Charts</vt:lpstr>
      <vt:lpstr>Guidelines for Plotting DataFrame Data</vt:lpstr>
      <vt:lpstr>Activity: Plotting DataFrame Data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Working with pandas DataFrames</dc:title>
  <dc:creator>Jason P Nufryk</dc:creator>
  <cp:lastModifiedBy>Michelle Farney</cp:lastModifiedBy>
  <cp:revision>167</cp:revision>
  <dcterms:created xsi:type="dcterms:W3CDTF">2020-01-28T19:44:17Z</dcterms:created>
  <dcterms:modified xsi:type="dcterms:W3CDTF">2020-05-21T16:16:03Z</dcterms:modified>
</cp:coreProperties>
</file>