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https://adrianmejia.com/blog/2018/04/04/how-you-can-change-the-world-learning-data-structures-algorithms-free-online-course-tutorial/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you do "measure" your code? </a:t>
            </a:r>
          </a:p>
          <a:p>
            <a:pPr/>
            <a:r>
              <a:t>Would you clock "how long" it takes to run? </a:t>
            </a:r>
          </a:p>
          <a:p>
            <a:pPr/>
            <a:r>
              <a:t>What if you are running the same program on a mobile device or a quantum computer? The same code will give you different results, right?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Asymptotic analysis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Assuming: 1 GHz CPU and that it can execute on average one instruction in 1 nanosecond (usually takes more time). Also, bear in mind that each line might be translated into dozens of CPU instructions depending on the programming language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2-10-superquadro_1631x2178.jpeg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"/><Relationship Id="rId4" Type="http://schemas.openxmlformats.org/officeDocument/2006/relationships/image" Target="../media/image2.tif"/><Relationship Id="rId5" Type="http://schemas.openxmlformats.org/officeDocument/2006/relationships/image" Target="../media/image3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tif"/><Relationship Id="rId4" Type="http://schemas.openxmlformats.org/officeDocument/2006/relationships/image" Target="../media/image5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ata Structures &amp; Algorithm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Structures &amp; Algorithms</a:t>
            </a:r>
          </a:p>
        </p:txBody>
      </p:sp>
      <p:sp>
        <p:nvSpPr>
          <p:cNvPr id="120" name="for beginner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beginners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" descr="Image"/>
          <p:cNvPicPr>
            <a:picLocks noChangeAspect="1"/>
          </p:cNvPicPr>
          <p:nvPr>
            <p:ph type="pic" idx="13"/>
          </p:nvPr>
        </p:nvPicPr>
        <p:blipFill>
          <a:blip r:embed="rId3">
            <a:extLst/>
          </a:blip>
          <a:srcRect l="1031" t="0" r="1031" b="0"/>
          <a:stretch>
            <a:fillRect/>
          </a:stretch>
        </p:blipFill>
        <p:spPr>
          <a:prstGeom prst="rect">
            <a:avLst/>
          </a:prstGeom>
          <a:ln w="25400"/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  <p:sp>
        <p:nvSpPr>
          <p:cNvPr id="123" name="Time Complex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Complexity</a:t>
            </a:r>
          </a:p>
        </p:txBody>
      </p:sp>
      <p:sp>
        <p:nvSpPr>
          <p:cNvPr id="124" name="and Big O notati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 Big O notation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measuring your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measuring your code</a:t>
            </a:r>
          </a:p>
        </p:txBody>
      </p:sp>
      <p:sp>
        <p:nvSpPr>
          <p:cNvPr id="129" name="Cloc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Clock</a:t>
            </a:r>
          </a:p>
          <a:p>
            <a:pPr lvl="1">
              <a:defRPr sz="3600"/>
            </a:pPr>
            <a:r>
              <a:t>Varies depending on Hardware/OS</a:t>
            </a:r>
          </a:p>
          <a:p>
            <a:pPr/>
          </a:p>
          <a:p>
            <a:pPr/>
            <a:r>
              <a:t>Time complexity &amp; Big O notation</a:t>
            </a:r>
          </a:p>
          <a:p>
            <a:pPr lvl="1" marL="928204" indent="-407504"/>
            <a:r>
              <a:rPr sz="3600"/>
              <a:t>Hardware/OS independent</a:t>
            </a:r>
            <a:r>
              <a:t> </a:t>
            </a:r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85949" y="2059996"/>
            <a:ext cx="2263020" cy="16897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35900" y="3876448"/>
            <a:ext cx="3363119" cy="2051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737042" y="6003882"/>
            <a:ext cx="3160834" cy="35471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me Complex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Complexity</a:t>
            </a:r>
          </a:p>
        </p:txBody>
      </p:sp>
      <p:sp>
        <p:nvSpPr>
          <p:cNvPr id="137" name="Count lines of code in function of the input…"/>
          <p:cNvSpPr txBox="1"/>
          <p:nvPr>
            <p:ph type="body" sz="quarter" idx="1"/>
          </p:nvPr>
        </p:nvSpPr>
        <p:spPr>
          <a:xfrm>
            <a:off x="355600" y="2324387"/>
            <a:ext cx="12172675" cy="1143001"/>
          </a:xfrm>
          <a:prstGeom prst="rect">
            <a:avLst/>
          </a:prstGeom>
        </p:spPr>
        <p:txBody>
          <a:bodyPr/>
          <a:lstStyle/>
          <a:p>
            <a:pPr marL="260350" indent="-260350" defTabSz="292100">
              <a:spcBef>
                <a:spcPts val="2300"/>
              </a:spcBef>
              <a:defRPr sz="2300"/>
            </a:pPr>
            <a:r>
              <a:t>Count lines of code in function of the input</a:t>
            </a:r>
          </a:p>
          <a:p>
            <a:pPr marL="260350" indent="-260350" defTabSz="292100">
              <a:spcBef>
                <a:spcPts val="2300"/>
              </a:spcBef>
              <a:defRPr sz="2300"/>
            </a:pPr>
            <a:r>
              <a:t>Best, Average and Worst case scenario</a:t>
            </a:r>
          </a:p>
        </p:txBody>
      </p:sp>
      <p:pic>
        <p:nvPicPr>
          <p:cNvPr id="138" name="carbon.png" descr="carb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517" y="2911904"/>
            <a:ext cx="9351214" cy="7203754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Runtime:…"/>
          <p:cNvSpPr txBox="1"/>
          <p:nvPr/>
        </p:nvSpPr>
        <p:spPr>
          <a:xfrm>
            <a:off x="10191891" y="6185956"/>
            <a:ext cx="1876798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Runtime:</a:t>
            </a:r>
          </a:p>
          <a:p>
            <a:pPr>
              <a:defRPr b="1">
                <a:latin typeface="Gill Sans"/>
                <a:ea typeface="Gill Sans"/>
                <a:cs typeface="Gill Sans"/>
                <a:sym typeface="Gill Sans"/>
              </a:defRPr>
            </a:pPr>
            <a:r>
              <a:t>2(n) + 3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Asymptotic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Asymptotic analysis</a:t>
            </a:r>
          </a:p>
        </p:txBody>
      </p:sp>
      <p:sp>
        <p:nvSpPr>
          <p:cNvPr id="142" name="Limit when the functions grows to the infinite."/>
          <p:cNvSpPr txBox="1"/>
          <p:nvPr>
            <p:ph type="body" sz="quarter" idx="1"/>
          </p:nvPr>
        </p:nvSpPr>
        <p:spPr>
          <a:xfrm>
            <a:off x="355600" y="2730500"/>
            <a:ext cx="12245849" cy="1055301"/>
          </a:xfrm>
          <a:prstGeom prst="rect">
            <a:avLst/>
          </a:prstGeom>
        </p:spPr>
        <p:txBody>
          <a:bodyPr/>
          <a:lstStyle/>
          <a:p>
            <a:pPr/>
            <a:r>
              <a:t>Limit when the functions grows to the infinite.</a:t>
            </a:r>
          </a:p>
        </p:txBody>
      </p:sp>
      <p:pic>
        <p:nvPicPr>
          <p:cNvPr id="143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2517" t="73444" r="0" b="0"/>
          <a:stretch>
            <a:fillRect/>
          </a:stretch>
        </p:blipFill>
        <p:spPr>
          <a:xfrm>
            <a:off x="8077408" y="8257401"/>
            <a:ext cx="4630699" cy="12109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57113" y="3970346"/>
            <a:ext cx="4013201" cy="439420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Drop constants…"/>
          <p:cNvSpPr txBox="1"/>
          <p:nvPr/>
        </p:nvSpPr>
        <p:spPr>
          <a:xfrm>
            <a:off x="1909813" y="3823900"/>
            <a:ext cx="6983152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421766" indent="-421766" algn="l" defTabSz="473201">
              <a:lnSpc>
                <a:spcPct val="120000"/>
              </a:lnSpc>
              <a:spcBef>
                <a:spcPts val="3700"/>
              </a:spcBef>
              <a:buSzPct val="82000"/>
              <a:buChar char="•"/>
              <a:defRPr sz="3725"/>
            </a:pPr>
            <a:r>
              <a:t>Drop constants</a:t>
            </a:r>
          </a:p>
          <a:p>
            <a:pPr marL="421766" indent="-421766" algn="l" defTabSz="473201">
              <a:lnSpc>
                <a:spcPct val="120000"/>
              </a:lnSpc>
              <a:spcBef>
                <a:spcPts val="3700"/>
              </a:spcBef>
              <a:buSzPct val="82000"/>
              <a:buChar char="•"/>
              <a:defRPr sz="3725"/>
            </a:pPr>
            <a:r>
              <a:t>Leave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only</a:t>
            </a:r>
            <a:r>
              <a:t> the fastest growing expression</a:t>
            </a:r>
          </a:p>
        </p:txBody>
      </p:sp>
      <p:sp>
        <p:nvSpPr>
          <p:cNvPr id="146" name="Examples:…"/>
          <p:cNvSpPr txBox="1"/>
          <p:nvPr/>
        </p:nvSpPr>
        <p:spPr>
          <a:xfrm>
            <a:off x="397913" y="6801473"/>
            <a:ext cx="6029140" cy="2690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443991">
              <a:lnSpc>
                <a:spcPct val="120000"/>
              </a:lnSpc>
              <a:spcBef>
                <a:spcPts val="3400"/>
              </a:spcBef>
              <a:defRPr b="1" sz="3496">
                <a:latin typeface="Gill Sans"/>
                <a:ea typeface="Gill Sans"/>
                <a:cs typeface="Gill Sans"/>
                <a:sym typeface="Gill Sans"/>
              </a:defRPr>
            </a:pPr>
            <a:r>
              <a:t>Examples:</a:t>
            </a:r>
          </a:p>
          <a:p>
            <a:pPr marL="395731" indent="-395731" algn="l" defTabSz="443991">
              <a:lnSpc>
                <a:spcPct val="120000"/>
              </a:lnSpc>
              <a:spcBef>
                <a:spcPts val="3400"/>
              </a:spcBef>
              <a:buSzPct val="82000"/>
              <a:buChar char="•"/>
              <a:defRPr sz="3496"/>
            </a:pPr>
            <a:r>
              <a:t>2(n)+3 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➡</a:t>
            </a:r>
            <a:r>
              <a:t>  2n</a:t>
            </a:r>
          </a:p>
          <a:p>
            <a:pPr marL="395731" indent="-395731" algn="l" defTabSz="443991">
              <a:lnSpc>
                <a:spcPct val="120000"/>
              </a:lnSpc>
              <a:spcBef>
                <a:spcPts val="3400"/>
              </a:spcBef>
              <a:buSzPct val="82000"/>
              <a:buChar char="•"/>
              <a:defRPr sz="3496"/>
            </a:pPr>
            <a:r>
              <a:t>7n</a:t>
            </a:r>
            <a:r>
              <a:rPr baseline="31999"/>
              <a:t>3</a:t>
            </a:r>
            <a:r>
              <a:t>+5n</a:t>
            </a:r>
            <a:r>
              <a:rPr baseline="31999"/>
              <a:t>2</a:t>
            </a:r>
            <a:r>
              <a:t>+3n+2 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➡</a:t>
            </a:r>
            <a:r>
              <a:t>  n</a:t>
            </a:r>
            <a:r>
              <a:rPr baseline="31999"/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Big o no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Big o notation</a:t>
            </a:r>
          </a:p>
        </p:txBody>
      </p:sp>
      <p:sp>
        <p:nvSpPr>
          <p:cNvPr id="151" name="O stands for order of the fun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 stands for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order</a:t>
            </a:r>
            <a:r>
              <a:t> of the function</a:t>
            </a:r>
          </a:p>
          <a:p>
            <a:pPr/>
            <a:r>
              <a:t>Worst-case scenario</a:t>
            </a:r>
          </a:p>
          <a:p>
            <a:pPr/>
            <a:r>
              <a:t>Common Big O notation:</a:t>
            </a:r>
          </a:p>
          <a:p>
            <a:pPr lvl="1"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O(1), O(n), O(n</a:t>
            </a:r>
            <a:r>
              <a:rPr baseline="31999"/>
              <a:t>2</a:t>
            </a:r>
            <a:r>
              <a:t>), O(2</a:t>
            </a:r>
            <a:r>
              <a:rPr baseline="31999"/>
              <a:t>n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BiG o compari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BiG o comparison</a:t>
            </a:r>
          </a:p>
        </p:txBody>
      </p:sp>
      <p:graphicFrame>
        <p:nvGraphicFramePr>
          <p:cNvPr id="154" name="Table"/>
          <p:cNvGraphicFramePr/>
          <p:nvPr/>
        </p:nvGraphicFramePr>
        <p:xfrm>
          <a:off x="244099" y="2736850"/>
          <a:ext cx="12554702" cy="62992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791714"/>
                <a:gridCol w="1791714"/>
                <a:gridCol w="1791714"/>
                <a:gridCol w="1791714"/>
                <a:gridCol w="1791714"/>
                <a:gridCol w="1791714"/>
                <a:gridCol w="1791714"/>
              </a:tblGrid>
              <a:tr h="104775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Big O/
Input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 log(n)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30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n</a:t>
                      </a:r>
                      <a:r>
                        <a:rPr baseline="31999" sz="31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30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2</a:t>
                      </a:r>
                      <a:r>
                        <a:rPr baseline="31999"/>
                        <a:t>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n!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4775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&lt;1sec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8F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&lt;1sec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8F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&lt;1sec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8F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&lt;1sec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8F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&lt;1sec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8F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&lt;1sec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8F5EA"/>
                    </a:solidFill>
                  </a:tcPr>
                </a:tc>
              </a:tr>
              <a:tr h="104775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&lt;1sec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8F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&lt;1sec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8F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&lt;1sec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8F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&lt;1sec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8F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&lt;1sec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8F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~4sec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3E1"/>
                    </a:solidFill>
                  </a:tcPr>
                </a:tc>
              </a:tr>
              <a:tr h="104775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10k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&lt;1sec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8F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&lt;1sec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8F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&lt;1sec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8F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~2min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3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~∞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DEA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~∞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DEAED"/>
                    </a:solidFill>
                  </a:tcPr>
                </a:tc>
              </a:tr>
              <a:tr h="104775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100k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&lt;1sec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8F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&lt;1sec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8F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1sec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3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~3h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3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~∞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DEA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~∞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DEAED"/>
                    </a:solidFill>
                  </a:tcPr>
                </a:tc>
              </a:tr>
              <a:tr h="104775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1M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&lt;1sec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E8F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1sec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3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20sec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3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~12days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FF3E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~∞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DEA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~∞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FDEA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