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0" r:id="rId3"/>
    <p:sldId id="291" r:id="rId4"/>
    <p:sldId id="292" r:id="rId5"/>
    <p:sldId id="293" r:id="rId6"/>
    <p:sldId id="270" r:id="rId7"/>
    <p:sldId id="257" r:id="rId8"/>
    <p:sldId id="269" r:id="rId9"/>
    <p:sldId id="258" r:id="rId10"/>
    <p:sldId id="289" r:id="rId11"/>
    <p:sldId id="271" r:id="rId12"/>
    <p:sldId id="272" r:id="rId13"/>
    <p:sldId id="273" r:id="rId14"/>
    <p:sldId id="276" r:id="rId15"/>
    <p:sldId id="277" r:id="rId16"/>
    <p:sldId id="278" r:id="rId17"/>
    <p:sldId id="279" r:id="rId18"/>
    <p:sldId id="280" r:id="rId19"/>
    <p:sldId id="281" r:id="rId20"/>
    <p:sldId id="274" r:id="rId21"/>
    <p:sldId id="275" r:id="rId22"/>
    <p:sldId id="282" r:id="rId23"/>
    <p:sldId id="283" r:id="rId24"/>
    <p:sldId id="285" r:id="rId25"/>
    <p:sldId id="288" r:id="rId26"/>
    <p:sldId id="284" r:id="rId27"/>
    <p:sldId id="268" r:id="rId28"/>
    <p:sldId id="287" r:id="rId29"/>
  </p:sldIdLst>
  <p:sldSz cx="18288000" cy="10287000"/>
  <p:notesSz cx="6858000" cy="9144000"/>
  <p:embeddedFontLst>
    <p:embeddedFont>
      <p:font typeface="Poppins" panose="00000500000000000000" pitchFamily="2" charset="0"/>
      <p:regular r:id="rId30"/>
      <p:bold r:id="rId31"/>
      <p:italic r:id="rId32"/>
      <p:boldItalic r:id="rId33"/>
    </p:embeddedFont>
    <p:embeddedFont>
      <p:font typeface="Poppins Bold" panose="00000800000000000000" charset="0"/>
      <p:regular r:id="rId34"/>
    </p:embeddedFont>
    <p:embeddedFont>
      <p:font typeface="Poppins Light" panose="00000400000000000000" pitchFamily="2" charset="0"/>
      <p:regular r:id="rId35"/>
      <p:italic r:id="rId36"/>
    </p:embeddedFont>
    <p:embeddedFont>
      <p:font typeface="Poppins Medium" panose="00000600000000000000" pitchFamily="2" charset="0"/>
      <p:regular r:id="rId37"/>
      <p:italic r:id="rId38"/>
    </p:embeddedFont>
    <p:embeddedFont>
      <p:font typeface="Poppins Semi-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67"/>
    <a:srgbClr val="281C9D"/>
    <a:srgbClr val="D2BE25"/>
    <a:srgbClr val="A8A3D7"/>
    <a:srgbClr val="CACACA"/>
    <a:srgbClr val="F2F1F9"/>
    <a:srgbClr val="D6B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9" autoAdjust="0"/>
    <p:restoredTop sz="94622" autoAdjust="0"/>
  </p:normalViewPr>
  <p:slideViewPr>
    <p:cSldViewPr>
      <p:cViewPr varScale="1">
        <p:scale>
          <a:sx n="53" d="100"/>
          <a:sy n="53" d="100"/>
        </p:scale>
        <p:origin x="66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1F9"/>
        </a:solidFill>
        <a:effectLst/>
      </p:bgPr>
    </p:bg>
    <p:spTree>
      <p:nvGrpSpPr>
        <p:cNvPr id="1" name=""/>
        <p:cNvGrpSpPr/>
        <p:nvPr/>
      </p:nvGrpSpPr>
      <p:grpSpPr>
        <a:xfrm>
          <a:off x="0" y="0"/>
          <a:ext cx="0" cy="0"/>
          <a:chOff x="0" y="0"/>
          <a:chExt cx="0" cy="0"/>
        </a:xfrm>
      </p:grpSpPr>
      <p:grpSp>
        <p:nvGrpSpPr>
          <p:cNvPr id="2" name="Group 2"/>
          <p:cNvGrpSpPr/>
          <p:nvPr/>
        </p:nvGrpSpPr>
        <p:grpSpPr>
          <a:xfrm rot="524141">
            <a:off x="-799159" y="-1606918"/>
            <a:ext cx="4544240" cy="5877852"/>
            <a:chOff x="0" y="0"/>
            <a:chExt cx="665246" cy="860478"/>
          </a:xfrm>
        </p:grpSpPr>
        <p:sp>
          <p:nvSpPr>
            <p:cNvPr id="3" name="Freeform 3"/>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 name="TextBox 4"/>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24141">
            <a:off x="11729743" y="4532546"/>
            <a:ext cx="7307079" cy="9451509"/>
            <a:chOff x="0" y="0"/>
            <a:chExt cx="665246" cy="860478"/>
          </a:xfrm>
          <a:solidFill>
            <a:srgbClr val="A8A3D7"/>
          </a:solidFill>
        </p:grpSpPr>
        <p:sp>
          <p:nvSpPr>
            <p:cNvPr id="6" name="Freeform 6"/>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grpFill/>
          </p:spPr>
          <p:txBody>
            <a:bodyPr/>
            <a:lstStyle/>
            <a:p>
              <a:endParaRPr lang="en-US" dirty="0"/>
            </a:p>
          </p:txBody>
        </p:sp>
        <p:sp>
          <p:nvSpPr>
            <p:cNvPr id="7" name="TextBox 7"/>
            <p:cNvSpPr txBox="1"/>
            <p:nvPr/>
          </p:nvSpPr>
          <p:spPr>
            <a:xfrm>
              <a:off x="0" y="-38100"/>
              <a:ext cx="665246" cy="898578"/>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907507" y="2541498"/>
            <a:ext cx="14168570" cy="4890634"/>
            <a:chOff x="0" y="0"/>
            <a:chExt cx="3731640" cy="1288068"/>
          </a:xfrm>
        </p:grpSpPr>
        <p:sp>
          <p:nvSpPr>
            <p:cNvPr id="9" name="Freeform 9"/>
            <p:cNvSpPr/>
            <p:nvPr/>
          </p:nvSpPr>
          <p:spPr>
            <a:xfrm>
              <a:off x="0" y="0"/>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10" name="TextBox 10"/>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5047031" y="4090606"/>
            <a:ext cx="11057710" cy="1711879"/>
          </a:xfrm>
          <a:prstGeom prst="rect">
            <a:avLst/>
          </a:prstGeom>
        </p:spPr>
        <p:txBody>
          <a:bodyPr lIns="0" tIns="0" rIns="0" bIns="0" rtlCol="0" anchor="t">
            <a:spAutoFit/>
          </a:bodyPr>
          <a:lstStyle/>
          <a:p>
            <a:pPr algn="ctr">
              <a:lnSpc>
                <a:spcPts val="13182"/>
              </a:lnSpc>
            </a:pPr>
            <a:r>
              <a:rPr lang="en-US" sz="12319" b="1" dirty="0">
                <a:solidFill>
                  <a:srgbClr val="281C9D"/>
                </a:solidFill>
                <a:latin typeface="Poppins Bold"/>
                <a:ea typeface="Poppins Bold"/>
                <a:cs typeface="Poppins Bold"/>
                <a:sym typeface="Poppins Bold"/>
              </a:rPr>
              <a:t>VAULTA</a:t>
            </a:r>
          </a:p>
        </p:txBody>
      </p:sp>
      <p:sp>
        <p:nvSpPr>
          <p:cNvPr id="37" name="Rectangle: Rounded Corners 36">
            <a:extLst>
              <a:ext uri="{FF2B5EF4-FFF2-40B4-BE49-F238E27FC236}">
                <a16:creationId xmlns:a16="http://schemas.microsoft.com/office/drawing/2014/main" id="{B368A3E1-ED1A-148E-73F3-96086CE7FC54}"/>
              </a:ext>
            </a:extLst>
          </p:cNvPr>
          <p:cNvSpPr/>
          <p:nvPr/>
        </p:nvSpPr>
        <p:spPr>
          <a:xfrm>
            <a:off x="5267197" y="6711286"/>
            <a:ext cx="8991600" cy="1311669"/>
          </a:xfrm>
          <a:prstGeom prst="roundRect">
            <a:avLst/>
          </a:prstGeom>
          <a:solidFill>
            <a:srgbClr val="D6BA32"/>
          </a:solidFill>
          <a:ln>
            <a:solidFill>
              <a:srgbClr val="D6BA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5"/>
          <p:cNvSpPr txBox="1"/>
          <p:nvPr/>
        </p:nvSpPr>
        <p:spPr>
          <a:xfrm>
            <a:off x="5724236" y="7064135"/>
            <a:ext cx="8077521" cy="524510"/>
          </a:xfrm>
          <a:prstGeom prst="rect">
            <a:avLst/>
          </a:prstGeom>
        </p:spPr>
        <p:txBody>
          <a:bodyPr lIns="0" tIns="0" rIns="0" bIns="0" rtlCol="0" anchor="t">
            <a:spAutoFit/>
          </a:bodyPr>
          <a:lstStyle/>
          <a:p>
            <a:pPr algn="ctr">
              <a:lnSpc>
                <a:spcPts val="4165"/>
              </a:lnSpc>
              <a:spcBef>
                <a:spcPct val="0"/>
              </a:spcBef>
            </a:pPr>
            <a:r>
              <a:rPr lang="en-US" sz="2975" spc="196" dirty="0">
                <a:solidFill>
                  <a:schemeClr val="bg1">
                    <a:lumMod val="95000"/>
                  </a:schemeClr>
                </a:solidFill>
                <a:latin typeface="Poppins"/>
                <a:ea typeface="Poppins"/>
                <a:cs typeface="Poppins"/>
                <a:sym typeface="Poppins"/>
              </a:rPr>
              <a:t>REVOLUTIONIZING MOBILE PAYMENTS</a:t>
            </a:r>
          </a:p>
        </p:txBody>
      </p:sp>
      <p:sp>
        <p:nvSpPr>
          <p:cNvPr id="46" name="Rectangle: Rounded Corners 45">
            <a:extLst>
              <a:ext uri="{FF2B5EF4-FFF2-40B4-BE49-F238E27FC236}">
                <a16:creationId xmlns:a16="http://schemas.microsoft.com/office/drawing/2014/main" id="{59D96F9E-41E5-8B12-737D-A808A9FE1BC2}"/>
              </a:ext>
            </a:extLst>
          </p:cNvPr>
          <p:cNvSpPr/>
          <p:nvPr/>
        </p:nvSpPr>
        <p:spPr>
          <a:xfrm>
            <a:off x="356645" y="1000934"/>
            <a:ext cx="4529576" cy="10058400"/>
          </a:xfrm>
          <a:prstGeom prst="roundRect">
            <a:avLst>
              <a:gd name="adj" fmla="val 14681"/>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4222F96F-BA2F-CD60-66FD-95C24E7950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918" y="-32238"/>
            <a:ext cx="12444481" cy="12444481"/>
          </a:xfrm>
          <a:prstGeom prst="rect">
            <a:avLst/>
          </a:prstGeom>
        </p:spPr>
      </p:pic>
      <p:pic>
        <p:nvPicPr>
          <p:cNvPr id="11" name="Picture 10" descr="A logo of a globe with a graduation cap&#10;&#10;Description automatically generated">
            <a:extLst>
              <a:ext uri="{FF2B5EF4-FFF2-40B4-BE49-F238E27FC236}">
                <a16:creationId xmlns:a16="http://schemas.microsoft.com/office/drawing/2014/main" id="{BA3C19C1-5629-12FD-0A85-B0893BCC78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6E1F6BD-90C7-26A6-3FB3-46E3681D6A6E}"/>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E31FFCF1-CB6B-5B58-661D-418DF4EA7C5E}"/>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Starting the app</a:t>
            </a:r>
          </a:p>
        </p:txBody>
      </p:sp>
      <p:sp>
        <p:nvSpPr>
          <p:cNvPr id="44" name="TextBox 55">
            <a:extLst>
              <a:ext uri="{FF2B5EF4-FFF2-40B4-BE49-F238E27FC236}">
                <a16:creationId xmlns:a16="http://schemas.microsoft.com/office/drawing/2014/main" id="{555EAE8C-0D7C-9F8E-A60D-1E05E41CB202}"/>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8D55EA26-55F4-CCFA-56EB-2C64ACC89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CF9F70C3-6412-6F66-859E-C7CE749FBA99}"/>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DC83282C-8FF4-007E-640E-612D3D898C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5A03C54A-0F75-5CCC-EE35-BB2C5CEA32C7}"/>
              </a:ext>
            </a:extLst>
          </p:cNvPr>
          <p:cNvSpPr txBox="1"/>
          <p:nvPr/>
        </p:nvSpPr>
        <p:spPr>
          <a:xfrm>
            <a:off x="1293492" y="4133155"/>
            <a:ext cx="10441308" cy="3385542"/>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The user is required to change between 2 languages to proceed into the onboarding screens.</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r>
              <a:rPr lang="en-US" sz="2400" dirty="0">
                <a:latin typeface="Poppins" panose="00000500000000000000" pitchFamily="2" charset="0"/>
                <a:cs typeface="Poppins" panose="00000500000000000000" pitchFamily="2" charset="0"/>
              </a:rPr>
              <a:t>After choosing, the preferred language is stored into shared preferences</a:t>
            </a:r>
            <a:r>
              <a:rPr lang="en-US" sz="2400" b="1" dirty="0">
                <a:latin typeface="Poppins" panose="00000500000000000000" pitchFamily="2" charset="0"/>
                <a:cs typeface="Poppins" panose="00000500000000000000" pitchFamily="2" charset="0"/>
              </a:rPr>
              <a:t>.</a:t>
            </a:r>
            <a:endParaRPr lang="en-US" sz="2400" dirty="0">
              <a:latin typeface="Poppins" panose="00000500000000000000" pitchFamily="2" charset="0"/>
              <a:cs typeface="Poppins" panose="00000500000000000000" pitchFamily="2" charset="0"/>
            </a:endParaRPr>
          </a:p>
          <a:p>
            <a:endParaRPr lang="en-US" sz="2000" dirty="0"/>
          </a:p>
          <a:p>
            <a:endParaRPr lang="en-US" dirty="0"/>
          </a:p>
        </p:txBody>
      </p:sp>
      <p:sp>
        <p:nvSpPr>
          <p:cNvPr id="2" name="Rectangle: Rounded Corners 1">
            <a:extLst>
              <a:ext uri="{FF2B5EF4-FFF2-40B4-BE49-F238E27FC236}">
                <a16:creationId xmlns:a16="http://schemas.microsoft.com/office/drawing/2014/main" id="{FA8EEF8C-996D-C24F-B6D7-AAB4325F8103}"/>
              </a:ext>
            </a:extLst>
          </p:cNvPr>
          <p:cNvSpPr/>
          <p:nvPr/>
        </p:nvSpPr>
        <p:spPr>
          <a:xfrm>
            <a:off x="11607014" y="6015297"/>
            <a:ext cx="1747335" cy="3880142"/>
          </a:xfrm>
          <a:prstGeom prst="roundRect">
            <a:avLst>
              <a:gd name="adj" fmla="val 14681"/>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9E9ED77-FE86-B509-790E-97C3D5CC7C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10840"/>
            <a:ext cx="4800600" cy="4800600"/>
          </a:xfrm>
          <a:prstGeom prst="rect">
            <a:avLst/>
          </a:prstGeom>
        </p:spPr>
      </p:pic>
      <p:pic>
        <p:nvPicPr>
          <p:cNvPr id="4" name="Picture 3" descr="A logo of a globe with a graduation cap&#10;&#10;Description automatically generated">
            <a:extLst>
              <a:ext uri="{FF2B5EF4-FFF2-40B4-BE49-F238E27FC236}">
                <a16:creationId xmlns:a16="http://schemas.microsoft.com/office/drawing/2014/main" id="{8E10C163-C3CA-9F2A-07D3-53366D68C6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17104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xEl>
                                              <p:pRg st="1" end="1"/>
                                            </p:txEl>
                                          </p:spTgt>
                                        </p:tgtEl>
                                        <p:attrNameLst>
                                          <p:attrName>style.visibility</p:attrName>
                                        </p:attrNameLst>
                                      </p:cBhvr>
                                      <p:to>
                                        <p:strVal val="visible"/>
                                      </p:to>
                                    </p:set>
                                    <p:animEffect transition="in" filter="fade">
                                      <p:cBhvr>
                                        <p:cTn id="21" dur="1000"/>
                                        <p:tgtEl>
                                          <p:spTgt spid="51">
                                            <p:txEl>
                                              <p:pRg st="1" end="1"/>
                                            </p:txEl>
                                          </p:spTgt>
                                        </p:tgtEl>
                                      </p:cBhvr>
                                    </p:animEffect>
                                    <p:anim calcmode="lin" valueType="num">
                                      <p:cBhvr>
                                        <p:cTn id="22"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
                                            <p:txEl>
                                              <p:pRg st="3" end="3"/>
                                            </p:txEl>
                                          </p:spTgt>
                                        </p:tgtEl>
                                        <p:attrNameLst>
                                          <p:attrName>style.visibility</p:attrName>
                                        </p:attrNameLst>
                                      </p:cBhvr>
                                      <p:to>
                                        <p:strVal val="visible"/>
                                      </p:to>
                                    </p:set>
                                    <p:animEffect transition="in" filter="fade">
                                      <p:cBhvr>
                                        <p:cTn id="28" dur="1000"/>
                                        <p:tgtEl>
                                          <p:spTgt spid="51">
                                            <p:txEl>
                                              <p:pRg st="3" end="3"/>
                                            </p:txEl>
                                          </p:spTgt>
                                        </p:tgtEl>
                                      </p:cBhvr>
                                    </p:animEffect>
                                    <p:anim calcmode="lin" valueType="num">
                                      <p:cBhvr>
                                        <p:cTn id="29"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51">
                                            <p:txEl>
                                              <p:pRg st="4" end="4"/>
                                            </p:txEl>
                                          </p:spTgt>
                                        </p:tgtEl>
                                        <p:attrNameLst>
                                          <p:attrName>style.visibility</p:attrName>
                                        </p:attrNameLst>
                                      </p:cBhvr>
                                      <p:to>
                                        <p:strVal val="visible"/>
                                      </p:to>
                                    </p:set>
                                    <p:animEffect transition="in" filter="fade">
                                      <p:cBhvr>
                                        <p:cTn id="33" dur="1000"/>
                                        <p:tgtEl>
                                          <p:spTgt spid="51">
                                            <p:txEl>
                                              <p:pRg st="4" end="4"/>
                                            </p:txEl>
                                          </p:spTgt>
                                        </p:tgtEl>
                                      </p:cBhvr>
                                    </p:animEffect>
                                    <p:anim calcmode="lin" valueType="num">
                                      <p:cBhvr>
                                        <p:cTn id="34"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308EC00-FF45-4833-A0EC-DC0F95ED2328}"/>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78ABABE8-0ABA-E954-A90B-2BB622DD20CE}"/>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User Authentication</a:t>
            </a:r>
          </a:p>
        </p:txBody>
      </p:sp>
      <p:sp>
        <p:nvSpPr>
          <p:cNvPr id="44" name="TextBox 55">
            <a:extLst>
              <a:ext uri="{FF2B5EF4-FFF2-40B4-BE49-F238E27FC236}">
                <a16:creationId xmlns:a16="http://schemas.microsoft.com/office/drawing/2014/main" id="{AEC1DFFF-BB89-83B8-4269-8D79471111CE}"/>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AC5BCAE4-E5D5-8075-0314-8819B3F50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9766DC7F-43E5-E248-E690-9B71F0366045}"/>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45C931E0-2477-3D04-3833-37EF23397C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0" name="TextBox 49">
            <a:extLst>
              <a:ext uri="{FF2B5EF4-FFF2-40B4-BE49-F238E27FC236}">
                <a16:creationId xmlns:a16="http://schemas.microsoft.com/office/drawing/2014/main" id="{B1BF29E9-4C09-480A-6310-2186BBBD092C}"/>
              </a:ext>
            </a:extLst>
          </p:cNvPr>
          <p:cNvSpPr txBox="1"/>
          <p:nvPr/>
        </p:nvSpPr>
        <p:spPr>
          <a:xfrm>
            <a:off x="570855" y="3238500"/>
            <a:ext cx="29453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Login</a:t>
            </a:r>
          </a:p>
        </p:txBody>
      </p:sp>
      <p:sp>
        <p:nvSpPr>
          <p:cNvPr id="51" name="TextBox 50">
            <a:extLst>
              <a:ext uri="{FF2B5EF4-FFF2-40B4-BE49-F238E27FC236}">
                <a16:creationId xmlns:a16="http://schemas.microsoft.com/office/drawing/2014/main" id="{0A73F115-7443-0F92-BA8A-D730CEE6137F}"/>
              </a:ext>
            </a:extLst>
          </p:cNvPr>
          <p:cNvSpPr txBox="1"/>
          <p:nvPr/>
        </p:nvSpPr>
        <p:spPr>
          <a:xfrm>
            <a:off x="1293492" y="4133155"/>
            <a:ext cx="10441308" cy="6386364"/>
          </a:xfrm>
          <a:prstGeom prst="rect">
            <a:avLst/>
          </a:prstGeom>
          <a:noFill/>
        </p:spPr>
        <p:txBody>
          <a:bodyPr wrap="square" rtlCol="0">
            <a:spAutoFit/>
          </a:bodyPr>
          <a:lstStyle/>
          <a:p>
            <a:r>
              <a:rPr lang="en-US" sz="2400" dirty="0">
                <a:latin typeface="Poppins Bold" panose="00000800000000000000" charset="0"/>
                <a:cs typeface="Poppins Bold" panose="00000800000000000000" charset="0"/>
              </a:rPr>
              <a:t>Simple overview:</a:t>
            </a:r>
          </a:p>
          <a:p>
            <a:r>
              <a:rPr lang="en-US" sz="2000" dirty="0">
                <a:latin typeface="Poppins" panose="00000500000000000000" pitchFamily="2" charset="0"/>
                <a:cs typeface="Poppins" panose="00000500000000000000" pitchFamily="2" charset="0"/>
              </a:rPr>
              <a:t>Authenticated and verified users can log into the app to access their accounts. There is also an option for users to sign in using their Google account for convenience. After logging in successfully the user is redirected to home screen.</a:t>
            </a:r>
          </a:p>
          <a:p>
            <a:endParaRPr lang="en-US" sz="2000" dirty="0">
              <a:latin typeface="Poppins" panose="00000500000000000000" pitchFamily="2" charset="0"/>
              <a:cs typeface="Poppins" panose="00000500000000000000" pitchFamily="2" charset="0"/>
            </a:endParaRPr>
          </a:p>
          <a:p>
            <a:r>
              <a:rPr lang="en-US" sz="2400" dirty="0">
                <a:latin typeface="Poppins Bold" panose="00000800000000000000" charset="0"/>
                <a:cs typeface="Poppins Bold" panose="00000800000000000000" charset="0"/>
              </a:rPr>
              <a:t>Technical overview:</a:t>
            </a:r>
          </a:p>
          <a:p>
            <a:pPr marL="285750" indent="-285750">
              <a:buFont typeface="Arial" panose="020B0604020202020204" pitchFamily="34" charset="0"/>
              <a:buChar char="•"/>
            </a:pPr>
            <a:r>
              <a:rPr lang="en-US" sz="2000" b="1" dirty="0">
                <a:solidFill>
                  <a:srgbClr val="FF4267"/>
                </a:solidFill>
                <a:latin typeface="Poppins" panose="00000500000000000000" pitchFamily="2" charset="0"/>
                <a:cs typeface="Poppins" panose="00000500000000000000" pitchFamily="2" charset="0"/>
              </a:rPr>
              <a:t>Login Process</a:t>
            </a:r>
            <a:r>
              <a:rPr lang="en-US" sz="2000" dirty="0">
                <a:solidFill>
                  <a:srgbClr val="FF4267"/>
                </a:solidFill>
                <a:latin typeface="Poppins" panose="00000500000000000000" pitchFamily="2" charset="0"/>
                <a:cs typeface="Poppins" panose="00000500000000000000" pitchFamily="2" charset="0"/>
              </a:rPr>
              <a:t>: </a:t>
            </a:r>
            <a:r>
              <a:rPr lang="en-US" sz="2000" dirty="0">
                <a:latin typeface="Poppins" panose="00000500000000000000" pitchFamily="2" charset="0"/>
                <a:cs typeface="Poppins" panose="00000500000000000000" pitchFamily="2" charset="0"/>
              </a:rPr>
              <a:t>Users enter their credentials (email and password) to log in. Firebase Authentication checks the credentials against stored records.</a:t>
            </a:r>
          </a:p>
          <a:p>
            <a:pPr marL="285750" indent="-285750">
              <a:buFont typeface="Arial" panose="020B0604020202020204" pitchFamily="34" charset="0"/>
              <a:buChar char="•"/>
            </a:pPr>
            <a:r>
              <a:rPr lang="en-US" sz="2000" b="1" dirty="0">
                <a:solidFill>
                  <a:srgbClr val="FF4267"/>
                </a:solidFill>
                <a:latin typeface="Poppins" panose="00000500000000000000" pitchFamily="2" charset="0"/>
                <a:cs typeface="Poppins" panose="00000500000000000000" pitchFamily="2" charset="0"/>
              </a:rPr>
              <a:t>Google Sign-In</a:t>
            </a:r>
            <a:r>
              <a:rPr lang="en-US" sz="2000" dirty="0">
                <a:solidFill>
                  <a:srgbClr val="FF4267"/>
                </a:solidFill>
                <a:latin typeface="Poppins" panose="00000500000000000000" pitchFamily="2" charset="0"/>
                <a:cs typeface="Poppins" panose="00000500000000000000" pitchFamily="2" charset="0"/>
              </a:rPr>
              <a:t>: </a:t>
            </a:r>
            <a:r>
              <a:rPr lang="en-US" sz="2000" dirty="0">
                <a:latin typeface="Poppins" panose="00000500000000000000" pitchFamily="2" charset="0"/>
                <a:cs typeface="Poppins" panose="00000500000000000000" pitchFamily="2" charset="0"/>
              </a:rPr>
              <a:t>The app uses Google Sign-In integration (via Firebase) to allow users to log in with their Google account, streamlining the authentication process.</a:t>
            </a:r>
          </a:p>
          <a:p>
            <a:pPr marL="285750" indent="-285750">
              <a:buFont typeface="Arial" panose="020B0604020202020204" pitchFamily="34" charset="0"/>
              <a:buChar char="•"/>
            </a:pPr>
            <a:r>
              <a:rPr lang="en-US" sz="2000" dirty="0">
                <a:latin typeface="Poppins" panose="00000500000000000000" pitchFamily="2" charset="0"/>
                <a:cs typeface="Poppins" panose="00000500000000000000" pitchFamily="2" charset="0"/>
              </a:rPr>
              <a:t>Only users who have verified their email addresses are allowed to log in. Unverified accounts are prompted to verify their email before accessing the app.</a:t>
            </a:r>
          </a:p>
          <a:p>
            <a:pPr>
              <a:spcBef>
                <a:spcPts val="600"/>
              </a:spcBef>
            </a:pPr>
            <a:r>
              <a:rPr lang="en-US" sz="2000" dirty="0">
                <a:latin typeface="Poppins" panose="00000500000000000000" pitchFamily="2" charset="0"/>
                <a:cs typeface="Poppins" panose="00000500000000000000" pitchFamily="2" charset="0"/>
              </a:rPr>
              <a:t>Note: user id token is stored into shared preferences to enable the user using the app’s features without logging in again.</a:t>
            </a:r>
          </a:p>
          <a:p>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After successfully logging in, the user is redirected to Home screen. </a:t>
            </a:r>
          </a:p>
          <a:p>
            <a:endParaRPr lang="en-US" dirty="0"/>
          </a:p>
          <a:p>
            <a:endParaRPr lang="en-US" dirty="0"/>
          </a:p>
        </p:txBody>
      </p:sp>
      <p:pic>
        <p:nvPicPr>
          <p:cNvPr id="2" name="Picture 1" descr="A logo of a globe with a graduation cap&#10;&#10;Description automatically generated">
            <a:extLst>
              <a:ext uri="{FF2B5EF4-FFF2-40B4-BE49-F238E27FC236}">
                <a16:creationId xmlns:a16="http://schemas.microsoft.com/office/drawing/2014/main" id="{A033B7FD-1EF2-A030-2499-89639025142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1740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anim calcmode="lin" valueType="num">
                                      <p:cBhvr>
                                        <p:cTn id="23"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1">
                                            <p:txEl>
                                              <p:pRg st="4" end="4"/>
                                            </p:txEl>
                                          </p:spTgt>
                                        </p:tgtEl>
                                        <p:attrNameLst>
                                          <p:attrName>style.visibility</p:attrName>
                                        </p:attrNameLst>
                                      </p:cBhvr>
                                      <p:to>
                                        <p:strVal val="visible"/>
                                      </p:to>
                                    </p:set>
                                    <p:animEffect transition="in" filter="fade">
                                      <p:cBhvr>
                                        <p:cTn id="29" dur="1000"/>
                                        <p:tgtEl>
                                          <p:spTgt spid="51">
                                            <p:txEl>
                                              <p:pRg st="4" end="4"/>
                                            </p:txEl>
                                          </p:spTgt>
                                        </p:tgtEl>
                                      </p:cBhvr>
                                    </p:animEffect>
                                    <p:anim calcmode="lin" valueType="num">
                                      <p:cBhvr>
                                        <p:cTn id="30"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1">
                                            <p:txEl>
                                              <p:pRg st="5" end="5"/>
                                            </p:txEl>
                                          </p:spTgt>
                                        </p:tgtEl>
                                        <p:attrNameLst>
                                          <p:attrName>style.visibility</p:attrName>
                                        </p:attrNameLst>
                                      </p:cBhvr>
                                      <p:to>
                                        <p:strVal val="visible"/>
                                      </p:to>
                                    </p:set>
                                    <p:animEffect transition="in" filter="fade">
                                      <p:cBhvr>
                                        <p:cTn id="36" dur="1000"/>
                                        <p:tgtEl>
                                          <p:spTgt spid="51">
                                            <p:txEl>
                                              <p:pRg st="5" end="5"/>
                                            </p:txEl>
                                          </p:spTgt>
                                        </p:tgtEl>
                                      </p:cBhvr>
                                    </p:animEffect>
                                    <p:anim calcmode="lin" valueType="num">
                                      <p:cBhvr>
                                        <p:cTn id="37"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1">
                                            <p:txEl>
                                              <p:pRg st="6" end="6"/>
                                            </p:txEl>
                                          </p:spTgt>
                                        </p:tgtEl>
                                        <p:attrNameLst>
                                          <p:attrName>style.visibility</p:attrName>
                                        </p:attrNameLst>
                                      </p:cBhvr>
                                      <p:to>
                                        <p:strVal val="visible"/>
                                      </p:to>
                                    </p:set>
                                    <p:animEffect transition="in" filter="fade">
                                      <p:cBhvr>
                                        <p:cTn id="43" dur="1000"/>
                                        <p:tgtEl>
                                          <p:spTgt spid="51">
                                            <p:txEl>
                                              <p:pRg st="6" end="6"/>
                                            </p:txEl>
                                          </p:spTgt>
                                        </p:tgtEl>
                                      </p:cBhvr>
                                    </p:animEffect>
                                    <p:anim calcmode="lin" valueType="num">
                                      <p:cBhvr>
                                        <p:cTn id="44" dur="1000" fill="hold"/>
                                        <p:tgtEl>
                                          <p:spTgt spid="51">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1">
                                            <p:txEl>
                                              <p:pRg st="7" end="7"/>
                                            </p:txEl>
                                          </p:spTgt>
                                        </p:tgtEl>
                                        <p:attrNameLst>
                                          <p:attrName>style.visibility</p:attrName>
                                        </p:attrNameLst>
                                      </p:cBhvr>
                                      <p:to>
                                        <p:strVal val="visible"/>
                                      </p:to>
                                    </p:set>
                                    <p:animEffect transition="in" filter="fade">
                                      <p:cBhvr>
                                        <p:cTn id="50" dur="1000"/>
                                        <p:tgtEl>
                                          <p:spTgt spid="51">
                                            <p:txEl>
                                              <p:pRg st="7" end="7"/>
                                            </p:txEl>
                                          </p:spTgt>
                                        </p:tgtEl>
                                      </p:cBhvr>
                                    </p:animEffect>
                                    <p:anim calcmode="lin" valueType="num">
                                      <p:cBhvr>
                                        <p:cTn id="51" dur="1000" fill="hold"/>
                                        <p:tgtEl>
                                          <p:spTgt spid="51">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1">
                                            <p:txEl>
                                              <p:pRg st="9" end="9"/>
                                            </p:txEl>
                                          </p:spTgt>
                                        </p:tgtEl>
                                        <p:attrNameLst>
                                          <p:attrName>style.visibility</p:attrName>
                                        </p:attrNameLst>
                                      </p:cBhvr>
                                      <p:to>
                                        <p:strVal val="visible"/>
                                      </p:to>
                                    </p:set>
                                    <p:animEffect transition="in" filter="fade">
                                      <p:cBhvr>
                                        <p:cTn id="57" dur="1000"/>
                                        <p:tgtEl>
                                          <p:spTgt spid="51">
                                            <p:txEl>
                                              <p:pRg st="9" end="9"/>
                                            </p:txEl>
                                          </p:spTgt>
                                        </p:tgtEl>
                                      </p:cBhvr>
                                    </p:animEffect>
                                    <p:anim calcmode="lin" valueType="num">
                                      <p:cBhvr>
                                        <p:cTn id="58" dur="1000" fill="hold"/>
                                        <p:tgtEl>
                                          <p:spTgt spid="51">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5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62B4DC6-A9E3-6591-61EB-B49285AC3D02}"/>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91E28807-C36B-7C4B-CFA9-780790437302}"/>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User Authentication</a:t>
            </a:r>
          </a:p>
        </p:txBody>
      </p:sp>
      <p:sp>
        <p:nvSpPr>
          <p:cNvPr id="44" name="TextBox 55">
            <a:extLst>
              <a:ext uri="{FF2B5EF4-FFF2-40B4-BE49-F238E27FC236}">
                <a16:creationId xmlns:a16="http://schemas.microsoft.com/office/drawing/2014/main" id="{8DC467ED-AF3B-5B4A-6E1D-8CF72301C5C3}"/>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9D400C01-B653-4FC4-1CF0-6B75C2AE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51EBF618-147A-B431-3A03-DE673EAA1F9C}"/>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46CC81A7-7F70-5437-CE49-967732CE15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0" name="TextBox 49">
            <a:extLst>
              <a:ext uri="{FF2B5EF4-FFF2-40B4-BE49-F238E27FC236}">
                <a16:creationId xmlns:a16="http://schemas.microsoft.com/office/drawing/2014/main" id="{906A73C2-950B-B500-088A-2AF4ABC0C351}"/>
              </a:ext>
            </a:extLst>
          </p:cNvPr>
          <p:cNvSpPr txBox="1"/>
          <p:nvPr/>
        </p:nvSpPr>
        <p:spPr>
          <a:xfrm>
            <a:off x="570855" y="3238500"/>
            <a:ext cx="29453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Signup</a:t>
            </a:r>
          </a:p>
        </p:txBody>
      </p:sp>
      <p:sp>
        <p:nvSpPr>
          <p:cNvPr id="51" name="TextBox 50">
            <a:extLst>
              <a:ext uri="{FF2B5EF4-FFF2-40B4-BE49-F238E27FC236}">
                <a16:creationId xmlns:a16="http://schemas.microsoft.com/office/drawing/2014/main" id="{B34EFFA6-6C98-3993-CC73-9FCC0FBFB309}"/>
              </a:ext>
            </a:extLst>
          </p:cNvPr>
          <p:cNvSpPr txBox="1"/>
          <p:nvPr/>
        </p:nvSpPr>
        <p:spPr>
          <a:xfrm>
            <a:off x="1293492" y="4133155"/>
            <a:ext cx="10441308" cy="4493538"/>
          </a:xfrm>
          <a:prstGeom prst="rect">
            <a:avLst/>
          </a:prstGeom>
          <a:noFill/>
        </p:spPr>
        <p:txBody>
          <a:bodyPr wrap="square" rtlCol="0">
            <a:spAutoFit/>
          </a:bodyPr>
          <a:lstStyle/>
          <a:p>
            <a:r>
              <a:rPr lang="en-US" sz="2400" dirty="0">
                <a:latin typeface="Poppins Bold" panose="00000800000000000000" charset="0"/>
                <a:cs typeface="Poppins Bold" panose="00000800000000000000" charset="0"/>
              </a:rPr>
              <a:t>Simple overview:</a:t>
            </a:r>
          </a:p>
          <a:p>
            <a:r>
              <a:rPr lang="en-US" sz="2000" dirty="0">
                <a:latin typeface="Poppins" panose="00000500000000000000" pitchFamily="2" charset="0"/>
                <a:cs typeface="Poppins" panose="00000500000000000000" pitchFamily="2" charset="0"/>
              </a:rPr>
              <a:t>New users can register by providing their information. After signing up, they are prompted to verify their email before they can log in.</a:t>
            </a:r>
          </a:p>
          <a:p>
            <a:endParaRPr lang="en-US" sz="2000" dirty="0">
              <a:latin typeface="Poppins" panose="00000500000000000000" pitchFamily="2" charset="0"/>
              <a:cs typeface="Poppins" panose="00000500000000000000" pitchFamily="2" charset="0"/>
            </a:endParaRPr>
          </a:p>
          <a:p>
            <a:r>
              <a:rPr lang="en-US" sz="2400" dirty="0">
                <a:latin typeface="Poppins Bold" panose="00000800000000000000" charset="0"/>
                <a:cs typeface="Poppins Bold" panose="00000800000000000000" charset="0"/>
              </a:rPr>
              <a:t>Technical overview:</a:t>
            </a:r>
          </a:p>
          <a:p>
            <a:pPr marL="285750" indent="-285750">
              <a:buFont typeface="Arial" panose="020B0604020202020204" pitchFamily="34" charset="0"/>
              <a:buChar char="•"/>
            </a:pPr>
            <a:r>
              <a:rPr lang="en-US" sz="2000" b="1" dirty="0">
                <a:solidFill>
                  <a:srgbClr val="FF4267"/>
                </a:solidFill>
                <a:latin typeface="Poppins" panose="00000500000000000000" pitchFamily="2" charset="0"/>
                <a:cs typeface="Poppins" panose="00000500000000000000" pitchFamily="2" charset="0"/>
              </a:rPr>
              <a:t>Registration Process: </a:t>
            </a:r>
            <a:r>
              <a:rPr lang="en-US" sz="2000" dirty="0">
                <a:latin typeface="Poppins" panose="00000500000000000000" pitchFamily="2" charset="0"/>
                <a:cs typeface="Poppins" panose="00000500000000000000" pitchFamily="2" charset="0"/>
              </a:rPr>
              <a:t>Users input their details (name, email, password, etc.) the data is sent to Firebase authentication.</a:t>
            </a:r>
          </a:p>
          <a:p>
            <a:pPr marL="285750" indent="-285750">
              <a:buFont typeface="Arial" panose="020B0604020202020204" pitchFamily="34" charset="0"/>
              <a:buChar char="•"/>
            </a:pPr>
            <a:r>
              <a:rPr lang="en-US" sz="2000" b="1" dirty="0">
                <a:solidFill>
                  <a:srgbClr val="FF4267"/>
                </a:solidFill>
                <a:latin typeface="Poppins" panose="00000500000000000000" pitchFamily="2" charset="0"/>
                <a:cs typeface="Poppins" panose="00000500000000000000" pitchFamily="2" charset="0"/>
              </a:rPr>
              <a:t>Email Verification:</a:t>
            </a:r>
            <a:r>
              <a:rPr lang="en-US" sz="2000" dirty="0">
                <a:latin typeface="Poppins" panose="00000500000000000000" pitchFamily="2" charset="0"/>
                <a:cs typeface="Poppins" panose="00000500000000000000" pitchFamily="2" charset="0"/>
              </a:rPr>
              <a:t> After successful registration, an email verification link is automatically sent to the user's email address using Firebase Authentication's built-in email verification feature.</a:t>
            </a:r>
          </a:p>
          <a:p>
            <a:pPr marL="285750" indent="-285750">
              <a:buFont typeface="Arial" panose="020B0604020202020204" pitchFamily="34" charset="0"/>
              <a:buChar char="•"/>
            </a:pPr>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The user is then redirected to the login screen, but their access is restricted until they verify their email by clicking the verification link.</a:t>
            </a:r>
            <a:endParaRPr lang="en-US" dirty="0"/>
          </a:p>
          <a:p>
            <a:endParaRPr lang="en-US" dirty="0"/>
          </a:p>
        </p:txBody>
      </p:sp>
      <p:pic>
        <p:nvPicPr>
          <p:cNvPr id="2" name="Picture 1" descr="A logo of a globe with a graduation cap&#10;&#10;Description automatically generated">
            <a:extLst>
              <a:ext uri="{FF2B5EF4-FFF2-40B4-BE49-F238E27FC236}">
                <a16:creationId xmlns:a16="http://schemas.microsoft.com/office/drawing/2014/main" id="{2D687D3A-26FB-B7BD-D009-A1FD53CAC3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291268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anim calcmode="lin" valueType="num">
                                      <p:cBhvr>
                                        <p:cTn id="23"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anim calcmode="lin" valueType="num">
                                      <p:cBhvr>
                                        <p:cTn id="28"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1">
                                            <p:txEl>
                                              <p:pRg st="5" end="5"/>
                                            </p:txEl>
                                          </p:spTgt>
                                        </p:tgtEl>
                                        <p:attrNameLst>
                                          <p:attrName>style.visibility</p:attrName>
                                        </p:attrNameLst>
                                      </p:cBhvr>
                                      <p:to>
                                        <p:strVal val="visible"/>
                                      </p:to>
                                    </p:set>
                                    <p:animEffect transition="in" filter="fade">
                                      <p:cBhvr>
                                        <p:cTn id="34" dur="1000"/>
                                        <p:tgtEl>
                                          <p:spTgt spid="51">
                                            <p:txEl>
                                              <p:pRg st="5" end="5"/>
                                            </p:txEl>
                                          </p:spTgt>
                                        </p:tgtEl>
                                      </p:cBhvr>
                                    </p:animEffect>
                                    <p:anim calcmode="lin" valueType="num">
                                      <p:cBhvr>
                                        <p:cTn id="35"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xEl>
                                              <p:pRg st="7" end="7"/>
                                            </p:txEl>
                                          </p:spTgt>
                                        </p:tgtEl>
                                        <p:attrNameLst>
                                          <p:attrName>style.visibility</p:attrName>
                                        </p:attrNameLst>
                                      </p:cBhvr>
                                      <p:to>
                                        <p:strVal val="visible"/>
                                      </p:to>
                                    </p:set>
                                    <p:animEffect transition="in" filter="fade">
                                      <p:cBhvr>
                                        <p:cTn id="41" dur="1000"/>
                                        <p:tgtEl>
                                          <p:spTgt spid="51">
                                            <p:txEl>
                                              <p:pRg st="7" end="7"/>
                                            </p:txEl>
                                          </p:spTgt>
                                        </p:tgtEl>
                                      </p:cBhvr>
                                    </p:animEffect>
                                    <p:anim calcmode="lin" valueType="num">
                                      <p:cBhvr>
                                        <p:cTn id="42" dur="1000" fill="hold"/>
                                        <p:tgtEl>
                                          <p:spTgt spid="51">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4432F6B-3319-1C2C-4207-93D8F8454F68}"/>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81256FAF-A4D1-1160-F00B-41FC2743EC46}"/>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App Screens</a:t>
            </a:r>
          </a:p>
        </p:txBody>
      </p:sp>
      <p:sp>
        <p:nvSpPr>
          <p:cNvPr id="44" name="TextBox 55">
            <a:extLst>
              <a:ext uri="{FF2B5EF4-FFF2-40B4-BE49-F238E27FC236}">
                <a16:creationId xmlns:a16="http://schemas.microsoft.com/office/drawing/2014/main" id="{C7D2030D-3F69-A0E4-44F2-6FDDDF71DC2D}"/>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9D161CB3-A954-04C2-D672-7B311697B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5499B3D6-5231-68E7-CA55-4C4A6912195C}"/>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E7D2A1E-7A87-4382-B48B-89E16BA125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0" name="TextBox 49">
            <a:extLst>
              <a:ext uri="{FF2B5EF4-FFF2-40B4-BE49-F238E27FC236}">
                <a16:creationId xmlns:a16="http://schemas.microsoft.com/office/drawing/2014/main" id="{8471DC35-BE9C-FFF4-C067-0959DA0D7118}"/>
              </a:ext>
            </a:extLst>
          </p:cNvPr>
          <p:cNvSpPr txBox="1"/>
          <p:nvPr/>
        </p:nvSpPr>
        <p:spPr>
          <a:xfrm>
            <a:off x="570854" y="3238500"/>
            <a:ext cx="4382145"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Home screen</a:t>
            </a:r>
          </a:p>
        </p:txBody>
      </p:sp>
      <p:sp>
        <p:nvSpPr>
          <p:cNvPr id="51" name="TextBox 50">
            <a:extLst>
              <a:ext uri="{FF2B5EF4-FFF2-40B4-BE49-F238E27FC236}">
                <a16:creationId xmlns:a16="http://schemas.microsoft.com/office/drawing/2014/main" id="{C43C9200-9342-3FC9-C77E-7C4214E7FF7C}"/>
              </a:ext>
            </a:extLst>
          </p:cNvPr>
          <p:cNvSpPr txBox="1"/>
          <p:nvPr/>
        </p:nvSpPr>
        <p:spPr>
          <a:xfrm>
            <a:off x="1293492" y="4133155"/>
            <a:ext cx="10441308" cy="3447098"/>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endParaRPr lang="en-US" sz="2800" dirty="0">
              <a:latin typeface="Poppins Bold" panose="00000800000000000000" charset="0"/>
              <a:cs typeface="Poppins Bold" panose="00000800000000000000" charset="0"/>
            </a:endParaRPr>
          </a:p>
          <a:p>
            <a:r>
              <a:rPr lang="en-US" sz="2400" dirty="0">
                <a:latin typeface="Poppins" panose="00000500000000000000" pitchFamily="2" charset="0"/>
                <a:cs typeface="Poppins" panose="00000500000000000000" pitchFamily="2" charset="0"/>
              </a:rPr>
              <a:t>Many features can be accessed here: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Withdraw money feature.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Transfer Money to another account.</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View Transactions history.</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View account details and add balance.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Pay bills.</a:t>
            </a:r>
            <a:endParaRPr lang="en-US" sz="2000" dirty="0"/>
          </a:p>
          <a:p>
            <a:endParaRPr lang="en-US" dirty="0"/>
          </a:p>
        </p:txBody>
      </p:sp>
      <p:pic>
        <p:nvPicPr>
          <p:cNvPr id="2" name="Picture 1" descr="A logo of a globe with a graduation cap&#10;&#10;Description automatically generated">
            <a:extLst>
              <a:ext uri="{FF2B5EF4-FFF2-40B4-BE49-F238E27FC236}">
                <a16:creationId xmlns:a16="http://schemas.microsoft.com/office/drawing/2014/main" id="{279AE6C9-3A70-98DF-0D0E-249389475C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99111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3" end="3"/>
                                            </p:txEl>
                                          </p:spTgt>
                                        </p:tgtEl>
                                        <p:attrNameLst>
                                          <p:attrName>style.visibility</p:attrName>
                                        </p:attrNameLst>
                                      </p:cBhvr>
                                      <p:to>
                                        <p:strVal val="visible"/>
                                      </p:to>
                                    </p:set>
                                    <p:animEffect transition="in" filter="fade">
                                      <p:cBhvr>
                                        <p:cTn id="15" dur="1000"/>
                                        <p:tgtEl>
                                          <p:spTgt spid="51">
                                            <p:txEl>
                                              <p:pRg st="3" end="3"/>
                                            </p:txEl>
                                          </p:spTgt>
                                        </p:tgtEl>
                                      </p:cBhvr>
                                    </p:animEffect>
                                    <p:anim calcmode="lin" valueType="num">
                                      <p:cBhvr>
                                        <p:cTn id="16"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4" end="4"/>
                                            </p:txEl>
                                          </p:spTgt>
                                        </p:tgtEl>
                                        <p:attrNameLst>
                                          <p:attrName>style.visibility</p:attrName>
                                        </p:attrNameLst>
                                      </p:cBhvr>
                                      <p:to>
                                        <p:strVal val="visible"/>
                                      </p:to>
                                    </p:set>
                                    <p:animEffect transition="in" filter="fade">
                                      <p:cBhvr>
                                        <p:cTn id="22" dur="1000"/>
                                        <p:tgtEl>
                                          <p:spTgt spid="51">
                                            <p:txEl>
                                              <p:pRg st="4" end="4"/>
                                            </p:txEl>
                                          </p:spTgt>
                                        </p:tgtEl>
                                      </p:cBhvr>
                                    </p:animEffect>
                                    <p:anim calcmode="lin" valueType="num">
                                      <p:cBhvr>
                                        <p:cTn id="23"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1">
                                            <p:txEl>
                                              <p:pRg st="5" end="5"/>
                                            </p:txEl>
                                          </p:spTgt>
                                        </p:tgtEl>
                                        <p:attrNameLst>
                                          <p:attrName>style.visibility</p:attrName>
                                        </p:attrNameLst>
                                      </p:cBhvr>
                                      <p:to>
                                        <p:strVal val="visible"/>
                                      </p:to>
                                    </p:set>
                                    <p:animEffect transition="in" filter="fade">
                                      <p:cBhvr>
                                        <p:cTn id="29" dur="1000"/>
                                        <p:tgtEl>
                                          <p:spTgt spid="51">
                                            <p:txEl>
                                              <p:pRg st="5" end="5"/>
                                            </p:txEl>
                                          </p:spTgt>
                                        </p:tgtEl>
                                      </p:cBhvr>
                                    </p:animEffect>
                                    <p:anim calcmode="lin" valueType="num">
                                      <p:cBhvr>
                                        <p:cTn id="30"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1">
                                            <p:txEl>
                                              <p:pRg st="6" end="6"/>
                                            </p:txEl>
                                          </p:spTgt>
                                        </p:tgtEl>
                                        <p:attrNameLst>
                                          <p:attrName>style.visibility</p:attrName>
                                        </p:attrNameLst>
                                      </p:cBhvr>
                                      <p:to>
                                        <p:strVal val="visible"/>
                                      </p:to>
                                    </p:set>
                                    <p:animEffect transition="in" filter="fade">
                                      <p:cBhvr>
                                        <p:cTn id="36" dur="1000"/>
                                        <p:tgtEl>
                                          <p:spTgt spid="51">
                                            <p:txEl>
                                              <p:pRg st="6" end="6"/>
                                            </p:txEl>
                                          </p:spTgt>
                                        </p:tgtEl>
                                      </p:cBhvr>
                                    </p:animEffect>
                                    <p:anim calcmode="lin" valueType="num">
                                      <p:cBhvr>
                                        <p:cTn id="37" dur="1000" fill="hold"/>
                                        <p:tgtEl>
                                          <p:spTgt spid="5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1">
                                            <p:txEl>
                                              <p:pRg st="7" end="7"/>
                                            </p:txEl>
                                          </p:spTgt>
                                        </p:tgtEl>
                                        <p:attrNameLst>
                                          <p:attrName>style.visibility</p:attrName>
                                        </p:attrNameLst>
                                      </p:cBhvr>
                                      <p:to>
                                        <p:strVal val="visible"/>
                                      </p:to>
                                    </p:set>
                                    <p:animEffect transition="in" filter="fade">
                                      <p:cBhvr>
                                        <p:cTn id="43" dur="1000"/>
                                        <p:tgtEl>
                                          <p:spTgt spid="51">
                                            <p:txEl>
                                              <p:pRg st="7" end="7"/>
                                            </p:txEl>
                                          </p:spTgt>
                                        </p:tgtEl>
                                      </p:cBhvr>
                                    </p:animEffect>
                                    <p:anim calcmode="lin" valueType="num">
                                      <p:cBhvr>
                                        <p:cTn id="44" dur="1000" fill="hold"/>
                                        <p:tgtEl>
                                          <p:spTgt spid="51">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13BFD22D-476B-7C13-7189-A31932918E8A}"/>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07B71189-02F9-E50F-B0CE-AD4D62EE7FD8}"/>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Withdraw Money</a:t>
            </a:r>
          </a:p>
        </p:txBody>
      </p:sp>
      <p:sp>
        <p:nvSpPr>
          <p:cNvPr id="44" name="TextBox 55">
            <a:extLst>
              <a:ext uri="{FF2B5EF4-FFF2-40B4-BE49-F238E27FC236}">
                <a16:creationId xmlns:a16="http://schemas.microsoft.com/office/drawing/2014/main" id="{EEFDECF7-4295-ACB5-9E0A-DE7B65198FBD}"/>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CC0C4F70-B8C0-E7BA-865A-5D65FB665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575FEEE0-B038-AFFF-0461-FA96380424A8}"/>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05F0EE0-81D8-1402-14A9-EF2D2666E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BA8A3E29-848B-2248-7ECC-EB5620CAA43F}"/>
              </a:ext>
            </a:extLst>
          </p:cNvPr>
          <p:cNvSpPr txBox="1"/>
          <p:nvPr/>
        </p:nvSpPr>
        <p:spPr>
          <a:xfrm>
            <a:off x="1293492" y="4133155"/>
            <a:ext cx="10441308" cy="3816429"/>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are required to write their username or phone number as a verification method, then choose the amount they want to withdraw from their balance.</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pPr marL="285750" indent="-285750">
              <a:buFont typeface="Arial" panose="020B0604020202020204" pitchFamily="34" charset="0"/>
              <a:buChar char="•"/>
            </a:pPr>
            <a:r>
              <a:rPr lang="en-US" sz="2400" b="1" dirty="0">
                <a:solidFill>
                  <a:srgbClr val="FF4267"/>
                </a:solidFill>
                <a:latin typeface="Poppins" panose="00000500000000000000" pitchFamily="2" charset="0"/>
                <a:cs typeface="Poppins" panose="00000500000000000000" pitchFamily="2" charset="0"/>
              </a:rPr>
              <a:t>Withdrawal process: </a:t>
            </a:r>
            <a:r>
              <a:rPr lang="en-US" sz="2400" dirty="0">
                <a:latin typeface="Poppins" panose="00000500000000000000" pitchFamily="2" charset="0"/>
                <a:cs typeface="Poppins" panose="00000500000000000000" pitchFamily="2" charset="0"/>
              </a:rPr>
              <a:t>the amount chosen is withdrawn from balance if valid and the balance data of the user is updated in firebase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database.</a:t>
            </a:r>
          </a:p>
          <a:p>
            <a:endParaRPr lang="en-US" dirty="0"/>
          </a:p>
        </p:txBody>
      </p:sp>
      <p:pic>
        <p:nvPicPr>
          <p:cNvPr id="2" name="Picture 1" descr="A logo of a globe with a graduation cap&#10;&#10;Description automatically generated">
            <a:extLst>
              <a:ext uri="{FF2B5EF4-FFF2-40B4-BE49-F238E27FC236}">
                <a16:creationId xmlns:a16="http://schemas.microsoft.com/office/drawing/2014/main" id="{BC0736CB-EF49-4B1A-FAEC-D67AD9489E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15629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anim calcmode="lin" valueType="num">
                                      <p:cBhvr>
                                        <p:cTn id="23"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anim calcmode="lin" valueType="num">
                                      <p:cBhvr>
                                        <p:cTn id="28"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916066E-A075-B0A2-0E46-A20CB7CC6829}"/>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2FB0B3F1-6128-AEF0-0FDC-35BEF58A6617}"/>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Transfer Money</a:t>
            </a:r>
          </a:p>
        </p:txBody>
      </p:sp>
      <p:sp>
        <p:nvSpPr>
          <p:cNvPr id="44" name="TextBox 55">
            <a:extLst>
              <a:ext uri="{FF2B5EF4-FFF2-40B4-BE49-F238E27FC236}">
                <a16:creationId xmlns:a16="http://schemas.microsoft.com/office/drawing/2014/main" id="{C252AF0D-86B6-8646-2FA5-462E1D2C7169}"/>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CF3142C5-E6F9-5E9E-6CEE-94C45ED44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9DE4F8AC-38F1-741C-9CA2-05D3BE8F6BCE}"/>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70F1322E-A450-48C5-4FE2-8BA7D7D941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0512" y="1866900"/>
            <a:ext cx="8798940" cy="8798940"/>
          </a:xfrm>
          <a:prstGeom prst="rect">
            <a:avLst/>
          </a:prstGeom>
        </p:spPr>
      </p:pic>
      <p:sp>
        <p:nvSpPr>
          <p:cNvPr id="51" name="TextBox 50">
            <a:extLst>
              <a:ext uri="{FF2B5EF4-FFF2-40B4-BE49-F238E27FC236}">
                <a16:creationId xmlns:a16="http://schemas.microsoft.com/office/drawing/2014/main" id="{30FF29AD-FA5B-11C0-3DAA-62270E535FA2}"/>
              </a:ext>
            </a:extLst>
          </p:cNvPr>
          <p:cNvSpPr txBox="1"/>
          <p:nvPr/>
        </p:nvSpPr>
        <p:spPr>
          <a:xfrm>
            <a:off x="1293492" y="4133155"/>
            <a:ext cx="10441308" cy="5293757"/>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transfer money to another account either by that account’s username or phone number. There is an option to add that account to </a:t>
            </a:r>
            <a:r>
              <a:rPr lang="en-US" sz="2400" dirty="0" err="1">
                <a:latin typeface="Poppins" panose="00000500000000000000" pitchFamily="2" charset="0"/>
                <a:cs typeface="Poppins" panose="00000500000000000000" pitchFamily="2" charset="0"/>
              </a:rPr>
              <a:t>recents</a:t>
            </a:r>
            <a:r>
              <a:rPr lang="en-US" sz="2400" dirty="0">
                <a:latin typeface="Poppins" panose="00000500000000000000" pitchFamily="2" charset="0"/>
                <a:cs typeface="Poppins" panose="00000500000000000000" pitchFamily="2" charset="0"/>
              </a:rPr>
              <a:t> so the user doesn’t enter its information upon transferring again.</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pPr marL="285750" indent="-285750">
              <a:buFont typeface="Arial" panose="020B0604020202020204" pitchFamily="34" charset="0"/>
              <a:buChar char="•"/>
            </a:pPr>
            <a:r>
              <a:rPr lang="en-US" sz="2400" dirty="0">
                <a:latin typeface="Poppins" panose="00000500000000000000" pitchFamily="2" charset="0"/>
                <a:cs typeface="Poppins" panose="00000500000000000000" pitchFamily="2" charset="0"/>
              </a:rPr>
              <a:t>the transaction made is stored into firebase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database if valid (username is valid and found) and successful.</a:t>
            </a:r>
          </a:p>
          <a:p>
            <a:pPr marL="285750" indent="-285750">
              <a:buFont typeface="Arial" panose="020B0604020202020204" pitchFamily="34" charset="0"/>
              <a:buChar char="•"/>
            </a:pPr>
            <a:r>
              <a:rPr lang="en-US" sz="2400" dirty="0">
                <a:latin typeface="Poppins" panose="00000500000000000000" pitchFamily="2" charset="0"/>
                <a:cs typeface="Poppins" panose="00000500000000000000" pitchFamily="2" charset="0"/>
              </a:rPr>
              <a:t>The user is directed to confirm transaction page to confirm the process. </a:t>
            </a:r>
          </a:p>
          <a:p>
            <a:pPr marL="285750" indent="-285750">
              <a:buFont typeface="Arial" panose="020B0604020202020204" pitchFamily="34" charset="0"/>
              <a:buChar char="•"/>
            </a:pPr>
            <a:endParaRPr lang="en-US" sz="2400" b="1" dirty="0">
              <a:solidFill>
                <a:srgbClr val="FF4267"/>
              </a:solidFill>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Note: there is an option to share the transaction.</a:t>
            </a:r>
          </a:p>
          <a:p>
            <a:endParaRPr lang="en-US" dirty="0"/>
          </a:p>
        </p:txBody>
      </p:sp>
      <p:sp>
        <p:nvSpPr>
          <p:cNvPr id="2" name="Rectangle: Rounded Corners 1">
            <a:extLst>
              <a:ext uri="{FF2B5EF4-FFF2-40B4-BE49-F238E27FC236}">
                <a16:creationId xmlns:a16="http://schemas.microsoft.com/office/drawing/2014/main" id="{52125F58-88CB-A721-1174-B352C5F76DCF}"/>
              </a:ext>
            </a:extLst>
          </p:cNvPr>
          <p:cNvSpPr/>
          <p:nvPr/>
        </p:nvSpPr>
        <p:spPr>
          <a:xfrm>
            <a:off x="11607014" y="6015297"/>
            <a:ext cx="1747335" cy="3880142"/>
          </a:xfrm>
          <a:prstGeom prst="roundRect">
            <a:avLst>
              <a:gd name="adj" fmla="val 14681"/>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CC6E737-7E0D-DD30-3C2E-4FFA76DE96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10840"/>
            <a:ext cx="4800600" cy="4800600"/>
          </a:xfrm>
          <a:prstGeom prst="rect">
            <a:avLst/>
          </a:prstGeom>
        </p:spPr>
      </p:pic>
      <p:pic>
        <p:nvPicPr>
          <p:cNvPr id="4" name="Picture 3" descr="A logo of a globe with a graduation cap&#10;&#10;Description automatically generated">
            <a:extLst>
              <a:ext uri="{FF2B5EF4-FFF2-40B4-BE49-F238E27FC236}">
                <a16:creationId xmlns:a16="http://schemas.microsoft.com/office/drawing/2014/main" id="{86D8111F-06D6-B8B4-C091-FA897E2F78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123620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anim calcmode="lin" valueType="num">
                                      <p:cBhvr>
                                        <p:cTn id="23"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anim calcmode="lin" valueType="num">
                                      <p:cBhvr>
                                        <p:cTn id="28"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1">
                                            <p:txEl>
                                              <p:pRg st="5" end="5"/>
                                            </p:txEl>
                                          </p:spTgt>
                                        </p:tgtEl>
                                        <p:attrNameLst>
                                          <p:attrName>style.visibility</p:attrName>
                                        </p:attrNameLst>
                                      </p:cBhvr>
                                      <p:to>
                                        <p:strVal val="visible"/>
                                      </p:to>
                                    </p:set>
                                    <p:animEffect transition="in" filter="fade">
                                      <p:cBhvr>
                                        <p:cTn id="34" dur="1000"/>
                                        <p:tgtEl>
                                          <p:spTgt spid="51">
                                            <p:txEl>
                                              <p:pRg st="5" end="5"/>
                                            </p:txEl>
                                          </p:spTgt>
                                        </p:tgtEl>
                                      </p:cBhvr>
                                    </p:animEffect>
                                    <p:anim calcmode="lin" valueType="num">
                                      <p:cBhvr>
                                        <p:cTn id="35"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 calcmode="lin" valueType="num">
                                      <p:cBhvr additive="base">
                                        <p:cTn id="45" dur="500" fill="hold"/>
                                        <p:tgtEl>
                                          <p:spTgt spid="3"/>
                                        </p:tgtEl>
                                        <p:attrNameLst>
                                          <p:attrName>ppt_x</p:attrName>
                                        </p:attrNameLst>
                                      </p:cBhvr>
                                      <p:tavLst>
                                        <p:tav tm="0">
                                          <p:val>
                                            <p:strVal val="#ppt_x"/>
                                          </p:val>
                                        </p:tav>
                                        <p:tav tm="100000">
                                          <p:val>
                                            <p:strVal val="#ppt_x"/>
                                          </p:val>
                                        </p:tav>
                                      </p:tavLst>
                                    </p:anim>
                                    <p:anim calcmode="lin" valueType="num">
                                      <p:cBhvr additive="base">
                                        <p:cTn id="4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xEl>
                                              <p:pRg st="7" end="7"/>
                                            </p:txEl>
                                          </p:spTgt>
                                        </p:tgtEl>
                                        <p:attrNameLst>
                                          <p:attrName>style.visibility</p:attrName>
                                        </p:attrNameLst>
                                      </p:cBhvr>
                                      <p:to>
                                        <p:strVal val="visible"/>
                                      </p:to>
                                    </p:set>
                                    <p:animEffect transition="in" filter="fade">
                                      <p:cBhvr>
                                        <p:cTn id="51" dur="1000"/>
                                        <p:tgtEl>
                                          <p:spTgt spid="51">
                                            <p:txEl>
                                              <p:pRg st="7" end="7"/>
                                            </p:txEl>
                                          </p:spTgt>
                                        </p:tgtEl>
                                      </p:cBhvr>
                                    </p:animEffect>
                                    <p:anim calcmode="lin" valueType="num">
                                      <p:cBhvr>
                                        <p:cTn id="52" dur="1000" fill="hold"/>
                                        <p:tgtEl>
                                          <p:spTgt spid="51">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E8D96EC-0C46-EC8F-837C-6601AC4432BF}"/>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9CE78D19-4CD6-67F5-1EA4-2BD1FFF82AB5}"/>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View Transaction history</a:t>
            </a:r>
          </a:p>
        </p:txBody>
      </p:sp>
      <p:sp>
        <p:nvSpPr>
          <p:cNvPr id="44" name="TextBox 55">
            <a:extLst>
              <a:ext uri="{FF2B5EF4-FFF2-40B4-BE49-F238E27FC236}">
                <a16:creationId xmlns:a16="http://schemas.microsoft.com/office/drawing/2014/main" id="{E58BCEA7-1FB6-1A4A-9AFA-36E673F86CC2}"/>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404A37DF-EC8D-390C-E55C-ECA924B23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226E535D-10FE-7207-DCD6-FF18157320E2}"/>
              </a:ext>
            </a:extLst>
          </p:cNvPr>
          <p:cNvSpPr/>
          <p:nvPr/>
        </p:nvSpPr>
        <p:spPr>
          <a:xfrm>
            <a:off x="13888651" y="2769219"/>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7FE76C9F-A3C2-B06D-90B6-D0E0903FD4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0512" y="2077402"/>
            <a:ext cx="8798940" cy="8798940"/>
          </a:xfrm>
          <a:prstGeom prst="rect">
            <a:avLst/>
          </a:prstGeom>
        </p:spPr>
      </p:pic>
      <p:sp>
        <p:nvSpPr>
          <p:cNvPr id="51" name="TextBox 50">
            <a:extLst>
              <a:ext uri="{FF2B5EF4-FFF2-40B4-BE49-F238E27FC236}">
                <a16:creationId xmlns:a16="http://schemas.microsoft.com/office/drawing/2014/main" id="{911B667A-E879-26C2-99CE-6B3751CC91D4}"/>
              </a:ext>
            </a:extLst>
          </p:cNvPr>
          <p:cNvSpPr txBox="1"/>
          <p:nvPr/>
        </p:nvSpPr>
        <p:spPr>
          <a:xfrm>
            <a:off x="1196687" y="4762500"/>
            <a:ext cx="10441308" cy="3447098"/>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view a list of all their past transactions for easy tracking and reference.</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r>
              <a:rPr lang="en-US" sz="2400" dirty="0">
                <a:latin typeface="Poppins" panose="00000500000000000000" pitchFamily="2" charset="0"/>
                <a:cs typeface="Poppins" panose="00000500000000000000" pitchFamily="2" charset="0"/>
              </a:rPr>
              <a:t>Transaction history is fetched from Firebase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stored in a cloud-based database, and displayed in a user-friendly format using Flutter widgets.</a:t>
            </a:r>
            <a:endParaRPr lang="en-US" sz="2400" b="1" dirty="0">
              <a:solidFill>
                <a:srgbClr val="FF4267"/>
              </a:solidFill>
              <a:latin typeface="Poppins" panose="00000500000000000000" pitchFamily="2" charset="0"/>
              <a:cs typeface="Poppins" panose="00000500000000000000" pitchFamily="2" charset="0"/>
            </a:endParaRPr>
          </a:p>
          <a:p>
            <a:endParaRPr lang="en-US" dirty="0"/>
          </a:p>
        </p:txBody>
      </p:sp>
      <p:pic>
        <p:nvPicPr>
          <p:cNvPr id="2" name="Picture 1" descr="A logo of a globe with a graduation cap&#10;&#10;Description automatically generated">
            <a:extLst>
              <a:ext uri="{FF2B5EF4-FFF2-40B4-BE49-F238E27FC236}">
                <a16:creationId xmlns:a16="http://schemas.microsoft.com/office/drawing/2014/main" id="{869AB120-6695-43D0-98EC-FD62A74F3C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029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xEl>
                                              <p:pRg st="1" end="1"/>
                                            </p:txEl>
                                          </p:spTgt>
                                        </p:tgtEl>
                                        <p:attrNameLst>
                                          <p:attrName>style.visibility</p:attrName>
                                        </p:attrNameLst>
                                      </p:cBhvr>
                                      <p:to>
                                        <p:strVal val="visible"/>
                                      </p:to>
                                    </p:set>
                                    <p:animEffect transition="in" filter="fade">
                                      <p:cBhvr>
                                        <p:cTn id="19" dur="1000"/>
                                        <p:tgtEl>
                                          <p:spTgt spid="51">
                                            <p:txEl>
                                              <p:pRg st="1" end="1"/>
                                            </p:txEl>
                                          </p:spTgt>
                                        </p:tgtEl>
                                      </p:cBhvr>
                                    </p:animEffect>
                                    <p:anim calcmode="lin" valueType="num">
                                      <p:cBhvr>
                                        <p:cTn id="20"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1">
                                            <p:txEl>
                                              <p:pRg st="3" end="3"/>
                                            </p:txEl>
                                          </p:spTgt>
                                        </p:tgtEl>
                                        <p:attrNameLst>
                                          <p:attrName>style.visibility</p:attrName>
                                        </p:attrNameLst>
                                      </p:cBhvr>
                                      <p:to>
                                        <p:strVal val="visible"/>
                                      </p:to>
                                    </p:set>
                                    <p:anim calcmode="lin" valueType="num">
                                      <p:cBhvr additive="base">
                                        <p:cTn id="26"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1">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1">
                                            <p:txEl>
                                              <p:pRg st="4" end="4"/>
                                            </p:txEl>
                                          </p:spTgt>
                                        </p:tgtEl>
                                        <p:attrNameLst>
                                          <p:attrName>style.visibility</p:attrName>
                                        </p:attrNameLst>
                                      </p:cBhvr>
                                      <p:to>
                                        <p:strVal val="visible"/>
                                      </p:to>
                                    </p:set>
                                    <p:anim calcmode="lin" valueType="num">
                                      <p:cBhvr additive="base">
                                        <p:cTn id="30"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F0BD937-C19D-499F-6D5B-EC6247746A7D}"/>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62E1825A-1528-EA98-D83B-B22A2262BC85}"/>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View Account details</a:t>
            </a:r>
          </a:p>
        </p:txBody>
      </p:sp>
      <p:sp>
        <p:nvSpPr>
          <p:cNvPr id="44" name="TextBox 55">
            <a:extLst>
              <a:ext uri="{FF2B5EF4-FFF2-40B4-BE49-F238E27FC236}">
                <a16:creationId xmlns:a16="http://schemas.microsoft.com/office/drawing/2014/main" id="{46FE5E2B-613B-67EE-55CD-4F2AF1BD6FE2}"/>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1E4D966D-3E8E-DF13-3E11-6552C2EBC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4F6EAAE7-2171-84BB-16EF-20C16BB16B29}"/>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9DBC6D95-31C7-F5DA-7BED-D2F109F239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0512" y="1866900"/>
            <a:ext cx="8798940" cy="8798940"/>
          </a:xfrm>
          <a:prstGeom prst="rect">
            <a:avLst/>
          </a:prstGeom>
        </p:spPr>
      </p:pic>
      <p:sp>
        <p:nvSpPr>
          <p:cNvPr id="51" name="TextBox 50">
            <a:extLst>
              <a:ext uri="{FF2B5EF4-FFF2-40B4-BE49-F238E27FC236}">
                <a16:creationId xmlns:a16="http://schemas.microsoft.com/office/drawing/2014/main" id="{B29111F7-B00C-F10E-7851-EF5B25D93729}"/>
              </a:ext>
            </a:extLst>
          </p:cNvPr>
          <p:cNvSpPr txBox="1"/>
          <p:nvPr/>
        </p:nvSpPr>
        <p:spPr>
          <a:xfrm>
            <a:off x="1196687" y="4762500"/>
            <a:ext cx="10441308" cy="892552"/>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view a list of all their money cards.</a:t>
            </a:r>
            <a:endParaRPr lang="en-US" dirty="0"/>
          </a:p>
        </p:txBody>
      </p:sp>
      <p:sp>
        <p:nvSpPr>
          <p:cNvPr id="2" name="TextBox 1">
            <a:extLst>
              <a:ext uri="{FF2B5EF4-FFF2-40B4-BE49-F238E27FC236}">
                <a16:creationId xmlns:a16="http://schemas.microsoft.com/office/drawing/2014/main" id="{6D37EBED-A13F-3043-0063-B0AB0CAD40B4}"/>
              </a:ext>
            </a:extLst>
          </p:cNvPr>
          <p:cNvSpPr txBox="1"/>
          <p:nvPr/>
        </p:nvSpPr>
        <p:spPr>
          <a:xfrm>
            <a:off x="570855" y="3852232"/>
            <a:ext cx="29453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Card</a:t>
            </a:r>
          </a:p>
        </p:txBody>
      </p:sp>
      <p:pic>
        <p:nvPicPr>
          <p:cNvPr id="3" name="Picture 2" descr="A logo of a globe with a graduation cap&#10;&#10;Description automatically generated">
            <a:extLst>
              <a:ext uri="{FF2B5EF4-FFF2-40B4-BE49-F238E27FC236}">
                <a16:creationId xmlns:a16="http://schemas.microsoft.com/office/drawing/2014/main" id="{A37FD072-774C-F4A2-2426-F1C0EBDFE8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42786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9619F5A-FBB5-CA03-E671-F4909F863C1E}"/>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B31655E1-9D26-2FBF-C044-3736346A856C}"/>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View Account details</a:t>
            </a:r>
          </a:p>
        </p:txBody>
      </p:sp>
      <p:sp>
        <p:nvSpPr>
          <p:cNvPr id="44" name="TextBox 55">
            <a:extLst>
              <a:ext uri="{FF2B5EF4-FFF2-40B4-BE49-F238E27FC236}">
                <a16:creationId xmlns:a16="http://schemas.microsoft.com/office/drawing/2014/main" id="{DDCE13BB-EA2A-463C-774D-BC0CBD963FDA}"/>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BBE1C7AC-E0A5-49DB-82C0-96F72F458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EC100BC4-2FDC-D492-599F-9DCA1B255B00}"/>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0643776D-8245-9A6A-6F07-F85392C068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0512" y="1866900"/>
            <a:ext cx="8798940" cy="8798940"/>
          </a:xfrm>
          <a:prstGeom prst="rect">
            <a:avLst/>
          </a:prstGeom>
        </p:spPr>
      </p:pic>
      <p:sp>
        <p:nvSpPr>
          <p:cNvPr id="51" name="TextBox 50">
            <a:extLst>
              <a:ext uri="{FF2B5EF4-FFF2-40B4-BE49-F238E27FC236}">
                <a16:creationId xmlns:a16="http://schemas.microsoft.com/office/drawing/2014/main" id="{F889E32D-598B-7A80-48B3-29FD9F99B752}"/>
              </a:ext>
            </a:extLst>
          </p:cNvPr>
          <p:cNvSpPr txBox="1"/>
          <p:nvPr/>
        </p:nvSpPr>
        <p:spPr>
          <a:xfrm>
            <a:off x="1196687" y="4762500"/>
            <a:ext cx="10441308" cy="3816429"/>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view their account information: their account number and balance. In addition, they can add balance.</a:t>
            </a:r>
          </a:p>
          <a:p>
            <a:endParaRPr lang="en-US" sz="2400" dirty="0">
              <a:latin typeface="Poppins" panose="00000500000000000000" pitchFamily="2" charset="0"/>
              <a:cs typeface="Poppins" panose="00000500000000000000" pitchFamily="2" charset="0"/>
            </a:endParaRPr>
          </a:p>
          <a:p>
            <a:r>
              <a:rPr lang="en-US" sz="2800" b="1" dirty="0">
                <a:latin typeface="Poppins" panose="00000500000000000000" pitchFamily="2" charset="0"/>
                <a:cs typeface="Poppins" panose="00000500000000000000" pitchFamily="2" charset="0"/>
              </a:rPr>
              <a:t>Technical overview:</a:t>
            </a:r>
          </a:p>
          <a:p>
            <a:r>
              <a:rPr lang="en-US" sz="2400" dirty="0">
                <a:latin typeface="Poppins" panose="00000500000000000000" pitchFamily="2" charset="0"/>
                <a:cs typeface="Poppins" panose="00000500000000000000" pitchFamily="2" charset="0"/>
              </a:rPr>
              <a:t>User’s info is fetched from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database, a popup appears to enter amount to add, this amount is checked if it is a valid number or not. The amount is added to user’s balance if successful and new balance is updated into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database.</a:t>
            </a:r>
          </a:p>
          <a:p>
            <a:endParaRPr lang="en-US" dirty="0"/>
          </a:p>
        </p:txBody>
      </p:sp>
      <p:sp>
        <p:nvSpPr>
          <p:cNvPr id="2" name="TextBox 1">
            <a:extLst>
              <a:ext uri="{FF2B5EF4-FFF2-40B4-BE49-F238E27FC236}">
                <a16:creationId xmlns:a16="http://schemas.microsoft.com/office/drawing/2014/main" id="{E1C54ACC-BC94-F556-6FA0-438307816F74}"/>
              </a:ext>
            </a:extLst>
          </p:cNvPr>
          <p:cNvSpPr txBox="1"/>
          <p:nvPr/>
        </p:nvSpPr>
        <p:spPr>
          <a:xfrm>
            <a:off x="570854" y="3852232"/>
            <a:ext cx="3239145"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Account</a:t>
            </a:r>
          </a:p>
        </p:txBody>
      </p:sp>
      <p:sp>
        <p:nvSpPr>
          <p:cNvPr id="3" name="Rectangle: Rounded Corners 2">
            <a:extLst>
              <a:ext uri="{FF2B5EF4-FFF2-40B4-BE49-F238E27FC236}">
                <a16:creationId xmlns:a16="http://schemas.microsoft.com/office/drawing/2014/main" id="{19444D80-A95F-63F7-105F-70DF96F63C48}"/>
              </a:ext>
            </a:extLst>
          </p:cNvPr>
          <p:cNvSpPr/>
          <p:nvPr/>
        </p:nvSpPr>
        <p:spPr>
          <a:xfrm>
            <a:off x="11607014" y="6015297"/>
            <a:ext cx="1747335" cy="3880142"/>
          </a:xfrm>
          <a:prstGeom prst="roundRect">
            <a:avLst>
              <a:gd name="adj" fmla="val 14681"/>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4E4DEA-D492-518F-E638-8FC55601DE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10840"/>
            <a:ext cx="4800600" cy="4800600"/>
          </a:xfrm>
          <a:prstGeom prst="rect">
            <a:avLst/>
          </a:prstGeom>
        </p:spPr>
      </p:pic>
      <p:pic>
        <p:nvPicPr>
          <p:cNvPr id="5" name="Picture 4" descr="A logo of a globe with a graduation cap&#10;&#10;Description automatically generated">
            <a:extLst>
              <a:ext uri="{FF2B5EF4-FFF2-40B4-BE49-F238E27FC236}">
                <a16:creationId xmlns:a16="http://schemas.microsoft.com/office/drawing/2014/main" id="{DDE4B84A-D1B4-E63F-6BFC-EDC270724C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12557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xEl>
                                              <p:pRg st="0" end="0"/>
                                            </p:txEl>
                                          </p:spTgt>
                                        </p:tgtEl>
                                        <p:attrNameLst>
                                          <p:attrName>style.visibility</p:attrName>
                                        </p:attrNameLst>
                                      </p:cBhvr>
                                      <p:to>
                                        <p:strVal val="visible"/>
                                      </p:to>
                                    </p:set>
                                    <p:animEffect transition="in" filter="fade">
                                      <p:cBhvr>
                                        <p:cTn id="27" dur="1000"/>
                                        <p:tgtEl>
                                          <p:spTgt spid="51">
                                            <p:txEl>
                                              <p:pRg st="0" end="0"/>
                                            </p:txEl>
                                          </p:spTgt>
                                        </p:tgtEl>
                                      </p:cBhvr>
                                    </p:animEffect>
                                    <p:anim calcmode="lin" valueType="num">
                                      <p:cBhvr>
                                        <p:cTn id="28"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1">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1">
                                            <p:txEl>
                                              <p:pRg st="1" end="1"/>
                                            </p:txEl>
                                          </p:spTgt>
                                        </p:tgtEl>
                                        <p:attrNameLst>
                                          <p:attrName>style.visibility</p:attrName>
                                        </p:attrNameLst>
                                      </p:cBhvr>
                                      <p:to>
                                        <p:strVal val="visible"/>
                                      </p:to>
                                    </p:set>
                                    <p:animEffect transition="in" filter="fade">
                                      <p:cBhvr>
                                        <p:cTn id="32" dur="1000"/>
                                        <p:tgtEl>
                                          <p:spTgt spid="51">
                                            <p:txEl>
                                              <p:pRg st="1" end="1"/>
                                            </p:txEl>
                                          </p:spTgt>
                                        </p:tgtEl>
                                      </p:cBhvr>
                                    </p:animEffect>
                                    <p:anim calcmode="lin" valueType="num">
                                      <p:cBhvr>
                                        <p:cTn id="33"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
                                            <p:txEl>
                                              <p:pRg st="3" end="3"/>
                                            </p:txEl>
                                          </p:spTgt>
                                        </p:tgtEl>
                                        <p:attrNameLst>
                                          <p:attrName>style.visibility</p:attrName>
                                        </p:attrNameLst>
                                      </p:cBhvr>
                                      <p:to>
                                        <p:strVal val="visible"/>
                                      </p:to>
                                    </p:set>
                                    <p:anim calcmode="lin" valueType="num">
                                      <p:cBhvr additive="base">
                                        <p:cTn id="3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1">
                                            <p:txEl>
                                              <p:pRg st="4" end="4"/>
                                            </p:txEl>
                                          </p:spTgt>
                                        </p:tgtEl>
                                        <p:attrNameLst>
                                          <p:attrName>style.visibility</p:attrName>
                                        </p:attrNameLst>
                                      </p:cBhvr>
                                      <p:to>
                                        <p:strVal val="visible"/>
                                      </p:to>
                                    </p:set>
                                    <p:anim calcmode="lin" valueType="num">
                                      <p:cBhvr additive="base">
                                        <p:cTn id="43"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94B72A1-5038-9FEE-D77C-679BF101BA82}"/>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0EB17E9D-B1CC-B293-479E-B7457E890539}"/>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Home Screen: Pay bills</a:t>
            </a:r>
          </a:p>
        </p:txBody>
      </p:sp>
      <p:sp>
        <p:nvSpPr>
          <p:cNvPr id="44" name="TextBox 55">
            <a:extLst>
              <a:ext uri="{FF2B5EF4-FFF2-40B4-BE49-F238E27FC236}">
                <a16:creationId xmlns:a16="http://schemas.microsoft.com/office/drawing/2014/main" id="{32CAD2D1-9C86-4B8B-592D-F7DFC8FBCF64}"/>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016E8610-2C7C-A2D3-6441-E70263601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E2D3BC3A-140B-5BCA-C9FC-C38240CE293D}"/>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845C5498-EAA8-AD67-9958-B0CA7651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90512" y="1866900"/>
            <a:ext cx="8798940" cy="8798940"/>
          </a:xfrm>
          <a:prstGeom prst="rect">
            <a:avLst/>
          </a:prstGeom>
        </p:spPr>
      </p:pic>
      <p:sp>
        <p:nvSpPr>
          <p:cNvPr id="51" name="TextBox 50">
            <a:extLst>
              <a:ext uri="{FF2B5EF4-FFF2-40B4-BE49-F238E27FC236}">
                <a16:creationId xmlns:a16="http://schemas.microsoft.com/office/drawing/2014/main" id="{2C7F97D4-8D70-FD70-0322-344F2FC8BA35}"/>
              </a:ext>
            </a:extLst>
          </p:cNvPr>
          <p:cNvSpPr txBox="1"/>
          <p:nvPr/>
        </p:nvSpPr>
        <p:spPr>
          <a:xfrm>
            <a:off x="981875" y="3793680"/>
            <a:ext cx="10441308" cy="4339650"/>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conveniently pay bills directly through the app for common services like internet, electricity, and water.</a:t>
            </a:r>
          </a:p>
          <a:p>
            <a:r>
              <a:rPr lang="en-US" sz="2400" dirty="0">
                <a:latin typeface="Poppins" panose="00000500000000000000" pitchFamily="2" charset="0"/>
                <a:cs typeface="Poppins" panose="00000500000000000000" pitchFamily="2" charset="0"/>
              </a:rPr>
              <a:t>Upon clicking on one of then, the user is redirected to the payment page in which the details are displayed. </a:t>
            </a:r>
          </a:p>
          <a:p>
            <a:endParaRPr lang="en-US" sz="2800" b="1" dirty="0">
              <a:latin typeface="Poppins" panose="00000500000000000000" pitchFamily="2" charset="0"/>
              <a:cs typeface="Poppins" panose="00000500000000000000" pitchFamily="2" charset="0"/>
            </a:endParaRPr>
          </a:p>
          <a:p>
            <a:r>
              <a:rPr lang="en-US" sz="2800" b="1" dirty="0">
                <a:latin typeface="Poppins" panose="00000500000000000000" pitchFamily="2" charset="0"/>
                <a:cs typeface="Poppins" panose="00000500000000000000" pitchFamily="2" charset="0"/>
              </a:rPr>
              <a:t>Technical overview</a:t>
            </a:r>
            <a:r>
              <a:rPr lang="en-US" sz="2400" b="1" dirty="0">
                <a:latin typeface="Poppins" panose="00000500000000000000" pitchFamily="2" charset="0"/>
                <a:cs typeface="Poppins" panose="00000500000000000000" pitchFamily="2" charset="0"/>
              </a:rPr>
              <a:t>:</a:t>
            </a:r>
          </a:p>
          <a:p>
            <a:r>
              <a:rPr lang="en-US" sz="2400" dirty="0">
                <a:latin typeface="Poppins" panose="00000500000000000000" pitchFamily="2" charset="0"/>
                <a:cs typeface="Poppins" panose="00000500000000000000" pitchFamily="2" charset="0"/>
              </a:rPr>
              <a:t>User’s data is fetched and payment is successful if only the user has valid amount in their balance. After successful payment, the payment amount is deducted from balance and new balance is updated into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database.</a:t>
            </a:r>
          </a:p>
        </p:txBody>
      </p:sp>
      <p:sp>
        <p:nvSpPr>
          <p:cNvPr id="2" name="Rectangle: Rounded Corners 1">
            <a:extLst>
              <a:ext uri="{FF2B5EF4-FFF2-40B4-BE49-F238E27FC236}">
                <a16:creationId xmlns:a16="http://schemas.microsoft.com/office/drawing/2014/main" id="{E6A92C08-D2C0-5565-5B9F-B0D6F5984844}"/>
              </a:ext>
            </a:extLst>
          </p:cNvPr>
          <p:cNvSpPr/>
          <p:nvPr/>
        </p:nvSpPr>
        <p:spPr>
          <a:xfrm>
            <a:off x="11607014" y="6015297"/>
            <a:ext cx="1747335" cy="3880142"/>
          </a:xfrm>
          <a:prstGeom prst="roundRect">
            <a:avLst>
              <a:gd name="adj" fmla="val 14681"/>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1A876C8-D017-93F9-886F-BC4A6E1F15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10840"/>
            <a:ext cx="4800600" cy="4800600"/>
          </a:xfrm>
          <a:prstGeom prst="rect">
            <a:avLst/>
          </a:prstGeom>
        </p:spPr>
      </p:pic>
      <p:pic>
        <p:nvPicPr>
          <p:cNvPr id="4" name="Picture 3" descr="A logo of a globe with a graduation cap&#10;&#10;Description automatically generated">
            <a:extLst>
              <a:ext uri="{FF2B5EF4-FFF2-40B4-BE49-F238E27FC236}">
                <a16:creationId xmlns:a16="http://schemas.microsoft.com/office/drawing/2014/main" id="{CCC3B992-316A-F8DC-D649-77CCD83D7C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99083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1">
                                            <p:txEl>
                                              <p:pRg st="1" end="1"/>
                                            </p:txEl>
                                          </p:spTgt>
                                        </p:tgtEl>
                                        <p:attrNameLst>
                                          <p:attrName>style.visibility</p:attrName>
                                        </p:attrNameLst>
                                      </p:cBhvr>
                                      <p:to>
                                        <p:strVal val="visible"/>
                                      </p:to>
                                    </p:set>
                                    <p:animEffect transition="in" filter="fade">
                                      <p:cBhvr>
                                        <p:cTn id="29" dur="1000"/>
                                        <p:tgtEl>
                                          <p:spTgt spid="51">
                                            <p:txEl>
                                              <p:pRg st="1" end="1"/>
                                            </p:txEl>
                                          </p:spTgt>
                                        </p:tgtEl>
                                      </p:cBhvr>
                                    </p:animEffect>
                                    <p:anim calcmode="lin" valueType="num">
                                      <p:cBhvr>
                                        <p:cTn id="30"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51">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1">
                                            <p:txEl>
                                              <p:pRg st="2" end="2"/>
                                            </p:txEl>
                                          </p:spTgt>
                                        </p:tgtEl>
                                        <p:attrNameLst>
                                          <p:attrName>style.visibility</p:attrName>
                                        </p:attrNameLst>
                                      </p:cBhvr>
                                      <p:to>
                                        <p:strVal val="visible"/>
                                      </p:to>
                                    </p:set>
                                    <p:animEffect transition="in" filter="fade">
                                      <p:cBhvr>
                                        <p:cTn id="34" dur="1000"/>
                                        <p:tgtEl>
                                          <p:spTgt spid="51">
                                            <p:txEl>
                                              <p:pRg st="2" end="2"/>
                                            </p:txEl>
                                          </p:spTgt>
                                        </p:tgtEl>
                                      </p:cBhvr>
                                    </p:animEffect>
                                    <p:anim calcmode="lin" valueType="num">
                                      <p:cBhvr>
                                        <p:cTn id="35" dur="1000" fill="hold"/>
                                        <p:tgtEl>
                                          <p:spTgt spid="51">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1">
                                            <p:txEl>
                                              <p:pRg st="4" end="4"/>
                                            </p:txEl>
                                          </p:spTgt>
                                        </p:tgtEl>
                                        <p:attrNameLst>
                                          <p:attrName>style.visibility</p:attrName>
                                        </p:attrNameLst>
                                      </p:cBhvr>
                                      <p:to>
                                        <p:strVal val="visible"/>
                                      </p:to>
                                    </p:set>
                                    <p:animEffect transition="in" filter="fade">
                                      <p:cBhvr>
                                        <p:cTn id="41" dur="1000"/>
                                        <p:tgtEl>
                                          <p:spTgt spid="51">
                                            <p:txEl>
                                              <p:pRg st="4" end="4"/>
                                            </p:txEl>
                                          </p:spTgt>
                                        </p:tgtEl>
                                      </p:cBhvr>
                                    </p:animEffect>
                                    <p:anim calcmode="lin" valueType="num">
                                      <p:cBhvr>
                                        <p:cTn id="42"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51">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1">
                                            <p:txEl>
                                              <p:pRg st="5" end="5"/>
                                            </p:txEl>
                                          </p:spTgt>
                                        </p:tgtEl>
                                        <p:attrNameLst>
                                          <p:attrName>style.visibility</p:attrName>
                                        </p:attrNameLst>
                                      </p:cBhvr>
                                      <p:to>
                                        <p:strVal val="visible"/>
                                      </p:to>
                                    </p:set>
                                    <p:animEffect transition="in" filter="fade">
                                      <p:cBhvr>
                                        <p:cTn id="46" dur="1000"/>
                                        <p:tgtEl>
                                          <p:spTgt spid="51">
                                            <p:txEl>
                                              <p:pRg st="5" end="5"/>
                                            </p:txEl>
                                          </p:spTgt>
                                        </p:tgtEl>
                                      </p:cBhvr>
                                    </p:animEffect>
                                    <p:anim calcmode="lin" valueType="num">
                                      <p:cBhvr>
                                        <p:cTn id="47"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1F9"/>
        </a:solidFill>
        <a:effectLst/>
      </p:bgPr>
    </p:bg>
    <p:spTree>
      <p:nvGrpSpPr>
        <p:cNvPr id="1" name="">
          <a:extLst>
            <a:ext uri="{FF2B5EF4-FFF2-40B4-BE49-F238E27FC236}">
              <a16:creationId xmlns:a16="http://schemas.microsoft.com/office/drawing/2014/main" id="{91D5DB8A-98E7-0E78-7AF9-0853032C0B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44ED35F-8A02-4827-0360-9E807F7778EF}"/>
              </a:ext>
            </a:extLst>
          </p:cNvPr>
          <p:cNvGrpSpPr/>
          <p:nvPr/>
        </p:nvGrpSpPr>
        <p:grpSpPr>
          <a:xfrm rot="524141">
            <a:off x="-799159" y="-1606918"/>
            <a:ext cx="4544240" cy="5877852"/>
            <a:chOff x="0" y="0"/>
            <a:chExt cx="665246" cy="860478"/>
          </a:xfrm>
        </p:grpSpPr>
        <p:sp>
          <p:nvSpPr>
            <p:cNvPr id="3" name="Freeform 3">
              <a:extLst>
                <a:ext uri="{FF2B5EF4-FFF2-40B4-BE49-F238E27FC236}">
                  <a16:creationId xmlns:a16="http://schemas.microsoft.com/office/drawing/2014/main" id="{0A611F5E-5CE6-6CF8-DB11-C22CF1D7222E}"/>
                </a:ext>
              </a:extLst>
            </p:cNvPr>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 name="TextBox 4">
              <a:extLst>
                <a:ext uri="{FF2B5EF4-FFF2-40B4-BE49-F238E27FC236}">
                  <a16:creationId xmlns:a16="http://schemas.microsoft.com/office/drawing/2014/main" id="{0558BF1A-D451-FCDC-AB43-532405C9EC5E}"/>
                </a:ext>
              </a:extLst>
            </p:cNvPr>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0995C581-081D-F7F1-C039-0794FA3BA295}"/>
              </a:ext>
            </a:extLst>
          </p:cNvPr>
          <p:cNvGrpSpPr/>
          <p:nvPr/>
        </p:nvGrpSpPr>
        <p:grpSpPr>
          <a:xfrm rot="524141">
            <a:off x="11729743" y="4532546"/>
            <a:ext cx="7307079" cy="9451509"/>
            <a:chOff x="0" y="0"/>
            <a:chExt cx="665246" cy="860478"/>
          </a:xfrm>
          <a:solidFill>
            <a:srgbClr val="A8A3D7"/>
          </a:solidFill>
        </p:grpSpPr>
        <p:sp>
          <p:nvSpPr>
            <p:cNvPr id="6" name="Freeform 6">
              <a:extLst>
                <a:ext uri="{FF2B5EF4-FFF2-40B4-BE49-F238E27FC236}">
                  <a16:creationId xmlns:a16="http://schemas.microsoft.com/office/drawing/2014/main" id="{543D4DB3-A3D6-E245-1927-0F65E13F5E2E}"/>
                </a:ext>
              </a:extLst>
            </p:cNvPr>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grpFill/>
          </p:spPr>
          <p:txBody>
            <a:bodyPr/>
            <a:lstStyle/>
            <a:p>
              <a:endParaRPr lang="en-US" dirty="0"/>
            </a:p>
          </p:txBody>
        </p:sp>
        <p:sp>
          <p:nvSpPr>
            <p:cNvPr id="7" name="TextBox 7">
              <a:extLst>
                <a:ext uri="{FF2B5EF4-FFF2-40B4-BE49-F238E27FC236}">
                  <a16:creationId xmlns:a16="http://schemas.microsoft.com/office/drawing/2014/main" id="{7E6FFB45-E622-D79E-A9E4-B31468AFB1AE}"/>
                </a:ext>
              </a:extLst>
            </p:cNvPr>
            <p:cNvSpPr txBox="1"/>
            <p:nvPr/>
          </p:nvSpPr>
          <p:spPr>
            <a:xfrm>
              <a:off x="0" y="-38100"/>
              <a:ext cx="665246" cy="898578"/>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90CB4FBF-ED32-2091-44B9-72184338E966}"/>
              </a:ext>
            </a:extLst>
          </p:cNvPr>
          <p:cNvGrpSpPr/>
          <p:nvPr/>
        </p:nvGrpSpPr>
        <p:grpSpPr>
          <a:xfrm>
            <a:off x="1017472" y="1631845"/>
            <a:ext cx="14168570" cy="6629400"/>
            <a:chOff x="0" y="0"/>
            <a:chExt cx="3731640" cy="1288068"/>
          </a:xfrm>
        </p:grpSpPr>
        <p:sp>
          <p:nvSpPr>
            <p:cNvPr id="9" name="Freeform 9">
              <a:extLst>
                <a:ext uri="{FF2B5EF4-FFF2-40B4-BE49-F238E27FC236}">
                  <a16:creationId xmlns:a16="http://schemas.microsoft.com/office/drawing/2014/main" id="{E49B56E2-823C-2AE6-A337-7F6AD9A49901}"/>
                </a:ext>
              </a:extLst>
            </p:cNvPr>
            <p:cNvSpPr/>
            <p:nvPr/>
          </p:nvSpPr>
          <p:spPr>
            <a:xfrm>
              <a:off x="0" y="0"/>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10" name="TextBox 10">
              <a:extLst>
                <a:ext uri="{FF2B5EF4-FFF2-40B4-BE49-F238E27FC236}">
                  <a16:creationId xmlns:a16="http://schemas.microsoft.com/office/drawing/2014/main" id="{6CE97AF1-C6C4-21C8-B7E8-B8CD02CCA526}"/>
                </a:ext>
              </a:extLst>
            </p:cNvPr>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26" name="TextBox 26">
            <a:extLst>
              <a:ext uri="{FF2B5EF4-FFF2-40B4-BE49-F238E27FC236}">
                <a16:creationId xmlns:a16="http://schemas.microsoft.com/office/drawing/2014/main" id="{B1E93C79-7594-8CEF-D8A3-2F987A5EDA2F}"/>
              </a:ext>
            </a:extLst>
          </p:cNvPr>
          <p:cNvSpPr txBox="1"/>
          <p:nvPr/>
        </p:nvSpPr>
        <p:spPr>
          <a:xfrm>
            <a:off x="1752600" y="1559393"/>
            <a:ext cx="11057710" cy="6578211"/>
          </a:xfrm>
          <a:prstGeom prst="rect">
            <a:avLst/>
          </a:prstGeom>
        </p:spPr>
        <p:txBody>
          <a:bodyPr lIns="0" tIns="0" rIns="0" bIns="0" rtlCol="0" anchor="ctr">
            <a:spAutoFit/>
          </a:bodyPr>
          <a:lstStyle/>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Project title: </a:t>
            </a:r>
            <a:r>
              <a:rPr lang="en-US" sz="3200" b="1" dirty="0" err="1">
                <a:solidFill>
                  <a:srgbClr val="281C9D"/>
                </a:solidFill>
                <a:latin typeface="Poppins" panose="00000500000000000000" pitchFamily="2" charset="0"/>
                <a:ea typeface="Poppins Bold"/>
                <a:cs typeface="Poppins" panose="00000500000000000000" pitchFamily="2" charset="0"/>
                <a:sym typeface="Poppins Bold"/>
              </a:rPr>
              <a:t>Vaulta</a:t>
            </a: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Technical provider: </a:t>
            </a:r>
            <a:r>
              <a:rPr lang="en-US" sz="3200" b="1" dirty="0">
                <a:solidFill>
                  <a:srgbClr val="281C9D"/>
                </a:solidFill>
                <a:latin typeface="Poppins" panose="00000500000000000000" pitchFamily="2" charset="0"/>
                <a:ea typeface="Poppins Bold"/>
                <a:cs typeface="Poppins" panose="00000500000000000000" pitchFamily="2" charset="0"/>
                <a:sym typeface="Poppins Bold"/>
              </a:rPr>
              <a:t>AST</a:t>
            </a:r>
          </a:p>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Group Code: </a:t>
            </a:r>
            <a:r>
              <a:rPr lang="en-US" sz="3200" b="1" dirty="0">
                <a:solidFill>
                  <a:srgbClr val="281C9D"/>
                </a:solidFill>
                <a:latin typeface="Poppins" panose="00000500000000000000" pitchFamily="2" charset="0"/>
                <a:ea typeface="Poppins Bold"/>
                <a:cs typeface="Poppins" panose="00000500000000000000" pitchFamily="2" charset="0"/>
                <a:sym typeface="Poppins Bold"/>
              </a:rPr>
              <a:t>CAI1_SWD4_S9d</a:t>
            </a:r>
          </a:p>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Team members:</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Ahmed Salah</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Ehab Mohamed Gamal</a:t>
            </a:r>
          </a:p>
          <a:p>
            <a:pPr marL="457200" indent="-457200">
              <a:lnSpc>
                <a:spcPct val="150000"/>
              </a:lnSpc>
              <a:buFont typeface="Arial" panose="020B0604020202020204" pitchFamily="34" charset="0"/>
              <a:buChar char="•"/>
            </a:pPr>
            <a:r>
              <a:rPr lang="en-US" sz="3200" b="1" dirty="0" err="1">
                <a:solidFill>
                  <a:srgbClr val="281C9D"/>
                </a:solidFill>
                <a:latin typeface="Poppins" panose="00000500000000000000" pitchFamily="2" charset="0"/>
                <a:ea typeface="Poppins Bold"/>
                <a:cs typeface="Poppins" panose="00000500000000000000" pitchFamily="2" charset="0"/>
                <a:sym typeface="Poppins Bold"/>
              </a:rPr>
              <a:t>Ruaa</a:t>
            </a:r>
            <a:r>
              <a:rPr lang="en-US" sz="3200" b="1" dirty="0">
                <a:solidFill>
                  <a:srgbClr val="281C9D"/>
                </a:solidFill>
                <a:latin typeface="Poppins" panose="00000500000000000000" pitchFamily="2" charset="0"/>
                <a:ea typeface="Poppins Bold"/>
                <a:cs typeface="Poppins" panose="00000500000000000000" pitchFamily="2" charset="0"/>
                <a:sym typeface="Poppins Bold"/>
              </a:rPr>
              <a:t> Ihab Talaat</a:t>
            </a:r>
          </a:p>
          <a:p>
            <a:pPr marL="457200" indent="-457200">
              <a:lnSpc>
                <a:spcPct val="150000"/>
              </a:lnSpc>
              <a:buFont typeface="Arial" panose="020B0604020202020204" pitchFamily="34" charset="0"/>
              <a:buChar char="•"/>
            </a:pPr>
            <a:r>
              <a:rPr lang="en-US" sz="3200" b="1" dirty="0" err="1">
                <a:solidFill>
                  <a:srgbClr val="281C9D"/>
                </a:solidFill>
                <a:latin typeface="Poppins" panose="00000500000000000000" pitchFamily="2" charset="0"/>
                <a:ea typeface="Poppins Bold"/>
                <a:cs typeface="Poppins" panose="00000500000000000000" pitchFamily="2" charset="0"/>
                <a:sym typeface="Poppins Bold"/>
              </a:rPr>
              <a:t>Alzahraa</a:t>
            </a:r>
            <a:r>
              <a:rPr lang="en-US" sz="3200" b="1" dirty="0">
                <a:solidFill>
                  <a:srgbClr val="281C9D"/>
                </a:solidFill>
                <a:latin typeface="Poppins" panose="00000500000000000000" pitchFamily="2" charset="0"/>
                <a:ea typeface="Poppins Bold"/>
                <a:cs typeface="Poppins" panose="00000500000000000000" pitchFamily="2" charset="0"/>
                <a:sym typeface="Poppins Bold"/>
              </a:rPr>
              <a:t> Walid</a:t>
            </a:r>
          </a:p>
          <a:p>
            <a:pPr marL="457200" indent="-457200">
              <a:lnSpc>
                <a:spcPct val="150000"/>
              </a:lnSpc>
              <a:buFont typeface="Arial" panose="020B0604020202020204" pitchFamily="34" charset="0"/>
              <a:buChar char="•"/>
            </a:pPr>
            <a:r>
              <a:rPr lang="en-US" sz="3200" b="1" dirty="0" err="1">
                <a:solidFill>
                  <a:srgbClr val="281C9D"/>
                </a:solidFill>
                <a:latin typeface="Poppins" panose="00000500000000000000" pitchFamily="2" charset="0"/>
                <a:ea typeface="Poppins Bold"/>
                <a:cs typeface="Poppins" panose="00000500000000000000" pitchFamily="2" charset="0"/>
                <a:sym typeface="Poppins Bold"/>
              </a:rPr>
              <a:t>Aalaa</a:t>
            </a:r>
            <a:r>
              <a:rPr lang="en-US" sz="3200" b="1" dirty="0">
                <a:solidFill>
                  <a:srgbClr val="281C9D"/>
                </a:solidFill>
                <a:latin typeface="Poppins" panose="00000500000000000000" pitchFamily="2" charset="0"/>
                <a:ea typeface="Poppins Bold"/>
                <a:cs typeface="Poppins" panose="00000500000000000000" pitchFamily="2" charset="0"/>
                <a:sym typeface="Poppins Bold"/>
              </a:rPr>
              <a:t> Alaa</a:t>
            </a:r>
          </a:p>
        </p:txBody>
      </p:sp>
      <p:pic>
        <p:nvPicPr>
          <p:cNvPr id="12" name="Picture 11" descr="A logo of a globe with a graduation cap&#10;&#10;Description automatically generated">
            <a:extLst>
              <a:ext uri="{FF2B5EF4-FFF2-40B4-BE49-F238E27FC236}">
                <a16:creationId xmlns:a16="http://schemas.microsoft.com/office/drawing/2014/main" id="{C3C6E999-205B-8F3E-4828-AE9B8AC836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60717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F6A45DE-3FAC-C483-A81C-A67670CE0891}"/>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7B4BCE5C-41B9-76D8-DEA8-884A4E8D4BD3}"/>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App Screens</a:t>
            </a:r>
          </a:p>
        </p:txBody>
      </p:sp>
      <p:sp>
        <p:nvSpPr>
          <p:cNvPr id="44" name="TextBox 55">
            <a:extLst>
              <a:ext uri="{FF2B5EF4-FFF2-40B4-BE49-F238E27FC236}">
                <a16:creationId xmlns:a16="http://schemas.microsoft.com/office/drawing/2014/main" id="{242EE102-AA2C-1BD4-11AF-414AAA2D7763}"/>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289B4D55-2CA8-6EFF-12AF-C120D6400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2F711287-8617-4BCF-635E-5D13446BAF8D}"/>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FFC6876-AA74-79D2-6928-C1261AE888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0" name="TextBox 49">
            <a:extLst>
              <a:ext uri="{FF2B5EF4-FFF2-40B4-BE49-F238E27FC236}">
                <a16:creationId xmlns:a16="http://schemas.microsoft.com/office/drawing/2014/main" id="{C7563C10-70C3-8D88-84C0-DA363DC842E1}"/>
              </a:ext>
            </a:extLst>
          </p:cNvPr>
          <p:cNvSpPr txBox="1"/>
          <p:nvPr/>
        </p:nvSpPr>
        <p:spPr>
          <a:xfrm>
            <a:off x="570854" y="3238500"/>
            <a:ext cx="5677546"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Exchange screen</a:t>
            </a:r>
          </a:p>
        </p:txBody>
      </p:sp>
      <p:sp>
        <p:nvSpPr>
          <p:cNvPr id="51" name="TextBox 50">
            <a:extLst>
              <a:ext uri="{FF2B5EF4-FFF2-40B4-BE49-F238E27FC236}">
                <a16:creationId xmlns:a16="http://schemas.microsoft.com/office/drawing/2014/main" id="{8DFD9DFF-7685-2081-0922-A3CB8AF5C8E2}"/>
              </a:ext>
            </a:extLst>
          </p:cNvPr>
          <p:cNvSpPr txBox="1"/>
          <p:nvPr/>
        </p:nvSpPr>
        <p:spPr>
          <a:xfrm>
            <a:off x="1293492" y="4133155"/>
            <a:ext cx="10441308" cy="1631216"/>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can enter a specific amount in one currency and instantly view its equivalent in another currency.</a:t>
            </a:r>
          </a:p>
          <a:p>
            <a:endParaRPr lang="en-US" sz="2400" dirty="0">
              <a:latin typeface="Poppins" panose="00000500000000000000" pitchFamily="2" charset="0"/>
              <a:cs typeface="Poppins" panose="00000500000000000000" pitchFamily="2" charset="0"/>
            </a:endParaRPr>
          </a:p>
        </p:txBody>
      </p:sp>
      <p:pic>
        <p:nvPicPr>
          <p:cNvPr id="2" name="Picture 1" descr="A logo of a globe with a graduation cap&#10;&#10;Description automatically generated">
            <a:extLst>
              <a:ext uri="{FF2B5EF4-FFF2-40B4-BE49-F238E27FC236}">
                <a16:creationId xmlns:a16="http://schemas.microsoft.com/office/drawing/2014/main" id="{78721FA3-F41C-9AB5-07DB-B5C03DE2C0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905164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EBECCBA-ECC3-BD5C-E53F-66F4950F99F0}"/>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C55F5E20-0512-6C35-A54E-03F48806A72A}"/>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App Screens</a:t>
            </a:r>
          </a:p>
        </p:txBody>
      </p:sp>
      <p:sp>
        <p:nvSpPr>
          <p:cNvPr id="44" name="TextBox 55">
            <a:extLst>
              <a:ext uri="{FF2B5EF4-FFF2-40B4-BE49-F238E27FC236}">
                <a16:creationId xmlns:a16="http://schemas.microsoft.com/office/drawing/2014/main" id="{5EA90D09-B889-6AC3-F2D4-39FA6EDC9A87}"/>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D94EB5E9-FEE8-306A-6654-CFEC0B3B6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70E179B2-861C-93C5-C150-D917BC1DB6F4}"/>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2F0E0F60-C06D-40E4-6A25-E77781FCAF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0" name="TextBox 49">
            <a:extLst>
              <a:ext uri="{FF2B5EF4-FFF2-40B4-BE49-F238E27FC236}">
                <a16:creationId xmlns:a16="http://schemas.microsoft.com/office/drawing/2014/main" id="{81526B42-F5DB-C0C2-F989-11B070921362}"/>
              </a:ext>
            </a:extLst>
          </p:cNvPr>
          <p:cNvSpPr txBox="1"/>
          <p:nvPr/>
        </p:nvSpPr>
        <p:spPr>
          <a:xfrm>
            <a:off x="570854" y="3238500"/>
            <a:ext cx="5372746"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solidFill>
                  <a:srgbClr val="D2BE25"/>
                </a:solidFill>
                <a:latin typeface="Poppins Bold" panose="00000800000000000000" charset="0"/>
                <a:cs typeface="Poppins Bold" panose="00000800000000000000" charset="0"/>
              </a:rPr>
              <a:t>Settings screen</a:t>
            </a:r>
          </a:p>
        </p:txBody>
      </p:sp>
      <p:sp>
        <p:nvSpPr>
          <p:cNvPr id="51" name="TextBox 50">
            <a:extLst>
              <a:ext uri="{FF2B5EF4-FFF2-40B4-BE49-F238E27FC236}">
                <a16:creationId xmlns:a16="http://schemas.microsoft.com/office/drawing/2014/main" id="{ECFE81F5-9E41-D120-6E5D-D1E43BA54581}"/>
              </a:ext>
            </a:extLst>
          </p:cNvPr>
          <p:cNvSpPr txBox="1"/>
          <p:nvPr/>
        </p:nvSpPr>
        <p:spPr>
          <a:xfrm>
            <a:off x="1293492" y="4133155"/>
            <a:ext cx="10441308" cy="2800767"/>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endParaRPr lang="en-US" sz="2800" dirty="0">
              <a:latin typeface="Poppins Bold" panose="00000800000000000000" charset="0"/>
              <a:cs typeface="Poppins Bold" panose="00000800000000000000" charset="0"/>
            </a:endParaRPr>
          </a:p>
          <a:p>
            <a:r>
              <a:rPr lang="en-US" sz="2400" dirty="0">
                <a:latin typeface="Poppins" panose="00000500000000000000" pitchFamily="2" charset="0"/>
                <a:cs typeface="Poppins" panose="00000500000000000000" pitchFamily="2" charset="0"/>
              </a:rPr>
              <a:t>Many features can be accessed here: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View profile information and edit it.</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Change language.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View app information.</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Sign out.</a:t>
            </a:r>
          </a:p>
        </p:txBody>
      </p:sp>
      <p:pic>
        <p:nvPicPr>
          <p:cNvPr id="2" name="Picture 1" descr="A logo of a globe with a graduation cap&#10;&#10;Description automatically generated">
            <a:extLst>
              <a:ext uri="{FF2B5EF4-FFF2-40B4-BE49-F238E27FC236}">
                <a16:creationId xmlns:a16="http://schemas.microsoft.com/office/drawing/2014/main" id="{5E51D3F7-3E14-AC26-DC6A-0C302C2202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59602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xEl>
                                              <p:pRg st="3" end="3"/>
                                            </p:txEl>
                                          </p:spTgt>
                                        </p:tgtEl>
                                        <p:attrNameLst>
                                          <p:attrName>style.visibility</p:attrName>
                                        </p:attrNameLst>
                                      </p:cBhvr>
                                      <p:to>
                                        <p:strVal val="visible"/>
                                      </p:to>
                                    </p:set>
                                    <p:animEffect transition="in" filter="fade">
                                      <p:cBhvr>
                                        <p:cTn id="7" dur="1000"/>
                                        <p:tgtEl>
                                          <p:spTgt spid="51">
                                            <p:txEl>
                                              <p:pRg st="3" end="3"/>
                                            </p:txEl>
                                          </p:spTgt>
                                        </p:tgtEl>
                                      </p:cBhvr>
                                    </p:animEffect>
                                    <p:anim calcmode="lin" valueType="num">
                                      <p:cBhvr>
                                        <p:cTn id="8"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xEl>
                                              <p:pRg st="4" end="4"/>
                                            </p:txEl>
                                          </p:spTgt>
                                        </p:tgtEl>
                                        <p:attrNameLst>
                                          <p:attrName>style.visibility</p:attrName>
                                        </p:attrNameLst>
                                      </p:cBhvr>
                                      <p:to>
                                        <p:strVal val="visible"/>
                                      </p:to>
                                    </p:set>
                                    <p:animEffect transition="in" filter="fade">
                                      <p:cBhvr>
                                        <p:cTn id="14" dur="1000"/>
                                        <p:tgtEl>
                                          <p:spTgt spid="51">
                                            <p:txEl>
                                              <p:pRg st="4" end="4"/>
                                            </p:txEl>
                                          </p:spTgt>
                                        </p:tgtEl>
                                      </p:cBhvr>
                                    </p:animEffect>
                                    <p:anim calcmode="lin" valueType="num">
                                      <p:cBhvr>
                                        <p:cTn id="15"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xEl>
                                              <p:pRg st="5" end="5"/>
                                            </p:txEl>
                                          </p:spTgt>
                                        </p:tgtEl>
                                        <p:attrNameLst>
                                          <p:attrName>style.visibility</p:attrName>
                                        </p:attrNameLst>
                                      </p:cBhvr>
                                      <p:to>
                                        <p:strVal val="visible"/>
                                      </p:to>
                                    </p:set>
                                    <p:animEffect transition="in" filter="fade">
                                      <p:cBhvr>
                                        <p:cTn id="21" dur="1000"/>
                                        <p:tgtEl>
                                          <p:spTgt spid="51">
                                            <p:txEl>
                                              <p:pRg st="5" end="5"/>
                                            </p:txEl>
                                          </p:spTgt>
                                        </p:tgtEl>
                                      </p:cBhvr>
                                    </p:animEffect>
                                    <p:anim calcmode="lin" valueType="num">
                                      <p:cBhvr>
                                        <p:cTn id="22"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
                                            <p:txEl>
                                              <p:pRg st="6" end="6"/>
                                            </p:txEl>
                                          </p:spTgt>
                                        </p:tgtEl>
                                        <p:attrNameLst>
                                          <p:attrName>style.visibility</p:attrName>
                                        </p:attrNameLst>
                                      </p:cBhvr>
                                      <p:to>
                                        <p:strVal val="visible"/>
                                      </p:to>
                                    </p:set>
                                    <p:animEffect transition="in" filter="fade">
                                      <p:cBhvr>
                                        <p:cTn id="28" dur="1000"/>
                                        <p:tgtEl>
                                          <p:spTgt spid="51">
                                            <p:txEl>
                                              <p:pRg st="6" end="6"/>
                                            </p:txEl>
                                          </p:spTgt>
                                        </p:tgtEl>
                                      </p:cBhvr>
                                    </p:animEffect>
                                    <p:anim calcmode="lin" valueType="num">
                                      <p:cBhvr>
                                        <p:cTn id="29" dur="1000" fill="hold"/>
                                        <p:tgtEl>
                                          <p:spTgt spid="51">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D6388C6-3207-3FC0-A011-C5CF1DAE694A}"/>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E668426C-2F21-7CA8-09D7-9D3EE42A62FE}"/>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Settings Screen: View profile information</a:t>
            </a:r>
          </a:p>
        </p:txBody>
      </p:sp>
      <p:sp>
        <p:nvSpPr>
          <p:cNvPr id="44" name="TextBox 55">
            <a:extLst>
              <a:ext uri="{FF2B5EF4-FFF2-40B4-BE49-F238E27FC236}">
                <a16:creationId xmlns:a16="http://schemas.microsoft.com/office/drawing/2014/main" id="{A0DD59D5-183D-4913-38AC-5C0A62DFD6B3}"/>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88501C06-76D2-3A6D-8ACF-AADE7EB7B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145D517A-2FDB-874D-D773-5097296E6919}"/>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98114C4-D4AA-E070-5228-DD6B8A8499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1E16AD2C-0F4F-CD9B-8D79-8478D412DF03}"/>
              </a:ext>
            </a:extLst>
          </p:cNvPr>
          <p:cNvSpPr txBox="1"/>
          <p:nvPr/>
        </p:nvSpPr>
        <p:spPr>
          <a:xfrm>
            <a:off x="1293492" y="4133155"/>
            <a:ext cx="10441308" cy="2862322"/>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User’s info is displayed (profile picture, username, phone, email). There is an option to edit any of them. Upon clicking on that button user is redirected into edit page.</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r>
              <a:rPr lang="en-US" sz="2400" dirty="0">
                <a:latin typeface="Poppins" panose="00000500000000000000" pitchFamily="2" charset="0"/>
                <a:cs typeface="Poppins" panose="00000500000000000000" pitchFamily="2" charset="0"/>
              </a:rPr>
              <a:t>User’s data is fetched from firebase </a:t>
            </a:r>
            <a:r>
              <a:rPr lang="en-US" sz="2400" dirty="0" err="1">
                <a:latin typeface="Poppins" panose="00000500000000000000" pitchFamily="2" charset="0"/>
                <a:cs typeface="Poppins" panose="00000500000000000000" pitchFamily="2" charset="0"/>
              </a:rPr>
              <a:t>firestore</a:t>
            </a:r>
            <a:r>
              <a:rPr lang="en-US" sz="2400" dirty="0">
                <a:latin typeface="Poppins" panose="00000500000000000000" pitchFamily="2" charset="0"/>
                <a:cs typeface="Poppins" panose="00000500000000000000" pitchFamily="2" charset="0"/>
              </a:rPr>
              <a:t> into the UI.</a:t>
            </a:r>
          </a:p>
        </p:txBody>
      </p:sp>
      <p:pic>
        <p:nvPicPr>
          <p:cNvPr id="2" name="Picture 1" descr="A logo of a globe with a graduation cap&#10;&#10;Description automatically generated">
            <a:extLst>
              <a:ext uri="{FF2B5EF4-FFF2-40B4-BE49-F238E27FC236}">
                <a16:creationId xmlns:a16="http://schemas.microsoft.com/office/drawing/2014/main" id="{99325C21-51B3-2A44-5EBC-F7CD3FF336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4814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 calcmode="lin" valueType="num">
                                      <p:cBhvr additive="base">
                                        <p:cTn id="22"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
                                            <p:txEl>
                                              <p:pRg st="3" end="3"/>
                                            </p:txEl>
                                          </p:spTgt>
                                        </p:tgtEl>
                                        <p:attrNameLst>
                                          <p:attrName>ppt_y</p:attrName>
                                        </p:attrNameLst>
                                      </p:cBhvr>
                                      <p:tavLst>
                                        <p:tav tm="0">
                                          <p:val>
                                            <p:strVal val="1+#ppt_h/2"/>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1">
                                            <p:txEl>
                                              <p:pRg st="4" end="4"/>
                                            </p:txEl>
                                          </p:spTgt>
                                        </p:tgtEl>
                                        <p:attrNameLst>
                                          <p:attrName>style.visibility</p:attrName>
                                        </p:attrNameLst>
                                      </p:cBhvr>
                                      <p:to>
                                        <p:strVal val="visible"/>
                                      </p:to>
                                    </p:set>
                                    <p:animEffect transition="in" filter="fade">
                                      <p:cBhvr>
                                        <p:cTn id="26" dur="1000"/>
                                        <p:tgtEl>
                                          <p:spTgt spid="51">
                                            <p:txEl>
                                              <p:pRg st="4" end="4"/>
                                            </p:txEl>
                                          </p:spTgt>
                                        </p:tgtEl>
                                      </p:cBhvr>
                                    </p:animEffect>
                                    <p:anim calcmode="lin" valueType="num">
                                      <p:cBhvr>
                                        <p:cTn id="27"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26D31DE-061D-CD37-EB2E-FA57AF6272D6}"/>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02894449-024D-F689-5D05-70854C9E3A9F}"/>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Settings Screen: Edit profile information</a:t>
            </a:r>
          </a:p>
        </p:txBody>
      </p:sp>
      <p:sp>
        <p:nvSpPr>
          <p:cNvPr id="44" name="TextBox 55">
            <a:extLst>
              <a:ext uri="{FF2B5EF4-FFF2-40B4-BE49-F238E27FC236}">
                <a16:creationId xmlns:a16="http://schemas.microsoft.com/office/drawing/2014/main" id="{C8A26721-EC5F-249A-ED12-14A98B727B27}"/>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05EA8513-00A3-4AAA-E7E4-17F89229F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C068C4A8-F5EC-0345-3A4B-1EB27202EB48}"/>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AE3E5042-0E72-A90D-348A-7376B10B3F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2E57A8B0-10DF-8F9B-274F-1AC7540BB338}"/>
              </a:ext>
            </a:extLst>
          </p:cNvPr>
          <p:cNvSpPr txBox="1"/>
          <p:nvPr/>
        </p:nvSpPr>
        <p:spPr>
          <a:xfrm>
            <a:off x="1293492" y="4133155"/>
            <a:ext cx="10441308" cy="3908762"/>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 can pick an image from their gallery, change username, phone and email.</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r>
              <a:rPr lang="en-US" sz="2400" dirty="0">
                <a:latin typeface="Poppins" panose="00000500000000000000" pitchFamily="2" charset="0"/>
                <a:cs typeface="Poppins" panose="00000500000000000000" pitchFamily="2" charset="0"/>
              </a:rPr>
              <a:t>Upon confirming edit, username, phone and email are checked if they are valid by fetching all other users’ information and making sure no other user has that new username, phone or email. </a:t>
            </a:r>
          </a:p>
          <a:p>
            <a:r>
              <a:rPr lang="en-US" sz="2400" dirty="0">
                <a:latin typeface="Poppins" panose="00000500000000000000" pitchFamily="2" charset="0"/>
                <a:cs typeface="Poppins" panose="00000500000000000000" pitchFamily="2" charset="0"/>
              </a:rPr>
              <a:t>If not valid, the user is required to change the information that is not valid. </a:t>
            </a:r>
          </a:p>
        </p:txBody>
      </p:sp>
      <p:pic>
        <p:nvPicPr>
          <p:cNvPr id="2" name="Picture 1" descr="A logo of a globe with a graduation cap&#10;&#10;Description automatically generated">
            <a:extLst>
              <a:ext uri="{FF2B5EF4-FFF2-40B4-BE49-F238E27FC236}">
                <a16:creationId xmlns:a16="http://schemas.microsoft.com/office/drawing/2014/main" id="{69CB8A2F-03C4-CB21-9E17-2C43D34299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22058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anim calcmode="lin" valueType="num">
                                      <p:cBhvr>
                                        <p:cTn id="23"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anim calcmode="lin" valueType="num">
                                      <p:cBhvr>
                                        <p:cTn id="28"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1">
                                            <p:txEl>
                                              <p:pRg st="5" end="5"/>
                                            </p:txEl>
                                          </p:spTgt>
                                        </p:tgtEl>
                                        <p:attrNameLst>
                                          <p:attrName>style.visibility</p:attrName>
                                        </p:attrNameLst>
                                      </p:cBhvr>
                                      <p:to>
                                        <p:strVal val="visible"/>
                                      </p:to>
                                    </p:set>
                                    <p:animEffect transition="in" filter="fade">
                                      <p:cBhvr>
                                        <p:cTn id="32" dur="1000"/>
                                        <p:tgtEl>
                                          <p:spTgt spid="51">
                                            <p:txEl>
                                              <p:pRg st="5" end="5"/>
                                            </p:txEl>
                                          </p:spTgt>
                                        </p:tgtEl>
                                      </p:cBhvr>
                                    </p:animEffect>
                                    <p:anim calcmode="lin" valueType="num">
                                      <p:cBhvr>
                                        <p:cTn id="33" dur="1000" fill="hold"/>
                                        <p:tgtEl>
                                          <p:spTgt spid="5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1249A82-31FA-78C9-808F-E4949B1F03C9}"/>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49BAAB98-D9A6-CD55-04DC-70E45D834552}"/>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Settings Screen: Change Language</a:t>
            </a:r>
          </a:p>
        </p:txBody>
      </p:sp>
      <p:sp>
        <p:nvSpPr>
          <p:cNvPr id="44" name="TextBox 55">
            <a:extLst>
              <a:ext uri="{FF2B5EF4-FFF2-40B4-BE49-F238E27FC236}">
                <a16:creationId xmlns:a16="http://schemas.microsoft.com/office/drawing/2014/main" id="{69544AAB-A1FF-C339-CAB6-21AE7992EBA1}"/>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3EE033AB-E423-54AE-74CE-B7EE1C425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73D8F316-106C-7866-306E-57C39A2E902A}"/>
              </a:ext>
            </a:extLst>
          </p:cNvPr>
          <p:cNvSpPr/>
          <p:nvPr/>
        </p:nvSpPr>
        <p:spPr>
          <a:xfrm>
            <a:off x="139648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71D9B2FB-F119-D8D2-4D8D-F6DF923A4F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1400" y="1866900"/>
            <a:ext cx="8798940" cy="8798940"/>
          </a:xfrm>
          <a:prstGeom prst="rect">
            <a:avLst/>
          </a:prstGeom>
        </p:spPr>
      </p:pic>
      <p:sp>
        <p:nvSpPr>
          <p:cNvPr id="51" name="TextBox 50">
            <a:extLst>
              <a:ext uri="{FF2B5EF4-FFF2-40B4-BE49-F238E27FC236}">
                <a16:creationId xmlns:a16="http://schemas.microsoft.com/office/drawing/2014/main" id="{22784928-7BEB-4275-F93D-0283E26EA700}"/>
              </a:ext>
            </a:extLst>
          </p:cNvPr>
          <p:cNvSpPr txBox="1"/>
          <p:nvPr/>
        </p:nvSpPr>
        <p:spPr>
          <a:xfrm>
            <a:off x="1293492" y="4133155"/>
            <a:ext cx="10441308" cy="3170099"/>
          </a:xfrm>
          <a:prstGeom prst="rect">
            <a:avLst/>
          </a:prstGeom>
          <a:noFill/>
        </p:spPr>
        <p:txBody>
          <a:bodyPr wrap="square" rtlCol="0">
            <a:spAutoFit/>
          </a:bodyPr>
          <a:lstStyle/>
          <a:p>
            <a:r>
              <a:rPr lang="en-US" sz="2800" dirty="0">
                <a:latin typeface="Poppins Bold" panose="00000800000000000000" charset="0"/>
                <a:cs typeface="Poppins Bold" panose="00000800000000000000" charset="0"/>
              </a:rPr>
              <a:t>Simple overview:</a:t>
            </a:r>
          </a:p>
          <a:p>
            <a:r>
              <a:rPr lang="en-US" sz="2400" dirty="0">
                <a:latin typeface="Poppins" panose="00000500000000000000" pitchFamily="2" charset="0"/>
                <a:cs typeface="Poppins" panose="00000500000000000000" pitchFamily="2" charset="0"/>
              </a:rPr>
              <a:t>User can change the app’s language according to their preferences.</a:t>
            </a:r>
          </a:p>
          <a:p>
            <a:endParaRPr lang="en-US" sz="2400" dirty="0">
              <a:latin typeface="Poppins" panose="00000500000000000000" pitchFamily="2" charset="0"/>
              <a:cs typeface="Poppins" panose="00000500000000000000" pitchFamily="2" charset="0"/>
            </a:endParaRPr>
          </a:p>
          <a:p>
            <a:r>
              <a:rPr lang="en-US" sz="2800" dirty="0">
                <a:latin typeface="Poppins Bold" panose="00000800000000000000" charset="0"/>
                <a:cs typeface="Poppins Bold" panose="00000800000000000000" charset="0"/>
              </a:rPr>
              <a:t>Technical overview:</a:t>
            </a:r>
          </a:p>
          <a:p>
            <a:r>
              <a:rPr lang="en-US" sz="2400" dirty="0">
                <a:latin typeface="Poppins" panose="00000500000000000000" pitchFamily="2" charset="0"/>
                <a:cs typeface="Poppins" panose="00000500000000000000" pitchFamily="2" charset="0"/>
              </a:rPr>
              <a:t>The chosen language is stored into shared preferences, thus when exiting the app and re-entering it the chosen language doesn’t change.</a:t>
            </a:r>
          </a:p>
        </p:txBody>
      </p:sp>
      <p:pic>
        <p:nvPicPr>
          <p:cNvPr id="2" name="Picture 1" descr="A logo of a globe with a graduation cap&#10;&#10;Description automatically generated">
            <a:extLst>
              <a:ext uri="{FF2B5EF4-FFF2-40B4-BE49-F238E27FC236}">
                <a16:creationId xmlns:a16="http://schemas.microsoft.com/office/drawing/2014/main" id="{92A5CBEE-8E74-EA0D-276E-78FABDED50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32699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1">
                                            <p:txEl>
                                              <p:pRg st="1" end="1"/>
                                            </p:txEl>
                                          </p:spTgt>
                                        </p:tgtEl>
                                        <p:attrNameLst>
                                          <p:attrName>style.visibility</p:attrName>
                                        </p:attrNameLst>
                                      </p:cBhvr>
                                      <p:to>
                                        <p:strVal val="visible"/>
                                      </p:to>
                                    </p:set>
                                    <p:animEffect transition="in" filter="fade">
                                      <p:cBhvr>
                                        <p:cTn id="15" dur="1000"/>
                                        <p:tgtEl>
                                          <p:spTgt spid="51">
                                            <p:txEl>
                                              <p:pRg st="1" end="1"/>
                                            </p:txEl>
                                          </p:spTgt>
                                        </p:tgtEl>
                                      </p:cBhvr>
                                    </p:animEffect>
                                    <p:anim calcmode="lin" valueType="num">
                                      <p:cBhvr>
                                        <p:cTn id="16"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 calcmode="lin" valueType="num">
                                      <p:cBhvr additive="base">
                                        <p:cTn id="22"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1">
                                            <p:txEl>
                                              <p:pRg st="4" end="4"/>
                                            </p:txEl>
                                          </p:spTgt>
                                        </p:tgtEl>
                                        <p:attrNameLst>
                                          <p:attrName>style.visibility</p:attrName>
                                        </p:attrNameLst>
                                      </p:cBhvr>
                                      <p:to>
                                        <p:strVal val="visible"/>
                                      </p:to>
                                    </p:set>
                                    <p:anim calcmode="lin" valueType="num">
                                      <p:cBhvr additive="base">
                                        <p:cTn id="26" dur="500" fill="hold"/>
                                        <p:tgtEl>
                                          <p:spTgt spid="51">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23FC9B0-AA05-34EE-42A3-928E9E9A6A7F}"/>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B17E3143-A142-2058-83D6-9C4F29A52EF7}"/>
              </a:ext>
            </a:extLst>
          </p:cNvPr>
          <p:cNvSpPr txBox="1"/>
          <p:nvPr/>
        </p:nvSpPr>
        <p:spPr>
          <a:xfrm>
            <a:off x="960785" y="1712148"/>
            <a:ext cx="12469489" cy="2064604"/>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Settings Screen: View app info</a:t>
            </a:r>
          </a:p>
        </p:txBody>
      </p:sp>
      <p:sp>
        <p:nvSpPr>
          <p:cNvPr id="44" name="TextBox 55">
            <a:extLst>
              <a:ext uri="{FF2B5EF4-FFF2-40B4-BE49-F238E27FC236}">
                <a16:creationId xmlns:a16="http://schemas.microsoft.com/office/drawing/2014/main" id="{4C57055A-B657-5CC0-E789-EA59EB94BC4A}"/>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130FF363-F702-7ACB-0640-BD45D6624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A8AA9610-89FD-350B-E469-0E147F822743}"/>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88932A-B4B7-139A-EF4C-E858DDCD89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8824C4F6-01EC-E79F-8E7E-889947E2B159}"/>
              </a:ext>
            </a:extLst>
          </p:cNvPr>
          <p:cNvSpPr txBox="1"/>
          <p:nvPr/>
        </p:nvSpPr>
        <p:spPr>
          <a:xfrm>
            <a:off x="1524000" y="4914900"/>
            <a:ext cx="10441308" cy="1015663"/>
          </a:xfrm>
          <a:prstGeom prst="rect">
            <a:avLst/>
          </a:prstGeom>
          <a:noFill/>
        </p:spPr>
        <p:txBody>
          <a:bodyPr wrap="square" rtlCol="0">
            <a:spAutoFit/>
          </a:bodyPr>
          <a:lstStyle/>
          <a:p>
            <a:r>
              <a:rPr lang="en-US" sz="3200" dirty="0">
                <a:latin typeface="Poppins Bold" panose="00000800000000000000" charset="0"/>
                <a:cs typeface="Poppins Bold" panose="00000800000000000000" charset="0"/>
              </a:rPr>
              <a:t>Simple overview:</a:t>
            </a:r>
          </a:p>
          <a:p>
            <a:r>
              <a:rPr lang="en-US" sz="2800" dirty="0">
                <a:latin typeface="Poppins" panose="00000500000000000000" pitchFamily="2" charset="0"/>
                <a:cs typeface="Poppins" panose="00000500000000000000" pitchFamily="2" charset="0"/>
              </a:rPr>
              <a:t>App information is displayed</a:t>
            </a:r>
            <a:r>
              <a:rPr lang="en-US" sz="2400" dirty="0">
                <a:latin typeface="Poppins" panose="00000500000000000000" pitchFamily="2" charset="0"/>
                <a:cs typeface="Poppins" panose="00000500000000000000" pitchFamily="2" charset="0"/>
              </a:rPr>
              <a:t>.</a:t>
            </a:r>
          </a:p>
        </p:txBody>
      </p:sp>
      <p:pic>
        <p:nvPicPr>
          <p:cNvPr id="2" name="Picture 1" descr="A logo of a globe with a graduation cap&#10;&#10;Description automatically generated">
            <a:extLst>
              <a:ext uri="{FF2B5EF4-FFF2-40B4-BE49-F238E27FC236}">
                <a16:creationId xmlns:a16="http://schemas.microsoft.com/office/drawing/2014/main" id="{671B5DAB-09B5-1723-F629-5C473A0071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83043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2DC9BA8-509F-6508-2167-AE47E6565196}"/>
            </a:ext>
          </a:extLst>
        </p:cNvPr>
        <p:cNvGrpSpPr/>
        <p:nvPr/>
      </p:nvGrpSpPr>
      <p:grpSpPr>
        <a:xfrm>
          <a:off x="0" y="0"/>
          <a:ext cx="0" cy="0"/>
          <a:chOff x="0" y="0"/>
          <a:chExt cx="0" cy="0"/>
        </a:xfrm>
      </p:grpSpPr>
      <p:sp>
        <p:nvSpPr>
          <p:cNvPr id="32" name="TextBox 32">
            <a:extLst>
              <a:ext uri="{FF2B5EF4-FFF2-40B4-BE49-F238E27FC236}">
                <a16:creationId xmlns:a16="http://schemas.microsoft.com/office/drawing/2014/main" id="{2810718A-4591-0155-EFFD-6865E8CAE21B}"/>
              </a:ext>
            </a:extLst>
          </p:cNvPr>
          <p:cNvSpPr txBox="1"/>
          <p:nvPr/>
        </p:nvSpPr>
        <p:spPr>
          <a:xfrm>
            <a:off x="960785" y="1712148"/>
            <a:ext cx="12469489" cy="1038682"/>
          </a:xfrm>
          <a:prstGeom prst="rect">
            <a:avLst/>
          </a:prstGeom>
        </p:spPr>
        <p:txBody>
          <a:bodyPr wrap="square" lIns="0" tIns="0" rIns="0" bIns="0" rtlCol="0" anchor="t">
            <a:spAutoFit/>
          </a:bodyPr>
          <a:lstStyle/>
          <a:p>
            <a:pPr marL="0" lvl="0" indent="0" algn="ctr">
              <a:lnSpc>
                <a:spcPts val="8024"/>
              </a:lnSpc>
              <a:spcBef>
                <a:spcPct val="0"/>
              </a:spcBef>
            </a:pPr>
            <a:r>
              <a:rPr lang="en-US" sz="7499" b="1" dirty="0">
                <a:solidFill>
                  <a:srgbClr val="281C9D"/>
                </a:solidFill>
                <a:latin typeface="Poppins Bold"/>
                <a:ea typeface="Poppins Bold"/>
                <a:cs typeface="Poppins Bold"/>
                <a:sym typeface="Poppins Bold"/>
              </a:rPr>
              <a:t>Settings Screen: Sign out</a:t>
            </a:r>
          </a:p>
        </p:txBody>
      </p:sp>
      <p:sp>
        <p:nvSpPr>
          <p:cNvPr id="44" name="TextBox 55">
            <a:extLst>
              <a:ext uri="{FF2B5EF4-FFF2-40B4-BE49-F238E27FC236}">
                <a16:creationId xmlns:a16="http://schemas.microsoft.com/office/drawing/2014/main" id="{308DC9C6-1FF0-8B43-5B5D-DDB053CF1088}"/>
              </a:ext>
            </a:extLst>
          </p:cNvPr>
          <p:cNvSpPr txBox="1"/>
          <p:nvPr/>
        </p:nvSpPr>
        <p:spPr>
          <a:xfrm>
            <a:off x="1293492" y="890047"/>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45" name="Picture 44">
            <a:extLst>
              <a:ext uri="{FF2B5EF4-FFF2-40B4-BE49-F238E27FC236}">
                <a16:creationId xmlns:a16="http://schemas.microsoft.com/office/drawing/2014/main" id="{EFD708A9-30AF-A3C1-857B-B9948F371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55" y="539968"/>
            <a:ext cx="822040" cy="742757"/>
          </a:xfrm>
          <a:prstGeom prst="rect">
            <a:avLst/>
          </a:prstGeom>
        </p:spPr>
      </p:pic>
      <p:sp>
        <p:nvSpPr>
          <p:cNvPr id="46" name="Rectangle: Rounded Corners 45">
            <a:extLst>
              <a:ext uri="{FF2B5EF4-FFF2-40B4-BE49-F238E27FC236}">
                <a16:creationId xmlns:a16="http://schemas.microsoft.com/office/drawing/2014/main" id="{6DD9846C-9354-9A06-ED6A-38A9700C2179}"/>
              </a:ext>
            </a:extLst>
          </p:cNvPr>
          <p:cNvSpPr/>
          <p:nvPr/>
        </p:nvSpPr>
        <p:spPr>
          <a:xfrm>
            <a:off x="13888651" y="2558717"/>
            <a:ext cx="3202662" cy="7111848"/>
          </a:xfrm>
          <a:prstGeom prst="roundRect">
            <a:avLst>
              <a:gd name="adj" fmla="val 14681"/>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B3FBA52D-0A35-0590-F42D-A360B6FEB7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5200" y="1866900"/>
            <a:ext cx="8798940" cy="8798940"/>
          </a:xfrm>
          <a:prstGeom prst="rect">
            <a:avLst/>
          </a:prstGeom>
        </p:spPr>
      </p:pic>
      <p:sp>
        <p:nvSpPr>
          <p:cNvPr id="51" name="TextBox 50">
            <a:extLst>
              <a:ext uri="{FF2B5EF4-FFF2-40B4-BE49-F238E27FC236}">
                <a16:creationId xmlns:a16="http://schemas.microsoft.com/office/drawing/2014/main" id="{A8C7263B-C79C-F975-C6D7-B7762649A3C0}"/>
              </a:ext>
            </a:extLst>
          </p:cNvPr>
          <p:cNvSpPr txBox="1"/>
          <p:nvPr/>
        </p:nvSpPr>
        <p:spPr>
          <a:xfrm>
            <a:off x="1196687" y="3743116"/>
            <a:ext cx="10441308" cy="2800767"/>
          </a:xfrm>
          <a:prstGeom prst="rect">
            <a:avLst/>
          </a:prstGeom>
          <a:noFill/>
        </p:spPr>
        <p:txBody>
          <a:bodyPr wrap="square" rtlCol="0">
            <a:spAutoFit/>
          </a:bodyPr>
          <a:lstStyle/>
          <a:p>
            <a:r>
              <a:rPr lang="en-US" sz="3200" dirty="0">
                <a:latin typeface="Poppins Bold" panose="00000800000000000000" charset="0"/>
                <a:cs typeface="Poppins Bold" panose="00000800000000000000" charset="0"/>
              </a:rPr>
              <a:t>Simple overview:</a:t>
            </a:r>
          </a:p>
          <a:p>
            <a:r>
              <a:rPr lang="en-US" sz="2800" dirty="0">
                <a:latin typeface="Poppins" panose="00000500000000000000" pitchFamily="2" charset="0"/>
                <a:cs typeface="Poppins" panose="00000500000000000000" pitchFamily="2" charset="0"/>
              </a:rPr>
              <a:t>Upon signing out, the user is redirected to login page.</a:t>
            </a:r>
          </a:p>
          <a:p>
            <a:endParaRPr lang="en-US" sz="2800" dirty="0">
              <a:latin typeface="Poppins" panose="00000500000000000000" pitchFamily="2" charset="0"/>
              <a:cs typeface="Poppins" panose="00000500000000000000" pitchFamily="2" charset="0"/>
            </a:endParaRPr>
          </a:p>
          <a:p>
            <a:r>
              <a:rPr lang="en-US" sz="3200" b="1" dirty="0">
                <a:latin typeface="Poppins" panose="00000500000000000000" pitchFamily="2" charset="0"/>
                <a:cs typeface="Poppins" panose="00000500000000000000" pitchFamily="2" charset="0"/>
              </a:rPr>
              <a:t>Technical overview:</a:t>
            </a:r>
          </a:p>
          <a:p>
            <a:r>
              <a:rPr lang="en-US" sz="2800" dirty="0">
                <a:latin typeface="Poppins" panose="00000500000000000000" pitchFamily="2" charset="0"/>
                <a:cs typeface="Poppins" panose="00000500000000000000" pitchFamily="2" charset="0"/>
              </a:rPr>
              <a:t>The user id token is removed from shared preferences and the user is signed out from firebase.</a:t>
            </a:r>
          </a:p>
        </p:txBody>
      </p:sp>
      <p:pic>
        <p:nvPicPr>
          <p:cNvPr id="2" name="Picture 1" descr="A logo of a globe with a graduation cap&#10;&#10;Description automatically generated">
            <a:extLst>
              <a:ext uri="{FF2B5EF4-FFF2-40B4-BE49-F238E27FC236}">
                <a16:creationId xmlns:a16="http://schemas.microsoft.com/office/drawing/2014/main" id="{7F8B31EA-8C8B-0A28-5236-D1751F6CC46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78987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xEl>
                                              <p:pRg st="1" end="1"/>
                                            </p:txEl>
                                          </p:spTgt>
                                        </p:tgtEl>
                                        <p:attrNameLst>
                                          <p:attrName>style.visibility</p:attrName>
                                        </p:attrNameLst>
                                      </p:cBhvr>
                                      <p:to>
                                        <p:strVal val="visible"/>
                                      </p:to>
                                    </p:set>
                                    <p:animEffect transition="in" filter="fade">
                                      <p:cBhvr>
                                        <p:cTn id="7" dur="1000"/>
                                        <p:tgtEl>
                                          <p:spTgt spid="51">
                                            <p:txEl>
                                              <p:pRg st="1" end="1"/>
                                            </p:txEl>
                                          </p:spTgt>
                                        </p:tgtEl>
                                      </p:cBhvr>
                                    </p:animEffect>
                                    <p:anim calcmode="lin" valueType="num">
                                      <p:cBhvr>
                                        <p:cTn id="8" dur="1000" fill="hold"/>
                                        <p:tgtEl>
                                          <p:spTgt spid="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Effect transition="in" filter="fade">
                                      <p:cBhvr>
                                        <p:cTn id="19" dur="1000"/>
                                        <p:tgtEl>
                                          <p:spTgt spid="51">
                                            <p:txEl>
                                              <p:pRg st="3" end="3"/>
                                            </p:txEl>
                                          </p:spTgt>
                                        </p:tgtEl>
                                      </p:cBhvr>
                                    </p:animEffect>
                                    <p:anim calcmode="lin" valueType="num">
                                      <p:cBhvr>
                                        <p:cTn id="20" dur="1000" fill="hold"/>
                                        <p:tgtEl>
                                          <p:spTgt spid="5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1">
                                            <p:txEl>
                                              <p:pRg st="4" end="4"/>
                                            </p:txEl>
                                          </p:spTgt>
                                        </p:tgtEl>
                                        <p:attrNameLst>
                                          <p:attrName>style.visibility</p:attrName>
                                        </p:attrNameLst>
                                      </p:cBhvr>
                                      <p:to>
                                        <p:strVal val="visible"/>
                                      </p:to>
                                    </p:set>
                                    <p:animEffect transition="in" filter="fade">
                                      <p:cBhvr>
                                        <p:cTn id="24" dur="1000"/>
                                        <p:tgtEl>
                                          <p:spTgt spid="51">
                                            <p:txEl>
                                              <p:pRg st="4" end="4"/>
                                            </p:txEl>
                                          </p:spTgt>
                                        </p:tgtEl>
                                      </p:cBhvr>
                                    </p:animEffect>
                                    <p:anim calcmode="lin" valueType="num">
                                      <p:cBhvr>
                                        <p:cTn id="25" dur="1000" fill="hold"/>
                                        <p:tgtEl>
                                          <p:spTgt spid="5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9" name="Freeform 29"/>
          <p:cNvSpPr/>
          <p:nvPr/>
        </p:nvSpPr>
        <p:spPr>
          <a:xfrm>
            <a:off x="3481198" y="4738049"/>
            <a:ext cx="2440683" cy="2708109"/>
          </a:xfrm>
          <a:custGeom>
            <a:avLst/>
            <a:gdLst/>
            <a:ahLst/>
            <a:cxnLst/>
            <a:rect l="l" t="t" r="r" b="b"/>
            <a:pathLst>
              <a:path w="2440683" h="2708109">
                <a:moveTo>
                  <a:pt x="0" y="0"/>
                </a:moveTo>
                <a:lnTo>
                  <a:pt x="2440683" y="0"/>
                </a:lnTo>
                <a:lnTo>
                  <a:pt x="2440683" y="2708109"/>
                </a:lnTo>
                <a:lnTo>
                  <a:pt x="0" y="2708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7" name="Rectangle: Rounded Corners 46">
            <a:extLst>
              <a:ext uri="{FF2B5EF4-FFF2-40B4-BE49-F238E27FC236}">
                <a16:creationId xmlns:a16="http://schemas.microsoft.com/office/drawing/2014/main" id="{215B48BE-AF5A-E51C-F2D4-2A7352E2A400}"/>
              </a:ext>
            </a:extLst>
          </p:cNvPr>
          <p:cNvSpPr/>
          <p:nvPr/>
        </p:nvSpPr>
        <p:spPr>
          <a:xfrm rot="531613">
            <a:off x="-3653028" y="-5739141"/>
            <a:ext cx="7306056" cy="9454896"/>
          </a:xfrm>
          <a:prstGeom prst="roundRect">
            <a:avLst>
              <a:gd name="adj" fmla="val 11115"/>
            </a:avLst>
          </a:prstGeom>
          <a:solidFill>
            <a:srgbClr val="A8A3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2FFCE4CC-64C0-34B6-DD31-191A9917C4D6}"/>
              </a:ext>
            </a:extLst>
          </p:cNvPr>
          <p:cNvSpPr/>
          <p:nvPr/>
        </p:nvSpPr>
        <p:spPr>
          <a:xfrm>
            <a:off x="1484514" y="1170460"/>
            <a:ext cx="7153621" cy="15885368"/>
          </a:xfrm>
          <a:prstGeom prst="roundRect">
            <a:avLst>
              <a:gd name="adj" fmla="val 14681"/>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D39C80C3-6C4D-4E7B-B0A3-F6128F0ABE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82635" y="-415756"/>
            <a:ext cx="19653738" cy="19653738"/>
          </a:xfrm>
          <a:prstGeom prst="rect">
            <a:avLst/>
          </a:prstGeom>
        </p:spPr>
      </p:pic>
      <p:sp>
        <p:nvSpPr>
          <p:cNvPr id="45" name="Rectangle: Rounded Corners 44">
            <a:extLst>
              <a:ext uri="{FF2B5EF4-FFF2-40B4-BE49-F238E27FC236}">
                <a16:creationId xmlns:a16="http://schemas.microsoft.com/office/drawing/2014/main" id="{AB994106-D23A-C92C-A923-58A642F9F43C}"/>
              </a:ext>
            </a:extLst>
          </p:cNvPr>
          <p:cNvSpPr/>
          <p:nvPr/>
        </p:nvSpPr>
        <p:spPr>
          <a:xfrm rot="531613">
            <a:off x="13147645" y="6335544"/>
            <a:ext cx="7306056" cy="9454896"/>
          </a:xfrm>
          <a:prstGeom prst="roundRect">
            <a:avLst>
              <a:gd name="adj" fmla="val 11115"/>
            </a:avLst>
          </a:prstGeom>
          <a:solidFill>
            <a:srgbClr val="A8A3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D37C018-4D2F-DD6C-A48A-DEA47CED5A0E}"/>
              </a:ext>
            </a:extLst>
          </p:cNvPr>
          <p:cNvSpPr/>
          <p:nvPr/>
        </p:nvSpPr>
        <p:spPr>
          <a:xfrm>
            <a:off x="9296400" y="2814278"/>
            <a:ext cx="8083637" cy="48909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F568EE73-3844-94E5-370C-C90AC708DABF}"/>
              </a:ext>
            </a:extLst>
          </p:cNvPr>
          <p:cNvSpPr txBox="1"/>
          <p:nvPr/>
        </p:nvSpPr>
        <p:spPr>
          <a:xfrm>
            <a:off x="9591022" y="3169235"/>
            <a:ext cx="6973686" cy="3785652"/>
          </a:xfrm>
          <a:prstGeom prst="rect">
            <a:avLst/>
          </a:prstGeom>
          <a:noFill/>
        </p:spPr>
        <p:txBody>
          <a:bodyPr wrap="square" rtlCol="0">
            <a:spAutoFit/>
          </a:bodyPr>
          <a:lstStyle/>
          <a:p>
            <a:r>
              <a:rPr lang="en-US" sz="2400" b="1" dirty="0" err="1">
                <a:latin typeface="Poppins" panose="00000500000000000000" pitchFamily="2" charset="0"/>
                <a:cs typeface="Poppins" panose="00000500000000000000" pitchFamily="2" charset="0"/>
              </a:rPr>
              <a:t>Vaulta</a:t>
            </a:r>
            <a:r>
              <a:rPr lang="en-US" sz="2400" b="1" dirty="0">
                <a:latin typeface="Poppins" panose="00000500000000000000" pitchFamily="2" charset="0"/>
                <a:cs typeface="Poppins" panose="00000500000000000000" pitchFamily="2" charset="0"/>
              </a:rPr>
              <a:t> </a:t>
            </a:r>
            <a:r>
              <a:rPr lang="en-US" sz="2400" dirty="0">
                <a:latin typeface="Poppins" panose="00000500000000000000" pitchFamily="2" charset="0"/>
                <a:cs typeface="Poppins" panose="00000500000000000000" pitchFamily="2" charset="0"/>
              </a:rPr>
              <a:t>is a secure and intuitive financial app designed to simplify personal finance management. It offers features like money transfers, bill payments, and currency exchange, ensuring users can manage their funds conveniently from their mobile devices. With strong user authentication and a focus on ease of use, </a:t>
            </a:r>
            <a:r>
              <a:rPr lang="en-US" sz="2400" b="1" dirty="0" err="1">
                <a:latin typeface="Poppins" panose="00000500000000000000" pitchFamily="2" charset="0"/>
                <a:cs typeface="Poppins" panose="00000500000000000000" pitchFamily="2" charset="0"/>
              </a:rPr>
              <a:t>Vaulta</a:t>
            </a:r>
            <a:r>
              <a:rPr lang="en-US" sz="2400" b="1" dirty="0">
                <a:latin typeface="Poppins" panose="00000500000000000000" pitchFamily="2" charset="0"/>
                <a:cs typeface="Poppins" panose="00000500000000000000" pitchFamily="2" charset="0"/>
              </a:rPr>
              <a:t> </a:t>
            </a:r>
            <a:r>
              <a:rPr lang="en-US" sz="2400" dirty="0">
                <a:latin typeface="Poppins" panose="00000500000000000000" pitchFamily="2" charset="0"/>
                <a:cs typeface="Poppins" panose="00000500000000000000" pitchFamily="2" charset="0"/>
              </a:rPr>
              <a:t>provides a seamless and secure solution for everyday financial tasks.</a:t>
            </a:r>
          </a:p>
        </p:txBody>
      </p:sp>
      <p:sp>
        <p:nvSpPr>
          <p:cNvPr id="2" name="TextBox 1">
            <a:extLst>
              <a:ext uri="{FF2B5EF4-FFF2-40B4-BE49-F238E27FC236}">
                <a16:creationId xmlns:a16="http://schemas.microsoft.com/office/drawing/2014/main" id="{0BFE5E57-1950-B9C9-158E-9F94B50078BC}"/>
              </a:ext>
            </a:extLst>
          </p:cNvPr>
          <p:cNvSpPr txBox="1"/>
          <p:nvPr/>
        </p:nvSpPr>
        <p:spPr>
          <a:xfrm>
            <a:off x="9403039" y="1055997"/>
            <a:ext cx="6410978" cy="1200329"/>
          </a:xfrm>
          <a:prstGeom prst="rect">
            <a:avLst/>
          </a:prstGeom>
          <a:noFill/>
        </p:spPr>
        <p:txBody>
          <a:bodyPr wrap="square" rtlCol="0">
            <a:spAutoFit/>
          </a:bodyPr>
          <a:lstStyle/>
          <a:p>
            <a:r>
              <a:rPr lang="en-US" sz="7200" b="1" dirty="0">
                <a:solidFill>
                  <a:srgbClr val="281C9D"/>
                </a:solidFill>
                <a:latin typeface="Poppins" panose="00000500000000000000" pitchFamily="2" charset="0"/>
                <a:cs typeface="Poppins" panose="00000500000000000000" pitchFamily="2" charset="0"/>
              </a:rPr>
              <a:t>Summary</a:t>
            </a:r>
          </a:p>
        </p:txBody>
      </p:sp>
      <p:pic>
        <p:nvPicPr>
          <p:cNvPr id="3" name="Picture 2" descr="A logo of a globe with a graduation cap&#10;&#10;Description automatically generated">
            <a:extLst>
              <a:ext uri="{FF2B5EF4-FFF2-40B4-BE49-F238E27FC236}">
                <a16:creationId xmlns:a16="http://schemas.microsoft.com/office/drawing/2014/main" id="{41305E69-D3FC-BA0D-0117-272C8991DF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D19517-ADDD-CE75-0797-72E01F91823D}"/>
            </a:ext>
          </a:extLst>
        </p:cNvPr>
        <p:cNvGrpSpPr/>
        <p:nvPr/>
      </p:nvGrpSpPr>
      <p:grpSpPr>
        <a:xfrm>
          <a:off x="0" y="0"/>
          <a:ext cx="0" cy="0"/>
          <a:chOff x="0" y="0"/>
          <a:chExt cx="0" cy="0"/>
        </a:xfrm>
      </p:grpSpPr>
      <p:sp>
        <p:nvSpPr>
          <p:cNvPr id="45" name="Rectangle: Rounded Corners 44">
            <a:extLst>
              <a:ext uri="{FF2B5EF4-FFF2-40B4-BE49-F238E27FC236}">
                <a16:creationId xmlns:a16="http://schemas.microsoft.com/office/drawing/2014/main" id="{39EF5835-77FD-6856-573D-F243F47FF964}"/>
              </a:ext>
            </a:extLst>
          </p:cNvPr>
          <p:cNvSpPr/>
          <p:nvPr/>
        </p:nvSpPr>
        <p:spPr>
          <a:xfrm rot="531613">
            <a:off x="13147645" y="6335544"/>
            <a:ext cx="7306056" cy="9454896"/>
          </a:xfrm>
          <a:prstGeom prst="roundRect">
            <a:avLst>
              <a:gd name="adj" fmla="val 11115"/>
            </a:avLst>
          </a:prstGeom>
          <a:solidFill>
            <a:srgbClr val="A8A3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8">
            <a:extLst>
              <a:ext uri="{FF2B5EF4-FFF2-40B4-BE49-F238E27FC236}">
                <a16:creationId xmlns:a16="http://schemas.microsoft.com/office/drawing/2014/main" id="{B8C55927-9C94-15CC-C966-1D1F42E96900}"/>
              </a:ext>
            </a:extLst>
          </p:cNvPr>
          <p:cNvGrpSpPr/>
          <p:nvPr/>
        </p:nvGrpSpPr>
        <p:grpSpPr>
          <a:xfrm>
            <a:off x="2907507" y="2541498"/>
            <a:ext cx="14168570" cy="4890634"/>
            <a:chOff x="0" y="0"/>
            <a:chExt cx="3731640" cy="1288068"/>
          </a:xfrm>
        </p:grpSpPr>
        <p:sp>
          <p:nvSpPr>
            <p:cNvPr id="3" name="Freeform 9">
              <a:extLst>
                <a:ext uri="{FF2B5EF4-FFF2-40B4-BE49-F238E27FC236}">
                  <a16:creationId xmlns:a16="http://schemas.microsoft.com/office/drawing/2014/main" id="{4DC72924-5435-63E8-0D2F-824B1F880B68}"/>
                </a:ext>
              </a:extLst>
            </p:cNvPr>
            <p:cNvSpPr/>
            <p:nvPr/>
          </p:nvSpPr>
          <p:spPr>
            <a:xfrm>
              <a:off x="0" y="0"/>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4" name="TextBox 10">
              <a:extLst>
                <a:ext uri="{FF2B5EF4-FFF2-40B4-BE49-F238E27FC236}">
                  <a16:creationId xmlns:a16="http://schemas.microsoft.com/office/drawing/2014/main" id="{D40C817F-CBFE-F699-99A8-72D185A70A44}"/>
                </a:ext>
              </a:extLst>
            </p:cNvPr>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47" name="Rectangle: Rounded Corners 46">
            <a:extLst>
              <a:ext uri="{FF2B5EF4-FFF2-40B4-BE49-F238E27FC236}">
                <a16:creationId xmlns:a16="http://schemas.microsoft.com/office/drawing/2014/main" id="{A1ADEC9B-F22C-A3F9-2486-363F86E21A57}"/>
              </a:ext>
            </a:extLst>
          </p:cNvPr>
          <p:cNvSpPr/>
          <p:nvPr/>
        </p:nvSpPr>
        <p:spPr>
          <a:xfrm rot="531613">
            <a:off x="-3653028" y="-5739141"/>
            <a:ext cx="7306056" cy="9454896"/>
          </a:xfrm>
          <a:prstGeom prst="roundRect">
            <a:avLst>
              <a:gd name="adj" fmla="val 11115"/>
            </a:avLst>
          </a:prstGeom>
          <a:solidFill>
            <a:srgbClr val="A8A3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26">
            <a:extLst>
              <a:ext uri="{FF2B5EF4-FFF2-40B4-BE49-F238E27FC236}">
                <a16:creationId xmlns:a16="http://schemas.microsoft.com/office/drawing/2014/main" id="{AB6F9AC5-C79A-5A16-E9E9-90CF2B6E0C52}"/>
              </a:ext>
            </a:extLst>
          </p:cNvPr>
          <p:cNvSpPr txBox="1"/>
          <p:nvPr/>
        </p:nvSpPr>
        <p:spPr>
          <a:xfrm>
            <a:off x="5047031" y="4090606"/>
            <a:ext cx="11057710" cy="1711879"/>
          </a:xfrm>
          <a:prstGeom prst="rect">
            <a:avLst/>
          </a:prstGeom>
        </p:spPr>
        <p:txBody>
          <a:bodyPr lIns="0" tIns="0" rIns="0" bIns="0" rtlCol="0" anchor="t">
            <a:spAutoFit/>
          </a:bodyPr>
          <a:lstStyle/>
          <a:p>
            <a:pPr algn="ctr">
              <a:lnSpc>
                <a:spcPts val="13182"/>
              </a:lnSpc>
            </a:pPr>
            <a:r>
              <a:rPr lang="en-US" sz="12319" b="1" dirty="0">
                <a:solidFill>
                  <a:srgbClr val="281C9D"/>
                </a:solidFill>
                <a:latin typeface="Poppins Bold"/>
                <a:ea typeface="Poppins Bold"/>
                <a:cs typeface="Poppins Bold"/>
                <a:sym typeface="Poppins Bold"/>
              </a:rPr>
              <a:t>Thank You!</a:t>
            </a:r>
          </a:p>
        </p:txBody>
      </p:sp>
      <p:sp>
        <p:nvSpPr>
          <p:cNvPr id="6" name="Rectangle: Rounded Corners 5">
            <a:extLst>
              <a:ext uri="{FF2B5EF4-FFF2-40B4-BE49-F238E27FC236}">
                <a16:creationId xmlns:a16="http://schemas.microsoft.com/office/drawing/2014/main" id="{B07BAF10-0994-BB0A-6EAD-5270C0D0454E}"/>
              </a:ext>
            </a:extLst>
          </p:cNvPr>
          <p:cNvSpPr/>
          <p:nvPr/>
        </p:nvSpPr>
        <p:spPr>
          <a:xfrm>
            <a:off x="5257800" y="6966631"/>
            <a:ext cx="8991600" cy="1311669"/>
          </a:xfrm>
          <a:prstGeom prst="roundRect">
            <a:avLst/>
          </a:prstGeom>
          <a:solidFill>
            <a:srgbClr val="D6BA32"/>
          </a:solidFill>
          <a:ln>
            <a:solidFill>
              <a:srgbClr val="D6BA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logo of a globe with a graduation cap&#10;&#10;Description automatically generated">
            <a:extLst>
              <a:ext uri="{FF2B5EF4-FFF2-40B4-BE49-F238E27FC236}">
                <a16:creationId xmlns:a16="http://schemas.microsoft.com/office/drawing/2014/main" id="{DB1A05B1-B380-AFBD-229C-FB61E31195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223926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1F9"/>
        </a:solidFill>
        <a:effectLst/>
      </p:bgPr>
    </p:bg>
    <p:spTree>
      <p:nvGrpSpPr>
        <p:cNvPr id="1" name="">
          <a:extLst>
            <a:ext uri="{FF2B5EF4-FFF2-40B4-BE49-F238E27FC236}">
              <a16:creationId xmlns:a16="http://schemas.microsoft.com/office/drawing/2014/main" id="{8B58B71B-E8EC-F535-CF84-B269E4C332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FDB1F04-1491-2EFB-F3BE-F7DEC1AB2676}"/>
              </a:ext>
            </a:extLst>
          </p:cNvPr>
          <p:cNvGrpSpPr/>
          <p:nvPr/>
        </p:nvGrpSpPr>
        <p:grpSpPr>
          <a:xfrm rot="524141">
            <a:off x="-799159" y="-1606918"/>
            <a:ext cx="4544240" cy="5877852"/>
            <a:chOff x="0" y="0"/>
            <a:chExt cx="665246" cy="860478"/>
          </a:xfrm>
        </p:grpSpPr>
        <p:sp>
          <p:nvSpPr>
            <p:cNvPr id="3" name="Freeform 3">
              <a:extLst>
                <a:ext uri="{FF2B5EF4-FFF2-40B4-BE49-F238E27FC236}">
                  <a16:creationId xmlns:a16="http://schemas.microsoft.com/office/drawing/2014/main" id="{D8590DB2-D786-1611-74D7-CE35DFAB4053}"/>
                </a:ext>
              </a:extLst>
            </p:cNvPr>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 name="TextBox 4">
              <a:extLst>
                <a:ext uri="{FF2B5EF4-FFF2-40B4-BE49-F238E27FC236}">
                  <a16:creationId xmlns:a16="http://schemas.microsoft.com/office/drawing/2014/main" id="{5A35825B-E51E-F466-28B3-8A559B6CBF17}"/>
                </a:ext>
              </a:extLst>
            </p:cNvPr>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B0BB8DE1-CFEE-5E55-AC74-5B538F80E135}"/>
              </a:ext>
            </a:extLst>
          </p:cNvPr>
          <p:cNvGrpSpPr/>
          <p:nvPr/>
        </p:nvGrpSpPr>
        <p:grpSpPr>
          <a:xfrm rot="524141">
            <a:off x="11729743" y="4532546"/>
            <a:ext cx="7307079" cy="9451509"/>
            <a:chOff x="0" y="0"/>
            <a:chExt cx="665246" cy="860478"/>
          </a:xfrm>
          <a:solidFill>
            <a:srgbClr val="A8A3D7"/>
          </a:solidFill>
        </p:grpSpPr>
        <p:sp>
          <p:nvSpPr>
            <p:cNvPr id="6" name="Freeform 6">
              <a:extLst>
                <a:ext uri="{FF2B5EF4-FFF2-40B4-BE49-F238E27FC236}">
                  <a16:creationId xmlns:a16="http://schemas.microsoft.com/office/drawing/2014/main" id="{BB1E5CD3-80B6-00A3-94B5-05F0D5F5ED38}"/>
                </a:ext>
              </a:extLst>
            </p:cNvPr>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grpFill/>
          </p:spPr>
          <p:txBody>
            <a:bodyPr/>
            <a:lstStyle/>
            <a:p>
              <a:endParaRPr lang="en-US" dirty="0"/>
            </a:p>
          </p:txBody>
        </p:sp>
        <p:sp>
          <p:nvSpPr>
            <p:cNvPr id="7" name="TextBox 7">
              <a:extLst>
                <a:ext uri="{FF2B5EF4-FFF2-40B4-BE49-F238E27FC236}">
                  <a16:creationId xmlns:a16="http://schemas.microsoft.com/office/drawing/2014/main" id="{17860D2F-6D63-D101-3023-B391B06E9947}"/>
                </a:ext>
              </a:extLst>
            </p:cNvPr>
            <p:cNvSpPr txBox="1"/>
            <p:nvPr/>
          </p:nvSpPr>
          <p:spPr>
            <a:xfrm>
              <a:off x="0" y="-38100"/>
              <a:ext cx="665246" cy="898578"/>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87F3F86F-3950-2B6D-CECE-4D2CE5BFC8F7}"/>
              </a:ext>
            </a:extLst>
          </p:cNvPr>
          <p:cNvGrpSpPr/>
          <p:nvPr/>
        </p:nvGrpSpPr>
        <p:grpSpPr>
          <a:xfrm>
            <a:off x="914400" y="905881"/>
            <a:ext cx="14168570" cy="8885819"/>
            <a:chOff x="0" y="0"/>
            <a:chExt cx="3731640" cy="1288068"/>
          </a:xfrm>
        </p:grpSpPr>
        <p:sp>
          <p:nvSpPr>
            <p:cNvPr id="9" name="Freeform 9">
              <a:extLst>
                <a:ext uri="{FF2B5EF4-FFF2-40B4-BE49-F238E27FC236}">
                  <a16:creationId xmlns:a16="http://schemas.microsoft.com/office/drawing/2014/main" id="{420DBFCE-C1D3-580F-F159-3347032064A6}"/>
                </a:ext>
              </a:extLst>
            </p:cNvPr>
            <p:cNvSpPr/>
            <p:nvPr/>
          </p:nvSpPr>
          <p:spPr>
            <a:xfrm>
              <a:off x="0" y="0"/>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10" name="TextBox 10">
              <a:extLst>
                <a:ext uri="{FF2B5EF4-FFF2-40B4-BE49-F238E27FC236}">
                  <a16:creationId xmlns:a16="http://schemas.microsoft.com/office/drawing/2014/main" id="{4F5024DD-DFFB-90F7-B074-06BB89EBC6F9}"/>
                </a:ext>
              </a:extLst>
            </p:cNvPr>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26" name="TextBox 26">
            <a:extLst>
              <a:ext uri="{FF2B5EF4-FFF2-40B4-BE49-F238E27FC236}">
                <a16:creationId xmlns:a16="http://schemas.microsoft.com/office/drawing/2014/main" id="{B60C12E0-D0D4-94FF-FD8D-45949CB0AE16}"/>
              </a:ext>
            </a:extLst>
          </p:cNvPr>
          <p:cNvSpPr txBox="1"/>
          <p:nvPr/>
        </p:nvSpPr>
        <p:spPr>
          <a:xfrm>
            <a:off x="1492725" y="893182"/>
            <a:ext cx="11057710" cy="9532866"/>
          </a:xfrm>
          <a:prstGeom prst="rect">
            <a:avLst/>
          </a:prstGeom>
        </p:spPr>
        <p:txBody>
          <a:bodyPr lIns="0" tIns="0" rIns="0" bIns="0" rtlCol="0" anchor="ctr">
            <a:spAutoFit/>
          </a:bodyPr>
          <a:lstStyle/>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Ehab Mohamed Gamal:</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Login &amp; Registration UI.</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Login &amp; Registration validation. </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Transaction history UI.</a:t>
            </a:r>
          </a:p>
          <a:p>
            <a:pPr>
              <a:lnSpc>
                <a:spcPct val="150000"/>
              </a:lnSpc>
            </a:pPr>
            <a:r>
              <a:rPr lang="en-US" sz="3200" b="1" dirty="0">
                <a:solidFill>
                  <a:srgbClr val="FF4267"/>
                </a:solidFill>
                <a:latin typeface="Poppins" panose="00000500000000000000" pitchFamily="2" charset="0"/>
                <a:ea typeface="Poppins Bold"/>
                <a:cs typeface="Poppins" panose="00000500000000000000" pitchFamily="2" charset="0"/>
                <a:sym typeface="Poppins Bold"/>
              </a:rPr>
              <a:t>Ahmed Salah-</a:t>
            </a:r>
            <a:r>
              <a:rPr lang="en-US" sz="3200" b="1" dirty="0" err="1">
                <a:solidFill>
                  <a:srgbClr val="FF4267"/>
                </a:solidFill>
                <a:latin typeface="Poppins" panose="00000500000000000000" pitchFamily="2" charset="0"/>
                <a:ea typeface="Poppins Bold"/>
                <a:cs typeface="Poppins" panose="00000500000000000000" pitchFamily="2" charset="0"/>
                <a:sym typeface="Poppins Bold"/>
              </a:rPr>
              <a:t>Eldin</a:t>
            </a:r>
            <a:r>
              <a:rPr lang="en-US" sz="3200" b="1" dirty="0">
                <a:solidFill>
                  <a:srgbClr val="FF4267"/>
                </a:solidFill>
                <a:latin typeface="Poppins" panose="00000500000000000000" pitchFamily="2" charset="0"/>
                <a:ea typeface="Poppins Bold"/>
                <a:cs typeface="Poppins" panose="00000500000000000000" pitchFamily="2" charset="0"/>
                <a:sym typeface="Poppins Bold"/>
              </a:rPr>
              <a:t>:</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Login &amp; Registration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Transaction history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withdraw UI &amp;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Bills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Onboarding screen.</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Transfer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Choose language UI &amp; backend.</a:t>
            </a:r>
          </a:p>
          <a:p>
            <a:pPr>
              <a:lnSpc>
                <a:spcPct val="150000"/>
              </a:lnSpc>
            </a:pP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p:txBody>
      </p:sp>
      <p:pic>
        <p:nvPicPr>
          <p:cNvPr id="12" name="Picture 11" descr="A logo of a globe with a graduation cap&#10;&#10;Description automatically generated">
            <a:extLst>
              <a:ext uri="{FF2B5EF4-FFF2-40B4-BE49-F238E27FC236}">
                <a16:creationId xmlns:a16="http://schemas.microsoft.com/office/drawing/2014/main" id="{E53DA14F-B278-45DF-D434-8D694DE045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49532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1F9"/>
        </a:solidFill>
        <a:effectLst/>
      </p:bgPr>
    </p:bg>
    <p:spTree>
      <p:nvGrpSpPr>
        <p:cNvPr id="1" name="">
          <a:extLst>
            <a:ext uri="{FF2B5EF4-FFF2-40B4-BE49-F238E27FC236}">
              <a16:creationId xmlns:a16="http://schemas.microsoft.com/office/drawing/2014/main" id="{57E51962-D54F-D6EF-2CA7-EE361DAC424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7270BB4-F555-211C-98EF-41C8823FAF4D}"/>
              </a:ext>
            </a:extLst>
          </p:cNvPr>
          <p:cNvGrpSpPr/>
          <p:nvPr/>
        </p:nvGrpSpPr>
        <p:grpSpPr>
          <a:xfrm rot="524141">
            <a:off x="-799159" y="-1606918"/>
            <a:ext cx="4544240" cy="5877852"/>
            <a:chOff x="0" y="0"/>
            <a:chExt cx="665246" cy="860478"/>
          </a:xfrm>
        </p:grpSpPr>
        <p:sp>
          <p:nvSpPr>
            <p:cNvPr id="3" name="Freeform 3">
              <a:extLst>
                <a:ext uri="{FF2B5EF4-FFF2-40B4-BE49-F238E27FC236}">
                  <a16:creationId xmlns:a16="http://schemas.microsoft.com/office/drawing/2014/main" id="{21EC946B-9EF3-ACDD-04BE-F23A61635012}"/>
                </a:ext>
              </a:extLst>
            </p:cNvPr>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 name="TextBox 4">
              <a:extLst>
                <a:ext uri="{FF2B5EF4-FFF2-40B4-BE49-F238E27FC236}">
                  <a16:creationId xmlns:a16="http://schemas.microsoft.com/office/drawing/2014/main" id="{ACC9EEF9-8CA3-FE76-03F7-9CA6BAF19EC4}"/>
                </a:ext>
              </a:extLst>
            </p:cNvPr>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0CF80797-F1B2-3987-6D81-3355C9C91183}"/>
              </a:ext>
            </a:extLst>
          </p:cNvPr>
          <p:cNvGrpSpPr/>
          <p:nvPr/>
        </p:nvGrpSpPr>
        <p:grpSpPr>
          <a:xfrm rot="524141">
            <a:off x="11729743" y="4532546"/>
            <a:ext cx="7307079" cy="9451509"/>
            <a:chOff x="0" y="0"/>
            <a:chExt cx="665246" cy="860478"/>
          </a:xfrm>
          <a:solidFill>
            <a:srgbClr val="A8A3D7"/>
          </a:solidFill>
        </p:grpSpPr>
        <p:sp>
          <p:nvSpPr>
            <p:cNvPr id="6" name="Freeform 6">
              <a:extLst>
                <a:ext uri="{FF2B5EF4-FFF2-40B4-BE49-F238E27FC236}">
                  <a16:creationId xmlns:a16="http://schemas.microsoft.com/office/drawing/2014/main" id="{6DE100D7-502D-3F56-84E0-23440C8CF52C}"/>
                </a:ext>
              </a:extLst>
            </p:cNvPr>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grpFill/>
          </p:spPr>
          <p:txBody>
            <a:bodyPr/>
            <a:lstStyle/>
            <a:p>
              <a:endParaRPr lang="en-US" dirty="0"/>
            </a:p>
          </p:txBody>
        </p:sp>
        <p:sp>
          <p:nvSpPr>
            <p:cNvPr id="7" name="TextBox 7">
              <a:extLst>
                <a:ext uri="{FF2B5EF4-FFF2-40B4-BE49-F238E27FC236}">
                  <a16:creationId xmlns:a16="http://schemas.microsoft.com/office/drawing/2014/main" id="{7B5EC4AA-D6DA-669B-CAB4-1797FD2803E2}"/>
                </a:ext>
              </a:extLst>
            </p:cNvPr>
            <p:cNvSpPr txBox="1"/>
            <p:nvPr/>
          </p:nvSpPr>
          <p:spPr>
            <a:xfrm>
              <a:off x="0" y="-38100"/>
              <a:ext cx="665246" cy="898578"/>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6957294C-361D-71BB-B838-DA7EE2F78C1E}"/>
              </a:ext>
            </a:extLst>
          </p:cNvPr>
          <p:cNvGrpSpPr/>
          <p:nvPr/>
        </p:nvGrpSpPr>
        <p:grpSpPr>
          <a:xfrm>
            <a:off x="990600" y="496253"/>
            <a:ext cx="14294372" cy="8415279"/>
            <a:chOff x="0" y="-38100"/>
            <a:chExt cx="3764773" cy="1408416"/>
          </a:xfrm>
        </p:grpSpPr>
        <p:sp>
          <p:nvSpPr>
            <p:cNvPr id="9" name="Freeform 9">
              <a:extLst>
                <a:ext uri="{FF2B5EF4-FFF2-40B4-BE49-F238E27FC236}">
                  <a16:creationId xmlns:a16="http://schemas.microsoft.com/office/drawing/2014/main" id="{1BE1AFF5-74CC-A244-3F93-A09B59B70EBD}"/>
                </a:ext>
              </a:extLst>
            </p:cNvPr>
            <p:cNvSpPr/>
            <p:nvPr/>
          </p:nvSpPr>
          <p:spPr>
            <a:xfrm>
              <a:off x="33133" y="82248"/>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10" name="TextBox 10">
              <a:extLst>
                <a:ext uri="{FF2B5EF4-FFF2-40B4-BE49-F238E27FC236}">
                  <a16:creationId xmlns:a16="http://schemas.microsoft.com/office/drawing/2014/main" id="{F5B59D8B-1D13-C5A2-42D7-5EC75FBB4936}"/>
                </a:ext>
              </a:extLst>
            </p:cNvPr>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26" name="TextBox 26">
            <a:extLst>
              <a:ext uri="{FF2B5EF4-FFF2-40B4-BE49-F238E27FC236}">
                <a16:creationId xmlns:a16="http://schemas.microsoft.com/office/drawing/2014/main" id="{076214D9-B298-566E-7C10-09F5DF5D421C}"/>
              </a:ext>
            </a:extLst>
          </p:cNvPr>
          <p:cNvSpPr txBox="1"/>
          <p:nvPr/>
        </p:nvSpPr>
        <p:spPr>
          <a:xfrm>
            <a:off x="1600200" y="1563814"/>
            <a:ext cx="11057710" cy="7316875"/>
          </a:xfrm>
          <a:prstGeom prst="rect">
            <a:avLst/>
          </a:prstGeom>
        </p:spPr>
        <p:txBody>
          <a:bodyPr lIns="0" tIns="0" rIns="0" bIns="0" rtlCol="0" anchor="ctr">
            <a:spAutoFit/>
          </a:bodyPr>
          <a:lstStyle/>
          <a:p>
            <a:pPr>
              <a:lnSpc>
                <a:spcPct val="150000"/>
              </a:lnSpc>
            </a:pPr>
            <a:r>
              <a:rPr lang="en-US" sz="3200" b="1" dirty="0" err="1">
                <a:solidFill>
                  <a:srgbClr val="FF4267"/>
                </a:solidFill>
                <a:latin typeface="Poppins" panose="00000500000000000000" pitchFamily="2" charset="0"/>
                <a:ea typeface="Poppins Bold"/>
                <a:cs typeface="Poppins" panose="00000500000000000000" pitchFamily="2" charset="0"/>
                <a:sym typeface="Poppins Bold"/>
              </a:rPr>
              <a:t>Ruaa</a:t>
            </a:r>
            <a:r>
              <a:rPr lang="en-US" sz="3200" b="1" dirty="0">
                <a:solidFill>
                  <a:srgbClr val="FF4267"/>
                </a:solidFill>
                <a:latin typeface="Poppins" panose="00000500000000000000" pitchFamily="2" charset="0"/>
                <a:ea typeface="Poppins Bold"/>
                <a:cs typeface="Poppins" panose="00000500000000000000" pitchFamily="2" charset="0"/>
                <a:sym typeface="Poppins Bold"/>
              </a:rPr>
              <a:t> Ehab Talaat:</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Account UI(card tab UI), </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Exchange Screen.</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Home Screen UI.</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Transaction History UI.</a:t>
            </a:r>
          </a:p>
          <a:p>
            <a:pPr>
              <a:lnSpc>
                <a:spcPct val="150000"/>
              </a:lnSpc>
            </a:pPr>
            <a:r>
              <a:rPr lang="en-US" sz="3200" b="1" dirty="0" err="1">
                <a:solidFill>
                  <a:srgbClr val="FF4267"/>
                </a:solidFill>
                <a:latin typeface="Poppins" panose="00000500000000000000" pitchFamily="2" charset="0"/>
                <a:ea typeface="Poppins Bold"/>
                <a:cs typeface="Poppins" panose="00000500000000000000" pitchFamily="2" charset="0"/>
                <a:sym typeface="Poppins Bold"/>
              </a:rPr>
              <a:t>Alzahraa</a:t>
            </a:r>
            <a:r>
              <a:rPr lang="en-US" sz="3200" b="1" dirty="0">
                <a:solidFill>
                  <a:srgbClr val="FF4267"/>
                </a:solidFill>
                <a:latin typeface="Poppins" panose="00000500000000000000" pitchFamily="2" charset="0"/>
                <a:ea typeface="Poppins Bold"/>
                <a:cs typeface="Poppins" panose="00000500000000000000" pitchFamily="2" charset="0"/>
                <a:sym typeface="Poppins Bold"/>
              </a:rPr>
              <a:t> Walid: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Transfer UI.</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Bills UI.</a:t>
            </a:r>
          </a:p>
          <a:p>
            <a:pPr>
              <a:lnSpc>
                <a:spcPct val="150000"/>
              </a:lnSpc>
            </a:pP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a:p>
            <a:pPr>
              <a:lnSpc>
                <a:spcPct val="150000"/>
              </a:lnSpc>
            </a:pP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p:txBody>
      </p:sp>
      <p:pic>
        <p:nvPicPr>
          <p:cNvPr id="12" name="Picture 11" descr="A logo of a globe with a graduation cap&#10;&#10;Description automatically generated">
            <a:extLst>
              <a:ext uri="{FF2B5EF4-FFF2-40B4-BE49-F238E27FC236}">
                <a16:creationId xmlns:a16="http://schemas.microsoft.com/office/drawing/2014/main" id="{3ECCA236-272C-E5AE-8F52-54776D785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376064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1F9"/>
        </a:solidFill>
        <a:effectLst/>
      </p:bgPr>
    </p:bg>
    <p:spTree>
      <p:nvGrpSpPr>
        <p:cNvPr id="1" name="">
          <a:extLst>
            <a:ext uri="{FF2B5EF4-FFF2-40B4-BE49-F238E27FC236}">
              <a16:creationId xmlns:a16="http://schemas.microsoft.com/office/drawing/2014/main" id="{F1B355D7-38FD-BA85-BBFC-3F90EE0D946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A156E0A-5A74-1D51-CF64-52FB3947EBE2}"/>
              </a:ext>
            </a:extLst>
          </p:cNvPr>
          <p:cNvGrpSpPr/>
          <p:nvPr/>
        </p:nvGrpSpPr>
        <p:grpSpPr>
          <a:xfrm rot="524141">
            <a:off x="-799159" y="-1606918"/>
            <a:ext cx="4544240" cy="5877852"/>
            <a:chOff x="0" y="0"/>
            <a:chExt cx="665246" cy="860478"/>
          </a:xfrm>
        </p:grpSpPr>
        <p:sp>
          <p:nvSpPr>
            <p:cNvPr id="3" name="Freeform 3">
              <a:extLst>
                <a:ext uri="{FF2B5EF4-FFF2-40B4-BE49-F238E27FC236}">
                  <a16:creationId xmlns:a16="http://schemas.microsoft.com/office/drawing/2014/main" id="{63AA5CC0-FF93-C7DD-3EB0-E4E7DBF023D8}"/>
                </a:ext>
              </a:extLst>
            </p:cNvPr>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 name="TextBox 4">
              <a:extLst>
                <a:ext uri="{FF2B5EF4-FFF2-40B4-BE49-F238E27FC236}">
                  <a16:creationId xmlns:a16="http://schemas.microsoft.com/office/drawing/2014/main" id="{42A77994-3D3C-ABC1-5A4C-5652A7071F66}"/>
                </a:ext>
              </a:extLst>
            </p:cNvPr>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2660413C-42C4-A734-4C60-EC60B171BD10}"/>
              </a:ext>
            </a:extLst>
          </p:cNvPr>
          <p:cNvGrpSpPr/>
          <p:nvPr/>
        </p:nvGrpSpPr>
        <p:grpSpPr>
          <a:xfrm rot="524141">
            <a:off x="11729743" y="4532546"/>
            <a:ext cx="7307079" cy="9451509"/>
            <a:chOff x="0" y="0"/>
            <a:chExt cx="665246" cy="860478"/>
          </a:xfrm>
          <a:solidFill>
            <a:srgbClr val="A8A3D7"/>
          </a:solidFill>
        </p:grpSpPr>
        <p:sp>
          <p:nvSpPr>
            <p:cNvPr id="6" name="Freeform 6">
              <a:extLst>
                <a:ext uri="{FF2B5EF4-FFF2-40B4-BE49-F238E27FC236}">
                  <a16:creationId xmlns:a16="http://schemas.microsoft.com/office/drawing/2014/main" id="{1161EA68-FE3B-3D61-4A53-ED3F1A27BD1B}"/>
                </a:ext>
              </a:extLst>
            </p:cNvPr>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grpFill/>
          </p:spPr>
          <p:txBody>
            <a:bodyPr/>
            <a:lstStyle/>
            <a:p>
              <a:endParaRPr lang="en-US" dirty="0"/>
            </a:p>
          </p:txBody>
        </p:sp>
        <p:sp>
          <p:nvSpPr>
            <p:cNvPr id="7" name="TextBox 7">
              <a:extLst>
                <a:ext uri="{FF2B5EF4-FFF2-40B4-BE49-F238E27FC236}">
                  <a16:creationId xmlns:a16="http://schemas.microsoft.com/office/drawing/2014/main" id="{FDF50193-B4D1-2364-1B84-11376BB54757}"/>
                </a:ext>
              </a:extLst>
            </p:cNvPr>
            <p:cNvSpPr txBox="1"/>
            <p:nvPr/>
          </p:nvSpPr>
          <p:spPr>
            <a:xfrm>
              <a:off x="0" y="-38100"/>
              <a:ext cx="665246" cy="898578"/>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ADBDE3DF-3DCF-F5C9-EEC9-EB03552C3CE8}"/>
              </a:ext>
            </a:extLst>
          </p:cNvPr>
          <p:cNvGrpSpPr/>
          <p:nvPr/>
        </p:nvGrpSpPr>
        <p:grpSpPr>
          <a:xfrm>
            <a:off x="990600" y="1195769"/>
            <a:ext cx="14168570" cy="7148131"/>
            <a:chOff x="0" y="0"/>
            <a:chExt cx="3731640" cy="1288068"/>
          </a:xfrm>
        </p:grpSpPr>
        <p:sp>
          <p:nvSpPr>
            <p:cNvPr id="9" name="Freeform 9">
              <a:extLst>
                <a:ext uri="{FF2B5EF4-FFF2-40B4-BE49-F238E27FC236}">
                  <a16:creationId xmlns:a16="http://schemas.microsoft.com/office/drawing/2014/main" id="{7DBED32B-D1BE-367E-A475-04DACD6319F8}"/>
                </a:ext>
              </a:extLst>
            </p:cNvPr>
            <p:cNvSpPr/>
            <p:nvPr/>
          </p:nvSpPr>
          <p:spPr>
            <a:xfrm>
              <a:off x="0" y="0"/>
              <a:ext cx="3731640" cy="1288068"/>
            </a:xfrm>
            <a:custGeom>
              <a:avLst/>
              <a:gdLst/>
              <a:ahLst/>
              <a:cxnLst/>
              <a:rect l="l" t="t" r="r" b="b"/>
              <a:pathLst>
                <a:path w="3731640" h="1288068">
                  <a:moveTo>
                    <a:pt x="26774" y="0"/>
                  </a:moveTo>
                  <a:lnTo>
                    <a:pt x="3704866" y="0"/>
                  </a:lnTo>
                  <a:cubicBezTo>
                    <a:pt x="3719653" y="0"/>
                    <a:pt x="3731640" y="11987"/>
                    <a:pt x="3731640" y="26774"/>
                  </a:cubicBezTo>
                  <a:lnTo>
                    <a:pt x="3731640" y="1261294"/>
                  </a:lnTo>
                  <a:cubicBezTo>
                    <a:pt x="3731640" y="1276081"/>
                    <a:pt x="3719653" y="1288068"/>
                    <a:pt x="3704866" y="1288068"/>
                  </a:cubicBezTo>
                  <a:lnTo>
                    <a:pt x="26774" y="1288068"/>
                  </a:lnTo>
                  <a:cubicBezTo>
                    <a:pt x="11987" y="1288068"/>
                    <a:pt x="0" y="1276081"/>
                    <a:pt x="0" y="1261294"/>
                  </a:cubicBezTo>
                  <a:lnTo>
                    <a:pt x="0" y="26774"/>
                  </a:lnTo>
                  <a:cubicBezTo>
                    <a:pt x="0" y="11987"/>
                    <a:pt x="11987" y="0"/>
                    <a:pt x="26774" y="0"/>
                  </a:cubicBezTo>
                  <a:close/>
                </a:path>
              </a:pathLst>
            </a:custGeom>
            <a:solidFill>
              <a:srgbClr val="FFFFFF"/>
            </a:solidFill>
          </p:spPr>
          <p:txBody>
            <a:bodyPr/>
            <a:lstStyle/>
            <a:p>
              <a:endParaRPr lang="en-US"/>
            </a:p>
          </p:txBody>
        </p:sp>
        <p:sp>
          <p:nvSpPr>
            <p:cNvPr id="10" name="TextBox 10">
              <a:extLst>
                <a:ext uri="{FF2B5EF4-FFF2-40B4-BE49-F238E27FC236}">
                  <a16:creationId xmlns:a16="http://schemas.microsoft.com/office/drawing/2014/main" id="{646EF992-22B8-7E02-AAD2-6E449D271820}"/>
                </a:ext>
              </a:extLst>
            </p:cNvPr>
            <p:cNvSpPr txBox="1"/>
            <p:nvPr/>
          </p:nvSpPr>
          <p:spPr>
            <a:xfrm>
              <a:off x="0" y="-38100"/>
              <a:ext cx="3731640" cy="1326168"/>
            </a:xfrm>
            <a:prstGeom prst="rect">
              <a:avLst/>
            </a:prstGeom>
          </p:spPr>
          <p:txBody>
            <a:bodyPr lIns="50800" tIns="50800" rIns="50800" bIns="50800" rtlCol="0" anchor="ctr"/>
            <a:lstStyle/>
            <a:p>
              <a:pPr algn="ctr">
                <a:lnSpc>
                  <a:spcPts val="2659"/>
                </a:lnSpc>
              </a:pPr>
              <a:endParaRPr/>
            </a:p>
          </p:txBody>
        </p:sp>
      </p:grpSp>
      <p:sp>
        <p:nvSpPr>
          <p:cNvPr id="26" name="TextBox 26">
            <a:extLst>
              <a:ext uri="{FF2B5EF4-FFF2-40B4-BE49-F238E27FC236}">
                <a16:creationId xmlns:a16="http://schemas.microsoft.com/office/drawing/2014/main" id="{A21DF521-45B4-28BF-A3AC-795079F02717}"/>
              </a:ext>
            </a:extLst>
          </p:cNvPr>
          <p:cNvSpPr txBox="1"/>
          <p:nvPr/>
        </p:nvSpPr>
        <p:spPr>
          <a:xfrm>
            <a:off x="1600200" y="1520464"/>
            <a:ext cx="11057710" cy="6578211"/>
          </a:xfrm>
          <a:prstGeom prst="rect">
            <a:avLst/>
          </a:prstGeom>
        </p:spPr>
        <p:txBody>
          <a:bodyPr lIns="0" tIns="0" rIns="0" bIns="0" rtlCol="0" anchor="ctr">
            <a:spAutoFit/>
          </a:bodyPr>
          <a:lstStyle/>
          <a:p>
            <a:pPr>
              <a:lnSpc>
                <a:spcPct val="150000"/>
              </a:lnSpc>
            </a:pPr>
            <a:r>
              <a:rPr lang="en-US" sz="3200" b="1" dirty="0" err="1">
                <a:solidFill>
                  <a:srgbClr val="FF4267"/>
                </a:solidFill>
                <a:latin typeface="Poppins" panose="00000500000000000000" pitchFamily="2" charset="0"/>
                <a:ea typeface="Poppins Bold"/>
                <a:cs typeface="Poppins" panose="00000500000000000000" pitchFamily="2" charset="0"/>
                <a:sym typeface="Poppins Bold"/>
              </a:rPr>
              <a:t>Aalaa</a:t>
            </a:r>
            <a:r>
              <a:rPr lang="en-US" sz="3200" b="1" dirty="0">
                <a:solidFill>
                  <a:srgbClr val="FF4267"/>
                </a:solidFill>
                <a:latin typeface="Poppins" panose="00000500000000000000" pitchFamily="2" charset="0"/>
                <a:ea typeface="Poppins Bold"/>
                <a:cs typeface="Poppins" panose="00000500000000000000" pitchFamily="2" charset="0"/>
                <a:sym typeface="Poppins Bold"/>
              </a:rPr>
              <a:t> Alaa:</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Settings screen UI &amp;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Profile information UI &amp;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Edit profile UI &amp;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App info UI.</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Language UI &amp; backend.</a:t>
            </a:r>
          </a:p>
          <a:p>
            <a:pPr marL="457200" indent="-457200">
              <a:lnSpc>
                <a:spcPct val="150000"/>
              </a:lnSpc>
              <a:buFont typeface="Arial" panose="020B0604020202020204" pitchFamily="34" charset="0"/>
              <a:buChar char="•"/>
            </a:pPr>
            <a:r>
              <a:rPr lang="en-US" sz="3200" b="1" dirty="0">
                <a:solidFill>
                  <a:srgbClr val="281C9D"/>
                </a:solidFill>
                <a:latin typeface="Poppins" panose="00000500000000000000" pitchFamily="2" charset="0"/>
                <a:ea typeface="Poppins Bold"/>
                <a:cs typeface="Poppins" panose="00000500000000000000" pitchFamily="2" charset="0"/>
                <a:sym typeface="Poppins Bold"/>
              </a:rPr>
              <a:t>Account tab UI &amp; backend.</a:t>
            </a:r>
          </a:p>
          <a:p>
            <a:pPr>
              <a:lnSpc>
                <a:spcPct val="150000"/>
              </a:lnSpc>
            </a:pP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a:p>
            <a:pPr>
              <a:lnSpc>
                <a:spcPct val="150000"/>
              </a:lnSpc>
            </a:pPr>
            <a:endParaRPr lang="en-US" sz="3200" b="1" dirty="0">
              <a:solidFill>
                <a:srgbClr val="281C9D"/>
              </a:solidFill>
              <a:latin typeface="Poppins" panose="00000500000000000000" pitchFamily="2" charset="0"/>
              <a:ea typeface="Poppins Bold"/>
              <a:cs typeface="Poppins" panose="00000500000000000000" pitchFamily="2" charset="0"/>
              <a:sym typeface="Poppins Bold"/>
            </a:endParaRPr>
          </a:p>
        </p:txBody>
      </p:sp>
      <p:pic>
        <p:nvPicPr>
          <p:cNvPr id="12" name="Picture 11" descr="A logo of a globe with a graduation cap&#10;&#10;Description automatically generated">
            <a:extLst>
              <a:ext uri="{FF2B5EF4-FFF2-40B4-BE49-F238E27FC236}">
                <a16:creationId xmlns:a16="http://schemas.microsoft.com/office/drawing/2014/main" id="{0014F217-F04A-20C5-7C93-FF88C42132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292971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AFA321-7F71-B5EB-59F0-65AD355B2088}"/>
            </a:ext>
          </a:extLst>
        </p:cNvPr>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5E8C440A-A4CA-25DD-9371-DB37ECD6101F}"/>
              </a:ext>
            </a:extLst>
          </p:cNvPr>
          <p:cNvSpPr/>
          <p:nvPr/>
        </p:nvSpPr>
        <p:spPr>
          <a:xfrm>
            <a:off x="457200" y="2552700"/>
            <a:ext cx="17068800" cy="7162800"/>
          </a:xfrm>
          <a:prstGeom prst="roundRect">
            <a:avLst/>
          </a:prstGeom>
          <a:solidFill>
            <a:srgbClr val="F2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0DBE17C-FB04-5E67-61EE-4F52A30DBAA9}"/>
              </a:ext>
            </a:extLst>
          </p:cNvPr>
          <p:cNvSpPr txBox="1"/>
          <p:nvPr/>
        </p:nvSpPr>
        <p:spPr>
          <a:xfrm>
            <a:off x="3048000" y="3946727"/>
            <a:ext cx="3517301"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Why VAULTA</a:t>
            </a:r>
          </a:p>
        </p:txBody>
      </p:sp>
      <p:sp>
        <p:nvSpPr>
          <p:cNvPr id="20" name="TextBox 19">
            <a:extLst>
              <a:ext uri="{FF2B5EF4-FFF2-40B4-BE49-F238E27FC236}">
                <a16:creationId xmlns:a16="http://schemas.microsoft.com/office/drawing/2014/main" id="{E4AB5F37-5578-4EE7-1538-572C77398680}"/>
              </a:ext>
            </a:extLst>
          </p:cNvPr>
          <p:cNvSpPr txBox="1"/>
          <p:nvPr/>
        </p:nvSpPr>
        <p:spPr>
          <a:xfrm>
            <a:off x="3048000" y="5239413"/>
            <a:ext cx="4024907"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Problem Statement</a:t>
            </a:r>
          </a:p>
        </p:txBody>
      </p:sp>
      <p:sp>
        <p:nvSpPr>
          <p:cNvPr id="21" name="TextBox 20">
            <a:extLst>
              <a:ext uri="{FF2B5EF4-FFF2-40B4-BE49-F238E27FC236}">
                <a16:creationId xmlns:a16="http://schemas.microsoft.com/office/drawing/2014/main" id="{74B11E05-DE5E-6BD1-9A86-73221178BACA}"/>
              </a:ext>
            </a:extLst>
          </p:cNvPr>
          <p:cNvSpPr txBox="1"/>
          <p:nvPr/>
        </p:nvSpPr>
        <p:spPr>
          <a:xfrm>
            <a:off x="3048000" y="6613552"/>
            <a:ext cx="3771180"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App Features</a:t>
            </a:r>
          </a:p>
        </p:txBody>
      </p:sp>
      <p:sp>
        <p:nvSpPr>
          <p:cNvPr id="22" name="TextBox 21">
            <a:extLst>
              <a:ext uri="{FF2B5EF4-FFF2-40B4-BE49-F238E27FC236}">
                <a16:creationId xmlns:a16="http://schemas.microsoft.com/office/drawing/2014/main" id="{EDB015F4-7FB2-1CDE-B592-D134B2EA913D}"/>
              </a:ext>
            </a:extLst>
          </p:cNvPr>
          <p:cNvSpPr txBox="1"/>
          <p:nvPr/>
        </p:nvSpPr>
        <p:spPr>
          <a:xfrm>
            <a:off x="3048000" y="7984496"/>
            <a:ext cx="2505553"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Summary</a:t>
            </a:r>
          </a:p>
        </p:txBody>
      </p:sp>
      <p:sp>
        <p:nvSpPr>
          <p:cNvPr id="47" name="Oval 46">
            <a:extLst>
              <a:ext uri="{FF2B5EF4-FFF2-40B4-BE49-F238E27FC236}">
                <a16:creationId xmlns:a16="http://schemas.microsoft.com/office/drawing/2014/main" id="{6BABBDC2-BDE5-BE79-3A3B-974ED7721E73}"/>
              </a:ext>
            </a:extLst>
          </p:cNvPr>
          <p:cNvSpPr/>
          <p:nvPr/>
        </p:nvSpPr>
        <p:spPr>
          <a:xfrm>
            <a:off x="1995527" y="3697853"/>
            <a:ext cx="648187" cy="64818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9F9B240-37FB-8F74-4EBF-C6C4B2B426CE}"/>
              </a:ext>
            </a:extLst>
          </p:cNvPr>
          <p:cNvSpPr txBox="1"/>
          <p:nvPr/>
        </p:nvSpPr>
        <p:spPr>
          <a:xfrm>
            <a:off x="2262383" y="3844364"/>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1</a:t>
            </a:r>
          </a:p>
        </p:txBody>
      </p:sp>
      <p:sp>
        <p:nvSpPr>
          <p:cNvPr id="39" name="TextBox 35">
            <a:extLst>
              <a:ext uri="{FF2B5EF4-FFF2-40B4-BE49-F238E27FC236}">
                <a16:creationId xmlns:a16="http://schemas.microsoft.com/office/drawing/2014/main" id="{BEE99EFC-40FC-C704-06CA-0E52A53FA987}"/>
              </a:ext>
            </a:extLst>
          </p:cNvPr>
          <p:cNvSpPr txBox="1"/>
          <p:nvPr/>
        </p:nvSpPr>
        <p:spPr>
          <a:xfrm>
            <a:off x="2060051" y="4947932"/>
            <a:ext cx="4172275" cy="256480"/>
          </a:xfrm>
          <a:prstGeom prst="rect">
            <a:avLst/>
          </a:prstGeom>
        </p:spPr>
        <p:txBody>
          <a:bodyPr lIns="0" tIns="0" rIns="0" bIns="0" rtlCol="0" anchor="t">
            <a:spAutoFit/>
          </a:bodyPr>
          <a:lstStyle/>
          <a:p>
            <a:pPr marL="0" lvl="0" indent="0" algn="l">
              <a:lnSpc>
                <a:spcPts val="1988"/>
              </a:lnSpc>
            </a:pPr>
            <a:r>
              <a:rPr lang="en-US" sz="1699" dirty="0">
                <a:solidFill>
                  <a:srgbClr val="2B2A2A"/>
                </a:solidFill>
                <a:latin typeface="Poppins Light"/>
                <a:ea typeface="Poppins Light"/>
                <a:cs typeface="Poppins Light"/>
                <a:sym typeface="Poppins Light"/>
              </a:rPr>
              <a:t>. </a:t>
            </a:r>
          </a:p>
        </p:txBody>
      </p:sp>
      <p:sp>
        <p:nvSpPr>
          <p:cNvPr id="54" name="Oval 53">
            <a:extLst>
              <a:ext uri="{FF2B5EF4-FFF2-40B4-BE49-F238E27FC236}">
                <a16:creationId xmlns:a16="http://schemas.microsoft.com/office/drawing/2014/main" id="{C0468BBA-C46B-3C03-D7E3-1CAABA070FB2}"/>
              </a:ext>
            </a:extLst>
          </p:cNvPr>
          <p:cNvSpPr/>
          <p:nvPr/>
        </p:nvSpPr>
        <p:spPr>
          <a:xfrm>
            <a:off x="1995527" y="5054810"/>
            <a:ext cx="648187" cy="64818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1AC1150-F584-8202-F266-DCC31FC54F96}"/>
              </a:ext>
            </a:extLst>
          </p:cNvPr>
          <p:cNvSpPr txBox="1"/>
          <p:nvPr/>
        </p:nvSpPr>
        <p:spPr>
          <a:xfrm>
            <a:off x="2181464" y="5193709"/>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2</a:t>
            </a:r>
          </a:p>
        </p:txBody>
      </p:sp>
      <p:sp>
        <p:nvSpPr>
          <p:cNvPr id="56" name="Oval 55">
            <a:extLst>
              <a:ext uri="{FF2B5EF4-FFF2-40B4-BE49-F238E27FC236}">
                <a16:creationId xmlns:a16="http://schemas.microsoft.com/office/drawing/2014/main" id="{E08F5727-25B5-ACF6-4FAF-6936EB466427}"/>
              </a:ext>
            </a:extLst>
          </p:cNvPr>
          <p:cNvSpPr/>
          <p:nvPr/>
        </p:nvSpPr>
        <p:spPr>
          <a:xfrm>
            <a:off x="1967999" y="6421947"/>
            <a:ext cx="648187" cy="64818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C8CDFCD8-96BC-F2D2-9670-947232603B27}"/>
              </a:ext>
            </a:extLst>
          </p:cNvPr>
          <p:cNvSpPr txBox="1"/>
          <p:nvPr/>
        </p:nvSpPr>
        <p:spPr>
          <a:xfrm>
            <a:off x="2153936" y="6560846"/>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3</a:t>
            </a:r>
          </a:p>
        </p:txBody>
      </p:sp>
      <p:sp>
        <p:nvSpPr>
          <p:cNvPr id="58" name="Oval 57">
            <a:extLst>
              <a:ext uri="{FF2B5EF4-FFF2-40B4-BE49-F238E27FC236}">
                <a16:creationId xmlns:a16="http://schemas.microsoft.com/office/drawing/2014/main" id="{577604A3-B167-4222-4219-944547390925}"/>
              </a:ext>
            </a:extLst>
          </p:cNvPr>
          <p:cNvSpPr/>
          <p:nvPr/>
        </p:nvSpPr>
        <p:spPr>
          <a:xfrm>
            <a:off x="1959949" y="7752316"/>
            <a:ext cx="648187" cy="64818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7E4A4D4B-8776-39ED-CF4C-A4B016E02E19}"/>
              </a:ext>
            </a:extLst>
          </p:cNvPr>
          <p:cNvSpPr txBox="1"/>
          <p:nvPr/>
        </p:nvSpPr>
        <p:spPr>
          <a:xfrm>
            <a:off x="2145886" y="7891215"/>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4</a:t>
            </a:r>
          </a:p>
        </p:txBody>
      </p:sp>
      <p:sp>
        <p:nvSpPr>
          <p:cNvPr id="60" name="TextBox 26">
            <a:extLst>
              <a:ext uri="{FF2B5EF4-FFF2-40B4-BE49-F238E27FC236}">
                <a16:creationId xmlns:a16="http://schemas.microsoft.com/office/drawing/2014/main" id="{FF02384F-997F-926D-33C3-C998EC4F1673}"/>
              </a:ext>
            </a:extLst>
          </p:cNvPr>
          <p:cNvSpPr txBox="1"/>
          <p:nvPr/>
        </p:nvSpPr>
        <p:spPr>
          <a:xfrm>
            <a:off x="-1710154" y="614847"/>
            <a:ext cx="11057710" cy="1639423"/>
          </a:xfrm>
          <a:prstGeom prst="rect">
            <a:avLst/>
          </a:prstGeom>
        </p:spPr>
        <p:txBody>
          <a:bodyPr lIns="0" tIns="0" rIns="0" bIns="0" rtlCol="0" anchor="t">
            <a:spAutoFit/>
          </a:bodyPr>
          <a:lstStyle/>
          <a:p>
            <a:pPr algn="ctr">
              <a:lnSpc>
                <a:spcPts val="13182"/>
              </a:lnSpc>
            </a:pPr>
            <a:r>
              <a:rPr lang="en-US" sz="8800" b="1" dirty="0">
                <a:solidFill>
                  <a:srgbClr val="281C9D"/>
                </a:solidFill>
                <a:latin typeface="Poppins Bold"/>
                <a:ea typeface="Poppins Bold"/>
                <a:cs typeface="Poppins Bold"/>
                <a:sym typeface="Poppins Bold"/>
              </a:rPr>
              <a:t>Agenda</a:t>
            </a:r>
          </a:p>
        </p:txBody>
      </p:sp>
      <p:pic>
        <p:nvPicPr>
          <p:cNvPr id="2" name="Picture 1" descr="A logo of a globe with a graduation cap&#10;&#10;Description automatically generated">
            <a:extLst>
              <a:ext uri="{FF2B5EF4-FFF2-40B4-BE49-F238E27FC236}">
                <a16:creationId xmlns:a16="http://schemas.microsoft.com/office/drawing/2014/main" id="{82CBD299-8E87-41CB-681A-C38270D0BD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101502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5" name="Group 2">
            <a:extLst>
              <a:ext uri="{FF2B5EF4-FFF2-40B4-BE49-F238E27FC236}">
                <a16:creationId xmlns:a16="http://schemas.microsoft.com/office/drawing/2014/main" id="{6F7F5E6D-879D-3E03-5D63-FD72EF880CDD}"/>
              </a:ext>
            </a:extLst>
          </p:cNvPr>
          <p:cNvGrpSpPr/>
          <p:nvPr/>
        </p:nvGrpSpPr>
        <p:grpSpPr>
          <a:xfrm rot="524141">
            <a:off x="-2704204" y="-2156360"/>
            <a:ext cx="4544240" cy="5877852"/>
            <a:chOff x="0" y="0"/>
            <a:chExt cx="665246" cy="860478"/>
          </a:xfrm>
        </p:grpSpPr>
        <p:sp>
          <p:nvSpPr>
            <p:cNvPr id="46" name="Freeform 3">
              <a:extLst>
                <a:ext uri="{FF2B5EF4-FFF2-40B4-BE49-F238E27FC236}">
                  <a16:creationId xmlns:a16="http://schemas.microsoft.com/office/drawing/2014/main" id="{1C52A081-F2B8-070F-1417-C16D4E4E083C}"/>
                </a:ext>
              </a:extLst>
            </p:cNvPr>
            <p:cNvSpPr/>
            <p:nvPr/>
          </p:nvSpPr>
          <p:spPr>
            <a:xfrm>
              <a:off x="0" y="0"/>
              <a:ext cx="665246" cy="860478"/>
            </a:xfrm>
            <a:custGeom>
              <a:avLst/>
              <a:gdLst/>
              <a:ahLst/>
              <a:cxnLst/>
              <a:rect l="l" t="t" r="r" b="b"/>
              <a:pathLst>
                <a:path w="665246" h="860478">
                  <a:moveTo>
                    <a:pt x="115850" y="0"/>
                  </a:moveTo>
                  <a:lnTo>
                    <a:pt x="549396" y="0"/>
                  </a:lnTo>
                  <a:cubicBezTo>
                    <a:pt x="580122" y="0"/>
                    <a:pt x="609588" y="12206"/>
                    <a:pt x="631315" y="33932"/>
                  </a:cubicBezTo>
                  <a:cubicBezTo>
                    <a:pt x="653041" y="55658"/>
                    <a:pt x="665246" y="85125"/>
                    <a:pt x="665246" y="115850"/>
                  </a:cubicBezTo>
                  <a:lnTo>
                    <a:pt x="665246" y="744628"/>
                  </a:lnTo>
                  <a:cubicBezTo>
                    <a:pt x="665246" y="808610"/>
                    <a:pt x="613378" y="860478"/>
                    <a:pt x="549396" y="860478"/>
                  </a:cubicBezTo>
                  <a:lnTo>
                    <a:pt x="115850" y="860478"/>
                  </a:lnTo>
                  <a:cubicBezTo>
                    <a:pt x="51868" y="860478"/>
                    <a:pt x="0" y="808610"/>
                    <a:pt x="0" y="744628"/>
                  </a:cubicBezTo>
                  <a:lnTo>
                    <a:pt x="0" y="115850"/>
                  </a:lnTo>
                  <a:cubicBezTo>
                    <a:pt x="0" y="51868"/>
                    <a:pt x="51868" y="0"/>
                    <a:pt x="115850" y="0"/>
                  </a:cubicBezTo>
                  <a:close/>
                </a:path>
              </a:pathLst>
            </a:custGeom>
            <a:solidFill>
              <a:srgbClr val="A8A3D7"/>
            </a:solidFill>
          </p:spPr>
          <p:txBody>
            <a:bodyPr/>
            <a:lstStyle/>
            <a:p>
              <a:endParaRPr lang="en-US"/>
            </a:p>
          </p:txBody>
        </p:sp>
        <p:sp>
          <p:nvSpPr>
            <p:cNvPr id="47" name="TextBox 4">
              <a:extLst>
                <a:ext uri="{FF2B5EF4-FFF2-40B4-BE49-F238E27FC236}">
                  <a16:creationId xmlns:a16="http://schemas.microsoft.com/office/drawing/2014/main" id="{5189CCA7-7F5D-75D7-11B0-8387BFE4DB03}"/>
                </a:ext>
              </a:extLst>
            </p:cNvPr>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24141">
            <a:off x="11729743" y="4532546"/>
            <a:ext cx="7307079" cy="9451509"/>
            <a:chOff x="0" y="0"/>
            <a:chExt cx="665246" cy="860478"/>
          </a:xfrm>
        </p:grpSpPr>
        <p:sp>
          <p:nvSpPr>
            <p:cNvPr id="6" name="Freeform 6"/>
            <p:cNvSpPr/>
            <p:nvPr/>
          </p:nvSpPr>
          <p:spPr>
            <a:xfrm>
              <a:off x="0" y="0"/>
              <a:ext cx="665246" cy="860478"/>
            </a:xfrm>
            <a:custGeom>
              <a:avLst/>
              <a:gdLst/>
              <a:ahLst/>
              <a:cxnLst/>
              <a:rect l="l" t="t" r="r" b="b"/>
              <a:pathLst>
                <a:path w="665246" h="860478">
                  <a:moveTo>
                    <a:pt x="72047" y="0"/>
                  </a:moveTo>
                  <a:lnTo>
                    <a:pt x="593200" y="0"/>
                  </a:lnTo>
                  <a:cubicBezTo>
                    <a:pt x="612308" y="0"/>
                    <a:pt x="630633" y="7591"/>
                    <a:pt x="644144" y="21102"/>
                  </a:cubicBezTo>
                  <a:cubicBezTo>
                    <a:pt x="657656" y="34613"/>
                    <a:pt x="665246" y="52939"/>
                    <a:pt x="665246" y="72047"/>
                  </a:cubicBezTo>
                  <a:lnTo>
                    <a:pt x="665246" y="788431"/>
                  </a:lnTo>
                  <a:cubicBezTo>
                    <a:pt x="665246" y="807539"/>
                    <a:pt x="657656" y="825865"/>
                    <a:pt x="644144" y="839376"/>
                  </a:cubicBezTo>
                  <a:cubicBezTo>
                    <a:pt x="630633" y="852887"/>
                    <a:pt x="612308" y="860478"/>
                    <a:pt x="593200" y="860478"/>
                  </a:cubicBezTo>
                  <a:lnTo>
                    <a:pt x="72047" y="860478"/>
                  </a:lnTo>
                  <a:cubicBezTo>
                    <a:pt x="52939" y="860478"/>
                    <a:pt x="34613" y="852887"/>
                    <a:pt x="21102" y="839376"/>
                  </a:cubicBezTo>
                  <a:cubicBezTo>
                    <a:pt x="7591" y="825865"/>
                    <a:pt x="0" y="807539"/>
                    <a:pt x="0" y="788431"/>
                  </a:cubicBezTo>
                  <a:lnTo>
                    <a:pt x="0" y="72047"/>
                  </a:lnTo>
                  <a:cubicBezTo>
                    <a:pt x="0" y="52939"/>
                    <a:pt x="7591" y="34613"/>
                    <a:pt x="21102" y="21102"/>
                  </a:cubicBezTo>
                  <a:cubicBezTo>
                    <a:pt x="34613" y="7591"/>
                    <a:pt x="52939" y="0"/>
                    <a:pt x="72047" y="0"/>
                  </a:cubicBezTo>
                  <a:close/>
                </a:path>
              </a:pathLst>
            </a:custGeom>
            <a:solidFill>
              <a:srgbClr val="8981DF"/>
            </a:solidFill>
          </p:spPr>
          <p:txBody>
            <a:bodyPr/>
            <a:lstStyle/>
            <a:p>
              <a:endParaRPr lang="en-US"/>
            </a:p>
          </p:txBody>
        </p:sp>
        <p:sp>
          <p:nvSpPr>
            <p:cNvPr id="7" name="TextBox 7"/>
            <p:cNvSpPr txBox="1"/>
            <p:nvPr/>
          </p:nvSpPr>
          <p:spPr>
            <a:xfrm>
              <a:off x="0" y="-38100"/>
              <a:ext cx="665246" cy="89857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Shape 8">
            <a:extLst>
              <a:ext uri="{FF2B5EF4-FFF2-40B4-BE49-F238E27FC236}">
                <a16:creationId xmlns:a16="http://schemas.microsoft.com/office/drawing/2014/main" id="{73754E13-0B33-946C-413A-DAC4D0E60FAD}"/>
              </a:ext>
            </a:extLst>
          </p:cNvPr>
          <p:cNvSpPr/>
          <p:nvPr/>
        </p:nvSpPr>
        <p:spPr>
          <a:xfrm rot="531613">
            <a:off x="-5040658" y="-5676471"/>
            <a:ext cx="9017068" cy="9454896"/>
          </a:xfrm>
          <a:custGeom>
            <a:avLst/>
            <a:gdLst/>
            <a:ahLst/>
            <a:cxnLst/>
            <a:rect l="l" t="t" r="r" b="b"/>
            <a:pathLst>
              <a:path w="9017068" h="9454896">
                <a:moveTo>
                  <a:pt x="8421330" y="8121015"/>
                </a:moveTo>
                <a:lnTo>
                  <a:pt x="8601087" y="8092993"/>
                </a:lnTo>
                <a:lnTo>
                  <a:pt x="8773694" y="8402524"/>
                </a:lnTo>
                <a:lnTo>
                  <a:pt x="8842958" y="8055289"/>
                </a:lnTo>
                <a:lnTo>
                  <a:pt x="9017068" y="8028148"/>
                </a:lnTo>
                <a:lnTo>
                  <a:pt x="8808412" y="8854049"/>
                </a:lnTo>
                <a:lnTo>
                  <a:pt x="8635243" y="8881044"/>
                </a:lnTo>
                <a:lnTo>
                  <a:pt x="8714043" y="8594983"/>
                </a:lnTo>
                <a:close/>
                <a:moveTo>
                  <a:pt x="7306056" y="8156052"/>
                </a:moveTo>
                <a:lnTo>
                  <a:pt x="7367780" y="8146430"/>
                </a:lnTo>
                <a:lnTo>
                  <a:pt x="7555684" y="8609745"/>
                </a:lnTo>
                <a:lnTo>
                  <a:pt x="7576712" y="8113861"/>
                </a:lnTo>
                <a:lnTo>
                  <a:pt x="7749881" y="8086867"/>
                </a:lnTo>
                <a:lnTo>
                  <a:pt x="7680642" y="8774390"/>
                </a:lnTo>
                <a:lnTo>
                  <a:pt x="7485828" y="8804759"/>
                </a:lnTo>
                <a:lnTo>
                  <a:pt x="7312642" y="8386386"/>
                </a:lnTo>
                <a:lnTo>
                  <a:pt x="7306056" y="8458271"/>
                </a:lnTo>
                <a:close/>
                <a:moveTo>
                  <a:pt x="7823361" y="8038780"/>
                </a:moveTo>
                <a:lnTo>
                  <a:pt x="7984295" y="8013693"/>
                </a:lnTo>
                <a:lnTo>
                  <a:pt x="8021999" y="8255564"/>
                </a:lnTo>
                <a:cubicBezTo>
                  <a:pt x="8034693" y="8229807"/>
                  <a:pt x="8054081" y="8207826"/>
                  <a:pt x="8080164" y="8189621"/>
                </a:cubicBezTo>
                <a:cubicBezTo>
                  <a:pt x="8106246" y="8171417"/>
                  <a:pt x="8136855" y="8159576"/>
                  <a:pt x="8171991" y="8154099"/>
                </a:cubicBezTo>
                <a:cubicBezTo>
                  <a:pt x="8232223" y="8144709"/>
                  <a:pt x="8283640" y="8157099"/>
                  <a:pt x="8326241" y="8191268"/>
                </a:cubicBezTo>
                <a:cubicBezTo>
                  <a:pt x="8368842" y="8225436"/>
                  <a:pt x="8395571" y="8277343"/>
                  <a:pt x="8406428" y="8346986"/>
                </a:cubicBezTo>
                <a:lnTo>
                  <a:pt x="8454255" y="8653796"/>
                </a:lnTo>
                <a:lnTo>
                  <a:pt x="8294262" y="8678736"/>
                </a:lnTo>
                <a:lnTo>
                  <a:pt x="8249809" y="8393573"/>
                </a:lnTo>
                <a:cubicBezTo>
                  <a:pt x="8244332" y="8358437"/>
                  <a:pt x="8230980" y="8332563"/>
                  <a:pt x="8209753" y="8315949"/>
                </a:cubicBezTo>
                <a:cubicBezTo>
                  <a:pt x="8188525" y="8299335"/>
                  <a:pt x="8162540" y="8293424"/>
                  <a:pt x="8131796" y="8298217"/>
                </a:cubicBezTo>
                <a:cubicBezTo>
                  <a:pt x="8101053" y="8303009"/>
                  <a:pt x="8078099" y="8316549"/>
                  <a:pt x="8062936" y="8338835"/>
                </a:cubicBezTo>
                <a:cubicBezTo>
                  <a:pt x="8047773" y="8361122"/>
                  <a:pt x="8042929" y="8389833"/>
                  <a:pt x="8048407" y="8424968"/>
                </a:cubicBezTo>
                <a:lnTo>
                  <a:pt x="8092859" y="8710132"/>
                </a:lnTo>
                <a:lnTo>
                  <a:pt x="7931925" y="8735219"/>
                </a:lnTo>
                <a:close/>
                <a:moveTo>
                  <a:pt x="648408" y="16499"/>
                </a:moveTo>
                <a:cubicBezTo>
                  <a:pt x="701272" y="5681"/>
                  <a:pt x="756007" y="0"/>
                  <a:pt x="812068" y="0"/>
                </a:cubicBezTo>
                <a:lnTo>
                  <a:pt x="6493988" y="0"/>
                </a:lnTo>
                <a:cubicBezTo>
                  <a:pt x="6942481" y="0"/>
                  <a:pt x="7306056" y="363575"/>
                  <a:pt x="7306056" y="812068"/>
                </a:cubicBezTo>
                <a:lnTo>
                  <a:pt x="7306056" y="8156052"/>
                </a:lnTo>
                <a:lnTo>
                  <a:pt x="7190847" y="8174011"/>
                </a:lnTo>
                <a:lnTo>
                  <a:pt x="7148173" y="8673269"/>
                </a:lnTo>
                <a:lnTo>
                  <a:pt x="6978151" y="8207167"/>
                </a:lnTo>
                <a:lnTo>
                  <a:pt x="6805924" y="8234015"/>
                </a:lnTo>
                <a:lnTo>
                  <a:pt x="7076435" y="8868577"/>
                </a:lnTo>
                <a:lnTo>
                  <a:pt x="7271249" y="8838208"/>
                </a:lnTo>
                <a:lnTo>
                  <a:pt x="7306056" y="8458271"/>
                </a:lnTo>
                <a:lnTo>
                  <a:pt x="7306056" y="8642828"/>
                </a:lnTo>
                <a:cubicBezTo>
                  <a:pt x="7306056" y="9091321"/>
                  <a:pt x="6942481" y="9454896"/>
                  <a:pt x="6493988" y="9454896"/>
                </a:cubicBezTo>
                <a:lnTo>
                  <a:pt x="812068" y="9454896"/>
                </a:lnTo>
                <a:cubicBezTo>
                  <a:pt x="363575" y="9454896"/>
                  <a:pt x="0" y="9091321"/>
                  <a:pt x="0" y="8642828"/>
                </a:cubicBezTo>
                <a:lnTo>
                  <a:pt x="0" y="812068"/>
                </a:lnTo>
                <a:cubicBezTo>
                  <a:pt x="0" y="419637"/>
                  <a:pt x="278362" y="92221"/>
                  <a:pt x="648408" y="16499"/>
                </a:cubicBezTo>
                <a:close/>
              </a:path>
            </a:pathLst>
          </a:custGeom>
          <a:solidFill>
            <a:srgbClr val="281C9D"/>
          </a:solidFill>
          <a:ln>
            <a:solidFill>
              <a:srgbClr val="281C9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20"/>
          <p:cNvSpPr txBox="1"/>
          <p:nvPr/>
        </p:nvSpPr>
        <p:spPr>
          <a:xfrm>
            <a:off x="1453985" y="4676073"/>
            <a:ext cx="6882678" cy="3053400"/>
          </a:xfrm>
          <a:prstGeom prst="rect">
            <a:avLst/>
          </a:prstGeom>
        </p:spPr>
        <p:txBody>
          <a:bodyPr wrap="square" lIns="0" tIns="0" rIns="0" bIns="0" rtlCol="0" anchor="t">
            <a:spAutoFit/>
          </a:bodyPr>
          <a:lstStyle/>
          <a:p>
            <a:pPr marL="0" lvl="0" indent="0" algn="l">
              <a:lnSpc>
                <a:spcPts val="3020"/>
              </a:lnSpc>
            </a:pPr>
            <a:r>
              <a:rPr lang="en-US" sz="2000" b="1" dirty="0">
                <a:solidFill>
                  <a:srgbClr val="2B2A2A"/>
                </a:solidFill>
                <a:latin typeface="Poppins"/>
                <a:ea typeface="Poppins"/>
                <a:cs typeface="Poppins"/>
                <a:sym typeface="Poppins"/>
              </a:rPr>
              <a:t>VAULTA </a:t>
            </a:r>
            <a:r>
              <a:rPr lang="en-US" sz="2000" dirty="0">
                <a:solidFill>
                  <a:srgbClr val="2B2A2A"/>
                </a:solidFill>
                <a:latin typeface="Poppins"/>
                <a:ea typeface="Poppins"/>
                <a:cs typeface="Poppins"/>
                <a:sym typeface="Poppins"/>
              </a:rPr>
              <a:t>is a coined name inspired by the word vault, which refers to a secure place where valuables, especially money, are stored. Adding the suffix "-a" gives the name a modern and tech-savvy feel, making it sound innovative and appealing for a financial or banking app. It suggests security, trust, and safeguarding your money, while also implying ease of access and functionality in a digital platform.</a:t>
            </a:r>
          </a:p>
        </p:txBody>
      </p:sp>
      <p:sp>
        <p:nvSpPr>
          <p:cNvPr id="51" name="Rectangle: Rounded Corners 50">
            <a:extLst>
              <a:ext uri="{FF2B5EF4-FFF2-40B4-BE49-F238E27FC236}">
                <a16:creationId xmlns:a16="http://schemas.microsoft.com/office/drawing/2014/main" id="{27B46DF7-C79C-3DDC-EC60-2EC544906911}"/>
              </a:ext>
            </a:extLst>
          </p:cNvPr>
          <p:cNvSpPr/>
          <p:nvPr/>
        </p:nvSpPr>
        <p:spPr>
          <a:xfrm rot="531613">
            <a:off x="11721563" y="4522982"/>
            <a:ext cx="7306056" cy="9454896"/>
          </a:xfrm>
          <a:prstGeom prst="roundRect">
            <a:avLst>
              <a:gd name="adj" fmla="val 11115"/>
            </a:avLst>
          </a:prstGeom>
          <a:solidFill>
            <a:srgbClr val="281C9D"/>
          </a:solidFill>
          <a:ln>
            <a:solidFill>
              <a:srgbClr val="281C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BF1B4393-00F9-9973-E6FE-164D90458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0" y="4152900"/>
            <a:ext cx="5223025" cy="5905500"/>
          </a:xfrm>
          <a:prstGeom prst="rect">
            <a:avLst/>
          </a:prstGeom>
        </p:spPr>
      </p:pic>
      <p:sp>
        <p:nvSpPr>
          <p:cNvPr id="8" name="TextBox 19">
            <a:extLst>
              <a:ext uri="{FF2B5EF4-FFF2-40B4-BE49-F238E27FC236}">
                <a16:creationId xmlns:a16="http://schemas.microsoft.com/office/drawing/2014/main" id="{4B3F73D3-DFF4-B1AE-4262-1B9156FAE2F4}"/>
              </a:ext>
            </a:extLst>
          </p:cNvPr>
          <p:cNvSpPr txBox="1"/>
          <p:nvPr/>
        </p:nvSpPr>
        <p:spPr>
          <a:xfrm>
            <a:off x="3657600" y="2933700"/>
            <a:ext cx="4495800" cy="942566"/>
          </a:xfrm>
          <a:prstGeom prst="rect">
            <a:avLst/>
          </a:prstGeom>
        </p:spPr>
        <p:txBody>
          <a:bodyPr wrap="square" lIns="0" tIns="0" rIns="0" bIns="0" rtlCol="0" anchor="t">
            <a:spAutoFit/>
          </a:bodyPr>
          <a:lstStyle/>
          <a:p>
            <a:pPr marL="0" lvl="0" indent="0" algn="l">
              <a:lnSpc>
                <a:spcPts val="3020"/>
              </a:lnSpc>
            </a:pPr>
            <a:r>
              <a:rPr lang="en-US" sz="7500" dirty="0">
                <a:solidFill>
                  <a:srgbClr val="D2BE25"/>
                </a:solidFill>
                <a:latin typeface="Poppins Bold" panose="00000800000000000000" charset="0"/>
                <a:ea typeface="Poppins"/>
                <a:cs typeface="Poppins Bold" panose="00000800000000000000" charset="0"/>
                <a:sym typeface="Poppins"/>
              </a:rPr>
              <a:t> VAULTA?</a:t>
            </a:r>
          </a:p>
        </p:txBody>
      </p:sp>
      <p:pic>
        <p:nvPicPr>
          <p:cNvPr id="2" name="Picture 1" descr="A logo of a globe with a graduation cap&#10;&#10;Description automatically generated">
            <a:extLst>
              <a:ext uri="{FF2B5EF4-FFF2-40B4-BE49-F238E27FC236}">
                <a16:creationId xmlns:a16="http://schemas.microsoft.com/office/drawing/2014/main" id="{E3FD8799-8422-81A5-2995-DB8C55C72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B080F36-5A4A-23F9-6EAD-BF70A81ACE38}"/>
            </a:ext>
          </a:extLst>
        </p:cNvPr>
        <p:cNvGrpSpPr/>
        <p:nvPr/>
      </p:nvGrpSpPr>
      <p:grpSpPr>
        <a:xfrm>
          <a:off x="0" y="0"/>
          <a:ext cx="0" cy="0"/>
          <a:chOff x="0" y="0"/>
          <a:chExt cx="0" cy="0"/>
        </a:xfrm>
      </p:grpSpPr>
      <p:sp>
        <p:nvSpPr>
          <p:cNvPr id="3" name="Freeform: Shape 2">
            <a:extLst>
              <a:ext uri="{FF2B5EF4-FFF2-40B4-BE49-F238E27FC236}">
                <a16:creationId xmlns:a16="http://schemas.microsoft.com/office/drawing/2014/main" id="{0033AA77-4D25-AD94-F0B3-BF73D8EFB700}"/>
              </a:ext>
            </a:extLst>
          </p:cNvPr>
          <p:cNvSpPr/>
          <p:nvPr/>
        </p:nvSpPr>
        <p:spPr>
          <a:xfrm rot="531613">
            <a:off x="-3887284" y="-4845008"/>
            <a:ext cx="10545150" cy="9454896"/>
          </a:xfrm>
          <a:custGeom>
            <a:avLst/>
            <a:gdLst/>
            <a:ahLst/>
            <a:cxnLst/>
            <a:rect l="l" t="t" r="r" b="b"/>
            <a:pathLst>
              <a:path w="10545150" h="9454896">
                <a:moveTo>
                  <a:pt x="7306056" y="7879352"/>
                </a:moveTo>
                <a:lnTo>
                  <a:pt x="7342845" y="7873617"/>
                </a:lnTo>
                <a:lnTo>
                  <a:pt x="7364117" y="8010081"/>
                </a:lnTo>
                <a:lnTo>
                  <a:pt x="7306056" y="8019132"/>
                </a:lnTo>
                <a:close/>
                <a:moveTo>
                  <a:pt x="6616853" y="7724579"/>
                </a:moveTo>
                <a:cubicBezTo>
                  <a:pt x="6648852" y="7719591"/>
                  <a:pt x="6677797" y="7726968"/>
                  <a:pt x="6703690" y="7746710"/>
                </a:cubicBezTo>
                <a:cubicBezTo>
                  <a:pt x="6729582" y="7766453"/>
                  <a:pt x="6745658" y="7796402"/>
                  <a:pt x="6751918" y="7836557"/>
                </a:cubicBezTo>
                <a:cubicBezTo>
                  <a:pt x="6758177" y="7876712"/>
                  <a:pt x="6751979" y="7910133"/>
                  <a:pt x="6733325" y="7936820"/>
                </a:cubicBezTo>
                <a:cubicBezTo>
                  <a:pt x="6714670" y="7963506"/>
                  <a:pt x="6689343" y="7979344"/>
                  <a:pt x="6657345" y="7984332"/>
                </a:cubicBezTo>
                <a:cubicBezTo>
                  <a:pt x="6625346" y="7989320"/>
                  <a:pt x="6596376" y="7981786"/>
                  <a:pt x="6570435" y="7961729"/>
                </a:cubicBezTo>
                <a:cubicBezTo>
                  <a:pt x="6544494" y="7941673"/>
                  <a:pt x="6528394" y="7911568"/>
                  <a:pt x="6522134" y="7871413"/>
                </a:cubicBezTo>
                <a:cubicBezTo>
                  <a:pt x="6515874" y="7831258"/>
                  <a:pt x="6522097" y="7797993"/>
                  <a:pt x="6540800" y="7771620"/>
                </a:cubicBezTo>
                <a:cubicBezTo>
                  <a:pt x="6559504" y="7745247"/>
                  <a:pt x="6584855" y="7729567"/>
                  <a:pt x="6616853" y="7724579"/>
                </a:cubicBezTo>
                <a:close/>
                <a:moveTo>
                  <a:pt x="9206975" y="7309251"/>
                </a:moveTo>
                <a:cubicBezTo>
                  <a:pt x="9179996" y="7313456"/>
                  <a:pt x="9158475" y="7324845"/>
                  <a:pt x="9142411" y="7343415"/>
                </a:cubicBezTo>
                <a:cubicBezTo>
                  <a:pt x="9126347" y="7361986"/>
                  <a:pt x="9118369" y="7386045"/>
                  <a:pt x="9118476" y="7415591"/>
                </a:cubicBezTo>
                <a:lnTo>
                  <a:pt x="9319879" y="7384195"/>
                </a:lnTo>
                <a:cubicBezTo>
                  <a:pt x="9315575" y="7356589"/>
                  <a:pt x="9302741" y="7336096"/>
                  <a:pt x="9281375" y="7322717"/>
                </a:cubicBezTo>
                <a:cubicBezTo>
                  <a:pt x="9260009" y="7309338"/>
                  <a:pt x="9235210" y="7304850"/>
                  <a:pt x="9206975" y="7309251"/>
                </a:cubicBezTo>
                <a:close/>
                <a:moveTo>
                  <a:pt x="7625871" y="7555721"/>
                </a:moveTo>
                <a:cubicBezTo>
                  <a:pt x="7598891" y="7559926"/>
                  <a:pt x="7577370" y="7571314"/>
                  <a:pt x="7561306" y="7589885"/>
                </a:cubicBezTo>
                <a:cubicBezTo>
                  <a:pt x="7545242" y="7608456"/>
                  <a:pt x="7537264" y="7632515"/>
                  <a:pt x="7537371" y="7662061"/>
                </a:cubicBezTo>
                <a:lnTo>
                  <a:pt x="7738774" y="7630665"/>
                </a:lnTo>
                <a:cubicBezTo>
                  <a:pt x="7734470" y="7603058"/>
                  <a:pt x="7721636" y="7582566"/>
                  <a:pt x="7700270" y="7569187"/>
                </a:cubicBezTo>
                <a:cubicBezTo>
                  <a:pt x="7678905" y="7555808"/>
                  <a:pt x="7654105" y="7551319"/>
                  <a:pt x="7625871" y="7555721"/>
                </a:cubicBezTo>
                <a:close/>
                <a:moveTo>
                  <a:pt x="9859139" y="7077448"/>
                </a:moveTo>
                <a:cubicBezTo>
                  <a:pt x="9920627" y="7067863"/>
                  <a:pt x="9972828" y="7080131"/>
                  <a:pt x="10015743" y="7114250"/>
                </a:cubicBezTo>
                <a:cubicBezTo>
                  <a:pt x="10058658" y="7148370"/>
                  <a:pt x="10085543" y="7200252"/>
                  <a:pt x="10096400" y="7269896"/>
                </a:cubicBezTo>
                <a:lnTo>
                  <a:pt x="10144227" y="7576705"/>
                </a:lnTo>
                <a:lnTo>
                  <a:pt x="9984234" y="7601646"/>
                </a:lnTo>
                <a:lnTo>
                  <a:pt x="9939781" y="7316482"/>
                </a:lnTo>
                <a:cubicBezTo>
                  <a:pt x="9934304" y="7281346"/>
                  <a:pt x="9920952" y="7255472"/>
                  <a:pt x="9899725" y="7238858"/>
                </a:cubicBezTo>
                <a:cubicBezTo>
                  <a:pt x="9878497" y="7222244"/>
                  <a:pt x="9852512" y="7216334"/>
                  <a:pt x="9821768" y="7221126"/>
                </a:cubicBezTo>
                <a:cubicBezTo>
                  <a:pt x="9791025" y="7225919"/>
                  <a:pt x="9768072" y="7239458"/>
                  <a:pt x="9752908" y="7261745"/>
                </a:cubicBezTo>
                <a:cubicBezTo>
                  <a:pt x="9737745" y="7284031"/>
                  <a:pt x="9732902" y="7312742"/>
                  <a:pt x="9738379" y="7347878"/>
                </a:cubicBezTo>
                <a:lnTo>
                  <a:pt x="9782831" y="7633041"/>
                </a:lnTo>
                <a:lnTo>
                  <a:pt x="9621897" y="7658128"/>
                </a:lnTo>
                <a:lnTo>
                  <a:pt x="9540034" y="7132976"/>
                </a:lnTo>
                <a:lnTo>
                  <a:pt x="9700968" y="7107889"/>
                </a:lnTo>
                <a:lnTo>
                  <a:pt x="9711825" y="7177532"/>
                </a:lnTo>
                <a:cubicBezTo>
                  <a:pt x="9724519" y="7151775"/>
                  <a:pt x="9743617" y="7130000"/>
                  <a:pt x="9769121" y="7112207"/>
                </a:cubicBezTo>
                <a:cubicBezTo>
                  <a:pt x="9794625" y="7094414"/>
                  <a:pt x="9824631" y="7082827"/>
                  <a:pt x="9859139" y="7077448"/>
                </a:cubicBezTo>
                <a:close/>
                <a:moveTo>
                  <a:pt x="8272388" y="7324798"/>
                </a:moveTo>
                <a:cubicBezTo>
                  <a:pt x="8311915" y="7318636"/>
                  <a:pt x="8348528" y="7321605"/>
                  <a:pt x="8382226" y="7333704"/>
                </a:cubicBezTo>
                <a:cubicBezTo>
                  <a:pt x="8415925" y="7345803"/>
                  <a:pt x="8444003" y="7366169"/>
                  <a:pt x="8466461" y="7394801"/>
                </a:cubicBezTo>
                <a:cubicBezTo>
                  <a:pt x="8480157" y="7363104"/>
                  <a:pt x="8501273" y="7335712"/>
                  <a:pt x="8529807" y="7312626"/>
                </a:cubicBezTo>
                <a:cubicBezTo>
                  <a:pt x="8558342" y="7289541"/>
                  <a:pt x="8591118" y="7275113"/>
                  <a:pt x="8628136" y="7269342"/>
                </a:cubicBezTo>
                <a:cubicBezTo>
                  <a:pt x="8693388" y="7259171"/>
                  <a:pt x="8748388" y="7270841"/>
                  <a:pt x="8793137" y="7304354"/>
                </a:cubicBezTo>
                <a:cubicBezTo>
                  <a:pt x="8837885" y="7337866"/>
                  <a:pt x="8865736" y="7389758"/>
                  <a:pt x="8876690" y="7460030"/>
                </a:cubicBezTo>
                <a:lnTo>
                  <a:pt x="8924517" y="7766839"/>
                </a:lnTo>
                <a:lnTo>
                  <a:pt x="8764524" y="7791780"/>
                </a:lnTo>
                <a:lnTo>
                  <a:pt x="8720072" y="7506616"/>
                </a:lnTo>
                <a:cubicBezTo>
                  <a:pt x="8714790" y="7472735"/>
                  <a:pt x="8701766" y="7447934"/>
                  <a:pt x="8680999" y="7432213"/>
                </a:cubicBezTo>
                <a:cubicBezTo>
                  <a:pt x="8660233" y="7416491"/>
                  <a:pt x="8634164" y="7411075"/>
                  <a:pt x="8602792" y="7415966"/>
                </a:cubicBezTo>
                <a:cubicBezTo>
                  <a:pt x="8571421" y="7420856"/>
                  <a:pt x="8548237" y="7433949"/>
                  <a:pt x="8533241" y="7455246"/>
                </a:cubicBezTo>
                <a:cubicBezTo>
                  <a:pt x="8518245" y="7476542"/>
                  <a:pt x="8513388" y="7504131"/>
                  <a:pt x="8518669" y="7538012"/>
                </a:cubicBezTo>
                <a:lnTo>
                  <a:pt x="8563122" y="7823175"/>
                </a:lnTo>
                <a:lnTo>
                  <a:pt x="8403129" y="7848116"/>
                </a:lnTo>
                <a:lnTo>
                  <a:pt x="8358676" y="7562952"/>
                </a:lnTo>
                <a:cubicBezTo>
                  <a:pt x="8353395" y="7529071"/>
                  <a:pt x="8340371" y="7504270"/>
                  <a:pt x="8319604" y="7488548"/>
                </a:cubicBezTo>
                <a:cubicBezTo>
                  <a:pt x="8298837" y="7472827"/>
                  <a:pt x="8272768" y="7467411"/>
                  <a:pt x="8241397" y="7472302"/>
                </a:cubicBezTo>
                <a:cubicBezTo>
                  <a:pt x="8210026" y="7477192"/>
                  <a:pt x="8186842" y="7490285"/>
                  <a:pt x="8171846" y="7511582"/>
                </a:cubicBezTo>
                <a:cubicBezTo>
                  <a:pt x="8156850" y="7532878"/>
                  <a:pt x="8151992" y="7560467"/>
                  <a:pt x="8157274" y="7594347"/>
                </a:cubicBezTo>
                <a:lnTo>
                  <a:pt x="8201726" y="7879511"/>
                </a:lnTo>
                <a:lnTo>
                  <a:pt x="8040792" y="7904598"/>
                </a:lnTo>
                <a:lnTo>
                  <a:pt x="7958929" y="7379445"/>
                </a:lnTo>
                <a:lnTo>
                  <a:pt x="8119863" y="7354358"/>
                </a:lnTo>
                <a:lnTo>
                  <a:pt x="8130133" y="7420238"/>
                </a:lnTo>
                <a:cubicBezTo>
                  <a:pt x="8143023" y="7395735"/>
                  <a:pt x="8161641" y="7374999"/>
                  <a:pt x="8185988" y="7358029"/>
                </a:cubicBezTo>
                <a:cubicBezTo>
                  <a:pt x="8210334" y="7341059"/>
                  <a:pt x="8239135" y="7329982"/>
                  <a:pt x="8272388" y="7324798"/>
                </a:cubicBezTo>
                <a:close/>
                <a:moveTo>
                  <a:pt x="9188759" y="7180022"/>
                </a:moveTo>
                <a:cubicBezTo>
                  <a:pt x="9239580" y="7172100"/>
                  <a:pt x="9286417" y="7175724"/>
                  <a:pt x="9329270" y="7190895"/>
                </a:cubicBezTo>
                <a:cubicBezTo>
                  <a:pt x="9372123" y="7206065"/>
                  <a:pt x="9407767" y="7231678"/>
                  <a:pt x="9436202" y="7267734"/>
                </a:cubicBezTo>
                <a:cubicBezTo>
                  <a:pt x="9464637" y="7303789"/>
                  <a:pt x="9482963" y="7348169"/>
                  <a:pt x="9491179" y="7400872"/>
                </a:cubicBezTo>
                <a:cubicBezTo>
                  <a:pt x="9493526" y="7415931"/>
                  <a:pt x="9495030" y="7431763"/>
                  <a:pt x="9495691" y="7448369"/>
                </a:cubicBezTo>
                <a:lnTo>
                  <a:pt x="9131472" y="7505145"/>
                </a:lnTo>
                <a:cubicBezTo>
                  <a:pt x="9139068" y="7537380"/>
                  <a:pt x="9153464" y="7560682"/>
                  <a:pt x="9174664" y="7575051"/>
                </a:cubicBezTo>
                <a:cubicBezTo>
                  <a:pt x="9195862" y="7589420"/>
                  <a:pt x="9219951" y="7594501"/>
                  <a:pt x="9246930" y="7590296"/>
                </a:cubicBezTo>
                <a:cubicBezTo>
                  <a:pt x="9287085" y="7584036"/>
                  <a:pt x="9312365" y="7562743"/>
                  <a:pt x="9322769" y="7526417"/>
                </a:cubicBezTo>
                <a:lnTo>
                  <a:pt x="9494055" y="7499716"/>
                </a:lnTo>
                <a:cubicBezTo>
                  <a:pt x="9490650" y="7535594"/>
                  <a:pt x="9479650" y="7569121"/>
                  <a:pt x="9461052" y="7600297"/>
                </a:cubicBezTo>
                <a:cubicBezTo>
                  <a:pt x="9442455" y="7631474"/>
                  <a:pt x="9417124" y="7657595"/>
                  <a:pt x="9385061" y="7678659"/>
                </a:cubicBezTo>
                <a:cubicBezTo>
                  <a:pt x="9352998" y="7699724"/>
                  <a:pt x="9315634" y="7713582"/>
                  <a:pt x="9272969" y="7720233"/>
                </a:cubicBezTo>
                <a:cubicBezTo>
                  <a:pt x="9221521" y="7728253"/>
                  <a:pt x="9174007" y="7724413"/>
                  <a:pt x="9130429" y="7708713"/>
                </a:cubicBezTo>
                <a:cubicBezTo>
                  <a:pt x="9086851" y="7693012"/>
                  <a:pt x="9050589" y="7666532"/>
                  <a:pt x="9021645" y="7629270"/>
                </a:cubicBezTo>
                <a:cubicBezTo>
                  <a:pt x="8992700" y="7592009"/>
                  <a:pt x="8973973" y="7546085"/>
                  <a:pt x="8965464" y="7491499"/>
                </a:cubicBezTo>
                <a:cubicBezTo>
                  <a:pt x="8956955" y="7436913"/>
                  <a:pt x="8960658" y="7387493"/>
                  <a:pt x="8976575" y="7343239"/>
                </a:cubicBezTo>
                <a:cubicBezTo>
                  <a:pt x="8992491" y="7298984"/>
                  <a:pt x="9018815" y="7262747"/>
                  <a:pt x="9055547" y="7234528"/>
                </a:cubicBezTo>
                <a:cubicBezTo>
                  <a:pt x="9092279" y="7206308"/>
                  <a:pt x="9136683" y="7188140"/>
                  <a:pt x="9188759" y="7180022"/>
                </a:cubicBezTo>
                <a:close/>
                <a:moveTo>
                  <a:pt x="7607654" y="7426492"/>
                </a:moveTo>
                <a:cubicBezTo>
                  <a:pt x="7658475" y="7418570"/>
                  <a:pt x="7705312" y="7422194"/>
                  <a:pt x="7748165" y="7437364"/>
                </a:cubicBezTo>
                <a:cubicBezTo>
                  <a:pt x="7791018" y="7452535"/>
                  <a:pt x="7826662" y="7478148"/>
                  <a:pt x="7855098" y="7514204"/>
                </a:cubicBezTo>
                <a:cubicBezTo>
                  <a:pt x="7883533" y="7550259"/>
                  <a:pt x="7901858" y="7594639"/>
                  <a:pt x="7910074" y="7647342"/>
                </a:cubicBezTo>
                <a:cubicBezTo>
                  <a:pt x="7912421" y="7662400"/>
                  <a:pt x="7913925" y="7678233"/>
                  <a:pt x="7914586" y="7694839"/>
                </a:cubicBezTo>
                <a:lnTo>
                  <a:pt x="7550367" y="7751615"/>
                </a:lnTo>
                <a:cubicBezTo>
                  <a:pt x="7557963" y="7783850"/>
                  <a:pt x="7572360" y="7807152"/>
                  <a:pt x="7593558" y="7821520"/>
                </a:cubicBezTo>
                <a:cubicBezTo>
                  <a:pt x="7614757" y="7835889"/>
                  <a:pt x="7638846" y="7840971"/>
                  <a:pt x="7665825" y="7836765"/>
                </a:cubicBezTo>
                <a:cubicBezTo>
                  <a:pt x="7705980" y="7830506"/>
                  <a:pt x="7731260" y="7809213"/>
                  <a:pt x="7741664" y="7772887"/>
                </a:cubicBezTo>
                <a:lnTo>
                  <a:pt x="7912950" y="7746186"/>
                </a:lnTo>
                <a:cubicBezTo>
                  <a:pt x="7909546" y="7782064"/>
                  <a:pt x="7898544" y="7815591"/>
                  <a:pt x="7879947" y="7846767"/>
                </a:cubicBezTo>
                <a:cubicBezTo>
                  <a:pt x="7861350" y="7877944"/>
                  <a:pt x="7836019" y="7904064"/>
                  <a:pt x="7803956" y="7925129"/>
                </a:cubicBezTo>
                <a:cubicBezTo>
                  <a:pt x="7771893" y="7946194"/>
                  <a:pt x="7734529" y="7960052"/>
                  <a:pt x="7691865" y="7966703"/>
                </a:cubicBezTo>
                <a:cubicBezTo>
                  <a:pt x="7640416" y="7974723"/>
                  <a:pt x="7592903" y="7970883"/>
                  <a:pt x="7549324" y="7955182"/>
                </a:cubicBezTo>
                <a:cubicBezTo>
                  <a:pt x="7505746" y="7939482"/>
                  <a:pt x="7469484" y="7913001"/>
                  <a:pt x="7440540" y="7875740"/>
                </a:cubicBezTo>
                <a:cubicBezTo>
                  <a:pt x="7411595" y="7838478"/>
                  <a:pt x="7392868" y="7792555"/>
                  <a:pt x="7384359" y="7737969"/>
                </a:cubicBezTo>
                <a:cubicBezTo>
                  <a:pt x="7375850" y="7683383"/>
                  <a:pt x="7379554" y="7633963"/>
                  <a:pt x="7395470" y="7589708"/>
                </a:cubicBezTo>
                <a:cubicBezTo>
                  <a:pt x="7411386" y="7545454"/>
                  <a:pt x="7437710" y="7509217"/>
                  <a:pt x="7474442" y="7480998"/>
                </a:cubicBezTo>
                <a:cubicBezTo>
                  <a:pt x="7511174" y="7452778"/>
                  <a:pt x="7555578" y="7434610"/>
                  <a:pt x="7607654" y="7426492"/>
                </a:cubicBezTo>
                <a:close/>
                <a:moveTo>
                  <a:pt x="6547937" y="7591685"/>
                </a:moveTo>
                <a:cubicBezTo>
                  <a:pt x="6504645" y="7598434"/>
                  <a:pt x="6467143" y="7615527"/>
                  <a:pt x="6435431" y="7642963"/>
                </a:cubicBezTo>
                <a:cubicBezTo>
                  <a:pt x="6403718" y="7670400"/>
                  <a:pt x="6380845" y="7706099"/>
                  <a:pt x="6366811" y="7750061"/>
                </a:cubicBezTo>
                <a:cubicBezTo>
                  <a:pt x="6352777" y="7794022"/>
                  <a:pt x="6349966" y="7842981"/>
                  <a:pt x="6358377" y="7896940"/>
                </a:cubicBezTo>
                <a:cubicBezTo>
                  <a:pt x="6366788" y="7950898"/>
                  <a:pt x="6384392" y="7996836"/>
                  <a:pt x="6411190" y="8034754"/>
                </a:cubicBezTo>
                <a:cubicBezTo>
                  <a:pt x="6437987" y="8072671"/>
                  <a:pt x="6470690" y="8100028"/>
                  <a:pt x="6509298" y="8116824"/>
                </a:cubicBezTo>
                <a:cubicBezTo>
                  <a:pt x="6547906" y="8133621"/>
                  <a:pt x="6588542" y="8138694"/>
                  <a:pt x="6631206" y="8132043"/>
                </a:cubicBezTo>
                <a:cubicBezTo>
                  <a:pt x="6668224" y="8126272"/>
                  <a:pt x="6699520" y="8113682"/>
                  <a:pt x="6725093" y="8094271"/>
                </a:cubicBezTo>
                <a:cubicBezTo>
                  <a:pt x="6750666" y="8074861"/>
                  <a:pt x="6769388" y="8051698"/>
                  <a:pt x="6781259" y="8024784"/>
                </a:cubicBezTo>
                <a:lnTo>
                  <a:pt x="6792849" y="8099133"/>
                </a:lnTo>
                <a:lnTo>
                  <a:pt x="6953783" y="8074046"/>
                </a:lnTo>
                <a:lnTo>
                  <a:pt x="6871920" y="7548893"/>
                </a:lnTo>
                <a:lnTo>
                  <a:pt x="6710986" y="7573980"/>
                </a:lnTo>
                <a:lnTo>
                  <a:pt x="6722576" y="7648330"/>
                </a:lnTo>
                <a:cubicBezTo>
                  <a:pt x="6703703" y="7626208"/>
                  <a:pt x="6679133" y="7609794"/>
                  <a:pt x="6648865" y="7599088"/>
                </a:cubicBezTo>
                <a:cubicBezTo>
                  <a:pt x="6618598" y="7588382"/>
                  <a:pt x="6584955" y="7585915"/>
                  <a:pt x="6547937" y="7591685"/>
                </a:cubicBezTo>
                <a:close/>
                <a:moveTo>
                  <a:pt x="5637861" y="7733552"/>
                </a:moveTo>
                <a:cubicBezTo>
                  <a:pt x="5593314" y="7740496"/>
                  <a:pt x="5556009" y="7753702"/>
                  <a:pt x="5525946" y="7773170"/>
                </a:cubicBezTo>
                <a:cubicBezTo>
                  <a:pt x="5495884" y="7792638"/>
                  <a:pt x="5474470" y="7816059"/>
                  <a:pt x="5461707" y="7843434"/>
                </a:cubicBezTo>
                <a:cubicBezTo>
                  <a:pt x="5448944" y="7870809"/>
                  <a:pt x="5444909" y="7899555"/>
                  <a:pt x="5449604" y="7929671"/>
                </a:cubicBezTo>
                <a:cubicBezTo>
                  <a:pt x="5455179" y="7965434"/>
                  <a:pt x="5468702" y="7992407"/>
                  <a:pt x="5490174" y="8010589"/>
                </a:cubicBezTo>
                <a:cubicBezTo>
                  <a:pt x="5511646" y="8028771"/>
                  <a:pt x="5535688" y="8040769"/>
                  <a:pt x="5562301" y="8046582"/>
                </a:cubicBezTo>
                <a:cubicBezTo>
                  <a:pt x="5588913" y="8052395"/>
                  <a:pt x="5621727" y="8056759"/>
                  <a:pt x="5660742" y="8059674"/>
                </a:cubicBezTo>
                <a:cubicBezTo>
                  <a:pt x="5697247" y="8062981"/>
                  <a:pt x="5723905" y="8067020"/>
                  <a:pt x="5740715" y="8071790"/>
                </a:cubicBezTo>
                <a:cubicBezTo>
                  <a:pt x="5757525" y="8076560"/>
                  <a:pt x="5767104" y="8086474"/>
                  <a:pt x="5769452" y="8101533"/>
                </a:cubicBezTo>
                <a:cubicBezTo>
                  <a:pt x="5771408" y="8114081"/>
                  <a:pt x="5767507" y="8125132"/>
                  <a:pt x="5757750" y="8134687"/>
                </a:cubicBezTo>
                <a:cubicBezTo>
                  <a:pt x="5747992" y="8144241"/>
                  <a:pt x="5733075" y="8150583"/>
                  <a:pt x="5712998" y="8153713"/>
                </a:cubicBezTo>
                <a:cubicBezTo>
                  <a:pt x="5691037" y="8157136"/>
                  <a:pt x="5671648" y="8154375"/>
                  <a:pt x="5654830" y="8145428"/>
                </a:cubicBezTo>
                <a:cubicBezTo>
                  <a:pt x="5638011" y="8136482"/>
                  <a:pt x="5627243" y="8123058"/>
                  <a:pt x="5622524" y="8105156"/>
                </a:cubicBezTo>
                <a:lnTo>
                  <a:pt x="5463472" y="8129950"/>
                </a:lnTo>
                <a:cubicBezTo>
                  <a:pt x="5471264" y="8163439"/>
                  <a:pt x="5487639" y="8192217"/>
                  <a:pt x="5512598" y="8216282"/>
                </a:cubicBezTo>
                <a:cubicBezTo>
                  <a:pt x="5537558" y="8240347"/>
                  <a:pt x="5569142" y="8257435"/>
                  <a:pt x="5607350" y="8267546"/>
                </a:cubicBezTo>
                <a:cubicBezTo>
                  <a:pt x="5645558" y="8277657"/>
                  <a:pt x="5687563" y="8279142"/>
                  <a:pt x="5733365" y="8272002"/>
                </a:cubicBezTo>
                <a:cubicBezTo>
                  <a:pt x="5776030" y="8265352"/>
                  <a:pt x="5812442" y="8252606"/>
                  <a:pt x="5842603" y="8233766"/>
                </a:cubicBezTo>
                <a:cubicBezTo>
                  <a:pt x="5872763" y="8214926"/>
                  <a:pt x="5894588" y="8192083"/>
                  <a:pt x="5908076" y="8165237"/>
                </a:cubicBezTo>
                <a:cubicBezTo>
                  <a:pt x="5921565" y="8138392"/>
                  <a:pt x="5925913" y="8109597"/>
                  <a:pt x="5921121" y="8078854"/>
                </a:cubicBezTo>
                <a:cubicBezTo>
                  <a:pt x="5914821" y="8042561"/>
                  <a:pt x="5900729" y="8015034"/>
                  <a:pt x="5878846" y="7996273"/>
                </a:cubicBezTo>
                <a:cubicBezTo>
                  <a:pt x="5856962" y="7977513"/>
                  <a:pt x="5833028" y="7965177"/>
                  <a:pt x="5807042" y="7959266"/>
                </a:cubicBezTo>
                <a:cubicBezTo>
                  <a:pt x="5781057" y="7953355"/>
                  <a:pt x="5747832" y="7948413"/>
                  <a:pt x="5707367" y="7944438"/>
                </a:cubicBezTo>
                <a:cubicBezTo>
                  <a:pt x="5672312" y="7942190"/>
                  <a:pt x="5646199" y="7938549"/>
                  <a:pt x="5629026" y="7933514"/>
                </a:cubicBezTo>
                <a:cubicBezTo>
                  <a:pt x="5611853" y="7928479"/>
                  <a:pt x="5602092" y="7918432"/>
                  <a:pt x="5599745" y="7903374"/>
                </a:cubicBezTo>
                <a:cubicBezTo>
                  <a:pt x="5597789" y="7890826"/>
                  <a:pt x="5601268" y="7880161"/>
                  <a:pt x="5610182" y="7871381"/>
                </a:cubicBezTo>
                <a:cubicBezTo>
                  <a:pt x="5619096" y="7862601"/>
                  <a:pt x="5632965" y="7856744"/>
                  <a:pt x="5651787" y="7853810"/>
                </a:cubicBezTo>
                <a:cubicBezTo>
                  <a:pt x="5673747" y="7850386"/>
                  <a:pt x="5692303" y="7852957"/>
                  <a:pt x="5707455" y="7861520"/>
                </a:cubicBezTo>
                <a:cubicBezTo>
                  <a:pt x="5722607" y="7870083"/>
                  <a:pt x="5732857" y="7883267"/>
                  <a:pt x="5738203" y="7901071"/>
                </a:cubicBezTo>
                <a:lnTo>
                  <a:pt x="5886902" y="7877891"/>
                </a:lnTo>
                <a:cubicBezTo>
                  <a:pt x="5872844" y="7824813"/>
                  <a:pt x="5844292" y="7784920"/>
                  <a:pt x="5801247" y="7758211"/>
                </a:cubicBezTo>
                <a:cubicBezTo>
                  <a:pt x="5758202" y="7731502"/>
                  <a:pt x="5703740" y="7723282"/>
                  <a:pt x="5637861" y="7733552"/>
                </a:cubicBezTo>
                <a:close/>
                <a:moveTo>
                  <a:pt x="10176052" y="6902726"/>
                </a:moveTo>
                <a:lnTo>
                  <a:pt x="10336986" y="6877639"/>
                </a:lnTo>
                <a:lnTo>
                  <a:pt x="10356938" y="7005633"/>
                </a:lnTo>
                <a:lnTo>
                  <a:pt x="10462345" y="6989202"/>
                </a:lnTo>
                <a:lnTo>
                  <a:pt x="10483178" y="7122843"/>
                </a:lnTo>
                <a:lnTo>
                  <a:pt x="10377771" y="7139274"/>
                </a:lnTo>
                <a:lnTo>
                  <a:pt x="10410634" y="7350088"/>
                </a:lnTo>
                <a:cubicBezTo>
                  <a:pt x="10413079" y="7365774"/>
                  <a:pt x="10418604" y="7376480"/>
                  <a:pt x="10427209" y="7382208"/>
                </a:cubicBezTo>
                <a:cubicBezTo>
                  <a:pt x="10435814" y="7387936"/>
                  <a:pt x="10448901" y="7389431"/>
                  <a:pt x="10466468" y="7386692"/>
                </a:cubicBezTo>
                <a:lnTo>
                  <a:pt x="10523877" y="7377743"/>
                </a:lnTo>
                <a:lnTo>
                  <a:pt x="10545150" y="7514208"/>
                </a:lnTo>
                <a:lnTo>
                  <a:pt x="10463271" y="7526971"/>
                </a:lnTo>
                <a:cubicBezTo>
                  <a:pt x="10404921" y="7536067"/>
                  <a:pt x="10357208" y="7528884"/>
                  <a:pt x="10320131" y="7505422"/>
                </a:cubicBezTo>
                <a:cubicBezTo>
                  <a:pt x="10283056" y="7481960"/>
                  <a:pt x="10259480" y="7437917"/>
                  <a:pt x="10249406" y="7373293"/>
                </a:cubicBezTo>
                <a:lnTo>
                  <a:pt x="10216837" y="7164361"/>
                </a:lnTo>
                <a:lnTo>
                  <a:pt x="10152840" y="7174337"/>
                </a:lnTo>
                <a:lnTo>
                  <a:pt x="10132007" y="7040696"/>
                </a:lnTo>
                <a:lnTo>
                  <a:pt x="10196005" y="7030720"/>
                </a:lnTo>
                <a:close/>
                <a:moveTo>
                  <a:pt x="5969184" y="7558512"/>
                </a:moveTo>
                <a:lnTo>
                  <a:pt x="5989136" y="7686506"/>
                </a:lnTo>
                <a:lnTo>
                  <a:pt x="5925139" y="7696482"/>
                </a:lnTo>
                <a:lnTo>
                  <a:pt x="5945972" y="7830123"/>
                </a:lnTo>
                <a:lnTo>
                  <a:pt x="6009969" y="7820147"/>
                </a:lnTo>
                <a:lnTo>
                  <a:pt x="6042538" y="8029078"/>
                </a:lnTo>
                <a:cubicBezTo>
                  <a:pt x="6052612" y="8093703"/>
                  <a:pt x="6076187" y="8137746"/>
                  <a:pt x="6113263" y="8161208"/>
                </a:cubicBezTo>
                <a:cubicBezTo>
                  <a:pt x="6150339" y="8184670"/>
                  <a:pt x="6198052" y="8191853"/>
                  <a:pt x="6256403" y="8182757"/>
                </a:cubicBezTo>
                <a:lnTo>
                  <a:pt x="6338281" y="8169993"/>
                </a:lnTo>
                <a:lnTo>
                  <a:pt x="6317009" y="8033529"/>
                </a:lnTo>
                <a:lnTo>
                  <a:pt x="6259600" y="8042478"/>
                </a:lnTo>
                <a:cubicBezTo>
                  <a:pt x="6242032" y="8045217"/>
                  <a:pt x="6228945" y="8043722"/>
                  <a:pt x="6220340" y="8037994"/>
                </a:cubicBezTo>
                <a:cubicBezTo>
                  <a:pt x="6211736" y="8032266"/>
                  <a:pt x="6206210" y="8021559"/>
                  <a:pt x="6203765" y="8005874"/>
                </a:cubicBezTo>
                <a:lnTo>
                  <a:pt x="6170903" y="7795060"/>
                </a:lnTo>
                <a:lnTo>
                  <a:pt x="6276310" y="7778628"/>
                </a:lnTo>
                <a:lnTo>
                  <a:pt x="6255477" y="7644987"/>
                </a:lnTo>
                <a:lnTo>
                  <a:pt x="6150070" y="7661419"/>
                </a:lnTo>
                <a:lnTo>
                  <a:pt x="6130118" y="7533424"/>
                </a:lnTo>
                <a:close/>
                <a:moveTo>
                  <a:pt x="7205337" y="6861641"/>
                </a:moveTo>
                <a:cubicBezTo>
                  <a:pt x="7237963" y="6856555"/>
                  <a:pt x="7267198" y="6863726"/>
                  <a:pt x="7293041" y="6883155"/>
                </a:cubicBezTo>
                <a:lnTo>
                  <a:pt x="7306056" y="6898446"/>
                </a:lnTo>
                <a:lnTo>
                  <a:pt x="7306056" y="7089010"/>
                </a:lnTo>
                <a:lnTo>
                  <a:pt x="7288922" y="7105638"/>
                </a:lnTo>
                <a:cubicBezTo>
                  <a:pt x="7276192" y="7113648"/>
                  <a:pt x="7261828" y="7118899"/>
                  <a:pt x="7245829" y="7121394"/>
                </a:cubicBezTo>
                <a:cubicBezTo>
                  <a:pt x="7213830" y="7126382"/>
                  <a:pt x="7184885" y="7119004"/>
                  <a:pt x="7158993" y="7099262"/>
                </a:cubicBezTo>
                <a:cubicBezTo>
                  <a:pt x="7133100" y="7079519"/>
                  <a:pt x="7117024" y="7049570"/>
                  <a:pt x="7110765" y="7009415"/>
                </a:cubicBezTo>
                <a:cubicBezTo>
                  <a:pt x="7104505" y="6969260"/>
                  <a:pt x="7110703" y="6935840"/>
                  <a:pt x="7129358" y="6909153"/>
                </a:cubicBezTo>
                <a:cubicBezTo>
                  <a:pt x="7148012" y="6882466"/>
                  <a:pt x="7173339" y="6866629"/>
                  <a:pt x="7205337" y="6861641"/>
                </a:cubicBezTo>
                <a:close/>
                <a:moveTo>
                  <a:pt x="6568984" y="6959874"/>
                </a:moveTo>
                <a:cubicBezTo>
                  <a:pt x="6599728" y="6955082"/>
                  <a:pt x="6627369" y="6962341"/>
                  <a:pt x="6651909" y="6981652"/>
                </a:cubicBezTo>
                <a:cubicBezTo>
                  <a:pt x="6676449" y="7000962"/>
                  <a:pt x="6691995" y="7031636"/>
                  <a:pt x="6698548" y="7073674"/>
                </a:cubicBezTo>
                <a:cubicBezTo>
                  <a:pt x="6705101" y="7115711"/>
                  <a:pt x="6699315" y="7149710"/>
                  <a:pt x="6681190" y="7175672"/>
                </a:cubicBezTo>
                <a:cubicBezTo>
                  <a:pt x="6663065" y="7201633"/>
                  <a:pt x="6638630" y="7217010"/>
                  <a:pt x="6607887" y="7221803"/>
                </a:cubicBezTo>
                <a:cubicBezTo>
                  <a:pt x="6577143" y="7226595"/>
                  <a:pt x="6549815" y="7219287"/>
                  <a:pt x="6525903" y="7199879"/>
                </a:cubicBezTo>
                <a:cubicBezTo>
                  <a:pt x="6501991" y="7180470"/>
                  <a:pt x="6486758" y="7149747"/>
                  <a:pt x="6480205" y="7107710"/>
                </a:cubicBezTo>
                <a:cubicBezTo>
                  <a:pt x="6473554" y="7065045"/>
                  <a:pt x="6478845" y="7030962"/>
                  <a:pt x="6496078" y="7005461"/>
                </a:cubicBezTo>
                <a:cubicBezTo>
                  <a:pt x="6513311" y="6979960"/>
                  <a:pt x="6537613" y="6964764"/>
                  <a:pt x="6568984" y="6959874"/>
                </a:cubicBezTo>
                <a:close/>
                <a:moveTo>
                  <a:pt x="8082596" y="6713322"/>
                </a:moveTo>
                <a:cubicBezTo>
                  <a:pt x="8055616" y="6717527"/>
                  <a:pt x="8034095" y="6728915"/>
                  <a:pt x="8018031" y="6747486"/>
                </a:cubicBezTo>
                <a:cubicBezTo>
                  <a:pt x="8001967" y="6766057"/>
                  <a:pt x="7993989" y="6790115"/>
                  <a:pt x="7994096" y="6819662"/>
                </a:cubicBezTo>
                <a:lnTo>
                  <a:pt x="8195499" y="6788266"/>
                </a:lnTo>
                <a:cubicBezTo>
                  <a:pt x="8191195" y="6760659"/>
                  <a:pt x="8178361" y="6740167"/>
                  <a:pt x="8156995" y="6726788"/>
                </a:cubicBezTo>
                <a:cubicBezTo>
                  <a:pt x="8135630" y="6713409"/>
                  <a:pt x="8110830" y="6708920"/>
                  <a:pt x="8082596" y="6713322"/>
                </a:cubicBezTo>
                <a:close/>
                <a:moveTo>
                  <a:pt x="7306056" y="6715585"/>
                </a:moveTo>
                <a:lnTo>
                  <a:pt x="7354252" y="6728531"/>
                </a:lnTo>
                <a:cubicBezTo>
                  <a:pt x="7392811" y="6745013"/>
                  <a:pt x="7425464" y="6772057"/>
                  <a:pt x="7452213" y="6809660"/>
                </a:cubicBezTo>
                <a:cubicBezTo>
                  <a:pt x="7478962" y="6847264"/>
                  <a:pt x="7496542" y="6893045"/>
                  <a:pt x="7504953" y="6947004"/>
                </a:cubicBezTo>
                <a:cubicBezTo>
                  <a:pt x="7513364" y="7000962"/>
                  <a:pt x="7510577" y="7050079"/>
                  <a:pt x="7496592" y="7094353"/>
                </a:cubicBezTo>
                <a:cubicBezTo>
                  <a:pt x="7482607" y="7138628"/>
                  <a:pt x="7459783" y="7174641"/>
                  <a:pt x="7428120" y="7202392"/>
                </a:cubicBezTo>
                <a:cubicBezTo>
                  <a:pt x="7396456" y="7230142"/>
                  <a:pt x="7358978" y="7247392"/>
                  <a:pt x="7315686" y="7254140"/>
                </a:cubicBezTo>
                <a:lnTo>
                  <a:pt x="7306056" y="7254610"/>
                </a:lnTo>
                <a:lnTo>
                  <a:pt x="7306056" y="7089010"/>
                </a:lnTo>
                <a:lnTo>
                  <a:pt x="7322206" y="7073337"/>
                </a:lnTo>
                <a:cubicBezTo>
                  <a:pt x="7341125" y="7046288"/>
                  <a:pt x="7347455" y="7012686"/>
                  <a:pt x="7341196" y="6972531"/>
                </a:cubicBezTo>
                <a:cubicBezTo>
                  <a:pt x="7338066" y="6952453"/>
                  <a:pt x="7332488" y="6934966"/>
                  <a:pt x="7324463" y="6920071"/>
                </a:cubicBezTo>
                <a:lnTo>
                  <a:pt x="7306056" y="6898446"/>
                </a:lnTo>
                <a:close/>
                <a:moveTo>
                  <a:pt x="8729113" y="6482399"/>
                </a:moveTo>
                <a:cubicBezTo>
                  <a:pt x="8768640" y="6476237"/>
                  <a:pt x="8805254" y="6479206"/>
                  <a:pt x="8838951" y="6491305"/>
                </a:cubicBezTo>
                <a:cubicBezTo>
                  <a:pt x="8872650" y="6503404"/>
                  <a:pt x="8900728" y="6523770"/>
                  <a:pt x="8923186" y="6552402"/>
                </a:cubicBezTo>
                <a:cubicBezTo>
                  <a:pt x="8936882" y="6520705"/>
                  <a:pt x="8957998" y="6493313"/>
                  <a:pt x="8986532" y="6470227"/>
                </a:cubicBezTo>
                <a:cubicBezTo>
                  <a:pt x="9015067" y="6447142"/>
                  <a:pt x="9047844" y="6432714"/>
                  <a:pt x="9084861" y="6426943"/>
                </a:cubicBezTo>
                <a:cubicBezTo>
                  <a:pt x="9150113" y="6416772"/>
                  <a:pt x="9205113" y="6428442"/>
                  <a:pt x="9249862" y="6461955"/>
                </a:cubicBezTo>
                <a:cubicBezTo>
                  <a:pt x="9294610" y="6495467"/>
                  <a:pt x="9322461" y="6547359"/>
                  <a:pt x="9333415" y="6617630"/>
                </a:cubicBezTo>
                <a:lnTo>
                  <a:pt x="9381242" y="6924440"/>
                </a:lnTo>
                <a:lnTo>
                  <a:pt x="9221250" y="6949380"/>
                </a:lnTo>
                <a:lnTo>
                  <a:pt x="9176797" y="6664217"/>
                </a:lnTo>
                <a:cubicBezTo>
                  <a:pt x="9171515" y="6630336"/>
                  <a:pt x="9158492" y="6605535"/>
                  <a:pt x="9137724" y="6589813"/>
                </a:cubicBezTo>
                <a:cubicBezTo>
                  <a:pt x="9116958" y="6574092"/>
                  <a:pt x="9090889" y="6568676"/>
                  <a:pt x="9059518" y="6573567"/>
                </a:cubicBezTo>
                <a:cubicBezTo>
                  <a:pt x="9028146" y="6578457"/>
                  <a:pt x="9004963" y="6591550"/>
                  <a:pt x="8989967" y="6612847"/>
                </a:cubicBezTo>
                <a:cubicBezTo>
                  <a:pt x="8974970" y="6634143"/>
                  <a:pt x="8970113" y="6661732"/>
                  <a:pt x="8975394" y="6695612"/>
                </a:cubicBezTo>
                <a:lnTo>
                  <a:pt x="9019847" y="6980776"/>
                </a:lnTo>
                <a:lnTo>
                  <a:pt x="8859854" y="7005716"/>
                </a:lnTo>
                <a:lnTo>
                  <a:pt x="8815402" y="6720553"/>
                </a:lnTo>
                <a:cubicBezTo>
                  <a:pt x="8810120" y="6686672"/>
                  <a:pt x="8797096" y="6661871"/>
                  <a:pt x="8776329" y="6646149"/>
                </a:cubicBezTo>
                <a:cubicBezTo>
                  <a:pt x="8755563" y="6630428"/>
                  <a:pt x="8729493" y="6625012"/>
                  <a:pt x="8698122" y="6629902"/>
                </a:cubicBezTo>
                <a:cubicBezTo>
                  <a:pt x="8666751" y="6634793"/>
                  <a:pt x="8643567" y="6647886"/>
                  <a:pt x="8628571" y="6669182"/>
                </a:cubicBezTo>
                <a:cubicBezTo>
                  <a:pt x="8613575" y="6690479"/>
                  <a:pt x="8608717" y="6718068"/>
                  <a:pt x="8613999" y="6751948"/>
                </a:cubicBezTo>
                <a:lnTo>
                  <a:pt x="8658451" y="7037112"/>
                </a:lnTo>
                <a:lnTo>
                  <a:pt x="8497518" y="7062199"/>
                </a:lnTo>
                <a:lnTo>
                  <a:pt x="8415654" y="6537046"/>
                </a:lnTo>
                <a:lnTo>
                  <a:pt x="8576588" y="6511959"/>
                </a:lnTo>
                <a:lnTo>
                  <a:pt x="8586858" y="6577839"/>
                </a:lnTo>
                <a:cubicBezTo>
                  <a:pt x="8599748" y="6553336"/>
                  <a:pt x="8618366" y="6532600"/>
                  <a:pt x="8642713" y="6515630"/>
                </a:cubicBezTo>
                <a:cubicBezTo>
                  <a:pt x="8667059" y="6498660"/>
                  <a:pt x="8695859" y="6487583"/>
                  <a:pt x="8729113" y="6482399"/>
                </a:cubicBezTo>
                <a:close/>
                <a:moveTo>
                  <a:pt x="6227579" y="6872349"/>
                </a:moveTo>
                <a:cubicBezTo>
                  <a:pt x="6193071" y="6877729"/>
                  <a:pt x="6162996" y="6890932"/>
                  <a:pt x="6137354" y="6911960"/>
                </a:cubicBezTo>
                <a:cubicBezTo>
                  <a:pt x="6111712" y="6932988"/>
                  <a:pt x="6091728" y="6959400"/>
                  <a:pt x="6077405" y="6991196"/>
                </a:cubicBezTo>
                <a:lnTo>
                  <a:pt x="6063761" y="6903670"/>
                </a:lnTo>
                <a:lnTo>
                  <a:pt x="5902827" y="6928757"/>
                </a:lnTo>
                <a:lnTo>
                  <a:pt x="5984690" y="7453910"/>
                </a:lnTo>
                <a:lnTo>
                  <a:pt x="6145624" y="7428823"/>
                </a:lnTo>
                <a:lnTo>
                  <a:pt x="6107627" y="7185069"/>
                </a:lnTo>
                <a:cubicBezTo>
                  <a:pt x="6100878" y="7141777"/>
                  <a:pt x="6106198" y="7109939"/>
                  <a:pt x="6123586" y="7089555"/>
                </a:cubicBezTo>
                <a:cubicBezTo>
                  <a:pt x="6140974" y="7069171"/>
                  <a:pt x="6169745" y="7055849"/>
                  <a:pt x="6209900" y="7049590"/>
                </a:cubicBezTo>
                <a:lnTo>
                  <a:pt x="6254133" y="7042695"/>
                </a:lnTo>
                <a:close/>
                <a:moveTo>
                  <a:pt x="5479378" y="6988982"/>
                </a:moveTo>
                <a:lnTo>
                  <a:pt x="5566903" y="6975339"/>
                </a:lnTo>
                <a:cubicBezTo>
                  <a:pt x="5597647" y="6970546"/>
                  <a:pt x="5621672" y="6974192"/>
                  <a:pt x="5638980" y="6986275"/>
                </a:cubicBezTo>
                <a:cubicBezTo>
                  <a:pt x="5656288" y="6998358"/>
                  <a:pt x="5666996" y="7017576"/>
                  <a:pt x="5671103" y="7043928"/>
                </a:cubicBezTo>
                <a:cubicBezTo>
                  <a:pt x="5675211" y="7070279"/>
                  <a:pt x="5670861" y="7091844"/>
                  <a:pt x="5658052" y="7108622"/>
                </a:cubicBezTo>
                <a:cubicBezTo>
                  <a:pt x="5645244" y="7125400"/>
                  <a:pt x="5623467" y="7136186"/>
                  <a:pt x="5592724" y="7140978"/>
                </a:cubicBezTo>
                <a:lnTo>
                  <a:pt x="5505198" y="7154622"/>
                </a:lnTo>
                <a:close/>
                <a:moveTo>
                  <a:pt x="8064379" y="6584093"/>
                </a:moveTo>
                <a:cubicBezTo>
                  <a:pt x="8115200" y="6576171"/>
                  <a:pt x="8162037" y="6579795"/>
                  <a:pt x="8204890" y="6594965"/>
                </a:cubicBezTo>
                <a:cubicBezTo>
                  <a:pt x="8247743" y="6610136"/>
                  <a:pt x="8283387" y="6635749"/>
                  <a:pt x="8311823" y="6671805"/>
                </a:cubicBezTo>
                <a:cubicBezTo>
                  <a:pt x="8340258" y="6707860"/>
                  <a:pt x="8358583" y="6752240"/>
                  <a:pt x="8366799" y="6804943"/>
                </a:cubicBezTo>
                <a:cubicBezTo>
                  <a:pt x="8369146" y="6820001"/>
                  <a:pt x="8370650" y="6835833"/>
                  <a:pt x="8371311" y="6852440"/>
                </a:cubicBezTo>
                <a:lnTo>
                  <a:pt x="8007092" y="6909216"/>
                </a:lnTo>
                <a:cubicBezTo>
                  <a:pt x="8014688" y="6941451"/>
                  <a:pt x="8029085" y="6964753"/>
                  <a:pt x="8050284" y="6979121"/>
                </a:cubicBezTo>
                <a:cubicBezTo>
                  <a:pt x="8071482" y="6993490"/>
                  <a:pt x="8095571" y="6998572"/>
                  <a:pt x="8122550" y="6994366"/>
                </a:cubicBezTo>
                <a:cubicBezTo>
                  <a:pt x="8162706" y="6988107"/>
                  <a:pt x="8187985" y="6966814"/>
                  <a:pt x="8198389" y="6930488"/>
                </a:cubicBezTo>
                <a:lnTo>
                  <a:pt x="8369675" y="6903787"/>
                </a:lnTo>
                <a:cubicBezTo>
                  <a:pt x="8366271" y="6939665"/>
                  <a:pt x="8355270" y="6973192"/>
                  <a:pt x="8336672" y="7004368"/>
                </a:cubicBezTo>
                <a:cubicBezTo>
                  <a:pt x="8318075" y="7035545"/>
                  <a:pt x="8292744" y="7061665"/>
                  <a:pt x="8260681" y="7082730"/>
                </a:cubicBezTo>
                <a:cubicBezTo>
                  <a:pt x="8228618" y="7103795"/>
                  <a:pt x="8191254" y="7117653"/>
                  <a:pt x="8148589" y="7124304"/>
                </a:cubicBezTo>
                <a:cubicBezTo>
                  <a:pt x="8097141" y="7132324"/>
                  <a:pt x="8049628" y="7128483"/>
                  <a:pt x="8006049" y="7112783"/>
                </a:cubicBezTo>
                <a:cubicBezTo>
                  <a:pt x="7962471" y="7097083"/>
                  <a:pt x="7926209" y="7070602"/>
                  <a:pt x="7897265" y="7033341"/>
                </a:cubicBezTo>
                <a:cubicBezTo>
                  <a:pt x="7868320" y="6996079"/>
                  <a:pt x="7849594" y="6950156"/>
                  <a:pt x="7841084" y="6895570"/>
                </a:cubicBezTo>
                <a:cubicBezTo>
                  <a:pt x="7832575" y="6840984"/>
                  <a:pt x="7836279" y="6791564"/>
                  <a:pt x="7852195" y="6747309"/>
                </a:cubicBezTo>
                <a:cubicBezTo>
                  <a:pt x="7868111" y="6703055"/>
                  <a:pt x="7894435" y="6666818"/>
                  <a:pt x="7931167" y="6638599"/>
                </a:cubicBezTo>
                <a:cubicBezTo>
                  <a:pt x="7967899" y="6610379"/>
                  <a:pt x="8012303" y="6592211"/>
                  <a:pt x="8064379" y="6584093"/>
                </a:cubicBezTo>
                <a:close/>
                <a:moveTo>
                  <a:pt x="6547271" y="6820586"/>
                </a:moveTo>
                <a:cubicBezTo>
                  <a:pt x="6495823" y="6828606"/>
                  <a:pt x="6451105" y="6846824"/>
                  <a:pt x="6413118" y="6875239"/>
                </a:cubicBezTo>
                <a:cubicBezTo>
                  <a:pt x="6375131" y="6903654"/>
                  <a:pt x="6347420" y="6940268"/>
                  <a:pt x="6329985" y="6985080"/>
                </a:cubicBezTo>
                <a:cubicBezTo>
                  <a:pt x="6312549" y="7029893"/>
                  <a:pt x="6308036" y="7079279"/>
                  <a:pt x="6316448" y="7133237"/>
                </a:cubicBezTo>
                <a:cubicBezTo>
                  <a:pt x="6324957" y="7187823"/>
                  <a:pt x="6344154" y="7233673"/>
                  <a:pt x="6374040" y="7270788"/>
                </a:cubicBezTo>
                <a:cubicBezTo>
                  <a:pt x="6403926" y="7307903"/>
                  <a:pt x="6441128" y="7334237"/>
                  <a:pt x="6485647" y="7349790"/>
                </a:cubicBezTo>
                <a:cubicBezTo>
                  <a:pt x="6530167" y="7365344"/>
                  <a:pt x="6578151" y="7369111"/>
                  <a:pt x="6629599" y="7361091"/>
                </a:cubicBezTo>
                <a:cubicBezTo>
                  <a:pt x="6681048" y="7353071"/>
                  <a:pt x="6725923" y="7334829"/>
                  <a:pt x="6764223" y="7306365"/>
                </a:cubicBezTo>
                <a:cubicBezTo>
                  <a:pt x="6802523" y="7277901"/>
                  <a:pt x="6830548" y="7241238"/>
                  <a:pt x="6848298" y="7196376"/>
                </a:cubicBezTo>
                <a:cubicBezTo>
                  <a:pt x="6866047" y="7151515"/>
                  <a:pt x="6870716" y="7102105"/>
                  <a:pt x="6862305" y="7048146"/>
                </a:cubicBezTo>
                <a:cubicBezTo>
                  <a:pt x="6853894" y="6994188"/>
                  <a:pt x="6834564" y="6948519"/>
                  <a:pt x="6804316" y="6911140"/>
                </a:cubicBezTo>
                <a:cubicBezTo>
                  <a:pt x="6774068" y="6873760"/>
                  <a:pt x="6736527" y="6847318"/>
                  <a:pt x="6691694" y="6831813"/>
                </a:cubicBezTo>
                <a:cubicBezTo>
                  <a:pt x="6646861" y="6816309"/>
                  <a:pt x="6598720" y="6812566"/>
                  <a:pt x="6547271" y="6820586"/>
                </a:cubicBezTo>
                <a:close/>
                <a:moveTo>
                  <a:pt x="5298198" y="6884193"/>
                </a:moveTo>
                <a:lnTo>
                  <a:pt x="5401187" y="7544869"/>
                </a:lnTo>
                <a:lnTo>
                  <a:pt x="5562121" y="7519782"/>
                </a:lnTo>
                <a:lnTo>
                  <a:pt x="5525151" y="7282616"/>
                </a:lnTo>
                <a:lnTo>
                  <a:pt x="5624911" y="7267065"/>
                </a:lnTo>
                <a:cubicBezTo>
                  <a:pt x="5678869" y="7258654"/>
                  <a:pt x="5722528" y="7241887"/>
                  <a:pt x="5755886" y="7216764"/>
                </a:cubicBezTo>
                <a:cubicBezTo>
                  <a:pt x="5789245" y="7191641"/>
                  <a:pt x="5812238" y="7161868"/>
                  <a:pt x="5824867" y="7127445"/>
                </a:cubicBezTo>
                <a:cubicBezTo>
                  <a:pt x="5837496" y="7093021"/>
                  <a:pt x="5840827" y="7056673"/>
                  <a:pt x="5834861" y="7018400"/>
                </a:cubicBezTo>
                <a:cubicBezTo>
                  <a:pt x="5828405" y="6976991"/>
                  <a:pt x="5813586" y="6941705"/>
                  <a:pt x="5790403" y="6912542"/>
                </a:cubicBezTo>
                <a:cubicBezTo>
                  <a:pt x="5767220" y="6883380"/>
                  <a:pt x="5736015" y="6862538"/>
                  <a:pt x="5696788" y="6850015"/>
                </a:cubicBezTo>
                <a:cubicBezTo>
                  <a:pt x="5657561" y="6837493"/>
                  <a:pt x="5611596" y="6835339"/>
                  <a:pt x="5558892" y="6843555"/>
                </a:cubicBezTo>
                <a:close/>
                <a:moveTo>
                  <a:pt x="7523110" y="6500732"/>
                </a:moveTo>
                <a:lnTo>
                  <a:pt x="7684044" y="6475644"/>
                </a:lnTo>
                <a:lnTo>
                  <a:pt x="7792608" y="7172084"/>
                </a:lnTo>
                <a:lnTo>
                  <a:pt x="7631674" y="7197171"/>
                </a:lnTo>
                <a:close/>
                <a:moveTo>
                  <a:pt x="648408" y="16499"/>
                </a:moveTo>
                <a:cubicBezTo>
                  <a:pt x="701272" y="5681"/>
                  <a:pt x="756007" y="0"/>
                  <a:pt x="812068" y="0"/>
                </a:cubicBezTo>
                <a:lnTo>
                  <a:pt x="6493988" y="0"/>
                </a:lnTo>
                <a:cubicBezTo>
                  <a:pt x="6942481" y="0"/>
                  <a:pt x="7306056" y="363575"/>
                  <a:pt x="7306056" y="812068"/>
                </a:cubicBezTo>
                <a:lnTo>
                  <a:pt x="7306056" y="6715585"/>
                </a:lnTo>
                <a:lnTo>
                  <a:pt x="7294639" y="6712518"/>
                </a:lnTo>
                <a:cubicBezTo>
                  <a:pt x="7274176" y="6710085"/>
                  <a:pt x="7253122" y="6710555"/>
                  <a:pt x="7231475" y="6713930"/>
                </a:cubicBezTo>
                <a:cubicBezTo>
                  <a:pt x="7195085" y="6719602"/>
                  <a:pt x="7163946" y="6732168"/>
                  <a:pt x="7138060" y="6751628"/>
                </a:cubicBezTo>
                <a:cubicBezTo>
                  <a:pt x="7112173" y="6771087"/>
                  <a:pt x="7093608" y="6794225"/>
                  <a:pt x="7082364" y="6821042"/>
                </a:cubicBezTo>
                <a:lnTo>
                  <a:pt x="7044073" y="6575406"/>
                </a:lnTo>
                <a:lnTo>
                  <a:pt x="6883139" y="6600493"/>
                </a:lnTo>
                <a:lnTo>
                  <a:pt x="6991703" y="7296932"/>
                </a:lnTo>
                <a:lnTo>
                  <a:pt x="7152637" y="7271845"/>
                </a:lnTo>
                <a:lnTo>
                  <a:pt x="7141194" y="7198437"/>
                </a:lnTo>
                <a:cubicBezTo>
                  <a:pt x="7160694" y="7220461"/>
                  <a:pt x="7185397" y="7236694"/>
                  <a:pt x="7215302" y="7247135"/>
                </a:cubicBezTo>
                <a:cubicBezTo>
                  <a:pt x="7230254" y="7252355"/>
                  <a:pt x="7246096" y="7255549"/>
                  <a:pt x="7262826" y="7256717"/>
                </a:cubicBezTo>
                <a:lnTo>
                  <a:pt x="7306056" y="7254610"/>
                </a:lnTo>
                <a:lnTo>
                  <a:pt x="7306056" y="7879352"/>
                </a:lnTo>
                <a:lnTo>
                  <a:pt x="7285435" y="7882566"/>
                </a:lnTo>
                <a:cubicBezTo>
                  <a:pt x="7267868" y="7885305"/>
                  <a:pt x="7254781" y="7883810"/>
                  <a:pt x="7246176" y="7878082"/>
                </a:cubicBezTo>
                <a:cubicBezTo>
                  <a:pt x="7237571" y="7872354"/>
                  <a:pt x="7232046" y="7861647"/>
                  <a:pt x="7229601" y="7845962"/>
                </a:cubicBezTo>
                <a:lnTo>
                  <a:pt x="7196738" y="7635148"/>
                </a:lnTo>
                <a:lnTo>
                  <a:pt x="7302145" y="7618716"/>
                </a:lnTo>
                <a:lnTo>
                  <a:pt x="7281313" y="7485075"/>
                </a:lnTo>
                <a:lnTo>
                  <a:pt x="7175906" y="7501507"/>
                </a:lnTo>
                <a:lnTo>
                  <a:pt x="7155954" y="7373512"/>
                </a:lnTo>
                <a:lnTo>
                  <a:pt x="6995020" y="7398600"/>
                </a:lnTo>
                <a:lnTo>
                  <a:pt x="7014972" y="7526594"/>
                </a:lnTo>
                <a:lnTo>
                  <a:pt x="6950975" y="7536570"/>
                </a:lnTo>
                <a:lnTo>
                  <a:pt x="6971808" y="7670211"/>
                </a:lnTo>
                <a:lnTo>
                  <a:pt x="7035805" y="7660235"/>
                </a:lnTo>
                <a:lnTo>
                  <a:pt x="7068374" y="7869167"/>
                </a:lnTo>
                <a:cubicBezTo>
                  <a:pt x="7078448" y="7933791"/>
                  <a:pt x="7102023" y="7977834"/>
                  <a:pt x="7139099" y="8001296"/>
                </a:cubicBezTo>
                <a:cubicBezTo>
                  <a:pt x="7176175" y="8024758"/>
                  <a:pt x="7223888" y="8031941"/>
                  <a:pt x="7282239" y="8022845"/>
                </a:cubicBezTo>
                <a:lnTo>
                  <a:pt x="7306056" y="8019132"/>
                </a:lnTo>
                <a:lnTo>
                  <a:pt x="7306056" y="8642828"/>
                </a:lnTo>
                <a:cubicBezTo>
                  <a:pt x="7306056" y="9091321"/>
                  <a:pt x="6942481" y="9454896"/>
                  <a:pt x="6493988" y="9454896"/>
                </a:cubicBezTo>
                <a:lnTo>
                  <a:pt x="812068" y="9454896"/>
                </a:lnTo>
                <a:cubicBezTo>
                  <a:pt x="363575" y="9454896"/>
                  <a:pt x="0" y="9091321"/>
                  <a:pt x="0" y="8642828"/>
                </a:cubicBezTo>
                <a:lnTo>
                  <a:pt x="0" y="812068"/>
                </a:lnTo>
                <a:cubicBezTo>
                  <a:pt x="0" y="419636"/>
                  <a:pt x="278362" y="92221"/>
                  <a:pt x="648408" y="16499"/>
                </a:cubicBezTo>
                <a:close/>
              </a:path>
            </a:pathLst>
          </a:custGeom>
          <a:solidFill>
            <a:srgbClr val="281C9D"/>
          </a:solidFill>
          <a:ln>
            <a:solidFill>
              <a:srgbClr val="281C9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9">
            <a:extLst>
              <a:ext uri="{FF2B5EF4-FFF2-40B4-BE49-F238E27FC236}">
                <a16:creationId xmlns:a16="http://schemas.microsoft.com/office/drawing/2014/main" id="{EE7A18C5-0E0A-D2F0-B2FE-31FCB24FC2E4}"/>
              </a:ext>
            </a:extLst>
          </p:cNvPr>
          <p:cNvSpPr txBox="1"/>
          <p:nvPr/>
        </p:nvSpPr>
        <p:spPr>
          <a:xfrm>
            <a:off x="999444" y="4866681"/>
            <a:ext cx="6580386" cy="2668679"/>
          </a:xfrm>
          <a:prstGeom prst="rect">
            <a:avLst/>
          </a:prstGeom>
        </p:spPr>
        <p:txBody>
          <a:bodyPr wrap="square" lIns="0" tIns="0" rIns="0" bIns="0" rtlCol="0" anchor="t">
            <a:spAutoFit/>
          </a:bodyPr>
          <a:lstStyle/>
          <a:p>
            <a:pPr marL="0" lvl="0" indent="0" algn="l">
              <a:lnSpc>
                <a:spcPts val="3020"/>
              </a:lnSpc>
            </a:pPr>
            <a:r>
              <a:rPr lang="en-US" sz="2000" dirty="0">
                <a:solidFill>
                  <a:srgbClr val="2B2A2A"/>
                </a:solidFill>
                <a:latin typeface="Poppins"/>
                <a:ea typeface="Poppins"/>
                <a:cs typeface="Poppins"/>
                <a:sym typeface="Poppins"/>
              </a:rPr>
              <a:t>Managing personal finances through traditional banking systems can be cumbersome and inefficient, especially when it comes to tasks like bill payments, money transfers, and tracking transactions. Users need a secure, easy-to-use platform to handle their financial activities conveniently.</a:t>
            </a:r>
          </a:p>
        </p:txBody>
      </p:sp>
      <p:sp>
        <p:nvSpPr>
          <p:cNvPr id="20" name="TextBox 20">
            <a:extLst>
              <a:ext uri="{FF2B5EF4-FFF2-40B4-BE49-F238E27FC236}">
                <a16:creationId xmlns:a16="http://schemas.microsoft.com/office/drawing/2014/main" id="{5D631B45-D5F6-3691-7177-14FA51709E00}"/>
              </a:ext>
            </a:extLst>
          </p:cNvPr>
          <p:cNvSpPr txBox="1"/>
          <p:nvPr/>
        </p:nvSpPr>
        <p:spPr>
          <a:xfrm>
            <a:off x="1051675" y="7710724"/>
            <a:ext cx="6396866" cy="1514517"/>
          </a:xfrm>
          <a:prstGeom prst="rect">
            <a:avLst/>
          </a:prstGeom>
        </p:spPr>
        <p:txBody>
          <a:bodyPr lIns="0" tIns="0" rIns="0" bIns="0" rtlCol="0" anchor="t">
            <a:spAutoFit/>
          </a:bodyPr>
          <a:lstStyle/>
          <a:p>
            <a:pPr marL="0" lvl="0" indent="0" algn="l">
              <a:lnSpc>
                <a:spcPts val="3020"/>
              </a:lnSpc>
            </a:pPr>
            <a:r>
              <a:rPr lang="en-US" sz="2000" b="1" dirty="0">
                <a:solidFill>
                  <a:srgbClr val="2B2A2A"/>
                </a:solidFill>
                <a:latin typeface="Poppins"/>
                <a:ea typeface="Poppins"/>
                <a:cs typeface="Poppins"/>
                <a:sym typeface="Poppins"/>
              </a:rPr>
              <a:t>VAULTA </a:t>
            </a:r>
            <a:r>
              <a:rPr lang="en-US" sz="2000" dirty="0">
                <a:solidFill>
                  <a:srgbClr val="2B2A2A"/>
                </a:solidFill>
                <a:latin typeface="Poppins"/>
                <a:ea typeface="Poppins"/>
                <a:cs typeface="Poppins"/>
                <a:sym typeface="Poppins"/>
              </a:rPr>
              <a:t>offers a streamlined mobile solution, enabling users to securely manage their funds, pay bills, transfer money, and view exchange rates, all from one intuitive app.</a:t>
            </a:r>
          </a:p>
        </p:txBody>
      </p:sp>
      <p:sp>
        <p:nvSpPr>
          <p:cNvPr id="16" name="Rectangle: Rounded Corners 15">
            <a:extLst>
              <a:ext uri="{FF2B5EF4-FFF2-40B4-BE49-F238E27FC236}">
                <a16:creationId xmlns:a16="http://schemas.microsoft.com/office/drawing/2014/main" id="{F4D9E461-1A90-9FDE-D0E0-1F1A4ECF58EE}"/>
              </a:ext>
            </a:extLst>
          </p:cNvPr>
          <p:cNvSpPr/>
          <p:nvPr/>
        </p:nvSpPr>
        <p:spPr>
          <a:xfrm rot="531613">
            <a:off x="11721563" y="4522982"/>
            <a:ext cx="7306056" cy="9454896"/>
          </a:xfrm>
          <a:prstGeom prst="roundRect">
            <a:avLst>
              <a:gd name="adj" fmla="val 11115"/>
            </a:avLst>
          </a:prstGeom>
          <a:solidFill>
            <a:srgbClr val="281C9D"/>
          </a:solidFill>
          <a:ln>
            <a:solidFill>
              <a:srgbClr val="281C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6902D41-7D3D-C108-4E06-27A4F564F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1092" y="3848100"/>
            <a:ext cx="5867400" cy="6634073"/>
          </a:xfrm>
          <a:prstGeom prst="rect">
            <a:avLst/>
          </a:prstGeom>
        </p:spPr>
      </p:pic>
      <p:pic>
        <p:nvPicPr>
          <p:cNvPr id="2" name="Picture 1" descr="A logo of a globe with a graduation cap&#10;&#10;Description automatically generated">
            <a:extLst>
              <a:ext uri="{FF2B5EF4-FFF2-40B4-BE49-F238E27FC236}">
                <a16:creationId xmlns:a16="http://schemas.microsoft.com/office/drawing/2014/main" id="{7BC8E8D0-4F04-9A6C-0A7E-D26C6BEA24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extLst>
      <p:ext uri="{BB962C8B-B14F-4D97-AF65-F5344CB8AC3E}">
        <p14:creationId xmlns:p14="http://schemas.microsoft.com/office/powerpoint/2010/main" val="222914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5" name="Group 15"/>
          <p:cNvGrpSpPr/>
          <p:nvPr/>
        </p:nvGrpSpPr>
        <p:grpSpPr>
          <a:xfrm>
            <a:off x="8002487" y="4470639"/>
            <a:ext cx="639485" cy="63948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7B8D2"/>
            </a:solidFill>
          </p:spPr>
          <p:txBody>
            <a:bodyPr/>
            <a:lstStyle/>
            <a:p>
              <a:endParaRPr lang="en-US"/>
            </a:p>
          </p:txBody>
        </p:sp>
        <p:sp>
          <p:nvSpPr>
            <p:cNvPr id="17" name="TextBox 17"/>
            <p:cNvSpPr txBox="1"/>
            <p:nvPr/>
          </p:nvSpPr>
          <p:spPr>
            <a:xfrm>
              <a:off x="76200" y="114300"/>
              <a:ext cx="660400" cy="622300"/>
            </a:xfrm>
            <a:prstGeom prst="rect">
              <a:avLst/>
            </a:prstGeom>
          </p:spPr>
          <p:txBody>
            <a:bodyPr lIns="50800" tIns="50800" rIns="50800" bIns="50800" rtlCol="0" anchor="ctr"/>
            <a:lstStyle/>
            <a:p>
              <a:pPr algn="ctr">
                <a:lnSpc>
                  <a:spcPts val="2600"/>
                </a:lnSpc>
              </a:pPr>
              <a:endParaRPr/>
            </a:p>
          </p:txBody>
        </p:sp>
      </p:grpSp>
      <p:sp>
        <p:nvSpPr>
          <p:cNvPr id="64" name="Rectangle: Rounded Corners 63">
            <a:extLst>
              <a:ext uri="{FF2B5EF4-FFF2-40B4-BE49-F238E27FC236}">
                <a16:creationId xmlns:a16="http://schemas.microsoft.com/office/drawing/2014/main" id="{4BC46945-9F62-3276-72BE-1C757106EBDF}"/>
              </a:ext>
            </a:extLst>
          </p:cNvPr>
          <p:cNvSpPr/>
          <p:nvPr/>
        </p:nvSpPr>
        <p:spPr>
          <a:xfrm>
            <a:off x="7010400" y="3619500"/>
            <a:ext cx="14935200" cy="7696200"/>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8"/>
          <p:cNvSpPr txBox="1"/>
          <p:nvPr/>
        </p:nvSpPr>
        <p:spPr>
          <a:xfrm>
            <a:off x="8912349" y="4593258"/>
            <a:ext cx="3517301"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User Authentication</a:t>
            </a:r>
          </a:p>
        </p:txBody>
      </p:sp>
      <p:sp>
        <p:nvSpPr>
          <p:cNvPr id="19" name="TextBox 19"/>
          <p:cNvSpPr txBox="1"/>
          <p:nvPr/>
        </p:nvSpPr>
        <p:spPr>
          <a:xfrm>
            <a:off x="8912349" y="5718076"/>
            <a:ext cx="4024907" cy="339837"/>
          </a:xfrm>
          <a:prstGeom prst="rect">
            <a:avLst/>
          </a:prstGeom>
        </p:spPr>
        <p:txBody>
          <a:bodyPr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Withdraw Money</a:t>
            </a:r>
          </a:p>
        </p:txBody>
      </p:sp>
      <p:sp>
        <p:nvSpPr>
          <p:cNvPr id="65" name="Oval 64">
            <a:extLst>
              <a:ext uri="{FF2B5EF4-FFF2-40B4-BE49-F238E27FC236}">
                <a16:creationId xmlns:a16="http://schemas.microsoft.com/office/drawing/2014/main" id="{D8A28260-2329-DB21-A146-D8F311C3BCD7}"/>
              </a:ext>
            </a:extLst>
          </p:cNvPr>
          <p:cNvSpPr/>
          <p:nvPr/>
        </p:nvSpPr>
        <p:spPr>
          <a:xfrm>
            <a:off x="7969470" y="4370969"/>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20"/>
          <p:cNvSpPr txBox="1"/>
          <p:nvPr/>
        </p:nvSpPr>
        <p:spPr>
          <a:xfrm>
            <a:off x="8912349" y="6736200"/>
            <a:ext cx="5228310" cy="673261"/>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Transfer money to another account</a:t>
            </a:r>
          </a:p>
        </p:txBody>
      </p:sp>
      <p:sp>
        <p:nvSpPr>
          <p:cNvPr id="21" name="TextBox 21"/>
          <p:cNvSpPr txBox="1"/>
          <p:nvPr/>
        </p:nvSpPr>
        <p:spPr>
          <a:xfrm>
            <a:off x="8969715" y="8123524"/>
            <a:ext cx="4202261" cy="339837"/>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View transactions history</a:t>
            </a:r>
          </a:p>
        </p:txBody>
      </p:sp>
      <p:sp>
        <p:nvSpPr>
          <p:cNvPr id="66" name="Oval 65">
            <a:extLst>
              <a:ext uri="{FF2B5EF4-FFF2-40B4-BE49-F238E27FC236}">
                <a16:creationId xmlns:a16="http://schemas.microsoft.com/office/drawing/2014/main" id="{77EBF87C-F2C0-7BAE-57CA-47614DEBECC1}"/>
              </a:ext>
            </a:extLst>
          </p:cNvPr>
          <p:cNvSpPr/>
          <p:nvPr/>
        </p:nvSpPr>
        <p:spPr>
          <a:xfrm>
            <a:off x="7974383" y="5495787"/>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2"/>
          <p:cNvSpPr txBox="1"/>
          <p:nvPr/>
        </p:nvSpPr>
        <p:spPr>
          <a:xfrm>
            <a:off x="8305800" y="4617812"/>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1</a:t>
            </a:r>
          </a:p>
        </p:txBody>
      </p:sp>
      <p:sp>
        <p:nvSpPr>
          <p:cNvPr id="26" name="TextBox 26"/>
          <p:cNvSpPr txBox="1"/>
          <p:nvPr/>
        </p:nvSpPr>
        <p:spPr>
          <a:xfrm>
            <a:off x="8234286" y="5742631"/>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2</a:t>
            </a:r>
          </a:p>
        </p:txBody>
      </p:sp>
      <p:sp>
        <p:nvSpPr>
          <p:cNvPr id="67" name="Oval 66">
            <a:extLst>
              <a:ext uri="{FF2B5EF4-FFF2-40B4-BE49-F238E27FC236}">
                <a16:creationId xmlns:a16="http://schemas.microsoft.com/office/drawing/2014/main" id="{5E386793-73C0-6557-DB28-FA087EC8D7A0}"/>
              </a:ext>
            </a:extLst>
          </p:cNvPr>
          <p:cNvSpPr/>
          <p:nvPr/>
        </p:nvSpPr>
        <p:spPr>
          <a:xfrm>
            <a:off x="7997238" y="6677385"/>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51F28B0-01DD-2F64-2A2D-8C3216DC7201}"/>
              </a:ext>
            </a:extLst>
          </p:cNvPr>
          <p:cNvSpPr/>
          <p:nvPr/>
        </p:nvSpPr>
        <p:spPr>
          <a:xfrm>
            <a:off x="8054604" y="7851288"/>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30"/>
          <p:cNvSpPr txBox="1"/>
          <p:nvPr/>
        </p:nvSpPr>
        <p:spPr>
          <a:xfrm>
            <a:off x="8278784" y="6911485"/>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3</a:t>
            </a:r>
          </a:p>
        </p:txBody>
      </p:sp>
      <p:sp>
        <p:nvSpPr>
          <p:cNvPr id="34" name="TextBox 34"/>
          <p:cNvSpPr txBox="1"/>
          <p:nvPr/>
        </p:nvSpPr>
        <p:spPr>
          <a:xfrm>
            <a:off x="8292329" y="8116602"/>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4</a:t>
            </a:r>
          </a:p>
        </p:txBody>
      </p:sp>
      <p:sp>
        <p:nvSpPr>
          <p:cNvPr id="39" name="TextBox 39"/>
          <p:cNvSpPr txBox="1"/>
          <p:nvPr/>
        </p:nvSpPr>
        <p:spPr>
          <a:xfrm>
            <a:off x="1572101" y="2203678"/>
            <a:ext cx="5549061" cy="1111705"/>
          </a:xfrm>
          <a:prstGeom prst="rect">
            <a:avLst/>
          </a:prstGeom>
        </p:spPr>
        <p:txBody>
          <a:bodyPr lIns="0" tIns="0" rIns="0" bIns="0" rtlCol="0" anchor="t">
            <a:spAutoFit/>
          </a:bodyPr>
          <a:lstStyle/>
          <a:p>
            <a:pPr marL="0" lvl="0" indent="0" algn="l">
              <a:lnSpc>
                <a:spcPts val="8024"/>
              </a:lnSpc>
              <a:spcBef>
                <a:spcPct val="0"/>
              </a:spcBef>
            </a:pPr>
            <a:r>
              <a:rPr lang="en-US" sz="7499" b="1" dirty="0">
                <a:solidFill>
                  <a:srgbClr val="2B2A2A"/>
                </a:solidFill>
                <a:latin typeface="Poppins Bold"/>
                <a:ea typeface="Poppins Bold"/>
                <a:cs typeface="Poppins Bold"/>
                <a:sym typeface="Poppins Bold"/>
              </a:rPr>
              <a:t>Apps </a:t>
            </a:r>
            <a:r>
              <a:rPr lang="en-US" sz="7499" b="1" u="none" strike="noStrike" dirty="0">
                <a:solidFill>
                  <a:srgbClr val="2B2A2A"/>
                </a:solidFill>
                <a:latin typeface="Poppins Bold"/>
                <a:ea typeface="Poppins Bold"/>
                <a:cs typeface="Poppins Bold"/>
                <a:sym typeface="Poppins Bold"/>
              </a:rPr>
              <a:t>Main</a:t>
            </a:r>
          </a:p>
        </p:txBody>
      </p:sp>
      <p:sp>
        <p:nvSpPr>
          <p:cNvPr id="40" name="TextBox 40"/>
          <p:cNvSpPr txBox="1"/>
          <p:nvPr/>
        </p:nvSpPr>
        <p:spPr>
          <a:xfrm>
            <a:off x="1558540" y="3192174"/>
            <a:ext cx="5813361" cy="1111705"/>
          </a:xfrm>
          <a:prstGeom prst="rect">
            <a:avLst/>
          </a:prstGeom>
        </p:spPr>
        <p:txBody>
          <a:bodyPr lIns="0" tIns="0" rIns="0" bIns="0" rtlCol="0" anchor="t">
            <a:spAutoFit/>
          </a:bodyPr>
          <a:lstStyle/>
          <a:p>
            <a:pPr marL="0" lvl="0" indent="0" algn="l">
              <a:lnSpc>
                <a:spcPts val="8024"/>
              </a:lnSpc>
              <a:spcBef>
                <a:spcPct val="0"/>
              </a:spcBef>
            </a:pPr>
            <a:r>
              <a:rPr lang="en-US" sz="7499" b="1" u="none" strike="noStrike">
                <a:solidFill>
                  <a:srgbClr val="2B2A2A"/>
                </a:solidFill>
                <a:latin typeface="Poppins Bold"/>
                <a:ea typeface="Poppins Bold"/>
                <a:cs typeface="Poppins Bold"/>
                <a:sym typeface="Poppins Bold"/>
              </a:rPr>
              <a:t>Features</a:t>
            </a:r>
          </a:p>
        </p:txBody>
      </p:sp>
      <p:sp>
        <p:nvSpPr>
          <p:cNvPr id="62" name="Rectangle: Rounded Corners 61">
            <a:extLst>
              <a:ext uri="{FF2B5EF4-FFF2-40B4-BE49-F238E27FC236}">
                <a16:creationId xmlns:a16="http://schemas.microsoft.com/office/drawing/2014/main" id="{555719A3-1307-3C45-32D5-576C082B6D41}"/>
              </a:ext>
            </a:extLst>
          </p:cNvPr>
          <p:cNvSpPr/>
          <p:nvPr/>
        </p:nvSpPr>
        <p:spPr>
          <a:xfrm>
            <a:off x="1625330" y="4699476"/>
            <a:ext cx="3202662" cy="7111848"/>
          </a:xfrm>
          <a:prstGeom prst="roundRect">
            <a:avLst>
              <a:gd name="adj" fmla="val 14681"/>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44015ED2-E272-6068-0875-851699816E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8121" y="4007659"/>
            <a:ext cx="8798940" cy="8798940"/>
          </a:xfrm>
          <a:prstGeom prst="rect">
            <a:avLst/>
          </a:prstGeom>
        </p:spPr>
      </p:pic>
      <p:sp>
        <p:nvSpPr>
          <p:cNvPr id="69" name="TextBox 20">
            <a:extLst>
              <a:ext uri="{FF2B5EF4-FFF2-40B4-BE49-F238E27FC236}">
                <a16:creationId xmlns:a16="http://schemas.microsoft.com/office/drawing/2014/main" id="{E5C2A664-8095-19A7-4D6F-AF01D81B1341}"/>
              </a:ext>
            </a:extLst>
          </p:cNvPr>
          <p:cNvSpPr txBox="1"/>
          <p:nvPr/>
        </p:nvSpPr>
        <p:spPr>
          <a:xfrm>
            <a:off x="14537286" y="4541560"/>
            <a:ext cx="5228310" cy="339837"/>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Pay bills</a:t>
            </a:r>
          </a:p>
        </p:txBody>
      </p:sp>
      <p:sp>
        <p:nvSpPr>
          <p:cNvPr id="70" name="Oval 69">
            <a:extLst>
              <a:ext uri="{FF2B5EF4-FFF2-40B4-BE49-F238E27FC236}">
                <a16:creationId xmlns:a16="http://schemas.microsoft.com/office/drawing/2014/main" id="{2CA27C5E-FA02-583B-FAC9-91ACBE7E9B6F}"/>
              </a:ext>
            </a:extLst>
          </p:cNvPr>
          <p:cNvSpPr/>
          <p:nvPr/>
        </p:nvSpPr>
        <p:spPr>
          <a:xfrm>
            <a:off x="13622086" y="4372990"/>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30">
            <a:extLst>
              <a:ext uri="{FF2B5EF4-FFF2-40B4-BE49-F238E27FC236}">
                <a16:creationId xmlns:a16="http://schemas.microsoft.com/office/drawing/2014/main" id="{3FBC78A9-9F54-4EA6-6DEC-5542D6681243}"/>
              </a:ext>
            </a:extLst>
          </p:cNvPr>
          <p:cNvSpPr txBox="1"/>
          <p:nvPr/>
        </p:nvSpPr>
        <p:spPr>
          <a:xfrm>
            <a:off x="13903721" y="4576253"/>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6</a:t>
            </a:r>
          </a:p>
        </p:txBody>
      </p:sp>
      <p:sp>
        <p:nvSpPr>
          <p:cNvPr id="72" name="TextBox 20">
            <a:extLst>
              <a:ext uri="{FF2B5EF4-FFF2-40B4-BE49-F238E27FC236}">
                <a16:creationId xmlns:a16="http://schemas.microsoft.com/office/drawing/2014/main" id="{BD999B07-F71F-6284-2BB1-6099B2E8371A}"/>
              </a:ext>
            </a:extLst>
          </p:cNvPr>
          <p:cNvSpPr txBox="1"/>
          <p:nvPr/>
        </p:nvSpPr>
        <p:spPr>
          <a:xfrm>
            <a:off x="14519964" y="6048999"/>
            <a:ext cx="5228310" cy="339837"/>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View exchange rate</a:t>
            </a:r>
          </a:p>
        </p:txBody>
      </p:sp>
      <p:sp>
        <p:nvSpPr>
          <p:cNvPr id="73" name="Oval 72">
            <a:extLst>
              <a:ext uri="{FF2B5EF4-FFF2-40B4-BE49-F238E27FC236}">
                <a16:creationId xmlns:a16="http://schemas.microsoft.com/office/drawing/2014/main" id="{98E3EA04-6D02-3553-2D0F-C7146746DE2D}"/>
              </a:ext>
            </a:extLst>
          </p:cNvPr>
          <p:cNvSpPr/>
          <p:nvPr/>
        </p:nvSpPr>
        <p:spPr>
          <a:xfrm>
            <a:off x="13631061" y="5793627"/>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30">
            <a:extLst>
              <a:ext uri="{FF2B5EF4-FFF2-40B4-BE49-F238E27FC236}">
                <a16:creationId xmlns:a16="http://schemas.microsoft.com/office/drawing/2014/main" id="{8960700D-BF8E-5F09-092A-FAB20D3D2B1A}"/>
              </a:ext>
            </a:extLst>
          </p:cNvPr>
          <p:cNvSpPr txBox="1"/>
          <p:nvPr/>
        </p:nvSpPr>
        <p:spPr>
          <a:xfrm>
            <a:off x="13913415" y="5996293"/>
            <a:ext cx="363188" cy="445250"/>
          </a:xfrm>
          <a:prstGeom prst="rect">
            <a:avLst/>
          </a:prstGeom>
        </p:spPr>
        <p:txBody>
          <a:bodyPr wrap="square"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7</a:t>
            </a:r>
          </a:p>
        </p:txBody>
      </p:sp>
      <p:sp>
        <p:nvSpPr>
          <p:cNvPr id="78" name="TextBox 20">
            <a:extLst>
              <a:ext uri="{FF2B5EF4-FFF2-40B4-BE49-F238E27FC236}">
                <a16:creationId xmlns:a16="http://schemas.microsoft.com/office/drawing/2014/main" id="{DCA15254-254F-A5DA-82E7-C9D6E61860D2}"/>
              </a:ext>
            </a:extLst>
          </p:cNvPr>
          <p:cNvSpPr txBox="1"/>
          <p:nvPr/>
        </p:nvSpPr>
        <p:spPr>
          <a:xfrm>
            <a:off x="14519964" y="7460251"/>
            <a:ext cx="5228310" cy="339837"/>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Change language</a:t>
            </a:r>
          </a:p>
        </p:txBody>
      </p:sp>
      <p:sp>
        <p:nvSpPr>
          <p:cNvPr id="79" name="Oval 78">
            <a:extLst>
              <a:ext uri="{FF2B5EF4-FFF2-40B4-BE49-F238E27FC236}">
                <a16:creationId xmlns:a16="http://schemas.microsoft.com/office/drawing/2014/main" id="{F07C217F-9C90-F311-AB3D-7C36E763064A}"/>
              </a:ext>
            </a:extLst>
          </p:cNvPr>
          <p:cNvSpPr/>
          <p:nvPr/>
        </p:nvSpPr>
        <p:spPr>
          <a:xfrm>
            <a:off x="13631061" y="7204879"/>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30">
            <a:extLst>
              <a:ext uri="{FF2B5EF4-FFF2-40B4-BE49-F238E27FC236}">
                <a16:creationId xmlns:a16="http://schemas.microsoft.com/office/drawing/2014/main" id="{5ACDDCBA-E60A-1A95-FEC9-5DEA673C5AD7}"/>
              </a:ext>
            </a:extLst>
          </p:cNvPr>
          <p:cNvSpPr txBox="1"/>
          <p:nvPr/>
        </p:nvSpPr>
        <p:spPr>
          <a:xfrm>
            <a:off x="13913415" y="7407545"/>
            <a:ext cx="363188" cy="445250"/>
          </a:xfrm>
          <a:prstGeom prst="rect">
            <a:avLst/>
          </a:prstGeom>
        </p:spPr>
        <p:txBody>
          <a:bodyPr wrap="square"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8</a:t>
            </a:r>
          </a:p>
        </p:txBody>
      </p:sp>
      <p:sp>
        <p:nvSpPr>
          <p:cNvPr id="81" name="TextBox 20">
            <a:extLst>
              <a:ext uri="{FF2B5EF4-FFF2-40B4-BE49-F238E27FC236}">
                <a16:creationId xmlns:a16="http://schemas.microsoft.com/office/drawing/2014/main" id="{72A2116A-F577-4829-9E9C-3A1DF79C6F76}"/>
              </a:ext>
            </a:extLst>
          </p:cNvPr>
          <p:cNvSpPr txBox="1"/>
          <p:nvPr/>
        </p:nvSpPr>
        <p:spPr>
          <a:xfrm>
            <a:off x="14538509" y="8898723"/>
            <a:ext cx="5228310" cy="339837"/>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Change User’s Info</a:t>
            </a:r>
          </a:p>
        </p:txBody>
      </p:sp>
      <p:sp>
        <p:nvSpPr>
          <p:cNvPr id="82" name="Oval 81">
            <a:extLst>
              <a:ext uri="{FF2B5EF4-FFF2-40B4-BE49-F238E27FC236}">
                <a16:creationId xmlns:a16="http://schemas.microsoft.com/office/drawing/2014/main" id="{9114EADF-8FFF-C8C6-E10E-027D30FF99D4}"/>
              </a:ext>
            </a:extLst>
          </p:cNvPr>
          <p:cNvSpPr/>
          <p:nvPr/>
        </p:nvSpPr>
        <p:spPr>
          <a:xfrm>
            <a:off x="13649606" y="8643351"/>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30">
            <a:extLst>
              <a:ext uri="{FF2B5EF4-FFF2-40B4-BE49-F238E27FC236}">
                <a16:creationId xmlns:a16="http://schemas.microsoft.com/office/drawing/2014/main" id="{8BA6DF6A-F1FD-3FB8-B26F-6EB35A1761B4}"/>
              </a:ext>
            </a:extLst>
          </p:cNvPr>
          <p:cNvSpPr txBox="1"/>
          <p:nvPr/>
        </p:nvSpPr>
        <p:spPr>
          <a:xfrm>
            <a:off x="13931960" y="8846017"/>
            <a:ext cx="363188" cy="445250"/>
          </a:xfrm>
          <a:prstGeom prst="rect">
            <a:avLst/>
          </a:prstGeom>
        </p:spPr>
        <p:txBody>
          <a:bodyPr wrap="square"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9</a:t>
            </a:r>
          </a:p>
        </p:txBody>
      </p:sp>
      <p:sp>
        <p:nvSpPr>
          <p:cNvPr id="88" name="Rectangle: Rounded Corners 87">
            <a:extLst>
              <a:ext uri="{FF2B5EF4-FFF2-40B4-BE49-F238E27FC236}">
                <a16:creationId xmlns:a16="http://schemas.microsoft.com/office/drawing/2014/main" id="{BE8EF79A-EA30-F3A7-4141-4E32E2F3A912}"/>
              </a:ext>
            </a:extLst>
          </p:cNvPr>
          <p:cNvSpPr/>
          <p:nvPr/>
        </p:nvSpPr>
        <p:spPr>
          <a:xfrm rot="531613">
            <a:off x="-4729257" y="-7550825"/>
            <a:ext cx="7306056" cy="9454896"/>
          </a:xfrm>
          <a:prstGeom prst="roundRect">
            <a:avLst>
              <a:gd name="adj" fmla="val 11115"/>
            </a:avLst>
          </a:prstGeom>
          <a:solidFill>
            <a:srgbClr val="281C9D"/>
          </a:solidFill>
          <a:ln>
            <a:solidFill>
              <a:srgbClr val="281C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55">
            <a:extLst>
              <a:ext uri="{FF2B5EF4-FFF2-40B4-BE49-F238E27FC236}">
                <a16:creationId xmlns:a16="http://schemas.microsoft.com/office/drawing/2014/main" id="{8F00857B-DA82-5D1D-6409-72A9B3A7F9C8}"/>
              </a:ext>
            </a:extLst>
          </p:cNvPr>
          <p:cNvSpPr txBox="1"/>
          <p:nvPr/>
        </p:nvSpPr>
        <p:spPr>
          <a:xfrm>
            <a:off x="707397" y="1333500"/>
            <a:ext cx="2222663" cy="294953"/>
          </a:xfrm>
          <a:prstGeom prst="rect">
            <a:avLst/>
          </a:prstGeom>
        </p:spPr>
        <p:txBody>
          <a:bodyPr wrap="square" lIns="0" tIns="0" rIns="0" bIns="0" rtlCol="0" anchor="t">
            <a:spAutoFit/>
          </a:bodyPr>
          <a:lstStyle/>
          <a:p>
            <a:pPr algn="l">
              <a:lnSpc>
                <a:spcPts val="2301"/>
              </a:lnSpc>
            </a:pPr>
            <a:r>
              <a:rPr lang="en-US" b="1" dirty="0">
                <a:solidFill>
                  <a:srgbClr val="D2BE25"/>
                </a:solidFill>
                <a:latin typeface="Poppins Bold"/>
                <a:ea typeface="Poppins Bold"/>
                <a:cs typeface="Poppins Bold"/>
                <a:sym typeface="Poppins Bold"/>
              </a:rPr>
              <a:t>VAULTA</a:t>
            </a:r>
          </a:p>
        </p:txBody>
      </p:sp>
      <p:pic>
        <p:nvPicPr>
          <p:cNvPr id="87" name="Picture 86">
            <a:extLst>
              <a:ext uri="{FF2B5EF4-FFF2-40B4-BE49-F238E27FC236}">
                <a16:creationId xmlns:a16="http://schemas.microsoft.com/office/drawing/2014/main" id="{74B5B76B-840C-44C1-AD22-6E5B93647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 y="983421"/>
            <a:ext cx="822040" cy="742757"/>
          </a:xfrm>
          <a:prstGeom prst="rect">
            <a:avLst/>
          </a:prstGeom>
        </p:spPr>
      </p:pic>
      <p:sp>
        <p:nvSpPr>
          <p:cNvPr id="89" name="TextBox 21">
            <a:extLst>
              <a:ext uri="{FF2B5EF4-FFF2-40B4-BE49-F238E27FC236}">
                <a16:creationId xmlns:a16="http://schemas.microsoft.com/office/drawing/2014/main" id="{38F71B3B-3747-7230-B944-96362F7CB964}"/>
              </a:ext>
            </a:extLst>
          </p:cNvPr>
          <p:cNvSpPr txBox="1"/>
          <p:nvPr/>
        </p:nvSpPr>
        <p:spPr>
          <a:xfrm>
            <a:off x="8969715" y="9063897"/>
            <a:ext cx="4202261" cy="673261"/>
          </a:xfrm>
          <a:prstGeom prst="rect">
            <a:avLst/>
          </a:prstGeom>
        </p:spPr>
        <p:txBody>
          <a:bodyPr wrap="square" lIns="0" tIns="0" rIns="0" bIns="0" rtlCol="0" anchor="t">
            <a:spAutoFit/>
          </a:bodyPr>
          <a:lstStyle/>
          <a:p>
            <a:pPr marL="0" lvl="0" indent="0" algn="l">
              <a:lnSpc>
                <a:spcPts val="2600"/>
              </a:lnSpc>
            </a:pPr>
            <a:r>
              <a:rPr lang="en-US" sz="2500" b="1" dirty="0">
                <a:solidFill>
                  <a:srgbClr val="2B2A2A"/>
                </a:solidFill>
                <a:latin typeface="Poppins Medium"/>
                <a:ea typeface="Poppins Medium"/>
                <a:cs typeface="Poppins Medium"/>
                <a:sym typeface="Poppins Medium"/>
              </a:rPr>
              <a:t>View account details &amp; add balance.</a:t>
            </a:r>
          </a:p>
        </p:txBody>
      </p:sp>
      <p:sp>
        <p:nvSpPr>
          <p:cNvPr id="90" name="Oval 89">
            <a:extLst>
              <a:ext uri="{FF2B5EF4-FFF2-40B4-BE49-F238E27FC236}">
                <a16:creationId xmlns:a16="http://schemas.microsoft.com/office/drawing/2014/main" id="{3F8470F8-CE9B-1632-CDC6-8FFEF842828E}"/>
              </a:ext>
            </a:extLst>
          </p:cNvPr>
          <p:cNvSpPr/>
          <p:nvPr/>
        </p:nvSpPr>
        <p:spPr>
          <a:xfrm>
            <a:off x="8054604" y="9026594"/>
            <a:ext cx="784417" cy="784417"/>
          </a:xfrm>
          <a:prstGeom prst="ellipse">
            <a:avLst/>
          </a:prstGeom>
          <a:solidFill>
            <a:srgbClr val="FF4267"/>
          </a:solidFill>
          <a:ln>
            <a:solidFill>
              <a:srgbClr val="FF426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34">
            <a:extLst>
              <a:ext uri="{FF2B5EF4-FFF2-40B4-BE49-F238E27FC236}">
                <a16:creationId xmlns:a16="http://schemas.microsoft.com/office/drawing/2014/main" id="{1838DA20-B1DC-D976-A9EB-BDA924B85446}"/>
              </a:ext>
            </a:extLst>
          </p:cNvPr>
          <p:cNvSpPr txBox="1"/>
          <p:nvPr/>
        </p:nvSpPr>
        <p:spPr>
          <a:xfrm>
            <a:off x="8292329" y="9291908"/>
            <a:ext cx="363188" cy="445250"/>
          </a:xfrm>
          <a:prstGeom prst="rect">
            <a:avLst/>
          </a:prstGeom>
        </p:spPr>
        <p:txBody>
          <a:bodyPr lIns="0" tIns="0" rIns="0" bIns="0" rtlCol="0" anchor="t">
            <a:spAutoFit/>
          </a:bodyPr>
          <a:lstStyle/>
          <a:p>
            <a:pPr marL="0" lvl="0" indent="0" algn="l">
              <a:lnSpc>
                <a:spcPts val="3425"/>
              </a:lnSpc>
            </a:pPr>
            <a:r>
              <a:rPr lang="en-US" sz="3293" b="1" spc="-125" dirty="0">
                <a:solidFill>
                  <a:schemeClr val="bg1"/>
                </a:solidFill>
                <a:latin typeface="Poppins Semi-Bold"/>
                <a:ea typeface="Poppins Semi-Bold"/>
                <a:cs typeface="Poppins Semi-Bold"/>
                <a:sym typeface="Poppins Semi-Bold"/>
              </a:rPr>
              <a:t>5</a:t>
            </a:r>
          </a:p>
        </p:txBody>
      </p:sp>
      <p:pic>
        <p:nvPicPr>
          <p:cNvPr id="2" name="Picture 1" descr="A logo of a globe with a graduation cap&#10;&#10;Description automatically generated">
            <a:extLst>
              <a:ext uri="{FF2B5EF4-FFF2-40B4-BE49-F238E27FC236}">
                <a16:creationId xmlns:a16="http://schemas.microsoft.com/office/drawing/2014/main" id="{A60AD796-D964-D1BA-9F26-C203AD3C36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607255" y="69830"/>
            <a:ext cx="2324100" cy="21366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1000"/>
                                        <p:tgtEl>
                                          <p:spTgt spid="66"/>
                                        </p:tgtEl>
                                      </p:cBhvr>
                                    </p:animEffect>
                                    <p:anim calcmode="lin" valueType="num">
                                      <p:cBhvr>
                                        <p:cTn id="30" dur="1000" fill="hold"/>
                                        <p:tgtEl>
                                          <p:spTgt spid="66"/>
                                        </p:tgtEl>
                                        <p:attrNameLst>
                                          <p:attrName>ppt_x</p:attrName>
                                        </p:attrNameLst>
                                      </p:cBhvr>
                                      <p:tavLst>
                                        <p:tav tm="0">
                                          <p:val>
                                            <p:strVal val="#ppt_x"/>
                                          </p:val>
                                        </p:tav>
                                        <p:tav tm="100000">
                                          <p:val>
                                            <p:strVal val="#ppt_x"/>
                                          </p:val>
                                        </p:tav>
                                      </p:tavLst>
                                    </p:anim>
                                    <p:anim calcmode="lin" valueType="num">
                                      <p:cBhvr>
                                        <p:cTn id="31" dur="1000" fill="hold"/>
                                        <p:tgtEl>
                                          <p:spTgt spid="6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1000"/>
                                        <p:tgtEl>
                                          <p:spTgt spid="26"/>
                                        </p:tgtEl>
                                      </p:cBhvr>
                                    </p:animEffect>
                                    <p:anim calcmode="lin" valueType="num">
                                      <p:cBhvr>
                                        <p:cTn id="35" dur="1000" fill="hold"/>
                                        <p:tgtEl>
                                          <p:spTgt spid="26"/>
                                        </p:tgtEl>
                                        <p:attrNameLst>
                                          <p:attrName>ppt_x</p:attrName>
                                        </p:attrNameLst>
                                      </p:cBhvr>
                                      <p:tavLst>
                                        <p:tav tm="0">
                                          <p:val>
                                            <p:strVal val="#ppt_x"/>
                                          </p:val>
                                        </p:tav>
                                        <p:tav tm="100000">
                                          <p:val>
                                            <p:strVal val="#ppt_x"/>
                                          </p:val>
                                        </p:tav>
                                      </p:tavLst>
                                    </p:anim>
                                    <p:anim calcmode="lin" valueType="num">
                                      <p:cBhvr>
                                        <p:cTn id="3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1000"/>
                                        <p:tgtEl>
                                          <p:spTgt spid="20"/>
                                        </p:tgtEl>
                                      </p:cBhvr>
                                    </p:animEffect>
                                    <p:anim calcmode="lin" valueType="num">
                                      <p:cBhvr>
                                        <p:cTn id="42" dur="1000" fill="hold"/>
                                        <p:tgtEl>
                                          <p:spTgt spid="20"/>
                                        </p:tgtEl>
                                        <p:attrNameLst>
                                          <p:attrName>ppt_x</p:attrName>
                                        </p:attrNameLst>
                                      </p:cBhvr>
                                      <p:tavLst>
                                        <p:tav tm="0">
                                          <p:val>
                                            <p:strVal val="#ppt_x"/>
                                          </p:val>
                                        </p:tav>
                                        <p:tav tm="100000">
                                          <p:val>
                                            <p:strVal val="#ppt_x"/>
                                          </p:val>
                                        </p:tav>
                                      </p:tavLst>
                                    </p:anim>
                                    <p:anim calcmode="lin" valueType="num">
                                      <p:cBhvr>
                                        <p:cTn id="43" dur="10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1000"/>
                                        <p:tgtEl>
                                          <p:spTgt spid="67"/>
                                        </p:tgtEl>
                                      </p:cBhvr>
                                    </p:animEffect>
                                    <p:anim calcmode="lin" valueType="num">
                                      <p:cBhvr>
                                        <p:cTn id="47" dur="1000" fill="hold"/>
                                        <p:tgtEl>
                                          <p:spTgt spid="67"/>
                                        </p:tgtEl>
                                        <p:attrNameLst>
                                          <p:attrName>ppt_x</p:attrName>
                                        </p:attrNameLst>
                                      </p:cBhvr>
                                      <p:tavLst>
                                        <p:tav tm="0">
                                          <p:val>
                                            <p:strVal val="#ppt_x"/>
                                          </p:val>
                                        </p:tav>
                                        <p:tav tm="100000">
                                          <p:val>
                                            <p:strVal val="#ppt_x"/>
                                          </p:val>
                                        </p:tav>
                                      </p:tavLst>
                                    </p:anim>
                                    <p:anim calcmode="lin" valueType="num">
                                      <p:cBhvr>
                                        <p:cTn id="48" dur="1000" fill="hold"/>
                                        <p:tgtEl>
                                          <p:spTgt spid="6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1000"/>
                                        <p:tgtEl>
                                          <p:spTgt spid="68"/>
                                        </p:tgtEl>
                                      </p:cBhvr>
                                    </p:animEffect>
                                    <p:anim calcmode="lin" valueType="num">
                                      <p:cBhvr>
                                        <p:cTn id="64" dur="1000" fill="hold"/>
                                        <p:tgtEl>
                                          <p:spTgt spid="68"/>
                                        </p:tgtEl>
                                        <p:attrNameLst>
                                          <p:attrName>ppt_x</p:attrName>
                                        </p:attrNameLst>
                                      </p:cBhvr>
                                      <p:tavLst>
                                        <p:tav tm="0">
                                          <p:val>
                                            <p:strVal val="#ppt_x"/>
                                          </p:val>
                                        </p:tav>
                                        <p:tav tm="100000">
                                          <p:val>
                                            <p:strVal val="#ppt_x"/>
                                          </p:val>
                                        </p:tav>
                                      </p:tavLst>
                                    </p:anim>
                                    <p:anim calcmode="lin" valueType="num">
                                      <p:cBhvr>
                                        <p:cTn id="65" dur="1000" fill="hold"/>
                                        <p:tgtEl>
                                          <p:spTgt spid="6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1000"/>
                                        <p:tgtEl>
                                          <p:spTgt spid="34"/>
                                        </p:tgtEl>
                                      </p:cBhvr>
                                    </p:animEffect>
                                    <p:anim calcmode="lin" valueType="num">
                                      <p:cBhvr>
                                        <p:cTn id="69" dur="1000" fill="hold"/>
                                        <p:tgtEl>
                                          <p:spTgt spid="34"/>
                                        </p:tgtEl>
                                        <p:attrNameLst>
                                          <p:attrName>ppt_x</p:attrName>
                                        </p:attrNameLst>
                                      </p:cBhvr>
                                      <p:tavLst>
                                        <p:tav tm="0">
                                          <p:val>
                                            <p:strVal val="#ppt_x"/>
                                          </p:val>
                                        </p:tav>
                                        <p:tav tm="100000">
                                          <p:val>
                                            <p:strVal val="#ppt_x"/>
                                          </p:val>
                                        </p:tav>
                                      </p:tavLst>
                                    </p:anim>
                                    <p:anim calcmode="lin" valueType="num">
                                      <p:cBhvr>
                                        <p:cTn id="7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animEffect transition="in" filter="fade">
                                      <p:cBhvr>
                                        <p:cTn id="75" dur="1000"/>
                                        <p:tgtEl>
                                          <p:spTgt spid="89"/>
                                        </p:tgtEl>
                                      </p:cBhvr>
                                    </p:animEffect>
                                    <p:anim calcmode="lin" valueType="num">
                                      <p:cBhvr>
                                        <p:cTn id="76" dur="1000" fill="hold"/>
                                        <p:tgtEl>
                                          <p:spTgt spid="89"/>
                                        </p:tgtEl>
                                        <p:attrNameLst>
                                          <p:attrName>ppt_x</p:attrName>
                                        </p:attrNameLst>
                                      </p:cBhvr>
                                      <p:tavLst>
                                        <p:tav tm="0">
                                          <p:val>
                                            <p:strVal val="#ppt_x"/>
                                          </p:val>
                                        </p:tav>
                                        <p:tav tm="100000">
                                          <p:val>
                                            <p:strVal val="#ppt_x"/>
                                          </p:val>
                                        </p:tav>
                                      </p:tavLst>
                                    </p:anim>
                                    <p:anim calcmode="lin" valueType="num">
                                      <p:cBhvr>
                                        <p:cTn id="77" dur="1000" fill="hold"/>
                                        <p:tgtEl>
                                          <p:spTgt spid="89"/>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fade">
                                      <p:cBhvr>
                                        <p:cTn id="80" dur="1000"/>
                                        <p:tgtEl>
                                          <p:spTgt spid="90"/>
                                        </p:tgtEl>
                                      </p:cBhvr>
                                    </p:animEffect>
                                    <p:anim calcmode="lin" valueType="num">
                                      <p:cBhvr>
                                        <p:cTn id="81" dur="1000" fill="hold"/>
                                        <p:tgtEl>
                                          <p:spTgt spid="90"/>
                                        </p:tgtEl>
                                        <p:attrNameLst>
                                          <p:attrName>ppt_x</p:attrName>
                                        </p:attrNameLst>
                                      </p:cBhvr>
                                      <p:tavLst>
                                        <p:tav tm="0">
                                          <p:val>
                                            <p:strVal val="#ppt_x"/>
                                          </p:val>
                                        </p:tav>
                                        <p:tav tm="100000">
                                          <p:val>
                                            <p:strVal val="#ppt_x"/>
                                          </p:val>
                                        </p:tav>
                                      </p:tavLst>
                                    </p:anim>
                                    <p:anim calcmode="lin" valueType="num">
                                      <p:cBhvr>
                                        <p:cTn id="82" dur="1000" fill="hold"/>
                                        <p:tgtEl>
                                          <p:spTgt spid="90"/>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fade">
                                      <p:cBhvr>
                                        <p:cTn id="85" dur="1000"/>
                                        <p:tgtEl>
                                          <p:spTgt spid="91"/>
                                        </p:tgtEl>
                                      </p:cBhvr>
                                    </p:animEffect>
                                    <p:anim calcmode="lin" valueType="num">
                                      <p:cBhvr>
                                        <p:cTn id="86" dur="1000" fill="hold"/>
                                        <p:tgtEl>
                                          <p:spTgt spid="91"/>
                                        </p:tgtEl>
                                        <p:attrNameLst>
                                          <p:attrName>ppt_x</p:attrName>
                                        </p:attrNameLst>
                                      </p:cBhvr>
                                      <p:tavLst>
                                        <p:tav tm="0">
                                          <p:val>
                                            <p:strVal val="#ppt_x"/>
                                          </p:val>
                                        </p:tav>
                                        <p:tav tm="100000">
                                          <p:val>
                                            <p:strVal val="#ppt_x"/>
                                          </p:val>
                                        </p:tav>
                                      </p:tavLst>
                                    </p:anim>
                                    <p:anim calcmode="lin" valueType="num">
                                      <p:cBhvr>
                                        <p:cTn id="87"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1000"/>
                                        <p:tgtEl>
                                          <p:spTgt spid="69"/>
                                        </p:tgtEl>
                                      </p:cBhvr>
                                    </p:animEffect>
                                    <p:anim calcmode="lin" valueType="num">
                                      <p:cBhvr>
                                        <p:cTn id="93" dur="1000" fill="hold"/>
                                        <p:tgtEl>
                                          <p:spTgt spid="69"/>
                                        </p:tgtEl>
                                        <p:attrNameLst>
                                          <p:attrName>ppt_x</p:attrName>
                                        </p:attrNameLst>
                                      </p:cBhvr>
                                      <p:tavLst>
                                        <p:tav tm="0">
                                          <p:val>
                                            <p:strVal val="#ppt_x"/>
                                          </p:val>
                                        </p:tav>
                                        <p:tav tm="100000">
                                          <p:val>
                                            <p:strVal val="#ppt_x"/>
                                          </p:val>
                                        </p:tav>
                                      </p:tavLst>
                                    </p:anim>
                                    <p:anim calcmode="lin" valueType="num">
                                      <p:cBhvr>
                                        <p:cTn id="94" dur="1000" fill="hold"/>
                                        <p:tgtEl>
                                          <p:spTgt spid="69"/>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0"/>
                                        </p:tgtEl>
                                        <p:attrNameLst>
                                          <p:attrName>style.visibility</p:attrName>
                                        </p:attrNameLst>
                                      </p:cBhvr>
                                      <p:to>
                                        <p:strVal val="visible"/>
                                      </p:to>
                                    </p:set>
                                    <p:animEffect transition="in" filter="fade">
                                      <p:cBhvr>
                                        <p:cTn id="97" dur="1000"/>
                                        <p:tgtEl>
                                          <p:spTgt spid="70"/>
                                        </p:tgtEl>
                                      </p:cBhvr>
                                    </p:animEffect>
                                    <p:anim calcmode="lin" valueType="num">
                                      <p:cBhvr>
                                        <p:cTn id="98" dur="1000" fill="hold"/>
                                        <p:tgtEl>
                                          <p:spTgt spid="70"/>
                                        </p:tgtEl>
                                        <p:attrNameLst>
                                          <p:attrName>ppt_x</p:attrName>
                                        </p:attrNameLst>
                                      </p:cBhvr>
                                      <p:tavLst>
                                        <p:tav tm="0">
                                          <p:val>
                                            <p:strVal val="#ppt_x"/>
                                          </p:val>
                                        </p:tav>
                                        <p:tav tm="100000">
                                          <p:val>
                                            <p:strVal val="#ppt_x"/>
                                          </p:val>
                                        </p:tav>
                                      </p:tavLst>
                                    </p:anim>
                                    <p:anim calcmode="lin" valueType="num">
                                      <p:cBhvr>
                                        <p:cTn id="99" dur="1000" fill="hold"/>
                                        <p:tgtEl>
                                          <p:spTgt spid="7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1000"/>
                                        <p:tgtEl>
                                          <p:spTgt spid="71"/>
                                        </p:tgtEl>
                                      </p:cBhvr>
                                    </p:animEffect>
                                    <p:anim calcmode="lin" valueType="num">
                                      <p:cBhvr>
                                        <p:cTn id="103" dur="1000" fill="hold"/>
                                        <p:tgtEl>
                                          <p:spTgt spid="71"/>
                                        </p:tgtEl>
                                        <p:attrNameLst>
                                          <p:attrName>ppt_x</p:attrName>
                                        </p:attrNameLst>
                                      </p:cBhvr>
                                      <p:tavLst>
                                        <p:tav tm="0">
                                          <p:val>
                                            <p:strVal val="#ppt_x"/>
                                          </p:val>
                                        </p:tav>
                                        <p:tav tm="100000">
                                          <p:val>
                                            <p:strVal val="#ppt_x"/>
                                          </p:val>
                                        </p:tav>
                                      </p:tavLst>
                                    </p:anim>
                                    <p:anim calcmode="lin" valueType="num">
                                      <p:cBhvr>
                                        <p:cTn id="10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fade">
                                      <p:cBhvr>
                                        <p:cTn id="109" dur="1000"/>
                                        <p:tgtEl>
                                          <p:spTgt spid="72"/>
                                        </p:tgtEl>
                                      </p:cBhvr>
                                    </p:animEffect>
                                    <p:anim calcmode="lin" valueType="num">
                                      <p:cBhvr>
                                        <p:cTn id="110" dur="1000" fill="hold"/>
                                        <p:tgtEl>
                                          <p:spTgt spid="72"/>
                                        </p:tgtEl>
                                        <p:attrNameLst>
                                          <p:attrName>ppt_x</p:attrName>
                                        </p:attrNameLst>
                                      </p:cBhvr>
                                      <p:tavLst>
                                        <p:tav tm="0">
                                          <p:val>
                                            <p:strVal val="#ppt_x"/>
                                          </p:val>
                                        </p:tav>
                                        <p:tav tm="100000">
                                          <p:val>
                                            <p:strVal val="#ppt_x"/>
                                          </p:val>
                                        </p:tav>
                                      </p:tavLst>
                                    </p:anim>
                                    <p:anim calcmode="lin" valueType="num">
                                      <p:cBhvr>
                                        <p:cTn id="111" dur="1000" fill="hold"/>
                                        <p:tgtEl>
                                          <p:spTgt spid="72"/>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73"/>
                                        </p:tgtEl>
                                        <p:attrNameLst>
                                          <p:attrName>style.visibility</p:attrName>
                                        </p:attrNameLst>
                                      </p:cBhvr>
                                      <p:to>
                                        <p:strVal val="visible"/>
                                      </p:to>
                                    </p:set>
                                    <p:animEffect transition="in" filter="fade">
                                      <p:cBhvr>
                                        <p:cTn id="114" dur="1000"/>
                                        <p:tgtEl>
                                          <p:spTgt spid="73"/>
                                        </p:tgtEl>
                                      </p:cBhvr>
                                    </p:animEffect>
                                    <p:anim calcmode="lin" valueType="num">
                                      <p:cBhvr>
                                        <p:cTn id="115" dur="1000" fill="hold"/>
                                        <p:tgtEl>
                                          <p:spTgt spid="73"/>
                                        </p:tgtEl>
                                        <p:attrNameLst>
                                          <p:attrName>ppt_x</p:attrName>
                                        </p:attrNameLst>
                                      </p:cBhvr>
                                      <p:tavLst>
                                        <p:tav tm="0">
                                          <p:val>
                                            <p:strVal val="#ppt_x"/>
                                          </p:val>
                                        </p:tav>
                                        <p:tav tm="100000">
                                          <p:val>
                                            <p:strVal val="#ppt_x"/>
                                          </p:val>
                                        </p:tav>
                                      </p:tavLst>
                                    </p:anim>
                                    <p:anim calcmode="lin" valueType="num">
                                      <p:cBhvr>
                                        <p:cTn id="116" dur="1000" fill="hold"/>
                                        <p:tgtEl>
                                          <p:spTgt spid="73"/>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74"/>
                                        </p:tgtEl>
                                        <p:attrNameLst>
                                          <p:attrName>style.visibility</p:attrName>
                                        </p:attrNameLst>
                                      </p:cBhvr>
                                      <p:to>
                                        <p:strVal val="visible"/>
                                      </p:to>
                                    </p:set>
                                    <p:animEffect transition="in" filter="fade">
                                      <p:cBhvr>
                                        <p:cTn id="119" dur="1000"/>
                                        <p:tgtEl>
                                          <p:spTgt spid="74"/>
                                        </p:tgtEl>
                                      </p:cBhvr>
                                    </p:animEffect>
                                    <p:anim calcmode="lin" valueType="num">
                                      <p:cBhvr>
                                        <p:cTn id="120" dur="1000" fill="hold"/>
                                        <p:tgtEl>
                                          <p:spTgt spid="74"/>
                                        </p:tgtEl>
                                        <p:attrNameLst>
                                          <p:attrName>ppt_x</p:attrName>
                                        </p:attrNameLst>
                                      </p:cBhvr>
                                      <p:tavLst>
                                        <p:tav tm="0">
                                          <p:val>
                                            <p:strVal val="#ppt_x"/>
                                          </p:val>
                                        </p:tav>
                                        <p:tav tm="100000">
                                          <p:val>
                                            <p:strVal val="#ppt_x"/>
                                          </p:val>
                                        </p:tav>
                                      </p:tavLst>
                                    </p:anim>
                                    <p:anim calcmode="lin" valueType="num">
                                      <p:cBhvr>
                                        <p:cTn id="12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fade">
                                      <p:cBhvr>
                                        <p:cTn id="126" dur="1000"/>
                                        <p:tgtEl>
                                          <p:spTgt spid="78"/>
                                        </p:tgtEl>
                                      </p:cBhvr>
                                    </p:animEffect>
                                    <p:anim calcmode="lin" valueType="num">
                                      <p:cBhvr>
                                        <p:cTn id="127" dur="1000" fill="hold"/>
                                        <p:tgtEl>
                                          <p:spTgt spid="78"/>
                                        </p:tgtEl>
                                        <p:attrNameLst>
                                          <p:attrName>ppt_x</p:attrName>
                                        </p:attrNameLst>
                                      </p:cBhvr>
                                      <p:tavLst>
                                        <p:tav tm="0">
                                          <p:val>
                                            <p:strVal val="#ppt_x"/>
                                          </p:val>
                                        </p:tav>
                                        <p:tav tm="100000">
                                          <p:val>
                                            <p:strVal val="#ppt_x"/>
                                          </p:val>
                                        </p:tav>
                                      </p:tavLst>
                                    </p:anim>
                                    <p:anim calcmode="lin" valueType="num">
                                      <p:cBhvr>
                                        <p:cTn id="128" dur="1000" fill="hold"/>
                                        <p:tgtEl>
                                          <p:spTgt spid="78"/>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79"/>
                                        </p:tgtEl>
                                        <p:attrNameLst>
                                          <p:attrName>style.visibility</p:attrName>
                                        </p:attrNameLst>
                                      </p:cBhvr>
                                      <p:to>
                                        <p:strVal val="visible"/>
                                      </p:to>
                                    </p:set>
                                    <p:animEffect transition="in" filter="fade">
                                      <p:cBhvr>
                                        <p:cTn id="131" dur="1000"/>
                                        <p:tgtEl>
                                          <p:spTgt spid="79"/>
                                        </p:tgtEl>
                                      </p:cBhvr>
                                    </p:animEffect>
                                    <p:anim calcmode="lin" valueType="num">
                                      <p:cBhvr>
                                        <p:cTn id="132" dur="1000" fill="hold"/>
                                        <p:tgtEl>
                                          <p:spTgt spid="79"/>
                                        </p:tgtEl>
                                        <p:attrNameLst>
                                          <p:attrName>ppt_x</p:attrName>
                                        </p:attrNameLst>
                                      </p:cBhvr>
                                      <p:tavLst>
                                        <p:tav tm="0">
                                          <p:val>
                                            <p:strVal val="#ppt_x"/>
                                          </p:val>
                                        </p:tav>
                                        <p:tav tm="100000">
                                          <p:val>
                                            <p:strVal val="#ppt_x"/>
                                          </p:val>
                                        </p:tav>
                                      </p:tavLst>
                                    </p:anim>
                                    <p:anim calcmode="lin" valueType="num">
                                      <p:cBhvr>
                                        <p:cTn id="133" dur="1000" fill="hold"/>
                                        <p:tgtEl>
                                          <p:spTgt spid="79"/>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fade">
                                      <p:cBhvr>
                                        <p:cTn id="136" dur="1000"/>
                                        <p:tgtEl>
                                          <p:spTgt spid="80"/>
                                        </p:tgtEl>
                                      </p:cBhvr>
                                    </p:animEffect>
                                    <p:anim calcmode="lin" valueType="num">
                                      <p:cBhvr>
                                        <p:cTn id="137" dur="1000" fill="hold"/>
                                        <p:tgtEl>
                                          <p:spTgt spid="80"/>
                                        </p:tgtEl>
                                        <p:attrNameLst>
                                          <p:attrName>ppt_x</p:attrName>
                                        </p:attrNameLst>
                                      </p:cBhvr>
                                      <p:tavLst>
                                        <p:tav tm="0">
                                          <p:val>
                                            <p:strVal val="#ppt_x"/>
                                          </p:val>
                                        </p:tav>
                                        <p:tav tm="100000">
                                          <p:val>
                                            <p:strVal val="#ppt_x"/>
                                          </p:val>
                                        </p:tav>
                                      </p:tavLst>
                                    </p:anim>
                                    <p:anim calcmode="lin" valueType="num">
                                      <p:cBhvr>
                                        <p:cTn id="138"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81"/>
                                        </p:tgtEl>
                                        <p:attrNameLst>
                                          <p:attrName>style.visibility</p:attrName>
                                        </p:attrNameLst>
                                      </p:cBhvr>
                                      <p:to>
                                        <p:strVal val="visible"/>
                                      </p:to>
                                    </p:set>
                                    <p:animEffect transition="in" filter="fade">
                                      <p:cBhvr>
                                        <p:cTn id="143" dur="1000"/>
                                        <p:tgtEl>
                                          <p:spTgt spid="81"/>
                                        </p:tgtEl>
                                      </p:cBhvr>
                                    </p:animEffect>
                                    <p:anim calcmode="lin" valueType="num">
                                      <p:cBhvr>
                                        <p:cTn id="144" dur="1000" fill="hold"/>
                                        <p:tgtEl>
                                          <p:spTgt spid="81"/>
                                        </p:tgtEl>
                                        <p:attrNameLst>
                                          <p:attrName>ppt_x</p:attrName>
                                        </p:attrNameLst>
                                      </p:cBhvr>
                                      <p:tavLst>
                                        <p:tav tm="0">
                                          <p:val>
                                            <p:strVal val="#ppt_x"/>
                                          </p:val>
                                        </p:tav>
                                        <p:tav tm="100000">
                                          <p:val>
                                            <p:strVal val="#ppt_x"/>
                                          </p:val>
                                        </p:tav>
                                      </p:tavLst>
                                    </p:anim>
                                    <p:anim calcmode="lin" valueType="num">
                                      <p:cBhvr>
                                        <p:cTn id="145" dur="1000" fill="hold"/>
                                        <p:tgtEl>
                                          <p:spTgt spid="81"/>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82"/>
                                        </p:tgtEl>
                                        <p:attrNameLst>
                                          <p:attrName>style.visibility</p:attrName>
                                        </p:attrNameLst>
                                      </p:cBhvr>
                                      <p:to>
                                        <p:strVal val="visible"/>
                                      </p:to>
                                    </p:set>
                                    <p:animEffect transition="in" filter="fade">
                                      <p:cBhvr>
                                        <p:cTn id="148" dur="1000"/>
                                        <p:tgtEl>
                                          <p:spTgt spid="82"/>
                                        </p:tgtEl>
                                      </p:cBhvr>
                                    </p:animEffect>
                                    <p:anim calcmode="lin" valueType="num">
                                      <p:cBhvr>
                                        <p:cTn id="149" dur="1000" fill="hold"/>
                                        <p:tgtEl>
                                          <p:spTgt spid="82"/>
                                        </p:tgtEl>
                                        <p:attrNameLst>
                                          <p:attrName>ppt_x</p:attrName>
                                        </p:attrNameLst>
                                      </p:cBhvr>
                                      <p:tavLst>
                                        <p:tav tm="0">
                                          <p:val>
                                            <p:strVal val="#ppt_x"/>
                                          </p:val>
                                        </p:tav>
                                        <p:tav tm="100000">
                                          <p:val>
                                            <p:strVal val="#ppt_x"/>
                                          </p:val>
                                        </p:tav>
                                      </p:tavLst>
                                    </p:anim>
                                    <p:anim calcmode="lin" valueType="num">
                                      <p:cBhvr>
                                        <p:cTn id="150" dur="1000" fill="hold"/>
                                        <p:tgtEl>
                                          <p:spTgt spid="8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83"/>
                                        </p:tgtEl>
                                        <p:attrNameLst>
                                          <p:attrName>style.visibility</p:attrName>
                                        </p:attrNameLst>
                                      </p:cBhvr>
                                      <p:to>
                                        <p:strVal val="visible"/>
                                      </p:to>
                                    </p:set>
                                    <p:animEffect transition="in" filter="fade">
                                      <p:cBhvr>
                                        <p:cTn id="153" dur="1000"/>
                                        <p:tgtEl>
                                          <p:spTgt spid="83"/>
                                        </p:tgtEl>
                                      </p:cBhvr>
                                    </p:animEffect>
                                    <p:anim calcmode="lin" valueType="num">
                                      <p:cBhvr>
                                        <p:cTn id="154" dur="1000" fill="hold"/>
                                        <p:tgtEl>
                                          <p:spTgt spid="83"/>
                                        </p:tgtEl>
                                        <p:attrNameLst>
                                          <p:attrName>ppt_x</p:attrName>
                                        </p:attrNameLst>
                                      </p:cBhvr>
                                      <p:tavLst>
                                        <p:tav tm="0">
                                          <p:val>
                                            <p:strVal val="#ppt_x"/>
                                          </p:val>
                                        </p:tav>
                                        <p:tav tm="100000">
                                          <p:val>
                                            <p:strVal val="#ppt_x"/>
                                          </p:val>
                                        </p:tav>
                                      </p:tavLst>
                                    </p:anim>
                                    <p:anim calcmode="lin" valueType="num">
                                      <p:cBhvr>
                                        <p:cTn id="155"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65" grpId="0" animBg="1"/>
      <p:bldP spid="20" grpId="0"/>
      <p:bldP spid="21" grpId="0"/>
      <p:bldP spid="66" grpId="0" animBg="1"/>
      <p:bldP spid="22" grpId="0"/>
      <p:bldP spid="26" grpId="0"/>
      <p:bldP spid="67" grpId="0" animBg="1"/>
      <p:bldP spid="68" grpId="0" animBg="1"/>
      <p:bldP spid="30" grpId="0"/>
      <p:bldP spid="34" grpId="0"/>
      <p:bldP spid="69" grpId="0"/>
      <p:bldP spid="70" grpId="0" animBg="1"/>
      <p:bldP spid="71" grpId="0"/>
      <p:bldP spid="72" grpId="0"/>
      <p:bldP spid="73" grpId="0" animBg="1"/>
      <p:bldP spid="74" grpId="0"/>
      <p:bldP spid="78" grpId="0"/>
      <p:bldP spid="79" grpId="0" animBg="1"/>
      <p:bldP spid="80" grpId="0"/>
      <p:bldP spid="81" grpId="0"/>
      <p:bldP spid="82" grpId="0" animBg="1"/>
      <p:bldP spid="83" grpId="0"/>
      <p:bldP spid="89" grpId="0"/>
      <p:bldP spid="90" grpId="0" animBg="1"/>
      <p:bldP spid="9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1507</Words>
  <Application>Microsoft Office PowerPoint</Application>
  <PresentationFormat>Custom</PresentationFormat>
  <Paragraphs>211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Poppins Light</vt:lpstr>
      <vt:lpstr>Arial</vt:lpstr>
      <vt:lpstr>Poppins Semi-Bold</vt:lpstr>
      <vt:lpstr>Poppins Medium</vt:lpstr>
      <vt:lpstr>Poppins Bold</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and Pink Pastel Simple Modern Payment Mobile App Presentation</dc:title>
  <dc:creator>Aalaa</dc:creator>
  <cp:lastModifiedBy>الاء علاء عاشور محمد</cp:lastModifiedBy>
  <cp:revision>14</cp:revision>
  <dcterms:created xsi:type="dcterms:W3CDTF">2006-08-16T00:00:00Z</dcterms:created>
  <dcterms:modified xsi:type="dcterms:W3CDTF">2024-10-12T15:00:26Z</dcterms:modified>
  <dc:identifier>DAGTLAyUGa0</dc:identifier>
</cp:coreProperties>
</file>