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72" r:id="rId5"/>
    <p:sldId id="273" r:id="rId6"/>
    <p:sldId id="27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theme" Target="theme/theme1.xml"/><Relationship Id="rId11"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11/19/2024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591908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592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919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4625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47516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233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9408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79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59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9050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11/19/2024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172691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11/19/2024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994991916"/>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1CEB9-153A-FC68-3189-1D89545EE6AB}"/>
              </a:ext>
            </a:extLst>
          </p:cNvPr>
          <p:cNvSpPr>
            <a:spLocks noGrp="1"/>
          </p:cNvSpPr>
          <p:nvPr>
            <p:ph type="ctrTitle"/>
          </p:nvPr>
        </p:nvSpPr>
        <p:spPr>
          <a:xfrm>
            <a:off x="8018633" y="1813197"/>
            <a:ext cx="3608208" cy="3450844"/>
          </a:xfrm>
        </p:spPr>
        <p:txBody>
          <a:bodyPr>
            <a:normAutofit/>
          </a:bodyPr>
          <a:lstStyle/>
          <a:p>
            <a:r>
              <a:rPr lang="en-IN" sz="4800" dirty="0"/>
              <a:t>AWS Gen AI ROI Calculator</a:t>
            </a:r>
            <a:br>
              <a:rPr lang="en-IN" sz="4800" dirty="0"/>
            </a:br>
            <a:r>
              <a:rPr lang="en-IN" sz="4800" dirty="0"/>
              <a:t>Report</a:t>
            </a:r>
          </a:p>
        </p:txBody>
      </p:sp>
      <p:pic>
        <p:nvPicPr>
          <p:cNvPr id="4" name="Picture 3" descr="Abstract smoke background">
            <a:extLst>
              <a:ext uri="{FF2B5EF4-FFF2-40B4-BE49-F238E27FC236}">
                <a16:creationId xmlns:a16="http://schemas.microsoft.com/office/drawing/2014/main" id="{F763AA0E-A0BD-4103-7081-A2F50B9E7F9F}"/>
              </a:ext>
            </a:extLst>
          </p:cNvPr>
          <p:cNvPicPr>
            <a:picLocks noChangeAspect="1"/>
          </p:cNvPicPr>
          <p:nvPr/>
        </p:nvPicPr>
        <p:blipFill>
          <a:blip r:embed="rId2"/>
          <a:srcRect l="10427" r="17269"/>
          <a:stretch/>
        </p:blipFill>
        <p:spPr>
          <a:xfrm>
            <a:off x="-1" y="10"/>
            <a:ext cx="7456513" cy="6857990"/>
          </a:xfrm>
          <a:custGeom>
            <a:avLst/>
            <a:gdLst/>
            <a:ahLst/>
            <a:cxnLst/>
            <a:rect l="l" t="t" r="r" b="b"/>
            <a:pathLst>
              <a:path w="7456513" h="6858000">
                <a:moveTo>
                  <a:pt x="0" y="0"/>
                </a:moveTo>
                <a:lnTo>
                  <a:pt x="6059386" y="0"/>
                </a:lnTo>
                <a:lnTo>
                  <a:pt x="6059386" y="1375489"/>
                </a:lnTo>
                <a:lnTo>
                  <a:pt x="7456513" y="1375489"/>
                </a:lnTo>
                <a:lnTo>
                  <a:pt x="7456513" y="6858000"/>
                </a:lnTo>
                <a:lnTo>
                  <a:pt x="0" y="6858000"/>
                </a:lnTo>
                <a:close/>
              </a:path>
            </a:pathLst>
          </a:custGeom>
        </p:spPr>
      </p:pic>
      <p:sp>
        <p:nvSpPr>
          <p:cNvPr id="11"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85818"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4255328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89000"/>
            <a:ext cx="8636000" cy="4445000"/>
          </a:xfrm>
          <a:prstGeom prst="rect">
            <a:avLst/>
          </a:prstGeom>
          <a:noFill/>
        </p:spPr>
        <p:txBody>
          <a:bodyPr wrap="square">
            <a:spAutoFit/>
          </a:bodyPr>
          <a:lstStyle/>
          <a:p>
            <a:r>
              <a:rPr sz="1400"/>
              <a:t>Here's a suggested title slide for the proposal:</a:t>
            </a:r>
          </a:p>
          <a:p/>
          <a:p>
            <a:r>
              <a:rPr sz="1400"/>
              <a:t>Intelligent Document Processing</a:t>
            </a:r>
          </a:p>
          <a:p>
            <a:r>
              <a:rPr sz="1400"/>
              <a:t>Proposal for Federal Bank</a:t>
            </a:r>
          </a:p>
          <a:p/>
          <a:p>
            <a:r>
              <a:rPr sz="1400"/>
              <a:t>Prepared by: abdurr@conceptvines.com</a:t>
            </a:r>
          </a:p>
          <a:p>
            <a:r>
              <a:rPr sz="1400"/>
              <a:t>Date: April 30, 2025</a:t>
            </a:r>
          </a:p>
          <a:p/>
          <a:p>
            <a:r>
              <a:rPr sz="1400"/>
              <a:t>[Federal Bank Logo]</a:t>
            </a:r>
          </a:p>
          <a:p/>
          <a:p>
            <a:r>
              <a:rPr sz="1400"/>
              <a:t>Presented by: Concept Vines</a:t>
            </a:r>
          </a:p>
        </p:txBody>
      </p:sp>
    </p:spTree>
    <p:extLst>
      <p:ext uri="{BB962C8B-B14F-4D97-AF65-F5344CB8AC3E}">
        <p14:creationId xmlns:p14="http://schemas.microsoft.com/office/powerpoint/2010/main" val="80297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89000"/>
            <a:ext cx="8636000" cy="6350000"/>
          </a:xfrm>
          <a:prstGeom prst="rect">
            <a:avLst/>
          </a:prstGeom>
          <a:noFill/>
        </p:spPr>
        <p:txBody>
          <a:bodyPr wrap="square">
            <a:spAutoFit/>
          </a:bodyPr>
          <a:lstStyle/>
          <a:p>
            <a:r>
              <a:rPr sz="1400"/>
              <a:t>Based on the context provided, here's a short summary of the solution for Intelligent Document Processing using Gen AI and Classic AI for Federal Bank:</a:t>
            </a:r>
          </a:p>
          <a:p/>
          <a:p>
            <a:r>
              <a:rPr sz="1400"/>
              <a:t>The solution combines Amazon Bedrock (Gen AI) and Amazon Textract (Classic AI) to enhance document processing capabilities. Amazon Bedrock's Nova Lite model is used for inference and fine-tuning, while Titan Embeddings G1 Text is utilized for text embeddings. Amazon Textract provides text extraction capabilities for various document types.</a:t>
            </a:r>
          </a:p>
          <a:p/>
          <a:p>
            <a:r>
              <a:rPr sz="1400"/>
              <a:t>This combination allows for improved document understanding, extraction of relevant information, and potential automation of document-related tasks. The solution aims to enhance efficiency in customer account management processes within retail banking operations.</a:t>
            </a:r>
          </a:p>
          <a:p/>
          <a:p>
            <a:r>
              <a:rPr sz="1400"/>
              <a:t>The implementation is expected to provide cost savings and revenue upside over a three-year period, with a projected ROI ranging from 36.9% to 58.3% in Year 2, and 89.7% to 118% in Year 3.</a:t>
            </a:r>
          </a:p>
        </p:txBody>
      </p:sp>
    </p:spTree>
    <p:extLst>
      <p:ext uri="{BB962C8B-B14F-4D97-AF65-F5344CB8AC3E}">
        <p14:creationId xmlns:p14="http://schemas.microsoft.com/office/powerpoint/2010/main" val="88454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89000"/>
            <a:ext cx="8636000" cy="4445000"/>
          </a:xfrm>
          <a:prstGeom prst="rect">
            <a:avLst/>
          </a:prstGeom>
          <a:noFill/>
        </p:spPr>
        <p:txBody>
          <a:bodyPr wrap="square">
            <a:spAutoFit/>
          </a:bodyPr>
          <a:lstStyle/>
          <a:p>
            <a:r>
              <a:rPr sz="1400"/>
              <a:t>Direct costs include:</a:t>
            </a:r>
          </a:p>
          <a:p>
            <a:r>
              <a:rPr sz="1400"/>
              <a:t>- Application setup: $6,250 initially</a:t>
            </a:r>
          </a:p>
          <a:p>
            <a:r>
              <a:rPr sz="1400"/>
              <a:t>- Engineering talent: $70,000-$74,263 annually</a:t>
            </a:r>
          </a:p>
          <a:p>
            <a:r>
              <a:rPr sz="1400"/>
              <a:t>- Support and testing: $4,230-$4,488 annually</a:t>
            </a:r>
          </a:p>
          <a:p>
            <a:r>
              <a:rPr sz="1400"/>
              <a:t>- System integration: $5,769 initially</a:t>
            </a:r>
          </a:p>
          <a:p/>
          <a:p>
            <a:r>
              <a:rPr sz="1400"/>
              <a:t>Indirect costs include:</a:t>
            </a:r>
          </a:p>
          <a:p>
            <a:r>
              <a:rPr sz="1400"/>
              <a:t>- Legal costs: $100,000-$106,090 annually</a:t>
            </a:r>
          </a:p>
          <a:p/>
          <a:p>
            <a:r>
              <a:rPr sz="1400"/>
              <a:t>Economic impact:</a:t>
            </a:r>
          </a:p>
          <a:p>
            <a:r>
              <a:rPr sz="1400"/>
              <a:t>- Cost savings estimated at 2.3-8% annually</a:t>
            </a:r>
          </a:p>
          <a:p>
            <a:r>
              <a:rPr sz="1400"/>
              <a:t>- Revenue increase estimated at 0.5-2.5% annually</a:t>
            </a:r>
          </a:p>
          <a:p/>
          <a:p>
            <a:r>
              <a:rPr sz="1400"/>
              <a:t>ROI:</a:t>
            </a:r>
          </a:p>
          <a:p>
            <a:r>
              <a:rPr sz="1400"/>
              <a:t>- Year 1: 0%</a:t>
            </a:r>
          </a:p>
          <a:p>
            <a:r>
              <a:rPr sz="1400"/>
              <a:t>- Year 2: 36.9-58.3% </a:t>
            </a:r>
          </a:p>
          <a:p>
            <a:r>
              <a:rPr sz="1400"/>
              <a:t>- Year 3: 89.7-118%</a:t>
            </a:r>
          </a:p>
          <a:p/>
          <a:p>
            <a:r>
              <a:rPr sz="1400"/>
              <a:t>The initiative shows increasing ROI over 3 years, with significant potential for both cost savings and revenue growth.</a:t>
            </a:r>
          </a:p>
        </p:txBody>
      </p:sp>
    </p:spTree>
    <p:extLst>
      <p:ext uri="{BB962C8B-B14F-4D97-AF65-F5344CB8AC3E}">
        <p14:creationId xmlns:p14="http://schemas.microsoft.com/office/powerpoint/2010/main" val="180949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889000"/>
            <a:ext cx="8636000" cy="6350000"/>
          </a:xfrm>
          <a:prstGeom prst="rect">
            <a:avLst/>
          </a:prstGeom>
          <a:noFill/>
        </p:spPr>
        <p:txBody>
          <a:bodyPr wrap="square">
            <a:spAutoFit/>
          </a:bodyPr>
          <a:lstStyle/>
          <a:p>
            <a:r>
              <a:rPr sz="1400"/>
              <a:t>I apologize, but I don't have enough specific information to provide a summary of ROI and key benefits for a particular proposal. The ROI values you intended to include are also missing from your prompt. </a:t>
            </a:r>
          </a:p>
          <a:p/>
          <a:p>
            <a:r>
              <a:rPr sz="1400"/>
              <a:t>To provide an accurate summary, I would need details about:</a:t>
            </a:r>
          </a:p>
          <a:p/>
          <a:p>
            <a:r>
              <a:rPr sz="1400"/>
              <a:t>1. The specific proposal or project being evaluated</a:t>
            </a:r>
          </a:p>
          <a:p>
            <a:r>
              <a:rPr sz="1400"/>
              <a:t>2. The calculated ROI values for each year</a:t>
            </a:r>
          </a:p>
          <a:p>
            <a:r>
              <a:rPr sz="1400"/>
              <a:t>3. Key benefits or outcomes expected from the proposal</a:t>
            </a:r>
          </a:p>
          <a:p/>
          <a:p>
            <a:r>
              <a:rPr sz="1400"/>
              <a:t>Without this information, I can only offer a general statement:</a:t>
            </a:r>
          </a:p>
          <a:p/>
          <a:p>
            <a:r>
              <a:rPr sz="1400"/>
              <a:t>A good ROI analysis typically shows increasing returns over time as initial investments pay off. Key benefits often include cost savings, increased revenue, improved efficiency, or other measurable improvements to business operations. To properly evaluate any proposal, it's important to look at both the quantitative ROI figures as well as the qualitative benefits expected.</a:t>
            </a:r>
          </a:p>
          <a:p/>
          <a:p>
            <a:r>
              <a:rPr sz="1400"/>
              <a:t>If you can provide more details about the specific proposal and ROI values, I'd be happy to offer a more tailored summary.</a:t>
            </a:r>
          </a:p>
        </p:txBody>
      </p:sp>
    </p:spTree>
    <p:extLst>
      <p:ext uri="{BB962C8B-B14F-4D97-AF65-F5344CB8AC3E}">
        <p14:creationId xmlns:p14="http://schemas.microsoft.com/office/powerpoint/2010/main" val="1214591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7F52FE-26FC-7F21-EFF7-5EA03884AF8C}"/>
              </a:ext>
            </a:extLst>
          </p:cNvPr>
          <p:cNvSpPr txBox="1"/>
          <p:nvPr/>
        </p:nvSpPr>
        <p:spPr>
          <a:xfrm>
            <a:off x="3573513" y="2828835"/>
            <a:ext cx="5044974" cy="1200329"/>
          </a:xfrm>
          <a:prstGeom prst="rect">
            <a:avLst/>
          </a:prstGeom>
          <a:noFill/>
        </p:spPr>
        <p:txBody>
          <a:bodyPr wrap="square" rtlCol="0">
            <a:spAutoFit/>
          </a:bodyPr>
          <a:lstStyle/>
          <a:p>
            <a:r>
              <a:rPr lang="en-IN" sz="7200" b="1" dirty="0"/>
              <a:t>Thank You</a:t>
            </a:r>
          </a:p>
        </p:txBody>
      </p:sp>
    </p:spTree>
    <p:extLst>
      <p:ext uri="{BB962C8B-B14F-4D97-AF65-F5344CB8AC3E}">
        <p14:creationId xmlns:p14="http://schemas.microsoft.com/office/powerpoint/2010/main" val="3982641888"/>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301B2D"/>
      </a:dk2>
      <a:lt2>
        <a:srgbClr val="F0F3F2"/>
      </a:lt2>
      <a:accent1>
        <a:srgbClr val="E72983"/>
      </a:accent1>
      <a:accent2>
        <a:srgbClr val="D517C0"/>
      </a:accent2>
      <a:accent3>
        <a:srgbClr val="AD29E7"/>
      </a:accent3>
      <a:accent4>
        <a:srgbClr val="5725D7"/>
      </a:accent4>
      <a:accent5>
        <a:srgbClr val="2944E7"/>
      </a:accent5>
      <a:accent6>
        <a:srgbClr val="1781D5"/>
      </a:accent6>
      <a:hlink>
        <a:srgbClr val="433FB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312</TotalTime>
  <Words>9</Words>
  <Application>Microsoft Office PowerPoint</Application>
  <PresentationFormat>Widescreen</PresentationFormat>
  <Paragraphs>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Neue Haas Grotesk Text Pro</vt:lpstr>
      <vt:lpstr>InterweaveVTI</vt:lpstr>
      <vt:lpstr>AWS Gen AI ROI Calculator Report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 Andrews  J B</dc:creator>
  <cp:lastModifiedBy>Akash Gunasekar</cp:lastModifiedBy>
  <cp:revision>7</cp:revision>
  <dcterms:created xsi:type="dcterms:W3CDTF">2024-11-18T12:44:54Z</dcterms:created>
  <dcterms:modified xsi:type="dcterms:W3CDTF">2024-11-19T08:04:49Z</dcterms:modified>
</cp:coreProperties>
</file>