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1" r:id="rId4"/>
    <p:sldId id="272" r:id="rId5"/>
    <p:sldId id="273" r:id="rId6"/>
    <p:sldId id="27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theme" Target="theme/theme1.xml"/><Relationship Id="rId11"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11/19/2024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59190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859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919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625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47516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123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940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79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659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905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172691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11/19/2024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994991916"/>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1CEB9-153A-FC68-3189-1D89545EE6AB}"/>
              </a:ext>
            </a:extLst>
          </p:cNvPr>
          <p:cNvSpPr>
            <a:spLocks noGrp="1"/>
          </p:cNvSpPr>
          <p:nvPr>
            <p:ph type="ctrTitle"/>
          </p:nvPr>
        </p:nvSpPr>
        <p:spPr>
          <a:xfrm>
            <a:off x="8018633" y="1813197"/>
            <a:ext cx="3608208" cy="3450844"/>
          </a:xfrm>
        </p:spPr>
        <p:txBody>
          <a:bodyPr>
            <a:normAutofit/>
          </a:bodyPr>
          <a:lstStyle/>
          <a:p>
            <a:r>
              <a:rPr lang="en-IN" sz="4800" dirty="0"/>
              <a:t>AWS Gen AI ROI Calculator</a:t>
            </a:r>
            <a:br>
              <a:rPr lang="en-IN" sz="4800" dirty="0"/>
            </a:br>
            <a:r>
              <a:rPr lang="en-IN" sz="4800" dirty="0"/>
              <a:t>Report</a:t>
            </a:r>
          </a:p>
        </p:txBody>
      </p:sp>
      <p:pic>
        <p:nvPicPr>
          <p:cNvPr id="4" name="Picture 3" descr="Abstract smoke background">
            <a:extLst>
              <a:ext uri="{FF2B5EF4-FFF2-40B4-BE49-F238E27FC236}">
                <a16:creationId xmlns:a16="http://schemas.microsoft.com/office/drawing/2014/main" id="{F763AA0E-A0BD-4103-7081-A2F50B9E7F9F}"/>
              </a:ext>
            </a:extLst>
          </p:cNvPr>
          <p:cNvPicPr>
            <a:picLocks noChangeAspect="1"/>
          </p:cNvPicPr>
          <p:nvPr/>
        </p:nvPicPr>
        <p:blipFill>
          <a:blip r:embed="rId2"/>
          <a:srcRect l="10427" r="17269"/>
          <a:stretch/>
        </p:blipFill>
        <p:spPr>
          <a:xfrm>
            <a:off x="-1" y="10"/>
            <a:ext cx="7456513" cy="6857990"/>
          </a:xfrm>
          <a:custGeom>
            <a:avLst/>
            <a:gdLst/>
            <a:ahLst/>
            <a:cxnLst/>
            <a:rect l="l" t="t" r="r" b="b"/>
            <a:pathLst>
              <a:path w="7456513" h="6858000">
                <a:moveTo>
                  <a:pt x="0" y="0"/>
                </a:moveTo>
                <a:lnTo>
                  <a:pt x="6059386" y="0"/>
                </a:lnTo>
                <a:lnTo>
                  <a:pt x="6059386" y="1375489"/>
                </a:lnTo>
                <a:lnTo>
                  <a:pt x="7456513" y="1375489"/>
                </a:lnTo>
                <a:lnTo>
                  <a:pt x="7456513" y="6858000"/>
                </a:lnTo>
                <a:lnTo>
                  <a:pt x="0" y="6858000"/>
                </a:lnTo>
                <a:close/>
              </a:path>
            </a:pathLst>
          </a:custGeom>
        </p:spPr>
      </p:pic>
      <p:sp>
        <p:nvSpPr>
          <p:cNvPr id="11"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5818"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5818"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4255328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889000"/>
            <a:ext cx="8636000" cy="4445000"/>
          </a:xfrm>
          <a:prstGeom prst="rect">
            <a:avLst/>
          </a:prstGeom>
          <a:noFill/>
        </p:spPr>
        <p:txBody>
          <a:bodyPr wrap="square">
            <a:spAutoFit/>
          </a:bodyPr>
          <a:lstStyle/>
          <a:p>
            <a:r>
              <a:rPr sz="1400"/>
              <a:t>Here's a title slide for the proposal:</a:t>
            </a:r>
          </a:p>
          <a:p/>
          <a:p>
            <a:r>
              <a:rPr sz="1400"/>
              <a:t>Intelligent Document Processing Proposal</a:t>
            </a:r>
          </a:p>
          <a:p>
            <a:r>
              <a:rPr sz="1400"/>
              <a:t>for Federal Bank</a:t>
            </a:r>
          </a:p>
          <a:p/>
          <a:p>
            <a:r>
              <a:rPr sz="1400"/>
              <a:t>Presented by: abdurr@conceptvines.com</a:t>
            </a:r>
          </a:p>
          <a:p>
            <a:r>
              <a:rPr sz="1400"/>
              <a:t>Date: April 30, 2025</a:t>
            </a:r>
          </a:p>
          <a:p/>
          <a:p>
            <a:r>
              <a:rPr sz="1400"/>
              <a:t>[Federal Bank Logo]</a:t>
            </a:r>
          </a:p>
          <a:p/>
          <a:p>
            <a:r>
              <a:rPr sz="1400"/>
              <a:t>Enhancing Customer Account Management </a:t>
            </a:r>
          </a:p>
          <a:p>
            <a:r>
              <a:rPr sz="1400"/>
              <a:t>with AI-Powered Document Processing</a:t>
            </a:r>
          </a:p>
        </p:txBody>
      </p:sp>
    </p:spTree>
    <p:extLst>
      <p:ext uri="{BB962C8B-B14F-4D97-AF65-F5344CB8AC3E}">
        <p14:creationId xmlns:p14="http://schemas.microsoft.com/office/powerpoint/2010/main" val="80297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889000"/>
            <a:ext cx="8636000" cy="6350000"/>
          </a:xfrm>
          <a:prstGeom prst="rect">
            <a:avLst/>
          </a:prstGeom>
          <a:noFill/>
        </p:spPr>
        <p:txBody>
          <a:bodyPr wrap="square">
            <a:spAutoFit/>
          </a:bodyPr>
          <a:lstStyle/>
          <a:p>
            <a:r>
              <a:rPr sz="1400"/>
              <a:t>I apologize, but I don't have enough specific information to provide a summary about how Gen AI and Classic AI enhance Intelligent Document Processing for a particular company or use case. The context provided does not contain details about a specific solution or company. </a:t>
            </a:r>
          </a:p>
          <a:p/>
          <a:p>
            <a:r>
              <a:rPr sz="1400"/>
              <a:t>To give an accurate summary, I would need more details about:</a:t>
            </a:r>
          </a:p>
          <a:p/>
          <a:p>
            <a:r>
              <a:rPr sz="1400"/>
              <a:t>1. The specific company or industry being discussed</a:t>
            </a:r>
          </a:p>
          <a:p>
            <a:r>
              <a:rPr sz="1400"/>
              <a:t>2. The particular Intelligent Document Processing solution being implemented</a:t>
            </a:r>
          </a:p>
          <a:p>
            <a:r>
              <a:rPr sz="1400"/>
              <a:t>3. How Gen AI and Classic AI are being utilized in that solution</a:t>
            </a:r>
          </a:p>
          <a:p>
            <a:r>
              <a:rPr sz="1400"/>
              <a:t>4. The specific benefits or enhancements provided</a:t>
            </a:r>
          </a:p>
          <a:p/>
          <a:p>
            <a:r>
              <a:rPr sz="1400"/>
              <a:t>Without these details, I can only speak generally about how AI can potentially enhance document processing, which may not be helpful for your specific needs. If you have additional information about the solution and context, please provide it and I'd be happy to summarize based on those details.</a:t>
            </a:r>
          </a:p>
        </p:txBody>
      </p:sp>
    </p:spTree>
    <p:extLst>
      <p:ext uri="{BB962C8B-B14F-4D97-AF65-F5344CB8AC3E}">
        <p14:creationId xmlns:p14="http://schemas.microsoft.com/office/powerpoint/2010/main" val="88454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889000"/>
            <a:ext cx="8636000" cy="4445000"/>
          </a:xfrm>
          <a:prstGeom prst="rect">
            <a:avLst/>
          </a:prstGeom>
          <a:noFill/>
        </p:spPr>
        <p:txBody>
          <a:bodyPr wrap="square">
            <a:spAutoFit/>
          </a:bodyPr>
          <a:lstStyle/>
          <a:p>
            <a:r>
              <a:rPr sz="1400"/>
              <a:t>Summary of direct and indirect costs:</a:t>
            </a:r>
          </a:p>
          <a:p/>
          <a:p>
            <a:r>
              <a:rPr sz="1400"/>
              <a:t>Direct costs:</a:t>
            </a:r>
          </a:p>
          <a:p>
            <a:r>
              <a:rPr sz="1400"/>
              <a:t>- Application setup: $6,250</a:t>
            </a:r>
          </a:p>
          <a:p>
            <a:r>
              <a:rPr sz="1400"/>
              <a:t>- Engineering talent: $70,000 - $74,263 annually</a:t>
            </a:r>
          </a:p>
          <a:p>
            <a:r>
              <a:rPr sz="1400"/>
              <a:t>- Support and testing: $4,230 - $4,488 annually</a:t>
            </a:r>
          </a:p>
          <a:p>
            <a:r>
              <a:rPr sz="1400"/>
              <a:t>- System integration and maintenance: $5,769</a:t>
            </a:r>
          </a:p>
          <a:p/>
          <a:p>
            <a:r>
              <a:rPr sz="1400"/>
              <a:t>Indirect costs:</a:t>
            </a:r>
          </a:p>
          <a:p>
            <a:r>
              <a:rPr sz="1400"/>
              <a:t>- Legal costs: $100,000 - $106,090 annually</a:t>
            </a:r>
          </a:p>
          <a:p/>
          <a:p>
            <a:r>
              <a:rPr sz="1400"/>
              <a:t>Economic impact:</a:t>
            </a:r>
          </a:p>
          <a:p>
            <a:r>
              <a:rPr sz="1400"/>
              <a:t>- Revenue increase potential: 0.5% - 2.5% annually</a:t>
            </a:r>
          </a:p>
          <a:p>
            <a:r>
              <a:rPr sz="1400"/>
              <a:t>- Cost savings potential: 2.3% - 8% annually</a:t>
            </a:r>
          </a:p>
          <a:p/>
          <a:p>
            <a:r>
              <a:rPr sz="1400"/>
              <a:t>Return on Investment (ROI):</a:t>
            </a:r>
          </a:p>
          <a:p>
            <a:r>
              <a:rPr sz="1400"/>
              <a:t>- Year 1: 0%</a:t>
            </a:r>
          </a:p>
          <a:p>
            <a:r>
              <a:rPr sz="1400"/>
              <a:t>- Year 2: 36.9% - 58.3%</a:t>
            </a:r>
          </a:p>
          <a:p>
            <a:r>
              <a:rPr sz="1400"/>
              <a:t>- Year 3: 89.7% - 118%</a:t>
            </a:r>
          </a:p>
          <a:p/>
          <a:p>
            <a:r>
              <a:rPr sz="1400"/>
              <a:t>The project shows increasing ROI over time, with potential for significant revenue growth and cost savings by the third year.</a:t>
            </a:r>
          </a:p>
        </p:txBody>
      </p:sp>
    </p:spTree>
    <p:extLst>
      <p:ext uri="{BB962C8B-B14F-4D97-AF65-F5344CB8AC3E}">
        <p14:creationId xmlns:p14="http://schemas.microsoft.com/office/powerpoint/2010/main" val="180949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889000"/>
            <a:ext cx="8636000" cy="6350000"/>
          </a:xfrm>
          <a:prstGeom prst="rect">
            <a:avLst/>
          </a:prstGeom>
          <a:noFill/>
        </p:spPr>
        <p:txBody>
          <a:bodyPr wrap="square">
            <a:spAutoFit/>
          </a:bodyPr>
          <a:lstStyle/>
          <a:p>
            <a:r>
              <a:rPr sz="1400"/>
              <a:t>I apologize, but I don't have enough context to provide a summary for a specific company or proposal. The ROI values you mentioned are also not provided in the prompt. However, based on the context given, I can provide a general summary of the ROI and key benefits:</a:t>
            </a:r>
          </a:p>
          <a:p/>
          <a:p>
            <a:r>
              <a:rPr sz="1400"/>
              <a:t>The proposal shows an increasing ROI over a 3-year period:</a:t>
            </a:r>
          </a:p>
          <a:p>
            <a:r>
              <a:rPr sz="1400"/>
              <a:t>- Year 1: No ROI (likely due to initial investment costs)</a:t>
            </a:r>
          </a:p>
          <a:p>
            <a:r>
              <a:rPr sz="1400"/>
              <a:t>- Year 2: ROI ranges from 36.93% to 58.25%</a:t>
            </a:r>
          </a:p>
          <a:p>
            <a:r>
              <a:rPr sz="1400"/>
              <a:t>- Year 3: ROI ranges from 89.68% to 118.00%</a:t>
            </a:r>
          </a:p>
          <a:p/>
          <a:p>
            <a:r>
              <a:rPr sz="1400"/>
              <a:t>Key benefits appear to include:</a:t>
            </a:r>
          </a:p>
          <a:p>
            <a:r>
              <a:rPr sz="1400"/>
              <a:t>1. Cost savings through automation and improved efficiency</a:t>
            </a:r>
          </a:p>
          <a:p>
            <a:r>
              <a:rPr sz="1400"/>
              <a:t>2. Revenue upside from implementing AI technologies</a:t>
            </a:r>
          </a:p>
          <a:p>
            <a:r>
              <a:rPr sz="1400"/>
              <a:t>3. Improved document processing capabilities</a:t>
            </a:r>
          </a:p>
          <a:p>
            <a:r>
              <a:rPr sz="1400"/>
              <a:t>4. Enhanced customer account management</a:t>
            </a:r>
          </a:p>
          <a:p/>
          <a:p>
            <a:r>
              <a:rPr sz="1400"/>
              <a:t>The solution involves services like Amazon Textract, Amazon Bedrock, and Titan Embeddings, suggesting improvements in areas such as intelligent document processing and text analysis. The increasing ROI indicates that the benefits are expected to outweigh the costs significantly by the third year of implementation.</a:t>
            </a:r>
          </a:p>
        </p:txBody>
      </p:sp>
    </p:spTree>
    <p:extLst>
      <p:ext uri="{BB962C8B-B14F-4D97-AF65-F5344CB8AC3E}">
        <p14:creationId xmlns:p14="http://schemas.microsoft.com/office/powerpoint/2010/main" val="121459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7F52FE-26FC-7F21-EFF7-5EA03884AF8C}"/>
              </a:ext>
            </a:extLst>
          </p:cNvPr>
          <p:cNvSpPr txBox="1"/>
          <p:nvPr/>
        </p:nvSpPr>
        <p:spPr>
          <a:xfrm>
            <a:off x="3573513" y="2828835"/>
            <a:ext cx="5044974" cy="1200329"/>
          </a:xfrm>
          <a:prstGeom prst="rect">
            <a:avLst/>
          </a:prstGeom>
          <a:noFill/>
        </p:spPr>
        <p:txBody>
          <a:bodyPr wrap="square" rtlCol="0">
            <a:spAutoFit/>
          </a:bodyPr>
          <a:lstStyle/>
          <a:p>
            <a:r>
              <a:rPr lang="en-IN" sz="7200" b="1" dirty="0"/>
              <a:t>Thank You</a:t>
            </a:r>
          </a:p>
        </p:txBody>
      </p:sp>
    </p:spTree>
    <p:extLst>
      <p:ext uri="{BB962C8B-B14F-4D97-AF65-F5344CB8AC3E}">
        <p14:creationId xmlns:p14="http://schemas.microsoft.com/office/powerpoint/2010/main" val="3982641888"/>
      </p:ext>
    </p:extLst>
  </p:cSld>
  <p:clrMapOvr>
    <a:masterClrMapping/>
  </p:clrMapOvr>
</p:sld>
</file>

<file path=ppt/theme/theme1.xml><?xml version="1.0" encoding="utf-8"?>
<a:theme xmlns:a="http://schemas.openxmlformats.org/drawingml/2006/main" name="Interweave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312</TotalTime>
  <Words>9</Words>
  <Application>Microsoft Office PowerPoint</Application>
  <PresentationFormat>Widescreen</PresentationFormat>
  <Paragraphs>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Neue Haas Grotesk Text Pro</vt:lpstr>
      <vt:lpstr>InterweaveVTI</vt:lpstr>
      <vt:lpstr>AWS Gen AI ROI Calculator Report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Richard Andrews  J B</dc:creator>
  <cp:lastModifiedBy>Akash Gunasekar</cp:lastModifiedBy>
  <cp:revision>7</cp:revision>
  <dcterms:created xsi:type="dcterms:W3CDTF">2024-11-18T12:44:54Z</dcterms:created>
  <dcterms:modified xsi:type="dcterms:W3CDTF">2024-11-19T08:04:49Z</dcterms:modified>
</cp:coreProperties>
</file>