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heme" Target="theme/theme1.xml"/><Relationship Id="rId11"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11/19/2024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919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59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19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62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7516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23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4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9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59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05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7269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11/19/2024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99499191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1CEB9-153A-FC68-3189-1D89545EE6AB}"/>
              </a:ext>
            </a:extLst>
          </p:cNvPr>
          <p:cNvSpPr>
            <a:spLocks noGrp="1"/>
          </p:cNvSpPr>
          <p:nvPr>
            <p:ph type="ctrTitle"/>
          </p:nvPr>
        </p:nvSpPr>
        <p:spPr>
          <a:xfrm>
            <a:off x="8018633" y="1813197"/>
            <a:ext cx="3608208" cy="3450844"/>
          </a:xfrm>
        </p:spPr>
        <p:txBody>
          <a:bodyPr>
            <a:normAutofit/>
          </a:bodyPr>
          <a:lstStyle/>
          <a:p>
            <a:r>
              <a:rPr lang="en-IN" sz="4800" dirty="0"/>
              <a:t>AWS Gen AI ROI Calculator</a:t>
            </a:r>
            <a:br>
              <a:rPr lang="en-IN" sz="4800" dirty="0"/>
            </a:br>
            <a:r>
              <a:rPr lang="en-IN" sz="4800" dirty="0"/>
              <a:t>Report</a:t>
            </a:r>
          </a:p>
        </p:txBody>
      </p:sp>
      <p:pic>
        <p:nvPicPr>
          <p:cNvPr id="4" name="Picture 3" descr="Abstract smoke background">
            <a:extLst>
              <a:ext uri="{FF2B5EF4-FFF2-40B4-BE49-F238E27FC236}">
                <a16:creationId xmlns:a16="http://schemas.microsoft.com/office/drawing/2014/main" id="{F763AA0E-A0BD-4103-7081-A2F50B9E7F9F}"/>
              </a:ext>
            </a:extLst>
          </p:cNvPr>
          <p:cNvPicPr>
            <a:picLocks noChangeAspect="1"/>
          </p:cNvPicPr>
          <p:nvPr/>
        </p:nvPicPr>
        <p:blipFill>
          <a:blip r:embed="rId2"/>
          <a:srcRect l="10427" r="17269"/>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25532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4445000"/>
          </a:xfrm>
          <a:prstGeom prst="rect">
            <a:avLst/>
          </a:prstGeom>
          <a:noFill/>
        </p:spPr>
        <p:txBody>
          <a:bodyPr wrap="square">
            <a:spAutoFit/>
          </a:bodyPr>
          <a:lstStyle/>
          <a:p>
            <a:r>
              <a:rPr sz="1400"/>
              <a:t>Here's a title slide for the proposal:</a:t>
            </a:r>
          </a:p>
          <a:p/>
          <a:p>
            <a:r>
              <a:rPr sz="1400"/>
              <a:t>Intelligent Document Processing Proposal</a:t>
            </a:r>
          </a:p>
          <a:p>
            <a:r>
              <a:rPr sz="1400"/>
              <a:t>for Federal Bank</a:t>
            </a:r>
          </a:p>
          <a:p/>
          <a:p>
            <a:r>
              <a:rPr sz="1400"/>
              <a:t>Prepared by: abdurr@conceptvines.com</a:t>
            </a:r>
          </a:p>
          <a:p>
            <a:r>
              <a:rPr sz="1400"/>
              <a:t>Date: April 30, 2025</a:t>
            </a:r>
          </a:p>
          <a:p/>
          <a:p>
            <a:r>
              <a:rPr sz="1400"/>
              <a:t>[Federal Bank Logo]</a:t>
            </a:r>
          </a:p>
          <a:p/>
          <a:p>
            <a:r>
              <a:rPr sz="1400"/>
              <a:t>Enhancing Customer Account Management </a:t>
            </a:r>
          </a:p>
          <a:p>
            <a:r>
              <a:rPr sz="1400"/>
              <a:t>through AI-Powered Document Processing</a:t>
            </a:r>
          </a:p>
        </p:txBody>
      </p:sp>
    </p:spTree>
    <p:extLst>
      <p:ext uri="{BB962C8B-B14F-4D97-AF65-F5344CB8AC3E}">
        <p14:creationId xmlns:p14="http://schemas.microsoft.com/office/powerpoint/2010/main" val="80297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6350000"/>
          </a:xfrm>
          <a:prstGeom prst="rect">
            <a:avLst/>
          </a:prstGeom>
          <a:noFill/>
        </p:spPr>
        <p:txBody>
          <a:bodyPr wrap="square">
            <a:spAutoFit/>
          </a:bodyPr>
          <a:lstStyle/>
          <a:p>
            <a:r>
              <a:rPr sz="1400"/>
              <a:t>I apologize, but I don't have enough context to provide a summary specific to a particular company or use case. However, I can give a general overview of how GenAI and classic AI can enhance Intelligent Document Processing (IDP):</a:t>
            </a:r>
          </a:p>
          <a:p/>
          <a:p>
            <a:r>
              <a:rPr sz="1400"/>
              <a:t>Intelligent Document Processing uses AI technologies to automate the extraction, processing, and analysis of information from various document types. Gen AI and classic AI work together to improve IDP in several ways:</a:t>
            </a:r>
          </a:p>
          <a:p/>
          <a:p>
            <a:r>
              <a:rPr sz="1400"/>
              <a:t>1. GenAI models like large language models can understand context and nuance in documents, improving accuracy in information extraction.</a:t>
            </a:r>
          </a:p>
          <a:p/>
          <a:p>
            <a:r>
              <a:rPr sz="1400"/>
              <a:t>2. Classic AI techniques like optical character recognition (OCR) and computer vision handle the initial document digitization and structure analysis.</a:t>
            </a:r>
          </a:p>
          <a:p/>
          <a:p>
            <a:r>
              <a:rPr sz="1400"/>
              <a:t>3. GenAI can be used for more advanced tasks like summarization, question-answering, and generating insights from processed documents.</a:t>
            </a:r>
          </a:p>
          <a:p/>
          <a:p>
            <a:r>
              <a:rPr sz="1400"/>
              <a:t>4. Machine learning algorithms classify documents and route them to appropriate workflows.</a:t>
            </a:r>
          </a:p>
          <a:p/>
          <a:p>
            <a:r>
              <a:rPr sz="1400"/>
              <a:t>5. Natural language processing helps in entity extraction and relationship mapping within documents.</a:t>
            </a:r>
          </a:p>
          <a:p/>
          <a:p>
            <a:r>
              <a:rPr sz="1400"/>
              <a:t>6. AI-powered validation and error checking improve the overall quality of extracted data.</a:t>
            </a:r>
          </a:p>
          <a:p/>
          <a:p>
            <a:r>
              <a:rPr sz="1400"/>
              <a:t>By combining these AI technologies, organizations can automate document-intensive processes, reduce manual work, increase accuracy, and gain deeper insights from their document data.</a:t>
            </a:r>
          </a:p>
        </p:txBody>
      </p:sp>
    </p:spTree>
    <p:extLst>
      <p:ext uri="{BB962C8B-B14F-4D97-AF65-F5344CB8AC3E}">
        <p14:creationId xmlns:p14="http://schemas.microsoft.com/office/powerpoint/2010/main" val="88454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4445000"/>
          </a:xfrm>
          <a:prstGeom prst="rect">
            <a:avLst/>
          </a:prstGeom>
          <a:noFill/>
        </p:spPr>
        <p:txBody>
          <a:bodyPr wrap="square">
            <a:spAutoFit/>
          </a:bodyPr>
          <a:lstStyle/>
          <a:p>
            <a:r>
              <a:rPr sz="1400"/>
              <a:t>Direct costs summary:</a:t>
            </a:r>
          </a:p>
          <a:p>
            <a:r>
              <a:rPr sz="1400"/>
              <a:t>- Application setup: $6,250</a:t>
            </a:r>
          </a:p>
          <a:p>
            <a:r>
              <a:rPr sz="1400"/>
              <a:t>- Engineering talent: $70,000-$74,263 annually</a:t>
            </a:r>
          </a:p>
          <a:p>
            <a:r>
              <a:rPr sz="1400"/>
              <a:t>- Support and testing: $4,230-$4,488 annually</a:t>
            </a:r>
          </a:p>
          <a:p>
            <a:r>
              <a:rPr sz="1400"/>
              <a:t>- System integration and maintenance: $5,769</a:t>
            </a:r>
          </a:p>
          <a:p/>
          <a:p>
            <a:r>
              <a:rPr sz="1400"/>
              <a:t>Indirect costs summary:</a:t>
            </a:r>
          </a:p>
          <a:p>
            <a:r>
              <a:rPr sz="1400"/>
              <a:t>- Legal costs: $100,000-$106,090 annually</a:t>
            </a:r>
          </a:p>
          <a:p/>
          <a:p>
            <a:r>
              <a:rPr sz="1400"/>
              <a:t>Economic impact:</a:t>
            </a:r>
          </a:p>
          <a:p>
            <a:r>
              <a:rPr sz="1400"/>
              <a:t>- Cost savings: 2.3-8% in years 1-3</a:t>
            </a:r>
          </a:p>
          <a:p>
            <a:r>
              <a:rPr sz="1400"/>
              <a:t>- Revenue increase: 0.5-2.5% in years 1-3</a:t>
            </a:r>
          </a:p>
          <a:p/>
          <a:p>
            <a:r>
              <a:rPr sz="1400"/>
              <a:t>ROI:</a:t>
            </a:r>
          </a:p>
          <a:p>
            <a:r>
              <a:rPr sz="1400"/>
              <a:t>- Year 1: 0%</a:t>
            </a:r>
          </a:p>
          <a:p>
            <a:r>
              <a:rPr sz="1400"/>
              <a:t>- Year 2: 36.9-58.3%</a:t>
            </a:r>
          </a:p>
          <a:p>
            <a:r>
              <a:rPr sz="1400"/>
              <a:t>- Year 3: 89.7-118%</a:t>
            </a:r>
          </a:p>
          <a:p/>
          <a:p>
            <a:r>
              <a:rPr sz="1400"/>
              <a:t>The project shows increasing ROI over 3 years, with significant cost savings and revenue growth potential.</a:t>
            </a:r>
          </a:p>
        </p:txBody>
      </p:sp>
    </p:spTree>
    <p:extLst>
      <p:ext uri="{BB962C8B-B14F-4D97-AF65-F5344CB8AC3E}">
        <p14:creationId xmlns:p14="http://schemas.microsoft.com/office/powerpoint/2010/main" val="180949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6350000"/>
          </a:xfrm>
          <a:prstGeom prst="rect">
            <a:avLst/>
          </a:prstGeom>
          <a:noFill/>
        </p:spPr>
        <p:txBody>
          <a:bodyPr wrap="square">
            <a:spAutoFit/>
          </a:bodyPr>
          <a:lstStyle/>
          <a:p>
            <a:r>
              <a:rPr sz="1400"/>
              <a:t>I apologize, but I don't have enough context to provide a summary for a specific company or proposal. The ROI values you intended to include are also missing from your prompt. </a:t>
            </a:r>
          </a:p>
          <a:p/>
          <a:p>
            <a:r>
              <a:rPr sz="1400"/>
              <a:t>However, I can provide a general summary based on the financial data provided in the context:</a:t>
            </a:r>
          </a:p>
          <a:p/>
          <a:p>
            <a:r>
              <a:rPr sz="1400"/>
              <a:t>The proposal shows a positive return on investment (ROI) trend over three years:</a:t>
            </a:r>
          </a:p>
          <a:p/>
          <a:p>
            <a:r>
              <a:rPr sz="1400"/>
              <a:t>Year 1: No ROI specified</a:t>
            </a:r>
          </a:p>
          <a:p>
            <a:r>
              <a:rPr sz="1400"/>
              <a:t>Year 2: ROI ranges from 36.93% to 58.25%</a:t>
            </a:r>
          </a:p>
          <a:p>
            <a:r>
              <a:rPr sz="1400"/>
              <a:t>Year 3: ROI ranges from 89.68% to 118.00%</a:t>
            </a:r>
          </a:p>
          <a:p/>
          <a:p>
            <a:r>
              <a:rPr sz="1400"/>
              <a:t>Key benefits appear to include:</a:t>
            </a:r>
          </a:p>
          <a:p/>
          <a:p>
            <a:r>
              <a:rPr sz="1400"/>
              <a:t>1. Cost savings through operational efficiencies</a:t>
            </a:r>
          </a:p>
          <a:p>
            <a:r>
              <a:rPr sz="1400"/>
              <a:t>2. Revenue upside from implementing generative AI technologies</a:t>
            </a:r>
          </a:p>
          <a:p>
            <a:r>
              <a:rPr sz="1400"/>
              <a:t>3. Improved document processing capabilities using Amazon Textract and Amazon Bedrock services</a:t>
            </a:r>
          </a:p>
          <a:p/>
          <a:p>
            <a:r>
              <a:rPr sz="1400"/>
              <a:t>The proposal suggests increasing economic benefits over time, with both cost savings and revenue upside projected to grow each year. However, without more specific details about the company and project goals, it's difficult to provide a more tailored summary of the benefits.</a:t>
            </a:r>
          </a:p>
        </p:txBody>
      </p:sp>
    </p:spTree>
    <p:extLst>
      <p:ext uri="{BB962C8B-B14F-4D97-AF65-F5344CB8AC3E}">
        <p14:creationId xmlns:p14="http://schemas.microsoft.com/office/powerpoint/2010/main" val="121459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7F52FE-26FC-7F21-EFF7-5EA03884AF8C}"/>
              </a:ext>
            </a:extLst>
          </p:cNvPr>
          <p:cNvSpPr txBox="1"/>
          <p:nvPr/>
        </p:nvSpPr>
        <p:spPr>
          <a:xfrm>
            <a:off x="3573513" y="2828835"/>
            <a:ext cx="5044974" cy="1200329"/>
          </a:xfrm>
          <a:prstGeom prst="rect">
            <a:avLst/>
          </a:prstGeom>
          <a:noFill/>
        </p:spPr>
        <p:txBody>
          <a:bodyPr wrap="square" rtlCol="0">
            <a:spAutoFit/>
          </a:bodyPr>
          <a:lstStyle/>
          <a:p>
            <a:r>
              <a:rPr lang="en-IN" sz="7200" b="1" dirty="0"/>
              <a:t>Thank You</a:t>
            </a:r>
          </a:p>
        </p:txBody>
      </p:sp>
    </p:spTree>
    <p:extLst>
      <p:ext uri="{BB962C8B-B14F-4D97-AF65-F5344CB8AC3E}">
        <p14:creationId xmlns:p14="http://schemas.microsoft.com/office/powerpoint/2010/main" val="3982641888"/>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312</TotalTime>
  <Words>9</Words>
  <Application>Microsoft Office PowerPoint</Application>
  <PresentationFormat>Widescreen</PresentationFormat>
  <Paragraphs>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InterweaveVTI</vt:lpstr>
      <vt:lpstr>AWS Gen AI ROI Calculator Report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Andrews  J B</dc:creator>
  <cp:lastModifiedBy>Akash Gunasekar</cp:lastModifiedBy>
  <cp:revision>7</cp:revision>
  <dcterms:created xsi:type="dcterms:W3CDTF">2024-11-18T12:44:54Z</dcterms:created>
  <dcterms:modified xsi:type="dcterms:W3CDTF">2024-11-19T08:04:49Z</dcterms:modified>
</cp:coreProperties>
</file>