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68" r:id="rId2"/>
    <p:sldId id="257" r:id="rId3"/>
    <p:sldId id="353" r:id="rId4"/>
    <p:sldId id="352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7" r:id="rId14"/>
    <p:sldId id="362" r:id="rId15"/>
    <p:sldId id="363" r:id="rId16"/>
    <p:sldId id="366" r:id="rId17"/>
    <p:sldId id="36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917" autoAdjust="0"/>
  </p:normalViewPr>
  <p:slideViewPr>
    <p:cSldViewPr snapToGrid="0" snapToObjects="1">
      <p:cViewPr varScale="1">
        <p:scale>
          <a:sx n="81" d="100"/>
          <a:sy n="81" d="100"/>
        </p:scale>
        <p:origin x="-30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A420F-EF91-6041-932F-6D7A45999CFB}" type="datetimeFigureOut">
              <a:rPr lang="en-US" smtClean="0"/>
              <a:t>18/02/20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9D39D-9368-4042-A8B9-49290F25A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60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82B33-6368-A940-8119-DADCD3C28255}" type="datetimeFigureOut">
              <a:rPr lang="en-US" smtClean="0"/>
              <a:t>18/02/20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41684-5C60-2C41-98A6-1EF0B8AD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76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18/02/20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87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18/02/20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4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18/02/20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9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18/02/20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18/02/20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8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18/02/20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9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18/02/20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6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18/02/20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2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18/02/20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11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18/02/20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9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18/02/20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4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172AC-9E95-4E41-A51A-19FF18A3DC4D}" type="datetimeFigureOut">
              <a:rPr lang="en-US" smtClean="0"/>
              <a:t>18/02/20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7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544" y="531074"/>
            <a:ext cx="7772400" cy="1470025"/>
          </a:xfrm>
        </p:spPr>
        <p:txBody>
          <a:bodyPr/>
          <a:lstStyle/>
          <a:p>
            <a:r>
              <a:rPr lang="en-US" b="1" dirty="0" smtClean="0"/>
              <a:t>How is it going?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4055" y="1891339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https://</a:t>
            </a:r>
            <a:r>
              <a:rPr lang="en-US" sz="2800" b="1" dirty="0" err="1">
                <a:solidFill>
                  <a:srgbClr val="000000"/>
                </a:solidFill>
              </a:rPr>
              <a:t>forms.gle</a:t>
            </a:r>
            <a:r>
              <a:rPr lang="en-US" sz="2800" b="1" dirty="0">
                <a:solidFill>
                  <a:srgbClr val="000000"/>
                </a:solidFill>
              </a:rPr>
              <a:t>/iTkhayWMiyp4BRiR8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156" y="2660757"/>
            <a:ext cx="3157688" cy="398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29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13503" y="1888704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Act</a:t>
            </a:r>
          </a:p>
          <a:p>
            <a:r>
              <a:rPr lang="en-US" dirty="0"/>
              <a:t>cat</a:t>
            </a:r>
          </a:p>
          <a:p>
            <a:r>
              <a:rPr lang="en-US" dirty="0"/>
              <a:t>Computer science</a:t>
            </a:r>
          </a:p>
          <a:p>
            <a:r>
              <a:rPr lang="en-US" dirty="0"/>
              <a:t>cuddle</a:t>
            </a:r>
          </a:p>
          <a:p>
            <a:r>
              <a:rPr lang="en-US" dirty="0"/>
              <a:t>duck</a:t>
            </a:r>
          </a:p>
          <a:p>
            <a:r>
              <a:rPr lang="en-US" dirty="0"/>
              <a:t>Hey there!</a:t>
            </a:r>
          </a:p>
          <a:p>
            <a:r>
              <a:rPr lang="en-US" dirty="0"/>
              <a:t>I am Lord </a:t>
            </a:r>
            <a:r>
              <a:rPr lang="en-US" dirty="0" err="1"/>
              <a:t>Voldemort</a:t>
            </a:r>
            <a:endParaRPr lang="en-US" dirty="0"/>
          </a:p>
          <a:p>
            <a:r>
              <a:rPr lang="en-US" dirty="0"/>
              <a:t>Leonardo da Vinci! The Mona Lisa!</a:t>
            </a:r>
          </a:p>
          <a:p>
            <a:r>
              <a:rPr lang="en-US" dirty="0"/>
              <a:t>O, Draconian devil! Oh, lame saint!</a:t>
            </a:r>
          </a:p>
          <a:p>
            <a:r>
              <a:rPr lang="en-US" dirty="0"/>
              <a:t>Old Immortal </a:t>
            </a:r>
            <a:r>
              <a:rPr lang="en-US" dirty="0" err="1"/>
              <a:t>dovers</a:t>
            </a:r>
            <a:endParaRPr lang="en-US" dirty="0"/>
          </a:p>
          <a:p>
            <a:r>
              <a:rPr lang="en-US" dirty="0"/>
              <a:t>Software engineering</a:t>
            </a:r>
          </a:p>
          <a:p>
            <a:r>
              <a:rPr lang="en-US" dirty="0" err="1"/>
              <a:t>tac</a:t>
            </a:r>
            <a:endParaRPr lang="en-US" dirty="0"/>
          </a:p>
          <a:p>
            <a:r>
              <a:rPr lang="en-US" dirty="0"/>
              <a:t>Tom </a:t>
            </a:r>
            <a:r>
              <a:rPr lang="en-US" dirty="0" err="1"/>
              <a:t>Marvolo</a:t>
            </a:r>
            <a:r>
              <a:rPr lang="en-US" dirty="0"/>
              <a:t> Riddle</a:t>
            </a:r>
          </a:p>
          <a:p>
            <a:r>
              <a:rPr lang="en-US" dirty="0"/>
              <a:t>UCD</a:t>
            </a:r>
          </a:p>
        </p:txBody>
      </p:sp>
      <p:sp>
        <p:nvSpPr>
          <p:cNvPr id="5" name="Rectangle 4"/>
          <p:cNvSpPr/>
          <p:nvPr/>
        </p:nvSpPr>
        <p:spPr>
          <a:xfrm>
            <a:off x="5059798" y="2083160"/>
            <a:ext cx="4084201" cy="6463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Your Array Storing Anagrams Should Look like the Following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For Example </a:t>
            </a:r>
            <a:r>
              <a:rPr lang="mr-IN" b="1" dirty="0" smtClean="0"/>
              <a:t>…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779468"/>
              </p:ext>
            </p:extLst>
          </p:nvPr>
        </p:nvGraphicFramePr>
        <p:xfrm>
          <a:off x="5342135" y="3794165"/>
          <a:ext cx="3344665" cy="1470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612"/>
                <a:gridCol w="843140"/>
                <a:gridCol w="843140"/>
                <a:gridCol w="989773"/>
              </a:tblGrid>
              <a:tr h="490326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032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032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03803" y="1302985"/>
            <a:ext cx="82023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57200" y="1174750"/>
            <a:ext cx="8229600" cy="751021"/>
          </a:xfrm>
        </p:spPr>
        <p:txBody>
          <a:bodyPr>
            <a:normAutofit/>
          </a:bodyPr>
          <a:lstStyle/>
          <a:p>
            <a:r>
              <a:rPr lang="en-US" sz="3000" dirty="0" smtClean="0"/>
              <a:t>If this is the sorted list of sentences:</a:t>
            </a:r>
            <a:endParaRPr lang="en-US" sz="2600" dirty="0"/>
          </a:p>
        </p:txBody>
      </p:sp>
      <p:sp>
        <p:nvSpPr>
          <p:cNvPr id="11" name="Rectangle 10"/>
          <p:cNvSpPr/>
          <p:nvPr/>
        </p:nvSpPr>
        <p:spPr>
          <a:xfrm>
            <a:off x="4797334" y="2083160"/>
            <a:ext cx="434666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Your Array Storing Anagrams Should Look like the Following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5342135" y="5403431"/>
            <a:ext cx="2892841" cy="1331649"/>
          </a:xfrm>
          <a:prstGeom prst="wedgeRoundRectCallout">
            <a:avLst>
              <a:gd name="adj1" fmla="val 21193"/>
              <a:gd name="adj2" fmla="val -7859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null character can indicate that there are no more anagrams in the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819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13503" y="1888704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Act</a:t>
            </a:r>
          </a:p>
          <a:p>
            <a:r>
              <a:rPr lang="en-US" dirty="0"/>
              <a:t>cat</a:t>
            </a:r>
          </a:p>
          <a:p>
            <a:r>
              <a:rPr lang="en-US" dirty="0"/>
              <a:t>Computer science</a:t>
            </a:r>
          </a:p>
          <a:p>
            <a:r>
              <a:rPr lang="en-US" dirty="0"/>
              <a:t>cuddle</a:t>
            </a:r>
          </a:p>
          <a:p>
            <a:r>
              <a:rPr lang="en-US" dirty="0"/>
              <a:t>duck</a:t>
            </a:r>
          </a:p>
          <a:p>
            <a:r>
              <a:rPr lang="en-US" dirty="0"/>
              <a:t>Hey there!</a:t>
            </a:r>
          </a:p>
          <a:p>
            <a:r>
              <a:rPr lang="en-US" dirty="0"/>
              <a:t>I am Lord </a:t>
            </a:r>
            <a:r>
              <a:rPr lang="en-US" dirty="0" err="1"/>
              <a:t>Voldemort</a:t>
            </a:r>
            <a:endParaRPr lang="en-US" dirty="0"/>
          </a:p>
          <a:p>
            <a:r>
              <a:rPr lang="en-US" dirty="0"/>
              <a:t>Leonardo da Vinci! The Mona Lisa!</a:t>
            </a:r>
          </a:p>
          <a:p>
            <a:r>
              <a:rPr lang="en-US" dirty="0"/>
              <a:t>O, Draconian devil! Oh, lame saint!</a:t>
            </a:r>
          </a:p>
          <a:p>
            <a:r>
              <a:rPr lang="en-US" dirty="0"/>
              <a:t>Old Immortal </a:t>
            </a:r>
            <a:r>
              <a:rPr lang="en-US" dirty="0" err="1"/>
              <a:t>dovers</a:t>
            </a:r>
            <a:endParaRPr lang="en-US" dirty="0"/>
          </a:p>
          <a:p>
            <a:r>
              <a:rPr lang="en-US" dirty="0"/>
              <a:t>Software engineering</a:t>
            </a:r>
          </a:p>
          <a:p>
            <a:r>
              <a:rPr lang="en-US" dirty="0" err="1"/>
              <a:t>tac</a:t>
            </a:r>
            <a:endParaRPr lang="en-US" dirty="0"/>
          </a:p>
          <a:p>
            <a:r>
              <a:rPr lang="en-US" dirty="0"/>
              <a:t>Tom </a:t>
            </a:r>
            <a:r>
              <a:rPr lang="en-US" dirty="0" err="1"/>
              <a:t>Marvolo</a:t>
            </a:r>
            <a:r>
              <a:rPr lang="en-US" dirty="0"/>
              <a:t> Riddle</a:t>
            </a:r>
          </a:p>
          <a:p>
            <a:r>
              <a:rPr lang="en-US" dirty="0"/>
              <a:t>UCD</a:t>
            </a:r>
          </a:p>
        </p:txBody>
      </p:sp>
      <p:sp>
        <p:nvSpPr>
          <p:cNvPr id="5" name="Rectangle 4"/>
          <p:cNvSpPr/>
          <p:nvPr/>
        </p:nvSpPr>
        <p:spPr>
          <a:xfrm>
            <a:off x="5059798" y="2083160"/>
            <a:ext cx="4084201" cy="6463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Your Array Storing Anagrams Should Look like the Following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For Example </a:t>
            </a:r>
            <a:r>
              <a:rPr lang="mr-IN" b="1" dirty="0" smtClean="0"/>
              <a:t>…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988287"/>
              </p:ext>
            </p:extLst>
          </p:nvPr>
        </p:nvGraphicFramePr>
        <p:xfrm>
          <a:off x="5342135" y="3794165"/>
          <a:ext cx="3344665" cy="1470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612"/>
                <a:gridCol w="843140"/>
                <a:gridCol w="843140"/>
                <a:gridCol w="989773"/>
              </a:tblGrid>
              <a:tr h="490326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032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032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03803" y="1302985"/>
            <a:ext cx="82023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57200" y="1174750"/>
            <a:ext cx="8229600" cy="751021"/>
          </a:xfrm>
        </p:spPr>
        <p:txBody>
          <a:bodyPr>
            <a:normAutofit/>
          </a:bodyPr>
          <a:lstStyle/>
          <a:p>
            <a:r>
              <a:rPr lang="en-US" sz="3000" dirty="0" smtClean="0"/>
              <a:t>If this is the sorted list of sentences:</a:t>
            </a:r>
            <a:endParaRPr lang="en-US" sz="2600" dirty="0"/>
          </a:p>
        </p:txBody>
      </p:sp>
      <p:sp>
        <p:nvSpPr>
          <p:cNvPr id="11" name="Rectangle 10"/>
          <p:cNvSpPr/>
          <p:nvPr/>
        </p:nvSpPr>
        <p:spPr>
          <a:xfrm>
            <a:off x="4797334" y="2083160"/>
            <a:ext cx="434666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Your Array Storing Anagrams Should Look like the Following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3115906" y="5526351"/>
            <a:ext cx="3562781" cy="1331649"/>
          </a:xfrm>
          <a:prstGeom prst="wedgeRoundRectCallout">
            <a:avLst>
              <a:gd name="adj1" fmla="val 21193"/>
              <a:gd name="adj2" fmla="val -7859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may be handy to keep track of a counter indicating how many groups of anagrams you identified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970668" y="5473005"/>
            <a:ext cx="1984424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3 groups of anagrams identified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9599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03599"/>
            <a:ext cx="9144000" cy="1725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Another Trick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74750"/>
            <a:ext cx="8229600" cy="4951413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To improve performance you can keep track in a separate array of the number of characters of each sentence.</a:t>
            </a:r>
          </a:p>
          <a:p>
            <a:endParaRPr lang="en-US" sz="3000" dirty="0" smtClean="0"/>
          </a:p>
          <a:p>
            <a:r>
              <a:rPr lang="en-US" sz="3000" dirty="0" smtClean="0"/>
              <a:t>Note that you may have to ignore spaces, punctuation and other special characters.</a:t>
            </a:r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smtClean="0"/>
              <a:t>If 2 sentences have different lengths they cannot be anagrams of one another.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181020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03599"/>
            <a:ext cx="9144000" cy="1725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Keep Track of the Length of the Sentences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4393945" y="1449665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Act</a:t>
            </a:r>
          </a:p>
          <a:p>
            <a:r>
              <a:rPr lang="en-US" dirty="0"/>
              <a:t>cat</a:t>
            </a:r>
          </a:p>
          <a:p>
            <a:r>
              <a:rPr lang="en-US" dirty="0"/>
              <a:t>Computer science</a:t>
            </a:r>
          </a:p>
          <a:p>
            <a:r>
              <a:rPr lang="en-US" dirty="0"/>
              <a:t>cuddle</a:t>
            </a:r>
          </a:p>
          <a:p>
            <a:r>
              <a:rPr lang="en-US" dirty="0"/>
              <a:t>duck</a:t>
            </a:r>
          </a:p>
          <a:p>
            <a:r>
              <a:rPr lang="en-US" dirty="0"/>
              <a:t>Hey there!</a:t>
            </a:r>
          </a:p>
          <a:p>
            <a:r>
              <a:rPr lang="en-US" dirty="0"/>
              <a:t>I am Lord </a:t>
            </a:r>
            <a:r>
              <a:rPr lang="en-US" dirty="0" err="1"/>
              <a:t>Voldemort</a:t>
            </a:r>
            <a:endParaRPr lang="en-US" dirty="0"/>
          </a:p>
          <a:p>
            <a:r>
              <a:rPr lang="en-US" dirty="0"/>
              <a:t>Leonardo da Vinci! The Mona Lisa!</a:t>
            </a:r>
          </a:p>
          <a:p>
            <a:r>
              <a:rPr lang="en-US" dirty="0"/>
              <a:t>O, Draconian devil! Oh, lame saint!</a:t>
            </a:r>
          </a:p>
          <a:p>
            <a:r>
              <a:rPr lang="en-US" dirty="0"/>
              <a:t>Old Immortal </a:t>
            </a:r>
            <a:r>
              <a:rPr lang="en-US" dirty="0" err="1"/>
              <a:t>dovers</a:t>
            </a:r>
            <a:endParaRPr lang="en-US" dirty="0"/>
          </a:p>
          <a:p>
            <a:r>
              <a:rPr lang="en-US" dirty="0"/>
              <a:t>Software engineering</a:t>
            </a:r>
          </a:p>
          <a:p>
            <a:r>
              <a:rPr lang="en-US" dirty="0" err="1"/>
              <a:t>tac</a:t>
            </a:r>
            <a:endParaRPr lang="en-US" dirty="0"/>
          </a:p>
          <a:p>
            <a:r>
              <a:rPr lang="en-US" dirty="0"/>
              <a:t>Tom </a:t>
            </a:r>
            <a:r>
              <a:rPr lang="en-US" dirty="0" err="1"/>
              <a:t>Marvolo</a:t>
            </a:r>
            <a:r>
              <a:rPr lang="en-US" dirty="0"/>
              <a:t> Riddle</a:t>
            </a:r>
          </a:p>
          <a:p>
            <a:r>
              <a:rPr lang="en-US" dirty="0"/>
              <a:t>UCD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339102"/>
              </p:ext>
            </p:extLst>
          </p:nvPr>
        </p:nvGraphicFramePr>
        <p:xfrm>
          <a:off x="3433410" y="1534978"/>
          <a:ext cx="501686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686"/>
              </a:tblGrid>
              <a:tr h="181246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41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41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41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41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41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41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41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41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41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41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41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41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41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5750810"/>
            <a:ext cx="8229600" cy="75070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000" dirty="0" smtClean="0"/>
              <a:t>Only sentences that have the same length could potentially be anagrams of one another.</a:t>
            </a:r>
          </a:p>
          <a:p>
            <a:pPr marL="0" indent="0">
              <a:buNone/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822767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03599"/>
            <a:ext cx="9144000" cy="1725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Identifying Missing Anagrams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457200" y="1155999"/>
            <a:ext cx="8229600" cy="1725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 sentence (e.g., cuddle) is a missing anagram of another (e.g., UCD) if and only if:</a:t>
            </a:r>
          </a:p>
          <a:p>
            <a:pPr marL="285750" indent="-285750">
              <a:buFont typeface="Arial"/>
              <a:buChar char="•"/>
            </a:pPr>
            <a:endParaRPr lang="en-US" sz="1200" dirty="0" smtClean="0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It is longer</a:t>
            </a:r>
          </a:p>
          <a:p>
            <a:pPr marL="285750" indent="-285750">
              <a:buFont typeface="Arial"/>
              <a:buChar char="•"/>
            </a:pPr>
            <a:endParaRPr lang="en-US" sz="1200" dirty="0" smtClean="0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After r</a:t>
            </a:r>
            <a:r>
              <a:rPr lang="en-US" sz="2400" dirty="0" smtClean="0">
                <a:solidFill>
                  <a:schemeClr val="tx1"/>
                </a:solidFill>
              </a:rPr>
              <a:t>emoving a number of characters necessary to have the 2 sentences of the same length, they are anagrams of one another 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For example, after transforming “cuddle” to “cud”, this is now an anagram of “UCD”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4970267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How to do it?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4222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03599"/>
            <a:ext cx="9144000" cy="1725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Identifying Missing Anagrams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114505" y="1155999"/>
            <a:ext cx="7634999" cy="1725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 smtClean="0">
                <a:solidFill>
                  <a:schemeClr val="tx1"/>
                </a:solidFill>
              </a:rPr>
              <a:t>Assume we have an array counting the number of characters of each sentence.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93945" y="2421819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Act</a:t>
            </a:r>
          </a:p>
          <a:p>
            <a:r>
              <a:rPr lang="en-US" dirty="0"/>
              <a:t>cat</a:t>
            </a:r>
          </a:p>
          <a:p>
            <a:r>
              <a:rPr lang="en-US" dirty="0"/>
              <a:t>Computer science</a:t>
            </a:r>
          </a:p>
          <a:p>
            <a:r>
              <a:rPr lang="en-US" dirty="0"/>
              <a:t>cuddle</a:t>
            </a:r>
          </a:p>
          <a:p>
            <a:r>
              <a:rPr lang="en-US" dirty="0"/>
              <a:t>duck</a:t>
            </a:r>
          </a:p>
          <a:p>
            <a:r>
              <a:rPr lang="en-US" dirty="0"/>
              <a:t>Hey there!</a:t>
            </a:r>
          </a:p>
          <a:p>
            <a:r>
              <a:rPr lang="en-US" dirty="0"/>
              <a:t>I am Lord </a:t>
            </a:r>
            <a:r>
              <a:rPr lang="en-US" dirty="0" err="1"/>
              <a:t>Voldemort</a:t>
            </a:r>
            <a:endParaRPr lang="en-US" dirty="0"/>
          </a:p>
          <a:p>
            <a:r>
              <a:rPr lang="en-US" dirty="0"/>
              <a:t>Leonardo da Vinci! The Mona Lisa!</a:t>
            </a:r>
          </a:p>
          <a:p>
            <a:r>
              <a:rPr lang="en-US" dirty="0"/>
              <a:t>O, Draconian devil! Oh, lame saint!</a:t>
            </a:r>
          </a:p>
          <a:p>
            <a:r>
              <a:rPr lang="en-US" dirty="0"/>
              <a:t>Old Immortal </a:t>
            </a:r>
            <a:r>
              <a:rPr lang="en-US" dirty="0" err="1"/>
              <a:t>dovers</a:t>
            </a:r>
            <a:endParaRPr lang="en-US" dirty="0"/>
          </a:p>
          <a:p>
            <a:r>
              <a:rPr lang="en-US" dirty="0"/>
              <a:t>Software engineering</a:t>
            </a:r>
          </a:p>
          <a:p>
            <a:r>
              <a:rPr lang="en-US" dirty="0" err="1"/>
              <a:t>tac</a:t>
            </a:r>
            <a:endParaRPr lang="en-US" dirty="0"/>
          </a:p>
          <a:p>
            <a:r>
              <a:rPr lang="en-US" dirty="0"/>
              <a:t>Tom </a:t>
            </a:r>
            <a:r>
              <a:rPr lang="en-US" dirty="0" err="1"/>
              <a:t>Marvolo</a:t>
            </a:r>
            <a:r>
              <a:rPr lang="en-US" dirty="0"/>
              <a:t> Riddle</a:t>
            </a:r>
          </a:p>
          <a:p>
            <a:r>
              <a:rPr lang="en-US" dirty="0"/>
              <a:t>UCD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087818"/>
              </p:ext>
            </p:extLst>
          </p:nvPr>
        </p:nvGraphicFramePr>
        <p:xfrm>
          <a:off x="3433410" y="2507132"/>
          <a:ext cx="501686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686"/>
              </a:tblGrid>
              <a:tr h="181246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41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41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41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41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41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41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41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41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41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41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41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41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41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385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03599"/>
            <a:ext cx="9144000" cy="1725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Identifying Missing Anagrams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114505" y="1155999"/>
            <a:ext cx="7634999" cy="1725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>
                <a:solidFill>
                  <a:schemeClr val="tx1"/>
                </a:solidFill>
              </a:rPr>
              <a:t>c</a:t>
            </a:r>
            <a:r>
              <a:rPr lang="en-US" sz="2800" dirty="0" smtClean="0">
                <a:solidFill>
                  <a:schemeClr val="tx1"/>
                </a:solidFill>
              </a:rPr>
              <a:t>udd</a:t>
            </a:r>
            <a:r>
              <a:rPr lang="en-US" sz="2800" dirty="0" smtClean="0">
                <a:solidFill>
                  <a:schemeClr val="tx1"/>
                </a:solidFill>
              </a:rPr>
              <a:t>le is longer than UCD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93945" y="2421819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Act</a:t>
            </a:r>
          </a:p>
          <a:p>
            <a:r>
              <a:rPr lang="en-US" dirty="0"/>
              <a:t>cat</a:t>
            </a:r>
          </a:p>
          <a:p>
            <a:r>
              <a:rPr lang="en-US" dirty="0"/>
              <a:t>Computer science</a:t>
            </a:r>
          </a:p>
          <a:p>
            <a:r>
              <a:rPr lang="en-US" dirty="0"/>
              <a:t>cuddle</a:t>
            </a:r>
          </a:p>
          <a:p>
            <a:r>
              <a:rPr lang="en-US" dirty="0"/>
              <a:t>duck</a:t>
            </a:r>
          </a:p>
          <a:p>
            <a:r>
              <a:rPr lang="en-US" dirty="0"/>
              <a:t>Hey there!</a:t>
            </a:r>
          </a:p>
          <a:p>
            <a:r>
              <a:rPr lang="en-US" dirty="0"/>
              <a:t>I am Lord </a:t>
            </a:r>
            <a:r>
              <a:rPr lang="en-US" dirty="0" err="1"/>
              <a:t>Voldemort</a:t>
            </a:r>
            <a:endParaRPr lang="en-US" dirty="0"/>
          </a:p>
          <a:p>
            <a:r>
              <a:rPr lang="en-US" dirty="0"/>
              <a:t>Leonardo da Vinci! The Mona Lisa!</a:t>
            </a:r>
          </a:p>
          <a:p>
            <a:r>
              <a:rPr lang="en-US" dirty="0"/>
              <a:t>O, Draconian devil! Oh, lame saint!</a:t>
            </a:r>
          </a:p>
          <a:p>
            <a:r>
              <a:rPr lang="en-US" dirty="0"/>
              <a:t>Old Immortal </a:t>
            </a:r>
            <a:r>
              <a:rPr lang="en-US" dirty="0" err="1"/>
              <a:t>dovers</a:t>
            </a:r>
            <a:endParaRPr lang="en-US" dirty="0"/>
          </a:p>
          <a:p>
            <a:r>
              <a:rPr lang="en-US" dirty="0"/>
              <a:t>Software engineering</a:t>
            </a:r>
          </a:p>
          <a:p>
            <a:r>
              <a:rPr lang="en-US" dirty="0" err="1"/>
              <a:t>tac</a:t>
            </a:r>
            <a:endParaRPr lang="en-US" dirty="0"/>
          </a:p>
          <a:p>
            <a:r>
              <a:rPr lang="en-US" dirty="0"/>
              <a:t>Tom </a:t>
            </a:r>
            <a:r>
              <a:rPr lang="en-US" dirty="0" err="1"/>
              <a:t>Marvolo</a:t>
            </a:r>
            <a:r>
              <a:rPr lang="en-US" dirty="0"/>
              <a:t> Riddle</a:t>
            </a:r>
          </a:p>
          <a:p>
            <a:r>
              <a:rPr lang="en-US" dirty="0"/>
              <a:t>UCD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442406"/>
              </p:ext>
            </p:extLst>
          </p:nvPr>
        </p:nvGraphicFramePr>
        <p:xfrm>
          <a:off x="3433410" y="2507132"/>
          <a:ext cx="501686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686"/>
              </a:tblGrid>
              <a:tr h="181246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41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41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41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41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41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41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41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41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41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41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41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41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41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119856" y="3198701"/>
            <a:ext cx="2445716" cy="454718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71087" y="5964380"/>
            <a:ext cx="2445716" cy="454718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67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Identifying Missing Anagrams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234489"/>
              </p:ext>
            </p:extLst>
          </p:nvPr>
        </p:nvGraphicFramePr>
        <p:xfrm>
          <a:off x="1114505" y="1455181"/>
          <a:ext cx="763499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90"/>
                <a:gridCol w="288380"/>
                <a:gridCol w="288380"/>
                <a:gridCol w="338533"/>
                <a:gridCol w="300920"/>
                <a:gridCol w="351073"/>
                <a:gridCol w="300920"/>
                <a:gridCol w="313457"/>
                <a:gridCol w="300920"/>
                <a:gridCol w="288378"/>
                <a:gridCol w="288378"/>
                <a:gridCol w="288378"/>
                <a:gridCol w="288378"/>
                <a:gridCol w="288378"/>
                <a:gridCol w="288378"/>
                <a:gridCol w="288378"/>
                <a:gridCol w="288378"/>
                <a:gridCol w="288378"/>
                <a:gridCol w="288378"/>
                <a:gridCol w="288378"/>
                <a:gridCol w="288378"/>
                <a:gridCol w="288378"/>
                <a:gridCol w="288378"/>
                <a:gridCol w="288378"/>
                <a:gridCol w="288378"/>
                <a:gridCol w="288378"/>
              </a:tblGrid>
              <a:tr h="317526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54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77304"/>
              </p:ext>
            </p:extLst>
          </p:nvPr>
        </p:nvGraphicFramePr>
        <p:xfrm>
          <a:off x="1114505" y="2250457"/>
          <a:ext cx="763499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90"/>
                <a:gridCol w="288380"/>
                <a:gridCol w="288380"/>
                <a:gridCol w="338533"/>
                <a:gridCol w="300920"/>
                <a:gridCol w="351073"/>
                <a:gridCol w="300920"/>
                <a:gridCol w="313457"/>
                <a:gridCol w="300920"/>
                <a:gridCol w="288378"/>
                <a:gridCol w="288378"/>
                <a:gridCol w="288378"/>
                <a:gridCol w="288378"/>
                <a:gridCol w="288378"/>
                <a:gridCol w="288378"/>
                <a:gridCol w="288378"/>
                <a:gridCol w="288378"/>
                <a:gridCol w="288378"/>
                <a:gridCol w="288378"/>
                <a:gridCol w="288378"/>
                <a:gridCol w="288378"/>
                <a:gridCol w="288378"/>
                <a:gridCol w="288378"/>
                <a:gridCol w="288378"/>
                <a:gridCol w="288378"/>
                <a:gridCol w="288378"/>
              </a:tblGrid>
              <a:tr h="317526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56769" y="1378430"/>
            <a:ext cx="5951028" cy="58022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smtClean="0">
                <a:solidFill>
                  <a:schemeClr val="tx1"/>
                </a:solidFill>
              </a:rPr>
              <a:t>cuddle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7871" y="1791491"/>
            <a:ext cx="5951028" cy="58022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smtClean="0">
                <a:solidFill>
                  <a:schemeClr val="tx1"/>
                </a:solidFill>
              </a:rPr>
              <a:t>UCD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1439019" y="3102870"/>
            <a:ext cx="434089" cy="59477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041825" y="3102870"/>
            <a:ext cx="7102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Let’s remove the last 3 characters from cuddle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Create a separate array counting the number of characters of cud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249236"/>
              </p:ext>
            </p:extLst>
          </p:nvPr>
        </p:nvGraphicFramePr>
        <p:xfrm>
          <a:off x="1255607" y="5151683"/>
          <a:ext cx="763499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90"/>
                <a:gridCol w="288380"/>
                <a:gridCol w="288380"/>
                <a:gridCol w="338533"/>
                <a:gridCol w="300920"/>
                <a:gridCol w="351073"/>
                <a:gridCol w="300920"/>
                <a:gridCol w="313457"/>
                <a:gridCol w="300920"/>
                <a:gridCol w="288378"/>
                <a:gridCol w="288378"/>
                <a:gridCol w="288378"/>
                <a:gridCol w="288378"/>
                <a:gridCol w="288378"/>
                <a:gridCol w="288378"/>
                <a:gridCol w="288378"/>
                <a:gridCol w="288378"/>
                <a:gridCol w="288378"/>
                <a:gridCol w="288378"/>
                <a:gridCol w="288378"/>
                <a:gridCol w="288378"/>
                <a:gridCol w="288378"/>
                <a:gridCol w="288378"/>
                <a:gridCol w="288378"/>
                <a:gridCol w="288378"/>
                <a:gridCol w="288378"/>
              </a:tblGrid>
              <a:tr h="317526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442564" y="4112495"/>
            <a:ext cx="5951028" cy="58022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smtClean="0">
                <a:solidFill>
                  <a:schemeClr val="tx1"/>
                </a:solidFill>
              </a:rPr>
              <a:t>cud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8973" y="4692717"/>
            <a:ext cx="5951028" cy="58022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smtClean="0">
                <a:solidFill>
                  <a:schemeClr val="tx1"/>
                </a:solidFill>
              </a:rPr>
              <a:t>UCD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4487" y="6011937"/>
            <a:ext cx="875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you can print the following “cuddle is a missing anagram of </a:t>
            </a:r>
            <a:r>
              <a:rPr lang="en-US" dirty="0" err="1" smtClean="0"/>
              <a:t>ucd</a:t>
            </a:r>
            <a:r>
              <a:rPr lang="en-US" dirty="0" smtClean="0"/>
              <a:t> if 3 characters removed”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874647"/>
              </p:ext>
            </p:extLst>
          </p:nvPr>
        </p:nvGraphicFramePr>
        <p:xfrm>
          <a:off x="1114505" y="4785923"/>
          <a:ext cx="763499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90"/>
                <a:gridCol w="288380"/>
                <a:gridCol w="288380"/>
                <a:gridCol w="338533"/>
                <a:gridCol w="300920"/>
                <a:gridCol w="351073"/>
                <a:gridCol w="300920"/>
                <a:gridCol w="313457"/>
                <a:gridCol w="300920"/>
                <a:gridCol w="288378"/>
                <a:gridCol w="288378"/>
                <a:gridCol w="288378"/>
                <a:gridCol w="288378"/>
                <a:gridCol w="288378"/>
                <a:gridCol w="288378"/>
                <a:gridCol w="288378"/>
                <a:gridCol w="288378"/>
                <a:gridCol w="288378"/>
                <a:gridCol w="288378"/>
                <a:gridCol w="288378"/>
                <a:gridCol w="288378"/>
                <a:gridCol w="288378"/>
                <a:gridCol w="288378"/>
                <a:gridCol w="288378"/>
                <a:gridCol w="288378"/>
                <a:gridCol w="288378"/>
              </a:tblGrid>
              <a:tr h="313547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176994"/>
              </p:ext>
            </p:extLst>
          </p:nvPr>
        </p:nvGraphicFramePr>
        <p:xfrm>
          <a:off x="1115899" y="4096776"/>
          <a:ext cx="763499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90"/>
                <a:gridCol w="288380"/>
                <a:gridCol w="288380"/>
                <a:gridCol w="338533"/>
                <a:gridCol w="300920"/>
                <a:gridCol w="351073"/>
                <a:gridCol w="300920"/>
                <a:gridCol w="313457"/>
                <a:gridCol w="300920"/>
                <a:gridCol w="288378"/>
                <a:gridCol w="288378"/>
                <a:gridCol w="288378"/>
                <a:gridCol w="288378"/>
                <a:gridCol w="288378"/>
                <a:gridCol w="288378"/>
                <a:gridCol w="288378"/>
                <a:gridCol w="288378"/>
                <a:gridCol w="288378"/>
                <a:gridCol w="288378"/>
                <a:gridCol w="288378"/>
                <a:gridCol w="288378"/>
                <a:gridCol w="288378"/>
                <a:gridCol w="288378"/>
                <a:gridCol w="288378"/>
                <a:gridCol w="288378"/>
                <a:gridCol w="288378"/>
              </a:tblGrid>
              <a:tr h="313547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549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89629"/>
            <a:ext cx="9144000" cy="2591228"/>
          </a:xfrm>
        </p:spPr>
        <p:txBody>
          <a:bodyPr/>
          <a:lstStyle/>
          <a:p>
            <a:r>
              <a:rPr lang="en-US" b="1" dirty="0" smtClean="0"/>
              <a:t>Week 5</a:t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Anagrams and Missing Anagrams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3856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03599"/>
            <a:ext cx="9144000" cy="1725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74750"/>
            <a:ext cx="8229600" cy="4951413"/>
          </a:xfrm>
        </p:spPr>
        <p:txBody>
          <a:bodyPr>
            <a:normAutofit/>
          </a:bodyPr>
          <a:lstStyle/>
          <a:p>
            <a:r>
              <a:rPr lang="x-none" sz="3000" dirty="0" smtClean="0"/>
              <a:t>Assignment 1 </a:t>
            </a:r>
            <a:r>
              <a:rPr lang="mr-IN" sz="3000" dirty="0" smtClean="0"/>
              <a:t>–</a:t>
            </a:r>
            <a:r>
              <a:rPr lang="x-none" sz="3000" dirty="0" smtClean="0"/>
              <a:t> Point 3</a:t>
            </a:r>
          </a:p>
          <a:p>
            <a:pPr lvl="1"/>
            <a:r>
              <a:rPr lang="x-none" dirty="0" smtClean="0"/>
              <a:t>Identifying Anagrams</a:t>
            </a:r>
            <a:endParaRPr lang="en-US" dirty="0"/>
          </a:p>
          <a:p>
            <a:endParaRPr lang="en-US" sz="3000" dirty="0" smtClean="0"/>
          </a:p>
          <a:p>
            <a:r>
              <a:rPr lang="en-US" sz="3000" dirty="0" smtClean="0"/>
              <a:t>Assignment 1 </a:t>
            </a:r>
            <a:r>
              <a:rPr lang="mr-IN" sz="3000" dirty="0" smtClean="0"/>
              <a:t>–</a:t>
            </a:r>
            <a:r>
              <a:rPr lang="en-US" sz="3000" dirty="0" smtClean="0"/>
              <a:t> Point 4</a:t>
            </a:r>
          </a:p>
          <a:p>
            <a:pPr lvl="1"/>
            <a:r>
              <a:rPr lang="en-US" sz="2600" dirty="0" smtClean="0"/>
              <a:t>Identifying Missing Anagrams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97679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03599"/>
            <a:ext cx="9144000" cy="1725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Identifying </a:t>
            </a:r>
            <a:r>
              <a:rPr lang="en-US" b="1" dirty="0" smtClean="0"/>
              <a:t>Anagrams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74750"/>
            <a:ext cx="8229600" cy="4951413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To identify sentences that are anagrams of one another you need to keep track of the number of each character in each sentence.</a:t>
            </a:r>
          </a:p>
          <a:p>
            <a:r>
              <a:rPr lang="en-US" sz="3000" dirty="0" smtClean="0"/>
              <a:t>A possible solution is to create a 2D array of integers of size n x m.</a:t>
            </a:r>
          </a:p>
          <a:p>
            <a:pPr lvl="1"/>
            <a:r>
              <a:rPr lang="en-US" sz="2600" dirty="0" smtClean="0"/>
              <a:t>n should be the number of sentences (or lines) in the input file</a:t>
            </a:r>
          </a:p>
          <a:p>
            <a:pPr lvl="1"/>
            <a:r>
              <a:rPr lang="en-US" sz="2600" dirty="0"/>
              <a:t>m</a:t>
            </a:r>
            <a:r>
              <a:rPr lang="en-US" sz="2600" dirty="0" smtClean="0"/>
              <a:t> should be equal to 26, i.e. the number of characters in the alphabet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94151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For Example (1/3)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33847"/>
              </p:ext>
            </p:extLst>
          </p:nvPr>
        </p:nvGraphicFramePr>
        <p:xfrm>
          <a:off x="2069014" y="2237156"/>
          <a:ext cx="47075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13"/>
                <a:gridCol w="410225"/>
                <a:gridCol w="410225"/>
                <a:gridCol w="481568"/>
                <a:gridCol w="428060"/>
                <a:gridCol w="499404"/>
                <a:gridCol w="428060"/>
                <a:gridCol w="445897"/>
                <a:gridCol w="428060"/>
                <a:gridCol w="410224"/>
                <a:gridCol w="4102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24179"/>
              </p:ext>
            </p:extLst>
          </p:nvPr>
        </p:nvGraphicFramePr>
        <p:xfrm>
          <a:off x="1016008" y="4844883"/>
          <a:ext cx="6268574" cy="1420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3"/>
                <a:gridCol w="465182"/>
                <a:gridCol w="465182"/>
                <a:gridCol w="546081"/>
                <a:gridCol w="485406"/>
                <a:gridCol w="566307"/>
                <a:gridCol w="485406"/>
                <a:gridCol w="505631"/>
                <a:gridCol w="485406"/>
                <a:gridCol w="465180"/>
                <a:gridCol w="465180"/>
                <a:gridCol w="465180"/>
                <a:gridCol w="465180"/>
              </a:tblGrid>
              <a:tr h="449395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939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167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387441" y="4739048"/>
            <a:ext cx="634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 . .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370505" y="5166619"/>
            <a:ext cx="634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 . .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370505" y="5589959"/>
            <a:ext cx="634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 . .</a:t>
            </a:r>
            <a:endParaRPr lang="en-US" sz="2800" b="1" dirty="0"/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457200" y="1047748"/>
            <a:ext cx="8229600" cy="1222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If the 2D array where you stored your sentences looks like the following </a:t>
            </a:r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457200" y="3641001"/>
            <a:ext cx="8229600" cy="1222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000" dirty="0" smtClean="0"/>
              <a:t>The array counting the characters will look like the following: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405947"/>
              </p:ext>
            </p:extLst>
          </p:nvPr>
        </p:nvGraphicFramePr>
        <p:xfrm>
          <a:off x="1016008" y="6320330"/>
          <a:ext cx="62740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606"/>
                <a:gridCol w="465586"/>
                <a:gridCol w="465586"/>
                <a:gridCol w="546559"/>
                <a:gridCol w="485831"/>
                <a:gridCol w="566805"/>
                <a:gridCol w="485831"/>
                <a:gridCol w="506073"/>
                <a:gridCol w="485831"/>
                <a:gridCol w="465583"/>
                <a:gridCol w="465583"/>
                <a:gridCol w="465583"/>
                <a:gridCol w="465583"/>
              </a:tblGrid>
              <a:tr h="317526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5507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For Example (</a:t>
            </a:r>
            <a:r>
              <a:rPr lang="en-US" b="1" dirty="0"/>
              <a:t>2</a:t>
            </a:r>
            <a:r>
              <a:rPr lang="en-US" b="1" dirty="0" smtClean="0"/>
              <a:t>/3)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11941"/>
              </p:ext>
            </p:extLst>
          </p:nvPr>
        </p:nvGraphicFramePr>
        <p:xfrm>
          <a:off x="2069014" y="2237156"/>
          <a:ext cx="47075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13"/>
                <a:gridCol w="410225"/>
                <a:gridCol w="410225"/>
                <a:gridCol w="481568"/>
                <a:gridCol w="428060"/>
                <a:gridCol w="499404"/>
                <a:gridCol w="428060"/>
                <a:gridCol w="445897"/>
                <a:gridCol w="428060"/>
                <a:gridCol w="410224"/>
                <a:gridCol w="4102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36825"/>
              </p:ext>
            </p:extLst>
          </p:nvPr>
        </p:nvGraphicFramePr>
        <p:xfrm>
          <a:off x="1016008" y="4844883"/>
          <a:ext cx="6268574" cy="1420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3"/>
                <a:gridCol w="465182"/>
                <a:gridCol w="465182"/>
                <a:gridCol w="546081"/>
                <a:gridCol w="485406"/>
                <a:gridCol w="566307"/>
                <a:gridCol w="485406"/>
                <a:gridCol w="505631"/>
                <a:gridCol w="485406"/>
                <a:gridCol w="465180"/>
                <a:gridCol w="465180"/>
                <a:gridCol w="465180"/>
                <a:gridCol w="465180"/>
              </a:tblGrid>
              <a:tr h="449395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939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167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387441" y="4739048"/>
            <a:ext cx="634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 . .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370505" y="5166619"/>
            <a:ext cx="634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 . .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370505" y="5589959"/>
            <a:ext cx="634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 . .</a:t>
            </a:r>
            <a:endParaRPr lang="en-US" sz="2800" b="1" dirty="0"/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457200" y="1047748"/>
            <a:ext cx="8229600" cy="1222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If the 2D array where you stored your sentences looks like the following </a:t>
            </a:r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457200" y="3641001"/>
            <a:ext cx="8229600" cy="1222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000" dirty="0" smtClean="0"/>
              <a:t>Element in position [1,3] indicates the number of ‘d’s in “cuddle”</a:t>
            </a:r>
          </a:p>
        </p:txBody>
      </p:sp>
      <p:sp>
        <p:nvSpPr>
          <p:cNvPr id="2" name="Rectangle 1"/>
          <p:cNvSpPr/>
          <p:nvPr/>
        </p:nvSpPr>
        <p:spPr>
          <a:xfrm>
            <a:off x="2370667" y="5304602"/>
            <a:ext cx="529166" cy="427571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963898"/>
              </p:ext>
            </p:extLst>
          </p:nvPr>
        </p:nvGraphicFramePr>
        <p:xfrm>
          <a:off x="1016008" y="6320330"/>
          <a:ext cx="62740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606"/>
                <a:gridCol w="465586"/>
                <a:gridCol w="465586"/>
                <a:gridCol w="546559"/>
                <a:gridCol w="485831"/>
                <a:gridCol w="566805"/>
                <a:gridCol w="485831"/>
                <a:gridCol w="506073"/>
                <a:gridCol w="485831"/>
                <a:gridCol w="465583"/>
                <a:gridCol w="465583"/>
                <a:gridCol w="465583"/>
                <a:gridCol w="465583"/>
              </a:tblGrid>
              <a:tr h="317526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7293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For Example (3/</a:t>
            </a:r>
            <a:r>
              <a:rPr lang="en-US" b="1" dirty="0"/>
              <a:t>3</a:t>
            </a:r>
            <a:r>
              <a:rPr lang="en-US" b="1" dirty="0" smtClean="0"/>
              <a:t>)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639891"/>
              </p:ext>
            </p:extLst>
          </p:nvPr>
        </p:nvGraphicFramePr>
        <p:xfrm>
          <a:off x="2069014" y="2237156"/>
          <a:ext cx="47075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13"/>
                <a:gridCol w="410225"/>
                <a:gridCol w="410225"/>
                <a:gridCol w="481568"/>
                <a:gridCol w="428060"/>
                <a:gridCol w="499404"/>
                <a:gridCol w="428060"/>
                <a:gridCol w="445897"/>
                <a:gridCol w="428060"/>
                <a:gridCol w="410224"/>
                <a:gridCol w="4102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042597"/>
              </p:ext>
            </p:extLst>
          </p:nvPr>
        </p:nvGraphicFramePr>
        <p:xfrm>
          <a:off x="1016008" y="4844883"/>
          <a:ext cx="6268574" cy="1420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3"/>
                <a:gridCol w="465182"/>
                <a:gridCol w="465182"/>
                <a:gridCol w="546081"/>
                <a:gridCol w="485406"/>
                <a:gridCol w="566307"/>
                <a:gridCol w="485406"/>
                <a:gridCol w="505631"/>
                <a:gridCol w="485406"/>
                <a:gridCol w="465180"/>
                <a:gridCol w="465180"/>
                <a:gridCol w="465180"/>
                <a:gridCol w="465180"/>
              </a:tblGrid>
              <a:tr h="449395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939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167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387441" y="4739048"/>
            <a:ext cx="634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 . .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370505" y="5166619"/>
            <a:ext cx="634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 . .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370505" y="5589959"/>
            <a:ext cx="634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 . .</a:t>
            </a:r>
            <a:endParaRPr lang="en-US" sz="2800" b="1" dirty="0"/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457200" y="1047748"/>
            <a:ext cx="8229600" cy="1222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If the 2D array where you stored your sentences looks like the following </a:t>
            </a:r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457200" y="3641001"/>
            <a:ext cx="8229600" cy="1222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000" dirty="0" smtClean="0"/>
              <a:t>Element in position [2,4] indicates the number of ‘e’s in “Hey there!”</a:t>
            </a:r>
          </a:p>
        </p:txBody>
      </p:sp>
      <p:sp>
        <p:nvSpPr>
          <p:cNvPr id="2" name="Rectangle 1"/>
          <p:cNvSpPr/>
          <p:nvPr/>
        </p:nvSpPr>
        <p:spPr>
          <a:xfrm>
            <a:off x="2878675" y="5770276"/>
            <a:ext cx="529166" cy="427571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963898"/>
              </p:ext>
            </p:extLst>
          </p:nvPr>
        </p:nvGraphicFramePr>
        <p:xfrm>
          <a:off x="1016008" y="6320330"/>
          <a:ext cx="62740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606"/>
                <a:gridCol w="465586"/>
                <a:gridCol w="465586"/>
                <a:gridCol w="546559"/>
                <a:gridCol w="485831"/>
                <a:gridCol w="566805"/>
                <a:gridCol w="485831"/>
                <a:gridCol w="506073"/>
                <a:gridCol w="485831"/>
                <a:gridCol w="465583"/>
                <a:gridCol w="465583"/>
                <a:gridCol w="465583"/>
                <a:gridCol w="465583"/>
              </a:tblGrid>
              <a:tr h="317526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985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03599"/>
            <a:ext cx="9144000" cy="1725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A Few Tips on Identifying Anagrams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74750"/>
            <a:ext cx="8229600" cy="4951413"/>
          </a:xfrm>
        </p:spPr>
        <p:txBody>
          <a:bodyPr>
            <a:normAutofit lnSpcReduction="10000"/>
          </a:bodyPr>
          <a:lstStyle/>
          <a:p>
            <a:r>
              <a:rPr lang="en-US" sz="3000" dirty="0" smtClean="0"/>
              <a:t>After you create a data structure to save the number of characters of each sentence, you will have to compare sentences with one another and verify whether they have the same number of characters.</a:t>
            </a:r>
          </a:p>
          <a:p>
            <a:pPr marL="457200" lvl="1" indent="0">
              <a:buNone/>
            </a:pPr>
            <a:endParaRPr lang="en-US" sz="2600" dirty="0" smtClean="0"/>
          </a:p>
          <a:p>
            <a:r>
              <a:rPr lang="en-US" sz="3000" dirty="0" smtClean="0"/>
              <a:t>To store information about the anagrams that you identified you can create a 2D array of integers, where each row contains the indexes of the sentences that are anagrams with one another.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68971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13503" y="1888704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Act</a:t>
            </a:r>
          </a:p>
          <a:p>
            <a:r>
              <a:rPr lang="en-US" dirty="0"/>
              <a:t>cat</a:t>
            </a:r>
          </a:p>
          <a:p>
            <a:r>
              <a:rPr lang="en-US" dirty="0"/>
              <a:t>Computer science</a:t>
            </a:r>
          </a:p>
          <a:p>
            <a:r>
              <a:rPr lang="en-US" dirty="0"/>
              <a:t>cuddle</a:t>
            </a:r>
          </a:p>
          <a:p>
            <a:r>
              <a:rPr lang="en-US" dirty="0"/>
              <a:t>duck</a:t>
            </a:r>
          </a:p>
          <a:p>
            <a:r>
              <a:rPr lang="en-US" dirty="0"/>
              <a:t>Hey there!</a:t>
            </a:r>
          </a:p>
          <a:p>
            <a:r>
              <a:rPr lang="en-US" dirty="0"/>
              <a:t>I am Lord </a:t>
            </a:r>
            <a:r>
              <a:rPr lang="en-US" dirty="0" err="1"/>
              <a:t>Voldemort</a:t>
            </a:r>
            <a:endParaRPr lang="en-US" dirty="0"/>
          </a:p>
          <a:p>
            <a:r>
              <a:rPr lang="en-US" dirty="0"/>
              <a:t>Leonardo da Vinci! The Mona Lisa!</a:t>
            </a:r>
          </a:p>
          <a:p>
            <a:r>
              <a:rPr lang="en-US" dirty="0"/>
              <a:t>O, Draconian devil! Oh, lame saint!</a:t>
            </a:r>
          </a:p>
          <a:p>
            <a:r>
              <a:rPr lang="en-US" dirty="0"/>
              <a:t>Old Immortal </a:t>
            </a:r>
            <a:r>
              <a:rPr lang="en-US" dirty="0" err="1"/>
              <a:t>dovers</a:t>
            </a:r>
            <a:endParaRPr lang="en-US" dirty="0"/>
          </a:p>
          <a:p>
            <a:r>
              <a:rPr lang="en-US" dirty="0"/>
              <a:t>Software engineering</a:t>
            </a:r>
          </a:p>
          <a:p>
            <a:r>
              <a:rPr lang="en-US" dirty="0" err="1"/>
              <a:t>tac</a:t>
            </a:r>
            <a:endParaRPr lang="en-US" dirty="0"/>
          </a:p>
          <a:p>
            <a:r>
              <a:rPr lang="en-US" dirty="0"/>
              <a:t>Tom </a:t>
            </a:r>
            <a:r>
              <a:rPr lang="en-US" dirty="0" err="1"/>
              <a:t>Marvolo</a:t>
            </a:r>
            <a:r>
              <a:rPr lang="en-US" dirty="0"/>
              <a:t> Riddle</a:t>
            </a:r>
          </a:p>
          <a:p>
            <a:r>
              <a:rPr lang="en-US" dirty="0"/>
              <a:t>UCD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For Example </a:t>
            </a:r>
            <a:r>
              <a:rPr lang="mr-IN" b="1" dirty="0" smtClean="0"/>
              <a:t>…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503803" y="1302985"/>
            <a:ext cx="82023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57200" y="1174750"/>
            <a:ext cx="8229600" cy="751021"/>
          </a:xfrm>
        </p:spPr>
        <p:txBody>
          <a:bodyPr>
            <a:normAutofit/>
          </a:bodyPr>
          <a:lstStyle/>
          <a:p>
            <a:r>
              <a:rPr lang="en-US" sz="3000" dirty="0" smtClean="0"/>
              <a:t>If this is the sorted list of sentences: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33455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4387</TotalTime>
  <Words>1360</Words>
  <Application>Microsoft Macintosh PowerPoint</Application>
  <PresentationFormat>On-screen Show (4:3)</PresentationFormat>
  <Paragraphs>617</Paragraphs>
  <Slides>17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How is it going?</vt:lpstr>
      <vt:lpstr>Week 5  Anagrams and Missing Anagrams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Requirements  CS5702</dc:title>
  <dc:creator>Liliana Pasquale</dc:creator>
  <cp:lastModifiedBy>Liliana Pasquale</cp:lastModifiedBy>
  <cp:revision>325</cp:revision>
  <cp:lastPrinted>2017-01-31T12:46:31Z</cp:lastPrinted>
  <dcterms:created xsi:type="dcterms:W3CDTF">2013-09-15T18:07:39Z</dcterms:created>
  <dcterms:modified xsi:type="dcterms:W3CDTF">2020-02-18T12:41:23Z</dcterms:modified>
</cp:coreProperties>
</file>