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8" r:id="rId2"/>
    <p:sldId id="268" r:id="rId3"/>
    <p:sldId id="388" r:id="rId4"/>
    <p:sldId id="408" r:id="rId5"/>
    <p:sldId id="414" r:id="rId6"/>
    <p:sldId id="415" r:id="rId7"/>
    <p:sldId id="411" r:id="rId8"/>
    <p:sldId id="416" r:id="rId9"/>
    <p:sldId id="413" r:id="rId10"/>
    <p:sldId id="350" r:id="rId11"/>
    <p:sldId id="354" r:id="rId12"/>
    <p:sldId id="355" r:id="rId13"/>
    <p:sldId id="352" r:id="rId14"/>
    <p:sldId id="353" r:id="rId15"/>
    <p:sldId id="351" r:id="rId16"/>
    <p:sldId id="356" r:id="rId17"/>
    <p:sldId id="357" r:id="rId18"/>
    <p:sldId id="398" r:id="rId19"/>
    <p:sldId id="386" r:id="rId20"/>
    <p:sldId id="358" r:id="rId21"/>
    <p:sldId id="359" r:id="rId22"/>
    <p:sldId id="360" r:id="rId23"/>
    <p:sldId id="387" r:id="rId24"/>
    <p:sldId id="361" r:id="rId25"/>
    <p:sldId id="364" r:id="rId26"/>
    <p:sldId id="365" r:id="rId27"/>
    <p:sldId id="367" r:id="rId28"/>
    <p:sldId id="368" r:id="rId29"/>
    <p:sldId id="399" r:id="rId30"/>
    <p:sldId id="369" r:id="rId31"/>
    <p:sldId id="400" r:id="rId32"/>
    <p:sldId id="370" r:id="rId33"/>
    <p:sldId id="371" r:id="rId34"/>
    <p:sldId id="372" r:id="rId35"/>
    <p:sldId id="373" r:id="rId36"/>
    <p:sldId id="374" r:id="rId37"/>
    <p:sldId id="418" r:id="rId38"/>
    <p:sldId id="429" r:id="rId39"/>
    <p:sldId id="420" r:id="rId40"/>
    <p:sldId id="422" r:id="rId41"/>
    <p:sldId id="423" r:id="rId42"/>
    <p:sldId id="424" r:id="rId43"/>
    <p:sldId id="425" r:id="rId44"/>
    <p:sldId id="426" r:id="rId45"/>
    <p:sldId id="427" r:id="rId46"/>
    <p:sldId id="428" r:id="rId47"/>
    <p:sldId id="407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20" autoAdjust="0"/>
  </p:normalViewPr>
  <p:slideViewPr>
    <p:cSldViewPr snapToGrid="0" snapToObjects="1">
      <p:cViewPr varScale="1">
        <p:scale>
          <a:sx n="85" d="100"/>
          <a:sy n="85" d="100"/>
        </p:scale>
        <p:origin x="-1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A420F-EF91-6041-932F-6D7A45999CFB}" type="datetimeFigureOut">
              <a:rPr lang="en-US" smtClean="0"/>
              <a:t>07/04/20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9D39D-9368-4042-A8B9-49290F25A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60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82B33-6368-A940-8119-DADCD3C28255}" type="datetimeFigureOut">
              <a:rPr lang="en-US" smtClean="0"/>
              <a:t>07/04/20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41684-5C60-2C41-98A6-1EF0B8AD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76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11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12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13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14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15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16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17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18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19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20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21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22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23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24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25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26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27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28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29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3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30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31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32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33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34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35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36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37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38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39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IE" sz="2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 data type declaration</a:t>
            </a:r>
            <a:r>
              <a:rPr lang="en-IE" sz="2000" b="0" strike="noStrike" spc="-1" baseline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that defines a physically grouped list of variables ro be placed under one name ina block of memory, allowing the different variables to be accessed via a single pointer, or the struct declared name which returns the same address</a:t>
            </a:r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40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41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42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43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44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45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46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47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IE" sz="2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 data type declaration</a:t>
            </a:r>
            <a:r>
              <a:rPr lang="en-IE" sz="2000" b="0" strike="noStrike" spc="-1" baseline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that defines a physically grouped list of variables ro be placed under one name ina block of memory, allowing the different variables to be accessed via a single pointer, or the struct declared name which returns the same address</a:t>
            </a:r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IE" sz="2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 data type declaration</a:t>
            </a:r>
            <a:r>
              <a:rPr lang="en-IE" sz="2000" b="0" strike="noStrike" spc="-1" baseline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that defines a physically grouped list of variables ro be placed under one name ina block of memory, allowing the different variables to be accessed via a single pointer, or the struct declared name which returns the same address</a:t>
            </a:r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IE" sz="2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 data type declaration</a:t>
            </a:r>
            <a:r>
              <a:rPr lang="en-IE" sz="2000" b="0" strike="noStrike" spc="-1" baseline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that defines a physically grouped list of variables ro be placed under one name ina block of memory, allowing the different variables to be accessed via a single pointer, or the struct declared name which returns the same address</a:t>
            </a:r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IE" sz="2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 data type declaration</a:t>
            </a:r>
            <a:r>
              <a:rPr lang="en-IE" sz="2000" b="0" strike="noStrike" spc="-1" baseline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that defines a physically grouped list of variables ro be placed under one name ina block of memory, allowing the different variables to be accessed via a single pointer, or the struct declared name which returns the same address</a:t>
            </a:r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07/04/20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87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07/04/20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4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07/04/20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9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07/04/20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07/04/20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8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07/04/20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9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07/04/20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6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07/04/20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2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07/04/20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11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07/04/20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9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07/04/20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4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172AC-9E95-4E41-A51A-19FF18A3DC4D}" type="datetimeFigureOut">
              <a:rPr lang="en-US" smtClean="0"/>
              <a:t>07/04/20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7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688595" y="5534973"/>
            <a:ext cx="3845398" cy="1663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4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38007" y="2130425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/>
              <a:t>Suggestions for Assignment </a:t>
            </a:r>
            <a:r>
              <a:rPr lang="en-US" sz="5400" b="1" dirty="0" smtClean="0"/>
              <a:t>2</a:t>
            </a:r>
          </a:p>
          <a:p>
            <a:r>
              <a:rPr lang="en-US" sz="5400" b="1" dirty="0" smtClean="0"/>
              <a:t>(Parts 1-2)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277147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266305" y="1493999"/>
            <a:ext cx="4995124" cy="53640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 ordered collection of items where the addition of new items and the removal of existing items always takes places at the same end (the top).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endParaRPr lang="en-IE" sz="12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0" lvl="1" indent="-457200">
              <a:buFont typeface="Lucida Grande"/>
              <a:buChar char="-"/>
            </a:pPr>
            <a:endParaRPr lang="en-I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02708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266305" y="1493999"/>
            <a:ext cx="4995124" cy="53640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 ordered collection of items where the addition of new items and the removal of existing items always takes places at the same end (the top).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endParaRPr lang="en-IE" sz="12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IE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LIFO (last-in first-out) ordering principle</a:t>
            </a:r>
            <a:r>
              <a:rPr lang="en-IE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the most recently added item is in the top position and it should be removed first.</a:t>
            </a:r>
          </a:p>
          <a:p>
            <a:pPr marL="914400" lvl="1" indent="-457200">
              <a:buFont typeface="Lucida Grande"/>
              <a:buChar char="-"/>
            </a:pPr>
            <a:endParaRPr lang="en-I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217868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266305" y="1493999"/>
            <a:ext cx="4995124" cy="53640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 ordered collection of items where the addition of new items and the removal of existing items always takes places at the same end (the top).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endParaRPr lang="en-IE" sz="12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IE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LIFO (last-in first-out) ordering principle</a:t>
            </a:r>
            <a:r>
              <a:rPr lang="en-IE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the most recently added item is in the top position and it is to be removed first</a:t>
            </a:r>
          </a:p>
          <a:p>
            <a:pPr marL="914400" lvl="1" indent="-457200">
              <a:buFont typeface="Lucida Grande"/>
              <a:buChar char="-"/>
            </a:pPr>
            <a:endParaRPr lang="en-I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cxnSp>
        <p:nvCxnSpPr>
          <p:cNvPr id="29" name="Straight Arrow Connector 28"/>
          <p:cNvCxnSpPr>
            <a:endCxn id="37" idx="1"/>
          </p:cNvCxnSpPr>
          <p:nvPr/>
        </p:nvCxnSpPr>
        <p:spPr>
          <a:xfrm>
            <a:off x="6053446" y="5015427"/>
            <a:ext cx="933196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69141" y="5100926"/>
            <a:ext cx="1568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top</a:t>
            </a:r>
            <a:endParaRPr lang="en-US" sz="2800" b="1" dirty="0"/>
          </a:p>
        </p:txBody>
      </p:sp>
      <p:sp>
        <p:nvSpPr>
          <p:cNvPr id="36" name="Rectangle 35"/>
          <p:cNvSpPr/>
          <p:nvPr/>
        </p:nvSpPr>
        <p:spPr>
          <a:xfrm>
            <a:off x="6986642" y="4640395"/>
            <a:ext cx="1568610" cy="11116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986642" y="4753817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801428" y="5458467"/>
            <a:ext cx="0" cy="855249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053446" y="619635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7487606" y="644808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7476911" y="633584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868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6" grpId="0" animBg="1"/>
      <p:bldP spid="37" grpId="0"/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6963417" y="2981485"/>
            <a:ext cx="1568610" cy="11116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266305" y="1493999"/>
            <a:ext cx="4995124" cy="53640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 ordered collection of items where the addition of new items and the removal of existing items always takes places at the same end (the top).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endParaRPr lang="en-IE" sz="12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IE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LIFO (last-in first-out) ordering principle</a:t>
            </a:r>
            <a:r>
              <a:rPr lang="en-IE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the most recently added item is in the top position and it is to be removed first</a:t>
            </a:r>
          </a:p>
          <a:p>
            <a:pPr marL="914400" lvl="1" indent="-457200">
              <a:buFont typeface="Lucida Grande"/>
              <a:buChar char="-"/>
            </a:pPr>
            <a:endParaRPr lang="en-I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38693" y="3052462"/>
            <a:ext cx="1725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36" name="Rectangle 35"/>
          <p:cNvSpPr/>
          <p:nvPr/>
        </p:nvSpPr>
        <p:spPr>
          <a:xfrm>
            <a:off x="6986642" y="4640395"/>
            <a:ext cx="1568610" cy="11116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986642" y="4753817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801428" y="5458467"/>
            <a:ext cx="0" cy="855249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053446" y="619635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7487606" y="644808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7476911" y="633584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801428" y="3810627"/>
            <a:ext cx="0" cy="855249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005497" y="3575682"/>
            <a:ext cx="933196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70084" y="3016176"/>
            <a:ext cx="1568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top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40298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4" grpId="0"/>
      <p:bldP spid="36" grpId="0" animBg="1"/>
      <p:bldP spid="37" grpId="0"/>
      <p:bldP spid="39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6963417" y="2981485"/>
            <a:ext cx="1568610" cy="11116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266305" y="1493999"/>
            <a:ext cx="4995124" cy="53640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 ordered collection of items where the addition of new items and the removal of existing items always takes places at the same end (the top).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endParaRPr lang="en-IE" sz="12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IE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LIFO (last-in first-out) ordering principle: </a:t>
            </a:r>
            <a:r>
              <a:rPr lang="en-IE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 most recently added item is in the top position and it is to be removed first</a:t>
            </a:r>
          </a:p>
          <a:p>
            <a:pPr marL="914400" lvl="1" indent="-457200">
              <a:buFont typeface="Lucida Grande"/>
              <a:buChar char="-"/>
            </a:pPr>
            <a:endParaRPr lang="en-I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38693" y="3052462"/>
            <a:ext cx="1725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36" name="Rectangle 35"/>
          <p:cNvSpPr/>
          <p:nvPr/>
        </p:nvSpPr>
        <p:spPr>
          <a:xfrm>
            <a:off x="6986642" y="4640395"/>
            <a:ext cx="1568610" cy="11116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986642" y="4753817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801428" y="5458467"/>
            <a:ext cx="0" cy="855249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053446" y="619635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7487606" y="644808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7476911" y="633584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801428" y="3810627"/>
            <a:ext cx="0" cy="855249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908737" y="1314164"/>
            <a:ext cx="1568610" cy="11116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84013" y="1385141"/>
            <a:ext cx="1725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3</a:t>
            </a:r>
            <a:endParaRPr lang="en-US" sz="2800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746748" y="2143306"/>
            <a:ext cx="0" cy="855249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950817" y="1908361"/>
            <a:ext cx="933196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15404" y="1348855"/>
            <a:ext cx="1568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top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60110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4" grpId="0"/>
      <p:bldP spid="36" grpId="0" animBg="1"/>
      <p:bldP spid="37" grpId="0"/>
      <p:bldP spid="39" grpId="0"/>
      <p:bldP spid="15" grpId="0" animBg="1"/>
      <p:bldP spid="16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Structure Members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266305" y="1493999"/>
            <a:ext cx="8471615" cy="26495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struct stack_elem{</a:t>
            </a:r>
          </a:p>
          <a:p>
            <a:pPr>
              <a:lnSpc>
                <a:spcPct val="100000"/>
              </a:lnSpc>
            </a:pP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int data;</a:t>
            </a:r>
          </a:p>
          <a:p>
            <a:pPr>
              <a:lnSpc>
                <a:spcPct val="100000"/>
              </a:lnSpc>
            </a:pP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struct stack_elem *next;</a:t>
            </a:r>
          </a:p>
          <a:p>
            <a:pPr>
              <a:lnSpc>
                <a:spcPct val="100000"/>
              </a:lnSpc>
            </a:pP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} stack;</a:t>
            </a:r>
            <a:endParaRPr lang="en-IE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14400" lvl="1" indent="-457200">
              <a:buFont typeface="Lucida Grande"/>
              <a:buChar char="-"/>
            </a:pPr>
            <a:endParaRPr lang="en-I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963417" y="2981485"/>
            <a:ext cx="1568610" cy="11116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938693" y="3052462"/>
            <a:ext cx="1725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27" name="Rectangle 26"/>
          <p:cNvSpPr/>
          <p:nvPr/>
        </p:nvSpPr>
        <p:spPr>
          <a:xfrm>
            <a:off x="6986642" y="4640395"/>
            <a:ext cx="1568610" cy="11116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986642" y="4753817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801428" y="5458467"/>
            <a:ext cx="0" cy="855249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053446" y="619635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7487606" y="644808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7476911" y="633584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801428" y="3810627"/>
            <a:ext cx="0" cy="855249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908737" y="1314164"/>
            <a:ext cx="1568610" cy="11116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884013" y="1385141"/>
            <a:ext cx="1725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3</a:t>
            </a:r>
            <a:endParaRPr lang="en-US" sz="2800" b="1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746748" y="2143306"/>
            <a:ext cx="0" cy="855249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421466" y="4665876"/>
            <a:ext cx="1200589" cy="437195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796554" y="4384485"/>
            <a:ext cx="888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data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7897275" y="5845788"/>
            <a:ext cx="888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next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7889542" y="4143532"/>
            <a:ext cx="888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next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815867" y="2442273"/>
            <a:ext cx="888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next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287017" y="2833864"/>
            <a:ext cx="1200589" cy="437195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662105" y="2552473"/>
            <a:ext cx="888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data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363122" y="1314164"/>
            <a:ext cx="1200589" cy="437195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738210" y="1032773"/>
            <a:ext cx="888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066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7" grpId="0" animBg="1"/>
      <p:bldP spid="29" grpId="0"/>
      <p:bldP spid="33" grpId="0"/>
      <p:bldP spid="37" grpId="0" animBg="1"/>
      <p:bldP spid="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stack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811186" y="5797855"/>
            <a:ext cx="0" cy="53799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053446" y="619635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7487606" y="644808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7476911" y="633584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45185" y="1276952"/>
            <a:ext cx="4572000" cy="5355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main(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argc</a:t>
            </a:r>
            <a:r>
              <a:rPr lang="en-US" dirty="0"/>
              <a:t>, char** </a:t>
            </a:r>
            <a:r>
              <a:rPr lang="en-US" dirty="0" err="1"/>
              <a:t>argv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*top = NULL;</a:t>
            </a:r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</a:t>
            </a:r>
            <a:r>
              <a:rPr lang="en-US" dirty="0" err="1"/>
              <a:t>curr</a:t>
            </a:r>
            <a:r>
              <a:rPr lang="en-US" dirty="0"/>
              <a:t> = NULL;</a:t>
            </a:r>
          </a:p>
          <a:p>
            <a:r>
              <a:rPr lang="en-US" dirty="0"/>
              <a:t>    </a:t>
            </a:r>
            <a:r>
              <a:rPr lang="en-US" dirty="0" smtClean="0"/>
              <a:t>    </a:t>
            </a:r>
            <a:endParaRPr lang="en-US" dirty="0"/>
          </a:p>
          <a:p>
            <a:r>
              <a:rPr lang="en-US" dirty="0"/>
              <a:t>    top = push(1, top);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("Stack Data: %d\n", top-&gt;data);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top = push(2, top);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("Stack Data: %d\n", top-&gt;data);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top = push(3, top);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("Stack Data: %d\n", top-&gt;data);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top = pop(top);</a:t>
            </a:r>
          </a:p>
          <a:p>
            <a:r>
              <a:rPr lang="en-US" dirty="0"/>
              <a:t>    top= pop(top);</a:t>
            </a:r>
          </a:p>
          <a:p>
            <a:r>
              <a:rPr lang="en-US" dirty="0"/>
              <a:t>    top= pop(top)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7037176" y="5817421"/>
            <a:ext cx="774010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235902" y="5632755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</a:t>
            </a:r>
            <a:endParaRPr lang="en-US" sz="2000" dirty="0"/>
          </a:p>
        </p:txBody>
      </p:sp>
      <p:sp>
        <p:nvSpPr>
          <p:cNvPr id="52" name="Rectangle 51"/>
          <p:cNvSpPr/>
          <p:nvPr/>
        </p:nvSpPr>
        <p:spPr>
          <a:xfrm>
            <a:off x="489851" y="1782875"/>
            <a:ext cx="3367821" cy="8764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85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stack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811186" y="5797855"/>
            <a:ext cx="0" cy="53799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053446" y="619635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7487606" y="644808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7476911" y="633584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7037176" y="5817421"/>
            <a:ext cx="774010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235902" y="5632755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</a:t>
            </a:r>
            <a:endParaRPr lang="en-US" sz="2000" dirty="0"/>
          </a:p>
        </p:txBody>
      </p:sp>
      <p:sp>
        <p:nvSpPr>
          <p:cNvPr id="52" name="Rectangle 51"/>
          <p:cNvSpPr/>
          <p:nvPr/>
        </p:nvSpPr>
        <p:spPr>
          <a:xfrm>
            <a:off x="274205" y="4310208"/>
            <a:ext cx="4158523" cy="3225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9850" y="1371411"/>
            <a:ext cx="61233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 push(</a:t>
            </a:r>
            <a:r>
              <a:rPr lang="en-US" dirty="0" err="1"/>
              <a:t>int</a:t>
            </a:r>
            <a:r>
              <a:rPr lang="en-US" dirty="0"/>
              <a:t> value,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*top){</a:t>
            </a:r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</a:t>
            </a:r>
            <a:r>
              <a:rPr lang="en-US" dirty="0" err="1"/>
              <a:t>curr</a:t>
            </a:r>
            <a:r>
              <a:rPr lang="en-US" dirty="0"/>
              <a:t> = top;</a:t>
            </a:r>
          </a:p>
          <a:p>
            <a:r>
              <a:rPr lang="en-US" dirty="0"/>
              <a:t>    top =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(stack));</a:t>
            </a:r>
          </a:p>
          <a:p>
            <a:r>
              <a:rPr lang="en-US" dirty="0"/>
              <a:t>    top-&gt;data = value;</a:t>
            </a:r>
          </a:p>
          <a:p>
            <a:r>
              <a:rPr lang="en-US" dirty="0"/>
              <a:t>    top-&gt;next = </a:t>
            </a:r>
            <a:r>
              <a:rPr lang="en-US" dirty="0" err="1"/>
              <a:t>curr</a:t>
            </a:r>
            <a:r>
              <a:rPr lang="en-US" dirty="0"/>
              <a:t>;</a:t>
            </a:r>
          </a:p>
          <a:p>
            <a:r>
              <a:rPr lang="en-US" dirty="0"/>
              <a:t>    return top;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89850" y="4272677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top = push(1,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top </a:t>
            </a:r>
            <a:r>
              <a:rPr lang="en-US" dirty="0"/>
              <a:t>= push(2,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  <a:endParaRPr lang="en-US" sz="600" dirty="0"/>
          </a:p>
          <a:p>
            <a:endParaRPr lang="en-US" dirty="0" smtClean="0"/>
          </a:p>
          <a:p>
            <a:r>
              <a:rPr lang="en-US" dirty="0" smtClean="0"/>
              <a:t> top </a:t>
            </a:r>
            <a:r>
              <a:rPr lang="en-US" dirty="0"/>
              <a:t>= push(3,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4205" y="387932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m</a:t>
            </a:r>
            <a:r>
              <a:rPr lang="en-US" sz="2200" dirty="0" err="1" smtClean="0"/>
              <a:t>ain.c</a:t>
            </a:r>
            <a:endParaRPr lang="en-US" sz="2200" dirty="0"/>
          </a:p>
        </p:txBody>
      </p:sp>
      <p:sp>
        <p:nvSpPr>
          <p:cNvPr id="2" name="Rectangle 1"/>
          <p:cNvSpPr/>
          <p:nvPr/>
        </p:nvSpPr>
        <p:spPr>
          <a:xfrm>
            <a:off x="156595" y="3879321"/>
            <a:ext cx="4430104" cy="274791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6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stack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811186" y="5797855"/>
            <a:ext cx="0" cy="53799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053446" y="619635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7487606" y="644808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7476911" y="633584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7037176" y="5817421"/>
            <a:ext cx="774010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235902" y="5632755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489850" y="1371411"/>
            <a:ext cx="61233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 push(</a:t>
            </a:r>
            <a:r>
              <a:rPr lang="en-US" dirty="0" err="1"/>
              <a:t>int</a:t>
            </a:r>
            <a:r>
              <a:rPr lang="en-US" dirty="0"/>
              <a:t> value,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*top){</a:t>
            </a:r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</a:t>
            </a:r>
            <a:r>
              <a:rPr lang="en-US" dirty="0" err="1"/>
              <a:t>curr</a:t>
            </a:r>
            <a:r>
              <a:rPr lang="en-US" dirty="0"/>
              <a:t> = top;</a:t>
            </a:r>
          </a:p>
          <a:p>
            <a:r>
              <a:rPr lang="en-US" dirty="0"/>
              <a:t>    top =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(stack));</a:t>
            </a:r>
          </a:p>
          <a:p>
            <a:r>
              <a:rPr lang="en-US" dirty="0"/>
              <a:t>    top-&gt;data = value;</a:t>
            </a:r>
          </a:p>
          <a:p>
            <a:r>
              <a:rPr lang="en-US" dirty="0"/>
              <a:t>    top-&gt;next = </a:t>
            </a:r>
            <a:r>
              <a:rPr lang="en-US" dirty="0" err="1"/>
              <a:t>curr</a:t>
            </a:r>
            <a:r>
              <a:rPr lang="en-US" dirty="0"/>
              <a:t>;</a:t>
            </a:r>
          </a:p>
          <a:p>
            <a:r>
              <a:rPr lang="en-US" dirty="0"/>
              <a:t>    return top;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89850" y="4272677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top = push(1,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top </a:t>
            </a:r>
            <a:r>
              <a:rPr lang="en-US" dirty="0"/>
              <a:t>= push(2,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  <a:endParaRPr lang="en-US" sz="600" dirty="0"/>
          </a:p>
          <a:p>
            <a:endParaRPr lang="en-US" dirty="0" smtClean="0"/>
          </a:p>
          <a:p>
            <a:r>
              <a:rPr lang="en-US" dirty="0" smtClean="0"/>
              <a:t> top </a:t>
            </a:r>
            <a:r>
              <a:rPr lang="en-US" dirty="0"/>
              <a:t>= push(3,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4205" y="387932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m</a:t>
            </a:r>
            <a:r>
              <a:rPr lang="en-US" sz="2200" dirty="0" err="1" smtClean="0"/>
              <a:t>ain.c</a:t>
            </a:r>
            <a:endParaRPr lang="en-US" sz="2200" dirty="0"/>
          </a:p>
        </p:txBody>
      </p:sp>
      <p:sp>
        <p:nvSpPr>
          <p:cNvPr id="13" name="Rectangle 12"/>
          <p:cNvSpPr/>
          <p:nvPr/>
        </p:nvSpPr>
        <p:spPr>
          <a:xfrm>
            <a:off x="274204" y="1154880"/>
            <a:ext cx="5961697" cy="224785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6595" y="3879321"/>
            <a:ext cx="4430104" cy="274791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74205" y="4310208"/>
            <a:ext cx="4158523" cy="3225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41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stack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811186" y="5797855"/>
            <a:ext cx="0" cy="53799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053446" y="619635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7487606" y="644808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7476911" y="633584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7037176" y="5817421"/>
            <a:ext cx="774010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235902" y="5335454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curr</a:t>
            </a:r>
            <a:endParaRPr lang="en-US" sz="2000" dirty="0"/>
          </a:p>
        </p:txBody>
      </p:sp>
      <p:sp>
        <p:nvSpPr>
          <p:cNvPr id="51" name="Rectangle 50"/>
          <p:cNvSpPr/>
          <p:nvPr/>
        </p:nvSpPr>
        <p:spPr>
          <a:xfrm>
            <a:off x="6235902" y="5632755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489850" y="1371411"/>
            <a:ext cx="61233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 push(</a:t>
            </a:r>
            <a:r>
              <a:rPr lang="en-US" dirty="0" err="1"/>
              <a:t>int</a:t>
            </a:r>
            <a:r>
              <a:rPr lang="en-US" dirty="0"/>
              <a:t> value,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*top){</a:t>
            </a:r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</a:t>
            </a:r>
            <a:r>
              <a:rPr lang="en-US" dirty="0" err="1"/>
              <a:t>curr</a:t>
            </a:r>
            <a:r>
              <a:rPr lang="en-US" dirty="0"/>
              <a:t> = top;</a:t>
            </a:r>
          </a:p>
          <a:p>
            <a:r>
              <a:rPr lang="en-US" dirty="0"/>
              <a:t>    top =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(stack));</a:t>
            </a:r>
          </a:p>
          <a:p>
            <a:r>
              <a:rPr lang="en-US" dirty="0"/>
              <a:t>    top-&gt;data = value;</a:t>
            </a:r>
          </a:p>
          <a:p>
            <a:r>
              <a:rPr lang="en-US" dirty="0"/>
              <a:t>    top-&gt;next = </a:t>
            </a:r>
            <a:r>
              <a:rPr lang="en-US" dirty="0" err="1"/>
              <a:t>curr</a:t>
            </a:r>
            <a:r>
              <a:rPr lang="en-US" dirty="0"/>
              <a:t>;</a:t>
            </a:r>
          </a:p>
          <a:p>
            <a:r>
              <a:rPr lang="en-US" dirty="0"/>
              <a:t>    return top;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89850" y="4272677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top = push(1,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top </a:t>
            </a:r>
            <a:r>
              <a:rPr lang="en-US" dirty="0"/>
              <a:t>= push(2,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  <a:endParaRPr lang="en-US" sz="600" dirty="0"/>
          </a:p>
          <a:p>
            <a:endParaRPr lang="en-US" dirty="0" smtClean="0"/>
          </a:p>
          <a:p>
            <a:r>
              <a:rPr lang="en-US" dirty="0" smtClean="0"/>
              <a:t> top </a:t>
            </a:r>
            <a:r>
              <a:rPr lang="en-US" dirty="0"/>
              <a:t>= push(3,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4205" y="387932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m</a:t>
            </a:r>
            <a:r>
              <a:rPr lang="en-US" sz="2200" dirty="0" err="1" smtClean="0"/>
              <a:t>ain.c</a:t>
            </a:r>
            <a:endParaRPr lang="en-US" sz="2200" dirty="0"/>
          </a:p>
        </p:txBody>
      </p:sp>
      <p:sp>
        <p:nvSpPr>
          <p:cNvPr id="15" name="Rectangle 14"/>
          <p:cNvSpPr/>
          <p:nvPr/>
        </p:nvSpPr>
        <p:spPr>
          <a:xfrm>
            <a:off x="356675" y="1699036"/>
            <a:ext cx="3552462" cy="31341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74205" y="4310208"/>
            <a:ext cx="4158523" cy="3225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15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266305" y="1302335"/>
            <a:ext cx="8471615" cy="26495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IE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to initialize players?</a:t>
            </a:r>
          </a:p>
          <a:p>
            <a:pPr marL="914400" lvl="1" indent="-457200">
              <a:buFont typeface="Arial"/>
              <a:buChar char="•"/>
            </a:pP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program about how to initialize objects that are complex data structures.</a:t>
            </a:r>
          </a:p>
          <a:p>
            <a:pPr marL="914400" lvl="1" indent="-457200">
              <a:buFont typeface="Arial"/>
              <a:buChar char="•"/>
            </a:pPr>
            <a:endParaRPr lang="en-I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IE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to merge stacks?</a:t>
            </a:r>
          </a:p>
          <a:p>
            <a:pPr marL="914400" lvl="1" indent="-457200">
              <a:buFont typeface="Arial"/>
              <a:buChar char="•"/>
            </a:pP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Example </a:t>
            </a: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about </a:t>
            </a: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how </a:t>
            </a:r>
            <a:r>
              <a:rPr lang="en-I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 merge stacks (with pseudo code).</a:t>
            </a:r>
            <a:endParaRPr lang="en-IE" sz="28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7200">
              <a:buFont typeface="Arial"/>
              <a:buChar char="•"/>
            </a:pPr>
            <a:endParaRPr lang="en-IE" sz="28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IE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14400" lvl="1" indent="-457200">
              <a:buFont typeface="Lucida Grande"/>
              <a:buChar char="-"/>
            </a:pPr>
            <a:endParaRPr lang="en-I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95670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stack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811186" y="5797855"/>
            <a:ext cx="0" cy="53799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053446" y="619635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7487606" y="644808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7476911" y="633584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7037176" y="5817421"/>
            <a:ext cx="774010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235902" y="5335454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curr</a:t>
            </a:r>
            <a:endParaRPr lang="en-US" sz="2000" dirty="0"/>
          </a:p>
        </p:txBody>
      </p:sp>
      <p:sp>
        <p:nvSpPr>
          <p:cNvPr id="51" name="Rectangle 50"/>
          <p:cNvSpPr/>
          <p:nvPr/>
        </p:nvSpPr>
        <p:spPr>
          <a:xfrm>
            <a:off x="6235901" y="4072622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489850" y="1371411"/>
            <a:ext cx="61233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 push(</a:t>
            </a:r>
            <a:r>
              <a:rPr lang="en-US" dirty="0" err="1"/>
              <a:t>int</a:t>
            </a:r>
            <a:r>
              <a:rPr lang="en-US" dirty="0"/>
              <a:t> value,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*top){</a:t>
            </a:r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</a:t>
            </a:r>
            <a:r>
              <a:rPr lang="en-US" dirty="0" err="1"/>
              <a:t>curr</a:t>
            </a:r>
            <a:r>
              <a:rPr lang="en-US" dirty="0"/>
              <a:t> = top;</a:t>
            </a:r>
          </a:p>
          <a:p>
            <a:r>
              <a:rPr lang="en-US" dirty="0"/>
              <a:t>    top =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(stack));</a:t>
            </a:r>
          </a:p>
          <a:p>
            <a:r>
              <a:rPr lang="en-US" dirty="0"/>
              <a:t>    top-&gt;data = value;</a:t>
            </a:r>
          </a:p>
          <a:p>
            <a:r>
              <a:rPr lang="en-US" dirty="0"/>
              <a:t>    top-&gt;next = </a:t>
            </a:r>
            <a:r>
              <a:rPr lang="en-US" dirty="0" err="1"/>
              <a:t>curr</a:t>
            </a:r>
            <a:r>
              <a:rPr lang="en-US" dirty="0"/>
              <a:t>;</a:t>
            </a:r>
          </a:p>
          <a:p>
            <a:r>
              <a:rPr lang="en-US" dirty="0"/>
              <a:t>    return top;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89850" y="4272677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top = push(1,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top </a:t>
            </a:r>
            <a:r>
              <a:rPr lang="en-US" dirty="0"/>
              <a:t>= push(2,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  <a:endParaRPr lang="en-US" sz="600" dirty="0"/>
          </a:p>
          <a:p>
            <a:endParaRPr lang="en-US" dirty="0" smtClean="0"/>
          </a:p>
          <a:p>
            <a:r>
              <a:rPr lang="en-US" dirty="0" smtClean="0"/>
              <a:t> top </a:t>
            </a:r>
            <a:r>
              <a:rPr lang="en-US" dirty="0"/>
              <a:t>= push(3,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4205" y="387932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m</a:t>
            </a:r>
            <a:r>
              <a:rPr lang="en-US" sz="2200" dirty="0" err="1" smtClean="0"/>
              <a:t>ain.c</a:t>
            </a:r>
            <a:endParaRPr lang="en-US" sz="2200" dirty="0"/>
          </a:p>
        </p:txBody>
      </p:sp>
      <p:sp>
        <p:nvSpPr>
          <p:cNvPr id="15" name="Rectangle 14"/>
          <p:cNvSpPr/>
          <p:nvPr/>
        </p:nvSpPr>
        <p:spPr>
          <a:xfrm>
            <a:off x="274205" y="1988520"/>
            <a:ext cx="4158524" cy="3114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986642" y="3871657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801428" y="4603218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897275" y="5845788"/>
            <a:ext cx="888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next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74205" y="4310208"/>
            <a:ext cx="4158523" cy="3225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62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4" grpId="0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stack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811186" y="5797855"/>
            <a:ext cx="0" cy="53799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053446" y="619635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7487606" y="644808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7476911" y="633584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7037176" y="5817421"/>
            <a:ext cx="774010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235902" y="5335454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curr</a:t>
            </a:r>
            <a:endParaRPr lang="en-US" sz="2000" dirty="0"/>
          </a:p>
        </p:txBody>
      </p:sp>
      <p:sp>
        <p:nvSpPr>
          <p:cNvPr id="51" name="Rectangle 50"/>
          <p:cNvSpPr/>
          <p:nvPr/>
        </p:nvSpPr>
        <p:spPr>
          <a:xfrm>
            <a:off x="6235901" y="4072622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489850" y="1371411"/>
            <a:ext cx="61233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 push(</a:t>
            </a:r>
            <a:r>
              <a:rPr lang="en-US" dirty="0" err="1"/>
              <a:t>int</a:t>
            </a:r>
            <a:r>
              <a:rPr lang="en-US" dirty="0"/>
              <a:t> value,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*top){</a:t>
            </a:r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</a:t>
            </a:r>
            <a:r>
              <a:rPr lang="en-US" dirty="0" err="1"/>
              <a:t>curr</a:t>
            </a:r>
            <a:r>
              <a:rPr lang="en-US" dirty="0"/>
              <a:t> = top;</a:t>
            </a:r>
          </a:p>
          <a:p>
            <a:r>
              <a:rPr lang="en-US" dirty="0"/>
              <a:t>    top =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(stack));</a:t>
            </a:r>
          </a:p>
          <a:p>
            <a:r>
              <a:rPr lang="en-US" dirty="0"/>
              <a:t>    top-&gt;data = value;</a:t>
            </a:r>
          </a:p>
          <a:p>
            <a:r>
              <a:rPr lang="en-US" dirty="0"/>
              <a:t>    top-&gt;next = </a:t>
            </a:r>
            <a:r>
              <a:rPr lang="en-US" dirty="0" err="1"/>
              <a:t>curr</a:t>
            </a:r>
            <a:r>
              <a:rPr lang="en-US" dirty="0"/>
              <a:t>;</a:t>
            </a:r>
          </a:p>
          <a:p>
            <a:r>
              <a:rPr lang="en-US" dirty="0"/>
              <a:t>    return top;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89850" y="4272677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top = push(1,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top </a:t>
            </a:r>
            <a:r>
              <a:rPr lang="en-US" dirty="0"/>
              <a:t>= push(2,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  <a:endParaRPr lang="en-US" sz="600" dirty="0"/>
          </a:p>
          <a:p>
            <a:endParaRPr lang="en-US" dirty="0" smtClean="0"/>
          </a:p>
          <a:p>
            <a:r>
              <a:rPr lang="en-US" dirty="0" smtClean="0"/>
              <a:t> top </a:t>
            </a:r>
            <a:r>
              <a:rPr lang="en-US" dirty="0"/>
              <a:t>= push(3,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4205" y="387932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m</a:t>
            </a:r>
            <a:r>
              <a:rPr lang="en-US" sz="2200" dirty="0" err="1" smtClean="0"/>
              <a:t>ain.c</a:t>
            </a:r>
            <a:endParaRPr lang="en-US" sz="2200" dirty="0"/>
          </a:p>
        </p:txBody>
      </p:sp>
      <p:sp>
        <p:nvSpPr>
          <p:cNvPr id="15" name="Rectangle 14"/>
          <p:cNvSpPr/>
          <p:nvPr/>
        </p:nvSpPr>
        <p:spPr>
          <a:xfrm>
            <a:off x="274204" y="2276017"/>
            <a:ext cx="2529197" cy="31145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986642" y="3871657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986642" y="3926243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801428" y="4603218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897275" y="5845788"/>
            <a:ext cx="888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next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74205" y="4310208"/>
            <a:ext cx="4158523" cy="3225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07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4" grpId="0"/>
      <p:bldP spid="16" grpId="0" animBg="1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stack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53446" y="619635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7487606" y="644808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7476911" y="633584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061850" y="6215120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curr</a:t>
            </a:r>
            <a:endParaRPr lang="en-US" sz="2000" dirty="0"/>
          </a:p>
        </p:txBody>
      </p:sp>
      <p:sp>
        <p:nvSpPr>
          <p:cNvPr id="51" name="Rectangle 50"/>
          <p:cNvSpPr/>
          <p:nvPr/>
        </p:nvSpPr>
        <p:spPr>
          <a:xfrm>
            <a:off x="5388667" y="4924748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489850" y="1371411"/>
            <a:ext cx="61233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 push(</a:t>
            </a:r>
            <a:r>
              <a:rPr lang="en-US" dirty="0" err="1"/>
              <a:t>int</a:t>
            </a:r>
            <a:r>
              <a:rPr lang="en-US" dirty="0"/>
              <a:t> value,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*top){</a:t>
            </a:r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</a:t>
            </a:r>
            <a:r>
              <a:rPr lang="en-US" dirty="0" err="1"/>
              <a:t>curr</a:t>
            </a:r>
            <a:r>
              <a:rPr lang="en-US" dirty="0"/>
              <a:t> = top;</a:t>
            </a:r>
          </a:p>
          <a:p>
            <a:r>
              <a:rPr lang="en-US" dirty="0"/>
              <a:t>    top =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(stack));</a:t>
            </a:r>
          </a:p>
          <a:p>
            <a:r>
              <a:rPr lang="en-US" dirty="0"/>
              <a:t>    top-&gt;data = value;</a:t>
            </a:r>
          </a:p>
          <a:p>
            <a:r>
              <a:rPr lang="en-US" dirty="0"/>
              <a:t>    top-&gt;next = </a:t>
            </a:r>
            <a:r>
              <a:rPr lang="en-US" dirty="0" err="1"/>
              <a:t>curr</a:t>
            </a:r>
            <a:r>
              <a:rPr lang="en-US" dirty="0"/>
              <a:t>;</a:t>
            </a:r>
          </a:p>
          <a:p>
            <a:r>
              <a:rPr lang="en-US" dirty="0"/>
              <a:t>    return top;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89850" y="4272677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top = push(1,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top </a:t>
            </a:r>
            <a:r>
              <a:rPr lang="en-US" dirty="0"/>
              <a:t>= push(2,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  <a:endParaRPr lang="en-US" sz="600" dirty="0"/>
          </a:p>
          <a:p>
            <a:endParaRPr lang="en-US" dirty="0" smtClean="0"/>
          </a:p>
          <a:p>
            <a:r>
              <a:rPr lang="en-US" dirty="0" smtClean="0"/>
              <a:t> top </a:t>
            </a:r>
            <a:r>
              <a:rPr lang="en-US" dirty="0"/>
              <a:t>= push(3,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4205" y="387932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m</a:t>
            </a:r>
            <a:r>
              <a:rPr lang="en-US" sz="2200" dirty="0" err="1" smtClean="0"/>
              <a:t>ain.c</a:t>
            </a:r>
            <a:endParaRPr lang="en-US" sz="2200" dirty="0"/>
          </a:p>
        </p:txBody>
      </p:sp>
      <p:sp>
        <p:nvSpPr>
          <p:cNvPr id="15" name="Rectangle 14"/>
          <p:cNvSpPr/>
          <p:nvPr/>
        </p:nvSpPr>
        <p:spPr>
          <a:xfrm>
            <a:off x="274204" y="2515598"/>
            <a:ext cx="2577119" cy="3354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986642" y="4870162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986642" y="492474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801428" y="5601723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897275" y="5845788"/>
            <a:ext cx="888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next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17" idx="1"/>
          </p:cNvCxnSpPr>
          <p:nvPr/>
        </p:nvCxnSpPr>
        <p:spPr>
          <a:xfrm>
            <a:off x="6053446" y="5186358"/>
            <a:ext cx="933196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679955" y="6448081"/>
            <a:ext cx="597196" cy="44023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74205" y="4310208"/>
            <a:ext cx="4158523" cy="3225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24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4" grpId="0"/>
      <p:bldP spid="16" grpId="0" animBg="1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stack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9850" y="1371411"/>
            <a:ext cx="61233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 push(</a:t>
            </a:r>
            <a:r>
              <a:rPr lang="en-US" dirty="0" err="1"/>
              <a:t>int</a:t>
            </a:r>
            <a:r>
              <a:rPr lang="en-US" dirty="0"/>
              <a:t> value,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*top){</a:t>
            </a:r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</a:t>
            </a:r>
            <a:r>
              <a:rPr lang="en-US" dirty="0" err="1"/>
              <a:t>curr</a:t>
            </a:r>
            <a:r>
              <a:rPr lang="en-US" dirty="0"/>
              <a:t> = top;</a:t>
            </a:r>
          </a:p>
          <a:p>
            <a:r>
              <a:rPr lang="en-US" dirty="0"/>
              <a:t>    top =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(stack));</a:t>
            </a:r>
          </a:p>
          <a:p>
            <a:r>
              <a:rPr lang="en-US" dirty="0"/>
              <a:t>    top-&gt;data = value;</a:t>
            </a:r>
          </a:p>
          <a:p>
            <a:r>
              <a:rPr lang="en-US" dirty="0"/>
              <a:t>    top-&gt;next = </a:t>
            </a:r>
            <a:r>
              <a:rPr lang="en-US" dirty="0" err="1"/>
              <a:t>curr</a:t>
            </a:r>
            <a:r>
              <a:rPr lang="en-US" dirty="0"/>
              <a:t>;</a:t>
            </a:r>
          </a:p>
          <a:p>
            <a:r>
              <a:rPr lang="en-US" dirty="0"/>
              <a:t>    return top;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89850" y="4272677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top = push(1,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top </a:t>
            </a:r>
            <a:r>
              <a:rPr lang="en-US" dirty="0"/>
              <a:t>= push(2,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  <a:endParaRPr lang="en-US" sz="600" dirty="0"/>
          </a:p>
          <a:p>
            <a:endParaRPr lang="en-US" dirty="0" smtClean="0"/>
          </a:p>
          <a:p>
            <a:r>
              <a:rPr lang="en-US" dirty="0" smtClean="0"/>
              <a:t> top </a:t>
            </a:r>
            <a:r>
              <a:rPr lang="en-US" dirty="0"/>
              <a:t>= push(3,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4205" y="387932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m</a:t>
            </a:r>
            <a:r>
              <a:rPr lang="en-US" sz="2200" dirty="0" err="1" smtClean="0"/>
              <a:t>ain.c</a:t>
            </a:r>
            <a:endParaRPr lang="en-US" sz="22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487606" y="644808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476911" y="633584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388667" y="4924748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6986642" y="4870162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86642" y="492474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801428" y="5601723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897275" y="5845788"/>
            <a:ext cx="888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next</a:t>
            </a:r>
            <a:endParaRPr lang="en-US" dirty="0"/>
          </a:p>
        </p:txBody>
      </p:sp>
      <p:cxnSp>
        <p:nvCxnSpPr>
          <p:cNvPr id="29" name="Straight Arrow Connector 28"/>
          <p:cNvCxnSpPr>
            <a:endCxn id="26" idx="1"/>
          </p:cNvCxnSpPr>
          <p:nvPr/>
        </p:nvCxnSpPr>
        <p:spPr>
          <a:xfrm>
            <a:off x="6053446" y="5186358"/>
            <a:ext cx="933196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70103" y="5125425"/>
            <a:ext cx="4158523" cy="3225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5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5" grpId="0" animBg="1"/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stack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74205" y="5124780"/>
            <a:ext cx="4158523" cy="6730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9850" y="1371411"/>
            <a:ext cx="61233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 push(</a:t>
            </a:r>
            <a:r>
              <a:rPr lang="en-US" dirty="0" err="1"/>
              <a:t>int</a:t>
            </a:r>
            <a:r>
              <a:rPr lang="en-US" dirty="0"/>
              <a:t> value,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*top){</a:t>
            </a:r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</a:t>
            </a:r>
            <a:r>
              <a:rPr lang="en-US" dirty="0" err="1"/>
              <a:t>curr</a:t>
            </a:r>
            <a:r>
              <a:rPr lang="en-US" dirty="0"/>
              <a:t> = top;</a:t>
            </a:r>
          </a:p>
          <a:p>
            <a:r>
              <a:rPr lang="en-US" dirty="0"/>
              <a:t>    top =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(stack));</a:t>
            </a:r>
          </a:p>
          <a:p>
            <a:r>
              <a:rPr lang="en-US" dirty="0"/>
              <a:t>    top-&gt;data = value;</a:t>
            </a:r>
          </a:p>
          <a:p>
            <a:r>
              <a:rPr lang="en-US" dirty="0"/>
              <a:t>    top-&gt;next = </a:t>
            </a:r>
            <a:r>
              <a:rPr lang="en-US" dirty="0" err="1"/>
              <a:t>curr</a:t>
            </a:r>
            <a:r>
              <a:rPr lang="en-US" dirty="0"/>
              <a:t>;</a:t>
            </a:r>
          </a:p>
          <a:p>
            <a:r>
              <a:rPr lang="en-US" dirty="0"/>
              <a:t>    return top;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89850" y="4272677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top = push(1,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top </a:t>
            </a:r>
            <a:r>
              <a:rPr lang="en-US" dirty="0"/>
              <a:t>= push(2,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  <a:endParaRPr lang="en-US" sz="600" dirty="0"/>
          </a:p>
          <a:p>
            <a:endParaRPr lang="en-US" dirty="0" smtClean="0"/>
          </a:p>
          <a:p>
            <a:r>
              <a:rPr lang="en-US" dirty="0" smtClean="0"/>
              <a:t> top </a:t>
            </a:r>
            <a:r>
              <a:rPr lang="en-US" dirty="0"/>
              <a:t>= push(3,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4205" y="387932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m</a:t>
            </a:r>
            <a:r>
              <a:rPr lang="en-US" sz="2200" dirty="0" err="1" smtClean="0"/>
              <a:t>ain.c</a:t>
            </a:r>
            <a:endParaRPr lang="en-US" sz="2200" dirty="0"/>
          </a:p>
        </p:txBody>
      </p:sp>
      <p:sp>
        <p:nvSpPr>
          <p:cNvPr id="15" name="Rectangle 14"/>
          <p:cNvSpPr/>
          <p:nvPr/>
        </p:nvSpPr>
        <p:spPr>
          <a:xfrm>
            <a:off x="274204" y="1154880"/>
            <a:ext cx="5961697" cy="224785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487606" y="644808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476911" y="633584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388667" y="4924748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6986642" y="4870162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86642" y="492474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801428" y="5601723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897275" y="5845788"/>
            <a:ext cx="888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next</a:t>
            </a:r>
            <a:endParaRPr lang="en-US" dirty="0"/>
          </a:p>
        </p:txBody>
      </p:sp>
      <p:cxnSp>
        <p:nvCxnSpPr>
          <p:cNvPr id="29" name="Straight Arrow Connector 28"/>
          <p:cNvCxnSpPr>
            <a:endCxn id="26" idx="1"/>
          </p:cNvCxnSpPr>
          <p:nvPr/>
        </p:nvCxnSpPr>
        <p:spPr>
          <a:xfrm>
            <a:off x="6053446" y="5186358"/>
            <a:ext cx="933196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902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5" grpId="0" animBg="1"/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stack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74205" y="5124780"/>
            <a:ext cx="4158523" cy="6730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9850" y="1371411"/>
            <a:ext cx="61233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 push(</a:t>
            </a:r>
            <a:r>
              <a:rPr lang="en-US" dirty="0" err="1"/>
              <a:t>int</a:t>
            </a:r>
            <a:r>
              <a:rPr lang="en-US" dirty="0"/>
              <a:t> value,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*top){</a:t>
            </a:r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</a:t>
            </a:r>
            <a:r>
              <a:rPr lang="en-US" dirty="0" err="1"/>
              <a:t>curr</a:t>
            </a:r>
            <a:r>
              <a:rPr lang="en-US" dirty="0"/>
              <a:t> = top;</a:t>
            </a:r>
          </a:p>
          <a:p>
            <a:r>
              <a:rPr lang="en-US" dirty="0"/>
              <a:t>    top =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(stack));</a:t>
            </a:r>
          </a:p>
          <a:p>
            <a:r>
              <a:rPr lang="en-US" dirty="0"/>
              <a:t>    top-&gt;data = value;</a:t>
            </a:r>
          </a:p>
          <a:p>
            <a:r>
              <a:rPr lang="en-US" dirty="0"/>
              <a:t>    top-&gt;next = </a:t>
            </a:r>
            <a:r>
              <a:rPr lang="en-US" dirty="0" err="1"/>
              <a:t>curr</a:t>
            </a:r>
            <a:r>
              <a:rPr lang="en-US" dirty="0"/>
              <a:t>;</a:t>
            </a:r>
          </a:p>
          <a:p>
            <a:r>
              <a:rPr lang="en-US" dirty="0"/>
              <a:t>    return top;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89850" y="4272677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top = push(1,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top </a:t>
            </a:r>
            <a:r>
              <a:rPr lang="en-US" dirty="0"/>
              <a:t>= push(2,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  <a:endParaRPr lang="en-US" sz="600" dirty="0"/>
          </a:p>
          <a:p>
            <a:endParaRPr lang="en-US" dirty="0" smtClean="0"/>
          </a:p>
          <a:p>
            <a:r>
              <a:rPr lang="en-US" dirty="0" smtClean="0"/>
              <a:t> top </a:t>
            </a:r>
            <a:r>
              <a:rPr lang="en-US" dirty="0"/>
              <a:t>= push(3,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4205" y="387932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m</a:t>
            </a:r>
            <a:r>
              <a:rPr lang="en-US" sz="2200" dirty="0" err="1" smtClean="0"/>
              <a:t>ain.c</a:t>
            </a:r>
            <a:endParaRPr lang="en-US" sz="2200" dirty="0"/>
          </a:p>
        </p:txBody>
      </p:sp>
      <p:sp>
        <p:nvSpPr>
          <p:cNvPr id="15" name="Rectangle 14"/>
          <p:cNvSpPr/>
          <p:nvPr/>
        </p:nvSpPr>
        <p:spPr>
          <a:xfrm>
            <a:off x="455638" y="1715531"/>
            <a:ext cx="3486485" cy="2639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53446" y="619635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487606" y="644808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476911" y="633584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388667" y="4924748"/>
            <a:ext cx="8884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</a:t>
            </a:r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op, curr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6986642" y="4870162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86642" y="492474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801428" y="5601723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897275" y="5845788"/>
            <a:ext cx="888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next</a:t>
            </a:r>
            <a:endParaRPr lang="en-US" dirty="0"/>
          </a:p>
        </p:txBody>
      </p:sp>
      <p:cxnSp>
        <p:nvCxnSpPr>
          <p:cNvPr id="29" name="Straight Arrow Connector 28"/>
          <p:cNvCxnSpPr>
            <a:endCxn id="26" idx="1"/>
          </p:cNvCxnSpPr>
          <p:nvPr/>
        </p:nvCxnSpPr>
        <p:spPr>
          <a:xfrm>
            <a:off x="6053446" y="5186358"/>
            <a:ext cx="933196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942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stack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74205" y="5124780"/>
            <a:ext cx="4158523" cy="6730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9850" y="1371411"/>
            <a:ext cx="61233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 push(</a:t>
            </a:r>
            <a:r>
              <a:rPr lang="en-US" dirty="0" err="1"/>
              <a:t>int</a:t>
            </a:r>
            <a:r>
              <a:rPr lang="en-US" dirty="0"/>
              <a:t> value,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*top){</a:t>
            </a:r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</a:t>
            </a:r>
            <a:r>
              <a:rPr lang="en-US" dirty="0" err="1"/>
              <a:t>curr</a:t>
            </a:r>
            <a:r>
              <a:rPr lang="en-US" dirty="0"/>
              <a:t> = top;</a:t>
            </a:r>
          </a:p>
          <a:p>
            <a:r>
              <a:rPr lang="en-US" dirty="0"/>
              <a:t>    top =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(stack));</a:t>
            </a:r>
          </a:p>
          <a:p>
            <a:r>
              <a:rPr lang="en-US" dirty="0"/>
              <a:t>    top-&gt;data = value;</a:t>
            </a:r>
          </a:p>
          <a:p>
            <a:r>
              <a:rPr lang="en-US" dirty="0"/>
              <a:t>    top-&gt;next = </a:t>
            </a:r>
            <a:r>
              <a:rPr lang="en-US" dirty="0" err="1"/>
              <a:t>curr</a:t>
            </a:r>
            <a:r>
              <a:rPr lang="en-US" dirty="0"/>
              <a:t>;</a:t>
            </a:r>
          </a:p>
          <a:p>
            <a:r>
              <a:rPr lang="en-US" dirty="0"/>
              <a:t>    return top;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89850" y="4272677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top = push(1,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top </a:t>
            </a:r>
            <a:r>
              <a:rPr lang="en-US" dirty="0"/>
              <a:t>= push(2,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  <a:endParaRPr lang="en-US" sz="600" dirty="0"/>
          </a:p>
          <a:p>
            <a:endParaRPr lang="en-US" dirty="0" smtClean="0"/>
          </a:p>
          <a:p>
            <a:r>
              <a:rPr lang="en-US" dirty="0" smtClean="0"/>
              <a:t> top </a:t>
            </a:r>
            <a:r>
              <a:rPr lang="en-US" dirty="0"/>
              <a:t>= push(3,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4205" y="387932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m</a:t>
            </a:r>
            <a:r>
              <a:rPr lang="en-US" sz="2200" dirty="0" err="1" smtClean="0"/>
              <a:t>ain.c</a:t>
            </a:r>
            <a:endParaRPr lang="en-US" sz="2200" dirty="0"/>
          </a:p>
        </p:txBody>
      </p:sp>
      <p:sp>
        <p:nvSpPr>
          <p:cNvPr id="15" name="Rectangle 14"/>
          <p:cNvSpPr/>
          <p:nvPr/>
        </p:nvSpPr>
        <p:spPr>
          <a:xfrm>
            <a:off x="521614" y="1962963"/>
            <a:ext cx="3222577" cy="3299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53446" y="619635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487606" y="644808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476911" y="633584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355679" y="4924748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curr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6986642" y="4870162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86642" y="492474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801428" y="5601723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897275" y="5845788"/>
            <a:ext cx="888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next</a:t>
            </a:r>
            <a:endParaRPr lang="en-US" dirty="0"/>
          </a:p>
        </p:txBody>
      </p:sp>
      <p:cxnSp>
        <p:nvCxnSpPr>
          <p:cNvPr id="29" name="Straight Arrow Connector 28"/>
          <p:cNvCxnSpPr>
            <a:endCxn id="26" idx="1"/>
          </p:cNvCxnSpPr>
          <p:nvPr/>
        </p:nvCxnSpPr>
        <p:spPr>
          <a:xfrm>
            <a:off x="6053446" y="5186358"/>
            <a:ext cx="933196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375529" y="3224306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</a:t>
            </a:r>
            <a:endParaRPr lang="en-US" sz="2000" dirty="0"/>
          </a:p>
        </p:txBody>
      </p:sp>
      <p:sp>
        <p:nvSpPr>
          <p:cNvPr id="31" name="Rectangle 30"/>
          <p:cNvSpPr/>
          <p:nvPr/>
        </p:nvSpPr>
        <p:spPr>
          <a:xfrm>
            <a:off x="7126270" y="3023341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941056" y="3754902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568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25" grpId="0" animBg="1"/>
      <p:bldP spid="26" grpId="0"/>
      <p:bldP spid="3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stack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74205" y="5124780"/>
            <a:ext cx="4158523" cy="6730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9850" y="1371411"/>
            <a:ext cx="61233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 push(</a:t>
            </a:r>
            <a:r>
              <a:rPr lang="en-US" dirty="0" err="1"/>
              <a:t>int</a:t>
            </a:r>
            <a:r>
              <a:rPr lang="en-US" dirty="0"/>
              <a:t> value,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*top){</a:t>
            </a:r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</a:t>
            </a:r>
            <a:r>
              <a:rPr lang="en-US" dirty="0" err="1"/>
              <a:t>curr</a:t>
            </a:r>
            <a:r>
              <a:rPr lang="en-US" dirty="0"/>
              <a:t> = top;</a:t>
            </a:r>
          </a:p>
          <a:p>
            <a:r>
              <a:rPr lang="en-US" dirty="0"/>
              <a:t>    top =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(stack));</a:t>
            </a:r>
          </a:p>
          <a:p>
            <a:r>
              <a:rPr lang="en-US" dirty="0"/>
              <a:t>    top-&gt;data = value;</a:t>
            </a:r>
          </a:p>
          <a:p>
            <a:r>
              <a:rPr lang="en-US" dirty="0"/>
              <a:t>    top-&gt;next = </a:t>
            </a:r>
            <a:r>
              <a:rPr lang="en-US" dirty="0" err="1"/>
              <a:t>curr</a:t>
            </a:r>
            <a:r>
              <a:rPr lang="en-US" dirty="0"/>
              <a:t>;</a:t>
            </a:r>
          </a:p>
          <a:p>
            <a:r>
              <a:rPr lang="en-US" dirty="0"/>
              <a:t>    return top;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89850" y="4272677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top = push(1,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top </a:t>
            </a:r>
            <a:r>
              <a:rPr lang="en-US" dirty="0"/>
              <a:t>= push(2,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  <a:endParaRPr lang="en-US" sz="600" dirty="0"/>
          </a:p>
          <a:p>
            <a:endParaRPr lang="en-US" dirty="0" smtClean="0"/>
          </a:p>
          <a:p>
            <a:r>
              <a:rPr lang="en-US" dirty="0" smtClean="0"/>
              <a:t> top </a:t>
            </a:r>
            <a:r>
              <a:rPr lang="en-US" dirty="0"/>
              <a:t>= push(3,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4205" y="387932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m</a:t>
            </a:r>
            <a:r>
              <a:rPr lang="en-US" sz="2200" dirty="0" err="1" smtClean="0"/>
              <a:t>ain.c</a:t>
            </a:r>
            <a:endParaRPr lang="en-US" sz="2200" dirty="0"/>
          </a:p>
        </p:txBody>
      </p:sp>
      <p:sp>
        <p:nvSpPr>
          <p:cNvPr id="15" name="Rectangle 14"/>
          <p:cNvSpPr/>
          <p:nvPr/>
        </p:nvSpPr>
        <p:spPr>
          <a:xfrm>
            <a:off x="340180" y="2259882"/>
            <a:ext cx="2661773" cy="2804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53446" y="619635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487606" y="644808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476911" y="633584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388667" y="4924748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curr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6986642" y="4870162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86642" y="492474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801428" y="5601723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897275" y="5845788"/>
            <a:ext cx="888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next</a:t>
            </a:r>
            <a:endParaRPr lang="en-US" dirty="0"/>
          </a:p>
        </p:txBody>
      </p:sp>
      <p:cxnSp>
        <p:nvCxnSpPr>
          <p:cNvPr id="29" name="Straight Arrow Connector 28"/>
          <p:cNvCxnSpPr>
            <a:endCxn id="26" idx="1"/>
          </p:cNvCxnSpPr>
          <p:nvPr/>
        </p:nvCxnSpPr>
        <p:spPr>
          <a:xfrm>
            <a:off x="6053446" y="5186358"/>
            <a:ext cx="933196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375529" y="3224306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</a:t>
            </a:r>
            <a:endParaRPr lang="en-US" sz="2000" dirty="0"/>
          </a:p>
        </p:txBody>
      </p:sp>
      <p:sp>
        <p:nvSpPr>
          <p:cNvPr id="31" name="Rectangle 30"/>
          <p:cNvSpPr/>
          <p:nvPr/>
        </p:nvSpPr>
        <p:spPr>
          <a:xfrm>
            <a:off x="7126270" y="3023341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941056" y="3754902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124582" y="3101196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58696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25" grpId="0" animBg="1"/>
      <p:bldP spid="26" grpId="0"/>
      <p:bldP spid="31" grpId="0" animBg="1"/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stack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74205" y="5124780"/>
            <a:ext cx="4158523" cy="6730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9850" y="1371411"/>
            <a:ext cx="61233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 push(</a:t>
            </a:r>
            <a:r>
              <a:rPr lang="en-US" dirty="0" err="1"/>
              <a:t>int</a:t>
            </a:r>
            <a:r>
              <a:rPr lang="en-US" dirty="0"/>
              <a:t> value,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*top){</a:t>
            </a:r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</a:t>
            </a:r>
            <a:r>
              <a:rPr lang="en-US" dirty="0" err="1"/>
              <a:t>curr</a:t>
            </a:r>
            <a:r>
              <a:rPr lang="en-US" dirty="0"/>
              <a:t> = top;</a:t>
            </a:r>
          </a:p>
          <a:p>
            <a:r>
              <a:rPr lang="en-US" dirty="0"/>
              <a:t>    top =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(stack));</a:t>
            </a:r>
          </a:p>
          <a:p>
            <a:r>
              <a:rPr lang="en-US" dirty="0"/>
              <a:t>    top-&gt;data = value;</a:t>
            </a:r>
          </a:p>
          <a:p>
            <a:r>
              <a:rPr lang="en-US" dirty="0"/>
              <a:t>    top-&gt;next = </a:t>
            </a:r>
            <a:r>
              <a:rPr lang="en-US" dirty="0" err="1"/>
              <a:t>curr</a:t>
            </a:r>
            <a:r>
              <a:rPr lang="en-US" dirty="0"/>
              <a:t>;</a:t>
            </a:r>
          </a:p>
          <a:p>
            <a:r>
              <a:rPr lang="en-US" dirty="0"/>
              <a:t>    return top;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89850" y="4272677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top = push(1,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top </a:t>
            </a:r>
            <a:r>
              <a:rPr lang="en-US" dirty="0"/>
              <a:t>= push(2,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  <a:endParaRPr lang="en-US" sz="600" dirty="0"/>
          </a:p>
          <a:p>
            <a:endParaRPr lang="en-US" dirty="0" smtClean="0"/>
          </a:p>
          <a:p>
            <a:r>
              <a:rPr lang="en-US" dirty="0" smtClean="0"/>
              <a:t> top </a:t>
            </a:r>
            <a:r>
              <a:rPr lang="en-US" dirty="0"/>
              <a:t>= push(3,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4205" y="387932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m</a:t>
            </a:r>
            <a:r>
              <a:rPr lang="en-US" sz="2200" dirty="0" err="1" smtClean="0"/>
              <a:t>ain.c</a:t>
            </a:r>
            <a:endParaRPr lang="en-US" sz="2200" dirty="0"/>
          </a:p>
        </p:txBody>
      </p:sp>
      <p:sp>
        <p:nvSpPr>
          <p:cNvPr id="15" name="Rectangle 14"/>
          <p:cNvSpPr/>
          <p:nvPr/>
        </p:nvSpPr>
        <p:spPr>
          <a:xfrm>
            <a:off x="274205" y="2523809"/>
            <a:ext cx="2513324" cy="3134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53446" y="619635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487606" y="644808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476911" y="633584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388667" y="4924748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curr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6986642" y="4870162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86642" y="492474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801428" y="5601723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897275" y="5845788"/>
            <a:ext cx="888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next</a:t>
            </a:r>
            <a:endParaRPr lang="en-US" dirty="0"/>
          </a:p>
        </p:txBody>
      </p:sp>
      <p:cxnSp>
        <p:nvCxnSpPr>
          <p:cNvPr id="29" name="Straight Arrow Connector 28"/>
          <p:cNvCxnSpPr>
            <a:endCxn id="26" idx="1"/>
          </p:cNvCxnSpPr>
          <p:nvPr/>
        </p:nvCxnSpPr>
        <p:spPr>
          <a:xfrm>
            <a:off x="6053446" y="5186358"/>
            <a:ext cx="933196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226883" y="3608324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</a:t>
            </a:r>
            <a:endParaRPr lang="en-US" sz="2000" dirty="0"/>
          </a:p>
        </p:txBody>
      </p:sp>
      <p:sp>
        <p:nvSpPr>
          <p:cNvPr id="31" name="Rectangle 30"/>
          <p:cNvSpPr/>
          <p:nvPr/>
        </p:nvSpPr>
        <p:spPr>
          <a:xfrm>
            <a:off x="6977624" y="3407359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792410" y="4138920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975936" y="3485214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999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25" grpId="0" animBg="1"/>
      <p:bldP spid="26" grpId="0"/>
      <p:bldP spid="31" grpId="0" animBg="1"/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stack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74205" y="5916540"/>
            <a:ext cx="4158523" cy="6730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9850" y="1371411"/>
            <a:ext cx="61233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 push(</a:t>
            </a:r>
            <a:r>
              <a:rPr lang="en-US" dirty="0" err="1"/>
              <a:t>int</a:t>
            </a:r>
            <a:r>
              <a:rPr lang="en-US" dirty="0"/>
              <a:t> value,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*top){</a:t>
            </a:r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</a:t>
            </a:r>
            <a:r>
              <a:rPr lang="en-US" dirty="0" err="1"/>
              <a:t>curr</a:t>
            </a:r>
            <a:r>
              <a:rPr lang="en-US" dirty="0"/>
              <a:t> = top;</a:t>
            </a:r>
          </a:p>
          <a:p>
            <a:r>
              <a:rPr lang="en-US" dirty="0"/>
              <a:t>    top =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(stack));</a:t>
            </a:r>
          </a:p>
          <a:p>
            <a:r>
              <a:rPr lang="en-US" dirty="0"/>
              <a:t>    top-&gt;data = value;</a:t>
            </a:r>
          </a:p>
          <a:p>
            <a:r>
              <a:rPr lang="en-US" dirty="0"/>
              <a:t>    top-&gt;next = </a:t>
            </a:r>
            <a:r>
              <a:rPr lang="en-US" dirty="0" err="1"/>
              <a:t>curr</a:t>
            </a:r>
            <a:r>
              <a:rPr lang="en-US" dirty="0"/>
              <a:t>;</a:t>
            </a:r>
          </a:p>
          <a:p>
            <a:r>
              <a:rPr lang="en-US" dirty="0"/>
              <a:t>    return top;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89850" y="4272677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top = push(1,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top </a:t>
            </a:r>
            <a:r>
              <a:rPr lang="en-US" dirty="0"/>
              <a:t>= push(2,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  <a:endParaRPr lang="en-US" sz="600" dirty="0"/>
          </a:p>
          <a:p>
            <a:endParaRPr lang="en-US" dirty="0" smtClean="0"/>
          </a:p>
          <a:p>
            <a:r>
              <a:rPr lang="en-US" dirty="0" smtClean="0"/>
              <a:t> top </a:t>
            </a:r>
            <a:r>
              <a:rPr lang="en-US" dirty="0"/>
              <a:t>= push(3,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4205" y="387932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m</a:t>
            </a:r>
            <a:r>
              <a:rPr lang="en-US" sz="2200" dirty="0" err="1" smtClean="0"/>
              <a:t>ain.c</a:t>
            </a:r>
            <a:endParaRPr lang="en-US" sz="2200" dirty="0"/>
          </a:p>
        </p:txBody>
      </p:sp>
      <p:sp>
        <p:nvSpPr>
          <p:cNvPr id="20" name="TextBox 19"/>
          <p:cNvSpPr txBox="1"/>
          <p:nvPr/>
        </p:nvSpPr>
        <p:spPr>
          <a:xfrm>
            <a:off x="6053446" y="619635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487606" y="644808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476911" y="633584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986642" y="4870162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86642" y="492474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801428" y="5601723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897275" y="5845788"/>
            <a:ext cx="888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next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226883" y="3608324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</a:t>
            </a:r>
            <a:endParaRPr lang="en-US" sz="2000" dirty="0"/>
          </a:p>
        </p:txBody>
      </p:sp>
      <p:sp>
        <p:nvSpPr>
          <p:cNvPr id="31" name="Rectangle 30"/>
          <p:cNvSpPr/>
          <p:nvPr/>
        </p:nvSpPr>
        <p:spPr>
          <a:xfrm>
            <a:off x="6977624" y="3407359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792410" y="4138920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975936" y="3485214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84456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25" grpId="0" animBg="1"/>
      <p:bldP spid="26" grpId="0"/>
      <p:bldP spid="31" grpId="0" animBg="1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688595" y="5534973"/>
            <a:ext cx="3845398" cy="1663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4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38007" y="1165413"/>
            <a:ext cx="9144000" cy="2435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/>
              <a:t>Initialize Objects that are Complex Data </a:t>
            </a:r>
            <a:r>
              <a:rPr lang="en-US" sz="5400" b="1" dirty="0" smtClean="0"/>
              <a:t>Structures</a:t>
            </a:r>
          </a:p>
          <a:p>
            <a:r>
              <a:rPr lang="en-US" sz="3800" dirty="0" smtClean="0"/>
              <a:t>(code provided in </a:t>
            </a:r>
            <a:r>
              <a:rPr lang="en-US" sz="3800" i="1" dirty="0" smtClean="0"/>
              <a:t>Week 10 &gt;&gt; </a:t>
            </a:r>
            <a:r>
              <a:rPr lang="en-US" sz="3800" i="1" dirty="0" err="1" smtClean="0"/>
              <a:t>init_struct.c</a:t>
            </a:r>
            <a:r>
              <a:rPr lang="en-US" sz="3800" dirty="0" smtClean="0"/>
              <a:t>)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1128736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stack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74204" y="5930205"/>
            <a:ext cx="4158523" cy="6730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9850" y="1371411"/>
            <a:ext cx="61233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 push(</a:t>
            </a:r>
            <a:r>
              <a:rPr lang="en-US" dirty="0" err="1"/>
              <a:t>int</a:t>
            </a:r>
            <a:r>
              <a:rPr lang="en-US" dirty="0"/>
              <a:t> value,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*top){</a:t>
            </a:r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</a:t>
            </a:r>
            <a:r>
              <a:rPr lang="en-US" dirty="0" err="1"/>
              <a:t>curr</a:t>
            </a:r>
            <a:r>
              <a:rPr lang="en-US" dirty="0"/>
              <a:t> = top;</a:t>
            </a:r>
          </a:p>
          <a:p>
            <a:r>
              <a:rPr lang="en-US" dirty="0"/>
              <a:t>    top =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(stack));</a:t>
            </a:r>
          </a:p>
          <a:p>
            <a:r>
              <a:rPr lang="en-US" dirty="0"/>
              <a:t>    top-&gt;data = value;</a:t>
            </a:r>
          </a:p>
          <a:p>
            <a:r>
              <a:rPr lang="en-US" dirty="0"/>
              <a:t>    top-&gt;next = </a:t>
            </a:r>
            <a:r>
              <a:rPr lang="en-US" dirty="0" err="1"/>
              <a:t>curr</a:t>
            </a:r>
            <a:r>
              <a:rPr lang="en-US" dirty="0"/>
              <a:t>;</a:t>
            </a:r>
          </a:p>
          <a:p>
            <a:r>
              <a:rPr lang="en-US" dirty="0"/>
              <a:t>    return top;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89850" y="4272677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top = push(1,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top </a:t>
            </a:r>
            <a:r>
              <a:rPr lang="en-US" dirty="0"/>
              <a:t>= push(2,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  <a:endParaRPr lang="en-US" sz="600" dirty="0"/>
          </a:p>
          <a:p>
            <a:endParaRPr lang="en-US" dirty="0" smtClean="0"/>
          </a:p>
          <a:p>
            <a:r>
              <a:rPr lang="en-US" dirty="0" smtClean="0"/>
              <a:t> top </a:t>
            </a:r>
            <a:r>
              <a:rPr lang="en-US" dirty="0"/>
              <a:t>= push(3,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4205" y="387932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m</a:t>
            </a:r>
            <a:r>
              <a:rPr lang="en-US" sz="2200" dirty="0" err="1" smtClean="0"/>
              <a:t>ain.c</a:t>
            </a:r>
            <a:endParaRPr lang="en-US" sz="2200" dirty="0"/>
          </a:p>
        </p:txBody>
      </p:sp>
      <p:sp>
        <p:nvSpPr>
          <p:cNvPr id="20" name="TextBox 19"/>
          <p:cNvSpPr txBox="1"/>
          <p:nvPr/>
        </p:nvSpPr>
        <p:spPr>
          <a:xfrm>
            <a:off x="6053446" y="619635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487606" y="644808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476911" y="633584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986642" y="4870162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86642" y="492474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801428" y="5601723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897275" y="5845788"/>
            <a:ext cx="888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next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226883" y="3608324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</a:t>
            </a:r>
            <a:endParaRPr lang="en-US" sz="2000" dirty="0"/>
          </a:p>
        </p:txBody>
      </p:sp>
      <p:sp>
        <p:nvSpPr>
          <p:cNvPr id="31" name="Rectangle 30"/>
          <p:cNvSpPr/>
          <p:nvPr/>
        </p:nvSpPr>
        <p:spPr>
          <a:xfrm>
            <a:off x="6977624" y="3407359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792410" y="4138920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975936" y="3485214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53465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25" grpId="0" animBg="1"/>
      <p:bldP spid="26" grpId="0"/>
      <p:bldP spid="31" grpId="0" animBg="1"/>
      <p:bldP spid="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stack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74204" y="5930205"/>
            <a:ext cx="4158523" cy="6730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9850" y="1371411"/>
            <a:ext cx="61233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 push(</a:t>
            </a:r>
            <a:r>
              <a:rPr lang="en-US" dirty="0" err="1"/>
              <a:t>int</a:t>
            </a:r>
            <a:r>
              <a:rPr lang="en-US" dirty="0"/>
              <a:t> value,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*top){</a:t>
            </a:r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</a:t>
            </a:r>
            <a:r>
              <a:rPr lang="en-US" dirty="0" err="1"/>
              <a:t>curr</a:t>
            </a:r>
            <a:r>
              <a:rPr lang="en-US" dirty="0"/>
              <a:t> = top;</a:t>
            </a:r>
          </a:p>
          <a:p>
            <a:r>
              <a:rPr lang="en-US" dirty="0"/>
              <a:t>    top =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(stack));</a:t>
            </a:r>
          </a:p>
          <a:p>
            <a:r>
              <a:rPr lang="en-US" dirty="0"/>
              <a:t>    top-&gt;data = value;</a:t>
            </a:r>
          </a:p>
          <a:p>
            <a:r>
              <a:rPr lang="en-US" dirty="0"/>
              <a:t>    top-&gt;next = </a:t>
            </a:r>
            <a:r>
              <a:rPr lang="en-US" dirty="0" err="1"/>
              <a:t>curr</a:t>
            </a:r>
            <a:r>
              <a:rPr lang="en-US" dirty="0"/>
              <a:t>;</a:t>
            </a:r>
          </a:p>
          <a:p>
            <a:r>
              <a:rPr lang="en-US" dirty="0"/>
              <a:t>    return top;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89850" y="4272677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top = push(1,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top </a:t>
            </a:r>
            <a:r>
              <a:rPr lang="en-US" dirty="0"/>
              <a:t>= push(2,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  <a:endParaRPr lang="en-US" sz="600" dirty="0"/>
          </a:p>
          <a:p>
            <a:endParaRPr lang="en-US" dirty="0" smtClean="0"/>
          </a:p>
          <a:p>
            <a:r>
              <a:rPr lang="en-US" dirty="0" smtClean="0"/>
              <a:t> top </a:t>
            </a:r>
            <a:r>
              <a:rPr lang="en-US" dirty="0"/>
              <a:t>= push(3,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4205" y="387932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m</a:t>
            </a:r>
            <a:r>
              <a:rPr lang="en-US" sz="2200" dirty="0" err="1" smtClean="0"/>
              <a:t>ain.c</a:t>
            </a:r>
            <a:endParaRPr lang="en-US" sz="2200" dirty="0"/>
          </a:p>
        </p:txBody>
      </p:sp>
      <p:sp>
        <p:nvSpPr>
          <p:cNvPr id="15" name="Rectangle 14"/>
          <p:cNvSpPr/>
          <p:nvPr/>
        </p:nvSpPr>
        <p:spPr>
          <a:xfrm>
            <a:off x="274204" y="1154880"/>
            <a:ext cx="5961697" cy="224785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53446" y="619635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487606" y="644808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476911" y="633584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986642" y="4870162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86642" y="492474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801428" y="5601723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897275" y="5845788"/>
            <a:ext cx="888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next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977624" y="3407359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792410" y="4138920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975936" y="3485214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24" name="Rectangle 23"/>
          <p:cNvSpPr/>
          <p:nvPr/>
        </p:nvSpPr>
        <p:spPr>
          <a:xfrm>
            <a:off x="6226883" y="3608324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3507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25" grpId="0" animBg="1"/>
      <p:bldP spid="26" grpId="0"/>
      <p:bldP spid="31" grpId="0" animBg="1"/>
      <p:bldP spid="2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stack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74204" y="5930205"/>
            <a:ext cx="4158523" cy="6730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9850" y="1371411"/>
            <a:ext cx="61233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 push(</a:t>
            </a:r>
            <a:r>
              <a:rPr lang="en-US" dirty="0" err="1"/>
              <a:t>int</a:t>
            </a:r>
            <a:r>
              <a:rPr lang="en-US" dirty="0"/>
              <a:t> value,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*top){</a:t>
            </a:r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</a:t>
            </a:r>
            <a:r>
              <a:rPr lang="en-US" dirty="0" err="1"/>
              <a:t>curr</a:t>
            </a:r>
            <a:r>
              <a:rPr lang="en-US" dirty="0"/>
              <a:t> = top;</a:t>
            </a:r>
          </a:p>
          <a:p>
            <a:r>
              <a:rPr lang="en-US" dirty="0"/>
              <a:t>    top =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(stack));</a:t>
            </a:r>
          </a:p>
          <a:p>
            <a:r>
              <a:rPr lang="en-US" dirty="0"/>
              <a:t>    top-&gt;data = value;</a:t>
            </a:r>
          </a:p>
          <a:p>
            <a:r>
              <a:rPr lang="en-US" dirty="0"/>
              <a:t>    top-&gt;next = </a:t>
            </a:r>
            <a:r>
              <a:rPr lang="en-US" dirty="0" err="1"/>
              <a:t>curr</a:t>
            </a:r>
            <a:r>
              <a:rPr lang="en-US" dirty="0"/>
              <a:t>;</a:t>
            </a:r>
          </a:p>
          <a:p>
            <a:r>
              <a:rPr lang="en-US" dirty="0"/>
              <a:t>    return top;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89850" y="4272677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top = push(1,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top </a:t>
            </a:r>
            <a:r>
              <a:rPr lang="en-US" dirty="0"/>
              <a:t>= push(2,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  <a:endParaRPr lang="en-US" sz="600" dirty="0"/>
          </a:p>
          <a:p>
            <a:endParaRPr lang="en-US" dirty="0" smtClean="0"/>
          </a:p>
          <a:p>
            <a:r>
              <a:rPr lang="en-US" dirty="0" smtClean="0"/>
              <a:t> top </a:t>
            </a:r>
            <a:r>
              <a:rPr lang="en-US" dirty="0"/>
              <a:t>= push(3,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4205" y="387932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m</a:t>
            </a:r>
            <a:r>
              <a:rPr lang="en-US" sz="2200" dirty="0" err="1" smtClean="0"/>
              <a:t>ain.c</a:t>
            </a:r>
            <a:endParaRPr lang="en-US" sz="2200" dirty="0"/>
          </a:p>
        </p:txBody>
      </p:sp>
      <p:sp>
        <p:nvSpPr>
          <p:cNvPr id="15" name="Rectangle 14"/>
          <p:cNvSpPr/>
          <p:nvPr/>
        </p:nvSpPr>
        <p:spPr>
          <a:xfrm>
            <a:off x="389662" y="1699035"/>
            <a:ext cx="3585451" cy="2969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53446" y="619635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487606" y="644808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476911" y="633584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986642" y="4870162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86642" y="492474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801428" y="5601723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897275" y="5845788"/>
            <a:ext cx="888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next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042740" y="3879321"/>
            <a:ext cx="933196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314847" y="3498077"/>
            <a:ext cx="8884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</a:t>
            </a:r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urr,</a:t>
            </a:r>
          </a:p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</a:t>
            </a:r>
            <a:endParaRPr lang="en-US" sz="2000" dirty="0"/>
          </a:p>
        </p:txBody>
      </p:sp>
      <p:sp>
        <p:nvSpPr>
          <p:cNvPr id="31" name="Rectangle 30"/>
          <p:cNvSpPr/>
          <p:nvPr/>
        </p:nvSpPr>
        <p:spPr>
          <a:xfrm>
            <a:off x="6977624" y="3407359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792410" y="4138920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975936" y="3485214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54364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25" grpId="0" animBg="1"/>
      <p:bldP spid="26" grpId="0"/>
      <p:bldP spid="31" grpId="0" animBg="1"/>
      <p:bldP spid="2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stack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74204" y="5930205"/>
            <a:ext cx="4158523" cy="6730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9850" y="1371411"/>
            <a:ext cx="61233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 push(</a:t>
            </a:r>
            <a:r>
              <a:rPr lang="en-US" dirty="0" err="1"/>
              <a:t>int</a:t>
            </a:r>
            <a:r>
              <a:rPr lang="en-US" dirty="0"/>
              <a:t> value,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*top){</a:t>
            </a:r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</a:t>
            </a:r>
            <a:r>
              <a:rPr lang="en-US" dirty="0" err="1"/>
              <a:t>curr</a:t>
            </a:r>
            <a:r>
              <a:rPr lang="en-US" dirty="0"/>
              <a:t> = top;</a:t>
            </a:r>
          </a:p>
          <a:p>
            <a:r>
              <a:rPr lang="en-US" dirty="0"/>
              <a:t>    top =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(stack));</a:t>
            </a:r>
          </a:p>
          <a:p>
            <a:r>
              <a:rPr lang="en-US" dirty="0"/>
              <a:t>    top-&gt;data = value;</a:t>
            </a:r>
          </a:p>
          <a:p>
            <a:r>
              <a:rPr lang="en-US" dirty="0"/>
              <a:t>    top-&gt;next = </a:t>
            </a:r>
            <a:r>
              <a:rPr lang="en-US" dirty="0" err="1"/>
              <a:t>curr</a:t>
            </a:r>
            <a:r>
              <a:rPr lang="en-US" dirty="0"/>
              <a:t>;</a:t>
            </a:r>
          </a:p>
          <a:p>
            <a:r>
              <a:rPr lang="en-US" dirty="0"/>
              <a:t>    return top;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89850" y="4272677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top = push(1,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top </a:t>
            </a:r>
            <a:r>
              <a:rPr lang="en-US" dirty="0"/>
              <a:t>= push(2,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  <a:endParaRPr lang="en-US" sz="600" dirty="0"/>
          </a:p>
          <a:p>
            <a:endParaRPr lang="en-US" dirty="0" smtClean="0"/>
          </a:p>
          <a:p>
            <a:r>
              <a:rPr lang="en-US" dirty="0" smtClean="0"/>
              <a:t> top </a:t>
            </a:r>
            <a:r>
              <a:rPr lang="en-US" dirty="0"/>
              <a:t>= push(3,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4205" y="387932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m</a:t>
            </a:r>
            <a:r>
              <a:rPr lang="en-US" sz="2200" dirty="0" err="1" smtClean="0"/>
              <a:t>ain.c</a:t>
            </a:r>
            <a:endParaRPr lang="en-US" sz="2200" dirty="0"/>
          </a:p>
        </p:txBody>
      </p:sp>
      <p:sp>
        <p:nvSpPr>
          <p:cNvPr id="15" name="Rectangle 14"/>
          <p:cNvSpPr/>
          <p:nvPr/>
        </p:nvSpPr>
        <p:spPr>
          <a:xfrm>
            <a:off x="422651" y="1972486"/>
            <a:ext cx="3255566" cy="3203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53446" y="619635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487606" y="644808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476911" y="633584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986642" y="4870162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86642" y="492474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801428" y="5601723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897275" y="5845788"/>
            <a:ext cx="888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next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042740" y="3879321"/>
            <a:ext cx="933196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314847" y="3498077"/>
            <a:ext cx="8884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curr</a:t>
            </a:r>
          </a:p>
          <a:p>
            <a:endParaRPr lang="en-US" sz="2000" dirty="0"/>
          </a:p>
        </p:txBody>
      </p:sp>
      <p:sp>
        <p:nvSpPr>
          <p:cNvPr id="31" name="Rectangle 30"/>
          <p:cNvSpPr/>
          <p:nvPr/>
        </p:nvSpPr>
        <p:spPr>
          <a:xfrm>
            <a:off x="6977624" y="3407359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792410" y="4138920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975936" y="3485214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24" name="Rectangle 23"/>
          <p:cNvSpPr/>
          <p:nvPr/>
        </p:nvSpPr>
        <p:spPr>
          <a:xfrm>
            <a:off x="6406010" y="1572376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7156751" y="1371411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971537" y="2102972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315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25" grpId="0" animBg="1"/>
      <p:bldP spid="26" grpId="0"/>
      <p:bldP spid="31" grpId="0" animBg="1"/>
      <p:bldP spid="23" grpId="0"/>
      <p:bldP spid="3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stack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74204" y="5930205"/>
            <a:ext cx="4158523" cy="6730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9850" y="1371411"/>
            <a:ext cx="61233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 push(</a:t>
            </a:r>
            <a:r>
              <a:rPr lang="en-US" dirty="0" err="1"/>
              <a:t>int</a:t>
            </a:r>
            <a:r>
              <a:rPr lang="en-US" dirty="0"/>
              <a:t> value,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*top){</a:t>
            </a:r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</a:t>
            </a:r>
            <a:r>
              <a:rPr lang="en-US" dirty="0" err="1"/>
              <a:t>curr</a:t>
            </a:r>
            <a:r>
              <a:rPr lang="en-US" dirty="0"/>
              <a:t> = top;</a:t>
            </a:r>
          </a:p>
          <a:p>
            <a:r>
              <a:rPr lang="en-US" dirty="0"/>
              <a:t>    top =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(stack));</a:t>
            </a:r>
          </a:p>
          <a:p>
            <a:r>
              <a:rPr lang="en-US" dirty="0"/>
              <a:t>    top-&gt;data = value;</a:t>
            </a:r>
          </a:p>
          <a:p>
            <a:r>
              <a:rPr lang="en-US" dirty="0"/>
              <a:t>    top-&gt;next = </a:t>
            </a:r>
            <a:r>
              <a:rPr lang="en-US" dirty="0" err="1"/>
              <a:t>curr</a:t>
            </a:r>
            <a:r>
              <a:rPr lang="en-US" dirty="0"/>
              <a:t>;</a:t>
            </a:r>
          </a:p>
          <a:p>
            <a:r>
              <a:rPr lang="en-US" dirty="0"/>
              <a:t>    return top;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89850" y="4272677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top = push(1,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top </a:t>
            </a:r>
            <a:r>
              <a:rPr lang="en-US" dirty="0"/>
              <a:t>= push(2,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  <a:endParaRPr lang="en-US" sz="600" dirty="0"/>
          </a:p>
          <a:p>
            <a:endParaRPr lang="en-US" dirty="0" smtClean="0"/>
          </a:p>
          <a:p>
            <a:r>
              <a:rPr lang="en-US" dirty="0" smtClean="0"/>
              <a:t> top </a:t>
            </a:r>
            <a:r>
              <a:rPr lang="en-US" dirty="0"/>
              <a:t>= push(3,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4205" y="387932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m</a:t>
            </a:r>
            <a:r>
              <a:rPr lang="en-US" sz="2200" dirty="0" err="1" smtClean="0"/>
              <a:t>ain.c</a:t>
            </a:r>
            <a:endParaRPr lang="en-US" sz="2200" dirty="0"/>
          </a:p>
        </p:txBody>
      </p:sp>
      <p:sp>
        <p:nvSpPr>
          <p:cNvPr id="15" name="Rectangle 14"/>
          <p:cNvSpPr/>
          <p:nvPr/>
        </p:nvSpPr>
        <p:spPr>
          <a:xfrm>
            <a:off x="439145" y="2259882"/>
            <a:ext cx="2595796" cy="3299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53446" y="619635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487606" y="644808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476911" y="633584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986642" y="4870162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86642" y="492474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801428" y="5601723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897275" y="5845788"/>
            <a:ext cx="888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next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042740" y="3879321"/>
            <a:ext cx="933196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314847" y="3498077"/>
            <a:ext cx="8884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curr</a:t>
            </a:r>
          </a:p>
          <a:p>
            <a:endParaRPr lang="en-US" sz="2000" dirty="0"/>
          </a:p>
        </p:txBody>
      </p:sp>
      <p:sp>
        <p:nvSpPr>
          <p:cNvPr id="31" name="Rectangle 30"/>
          <p:cNvSpPr/>
          <p:nvPr/>
        </p:nvSpPr>
        <p:spPr>
          <a:xfrm>
            <a:off x="6977624" y="3407359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792410" y="4138920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975936" y="3485214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24" name="Rectangle 23"/>
          <p:cNvSpPr/>
          <p:nvPr/>
        </p:nvSpPr>
        <p:spPr>
          <a:xfrm>
            <a:off x="6406010" y="1572376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7156751" y="1371411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971537" y="2102972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156751" y="1441394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3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90075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25" grpId="0" animBg="1"/>
      <p:bldP spid="26" grpId="0"/>
      <p:bldP spid="31" grpId="0" animBg="1"/>
      <p:bldP spid="23" grpId="0"/>
      <p:bldP spid="30" grpId="0" animBg="1"/>
      <p:bldP spid="3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stack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74204" y="5930205"/>
            <a:ext cx="4158523" cy="6730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9850" y="1371411"/>
            <a:ext cx="61233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 push(</a:t>
            </a:r>
            <a:r>
              <a:rPr lang="en-US" dirty="0" err="1"/>
              <a:t>int</a:t>
            </a:r>
            <a:r>
              <a:rPr lang="en-US" dirty="0"/>
              <a:t> value,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*top){</a:t>
            </a:r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</a:t>
            </a:r>
            <a:r>
              <a:rPr lang="en-US" dirty="0" err="1"/>
              <a:t>curr</a:t>
            </a:r>
            <a:r>
              <a:rPr lang="en-US" dirty="0"/>
              <a:t> = top;</a:t>
            </a:r>
          </a:p>
          <a:p>
            <a:r>
              <a:rPr lang="en-US" dirty="0"/>
              <a:t>    top =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(stack));</a:t>
            </a:r>
          </a:p>
          <a:p>
            <a:r>
              <a:rPr lang="en-US" dirty="0"/>
              <a:t>    top-&gt;data = value;</a:t>
            </a:r>
          </a:p>
          <a:p>
            <a:r>
              <a:rPr lang="en-US" dirty="0"/>
              <a:t>    top-&gt;next = </a:t>
            </a:r>
            <a:r>
              <a:rPr lang="en-US" dirty="0" err="1"/>
              <a:t>curr</a:t>
            </a:r>
            <a:r>
              <a:rPr lang="en-US" dirty="0"/>
              <a:t>;</a:t>
            </a:r>
          </a:p>
          <a:p>
            <a:r>
              <a:rPr lang="en-US" dirty="0"/>
              <a:t>    return top;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89850" y="4272677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top = push(1,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top </a:t>
            </a:r>
            <a:r>
              <a:rPr lang="en-US" dirty="0"/>
              <a:t>= push(2,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  <a:endParaRPr lang="en-US" sz="600" dirty="0"/>
          </a:p>
          <a:p>
            <a:endParaRPr lang="en-US" dirty="0" smtClean="0"/>
          </a:p>
          <a:p>
            <a:r>
              <a:rPr lang="en-US" dirty="0" smtClean="0"/>
              <a:t> top </a:t>
            </a:r>
            <a:r>
              <a:rPr lang="en-US" dirty="0"/>
              <a:t>= push(3,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4205" y="387932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m</a:t>
            </a:r>
            <a:r>
              <a:rPr lang="en-US" sz="2200" dirty="0" err="1" smtClean="0"/>
              <a:t>ain.c</a:t>
            </a:r>
            <a:endParaRPr lang="en-US" sz="2200" dirty="0"/>
          </a:p>
        </p:txBody>
      </p:sp>
      <p:sp>
        <p:nvSpPr>
          <p:cNvPr id="15" name="Rectangle 14"/>
          <p:cNvSpPr/>
          <p:nvPr/>
        </p:nvSpPr>
        <p:spPr>
          <a:xfrm>
            <a:off x="505120" y="2539659"/>
            <a:ext cx="2447347" cy="28107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53446" y="619635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487606" y="644808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476911" y="633584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986642" y="4870162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86642" y="492474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801428" y="5601723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897275" y="5845788"/>
            <a:ext cx="888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next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042740" y="3879321"/>
            <a:ext cx="933196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314847" y="3498077"/>
            <a:ext cx="8884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curr</a:t>
            </a:r>
          </a:p>
          <a:p>
            <a:endParaRPr lang="en-US" sz="2000" dirty="0"/>
          </a:p>
        </p:txBody>
      </p:sp>
      <p:sp>
        <p:nvSpPr>
          <p:cNvPr id="31" name="Rectangle 30"/>
          <p:cNvSpPr/>
          <p:nvPr/>
        </p:nvSpPr>
        <p:spPr>
          <a:xfrm>
            <a:off x="6977624" y="3407359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792410" y="4138920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975936" y="3485214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24" name="Rectangle 23"/>
          <p:cNvSpPr/>
          <p:nvPr/>
        </p:nvSpPr>
        <p:spPr>
          <a:xfrm>
            <a:off x="6301922" y="1371411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6952711" y="1946456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767497" y="2678017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952711" y="2016439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3</a:t>
            </a:r>
            <a:endParaRPr lang="en-US" sz="2800" b="1" dirty="0"/>
          </a:p>
        </p:txBody>
      </p:sp>
      <p:cxnSp>
        <p:nvCxnSpPr>
          <p:cNvPr id="35" name="Straight Arrow Connector 34"/>
          <p:cNvCxnSpPr>
            <a:endCxn id="34" idx="1"/>
          </p:cNvCxnSpPr>
          <p:nvPr/>
        </p:nvCxnSpPr>
        <p:spPr>
          <a:xfrm>
            <a:off x="6554410" y="1754327"/>
            <a:ext cx="398301" cy="52372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073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25" grpId="0" animBg="1"/>
      <p:bldP spid="26" grpId="0"/>
      <p:bldP spid="31" grpId="0" animBg="1"/>
      <p:bldP spid="23" grpId="0"/>
      <p:bldP spid="30" grpId="0" animBg="1"/>
      <p:bldP spid="3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stack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74204" y="5930205"/>
            <a:ext cx="4158523" cy="6730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9850" y="1371411"/>
            <a:ext cx="61233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 push(</a:t>
            </a:r>
            <a:r>
              <a:rPr lang="en-US" dirty="0" err="1"/>
              <a:t>int</a:t>
            </a:r>
            <a:r>
              <a:rPr lang="en-US" dirty="0"/>
              <a:t> value,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*top){</a:t>
            </a:r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stack_elem</a:t>
            </a:r>
            <a:r>
              <a:rPr lang="en-US" dirty="0"/>
              <a:t> *</a:t>
            </a:r>
            <a:r>
              <a:rPr lang="en-US" dirty="0" err="1"/>
              <a:t>curr</a:t>
            </a:r>
            <a:r>
              <a:rPr lang="en-US" dirty="0"/>
              <a:t> = top;</a:t>
            </a:r>
          </a:p>
          <a:p>
            <a:r>
              <a:rPr lang="en-US" dirty="0"/>
              <a:t>    top =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(stack));</a:t>
            </a:r>
          </a:p>
          <a:p>
            <a:r>
              <a:rPr lang="en-US" dirty="0"/>
              <a:t>    top-&gt;data = value;</a:t>
            </a:r>
          </a:p>
          <a:p>
            <a:r>
              <a:rPr lang="en-US" dirty="0"/>
              <a:t>    top-&gt;next = </a:t>
            </a:r>
            <a:r>
              <a:rPr lang="en-US" dirty="0" err="1"/>
              <a:t>curr</a:t>
            </a:r>
            <a:r>
              <a:rPr lang="en-US" dirty="0"/>
              <a:t>;</a:t>
            </a:r>
          </a:p>
          <a:p>
            <a:r>
              <a:rPr lang="en-US" dirty="0"/>
              <a:t>    return top;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89850" y="4272677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top = push(1,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top </a:t>
            </a:r>
            <a:r>
              <a:rPr lang="en-US" dirty="0"/>
              <a:t>= push(2,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  <a:endParaRPr lang="en-US" sz="600" dirty="0"/>
          </a:p>
          <a:p>
            <a:endParaRPr lang="en-US" dirty="0" smtClean="0"/>
          </a:p>
          <a:p>
            <a:r>
              <a:rPr lang="en-US" dirty="0" smtClean="0"/>
              <a:t> top </a:t>
            </a:r>
            <a:r>
              <a:rPr lang="en-US" dirty="0"/>
              <a:t>= push(3, top);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("Stack Data: %d\n", top-&gt;data);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4205" y="387932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m</a:t>
            </a:r>
            <a:r>
              <a:rPr lang="en-US" sz="2200" dirty="0" err="1" smtClean="0"/>
              <a:t>ain.c</a:t>
            </a:r>
            <a:endParaRPr lang="en-US" sz="2200" dirty="0"/>
          </a:p>
        </p:txBody>
      </p:sp>
      <p:sp>
        <p:nvSpPr>
          <p:cNvPr id="20" name="TextBox 19"/>
          <p:cNvSpPr txBox="1"/>
          <p:nvPr/>
        </p:nvSpPr>
        <p:spPr>
          <a:xfrm>
            <a:off x="6053446" y="6196351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487606" y="6448081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476911" y="6335847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986642" y="4870162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86642" y="492474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801428" y="5601723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897275" y="5845788"/>
            <a:ext cx="888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next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977624" y="3407359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792410" y="4138920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975936" y="3485214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24" name="Rectangle 23"/>
          <p:cNvSpPr/>
          <p:nvPr/>
        </p:nvSpPr>
        <p:spPr>
          <a:xfrm>
            <a:off x="6301922" y="1371411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6952711" y="1946456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767497" y="2678017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952711" y="2016439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3</a:t>
            </a:r>
            <a:endParaRPr lang="en-US" sz="2800" b="1" dirty="0"/>
          </a:p>
        </p:txBody>
      </p:sp>
      <p:cxnSp>
        <p:nvCxnSpPr>
          <p:cNvPr id="35" name="Straight Arrow Connector 34"/>
          <p:cNvCxnSpPr>
            <a:endCxn id="34" idx="1"/>
          </p:cNvCxnSpPr>
          <p:nvPr/>
        </p:nvCxnSpPr>
        <p:spPr>
          <a:xfrm>
            <a:off x="6554410" y="1754327"/>
            <a:ext cx="398301" cy="52372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650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25" grpId="0" animBg="1"/>
      <p:bldP spid="26" grpId="0"/>
      <p:bldP spid="31" grpId="0" animBg="1"/>
      <p:bldP spid="23" grpId="0"/>
      <p:bldP spid="30" grpId="0" animBg="1"/>
      <p:bldP spid="3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37483" y="597278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071643" y="6224515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060948" y="6112281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570679" y="4646596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70679" y="4701182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385465" y="5378157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561661" y="3183793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76447" y="3915354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59973" y="326164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24" name="Rectangle 23"/>
          <p:cNvSpPr/>
          <p:nvPr/>
        </p:nvSpPr>
        <p:spPr>
          <a:xfrm>
            <a:off x="885959" y="1147845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1536748" y="1722890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351534" y="2454451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36748" y="1792873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3</a:t>
            </a:r>
            <a:endParaRPr lang="en-US" sz="2800" b="1" dirty="0"/>
          </a:p>
        </p:txBody>
      </p:sp>
      <p:cxnSp>
        <p:nvCxnSpPr>
          <p:cNvPr id="35" name="Straight Arrow Connector 34"/>
          <p:cNvCxnSpPr>
            <a:endCxn id="34" idx="1"/>
          </p:cNvCxnSpPr>
          <p:nvPr/>
        </p:nvCxnSpPr>
        <p:spPr>
          <a:xfrm>
            <a:off x="1138447" y="1530761"/>
            <a:ext cx="398301" cy="52372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81743" y="3903080"/>
            <a:ext cx="86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Stack 1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065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Imagine we created 2 stacks</a:t>
            </a:r>
            <a:r>
              <a:rPr lang="mr-IN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7483" y="597278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071643" y="6224515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060948" y="6112281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570679" y="4646596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70679" y="4701182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385465" y="5378157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561661" y="3183793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76447" y="3915354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59973" y="326164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24" name="Rectangle 23"/>
          <p:cNvSpPr/>
          <p:nvPr/>
        </p:nvSpPr>
        <p:spPr>
          <a:xfrm>
            <a:off x="885959" y="1147845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1536748" y="1722890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351534" y="2454451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36748" y="1792873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3</a:t>
            </a:r>
            <a:endParaRPr lang="en-US" sz="2800" b="1" dirty="0"/>
          </a:p>
        </p:txBody>
      </p:sp>
      <p:cxnSp>
        <p:nvCxnSpPr>
          <p:cNvPr id="35" name="Straight Arrow Connector 34"/>
          <p:cNvCxnSpPr>
            <a:endCxn id="34" idx="1"/>
          </p:cNvCxnSpPr>
          <p:nvPr/>
        </p:nvCxnSpPr>
        <p:spPr>
          <a:xfrm>
            <a:off x="1138447" y="1530761"/>
            <a:ext cx="398301" cy="52372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15351" y="6090997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6749511" y="6342727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6738816" y="6230493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248547" y="4764808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248547" y="4819394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4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063333" y="5496369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159180" y="5740434"/>
            <a:ext cx="888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next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239529" y="3302005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7054315" y="4033566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37841" y="3379860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5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563827" y="1266057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top2</a:t>
            </a:r>
            <a:endParaRPr lang="en-US" sz="2000" dirty="0"/>
          </a:p>
        </p:txBody>
      </p:sp>
      <p:sp>
        <p:nvSpPr>
          <p:cNvPr id="46" name="Rectangle 45"/>
          <p:cNvSpPr/>
          <p:nvPr/>
        </p:nvSpPr>
        <p:spPr>
          <a:xfrm>
            <a:off x="6214616" y="1841102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029402" y="2572663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214616" y="1911085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6</a:t>
            </a:r>
          </a:p>
        </p:txBody>
      </p:sp>
      <p:cxnSp>
        <p:nvCxnSpPr>
          <p:cNvPr id="49" name="Straight Arrow Connector 48"/>
          <p:cNvCxnSpPr>
            <a:endCxn id="48" idx="1"/>
          </p:cNvCxnSpPr>
          <p:nvPr/>
        </p:nvCxnSpPr>
        <p:spPr>
          <a:xfrm>
            <a:off x="5816315" y="1648973"/>
            <a:ext cx="398301" cy="52372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81743" y="3903080"/>
            <a:ext cx="86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Stack 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047664" y="390308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Stack 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628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mr-IN" sz="4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 And we want to put stack 2 on top of stack 1</a:t>
            </a: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7483" y="597278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071643" y="6224515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060948" y="6112281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570679" y="4646596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70679" y="4701182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385465" y="5378157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561661" y="3183793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76447" y="3915354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59973" y="326164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24" name="Rectangle 23"/>
          <p:cNvSpPr/>
          <p:nvPr/>
        </p:nvSpPr>
        <p:spPr>
          <a:xfrm>
            <a:off x="885959" y="1147845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1536748" y="1722890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351534" y="2454451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36748" y="1792873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3</a:t>
            </a:r>
            <a:endParaRPr lang="en-US" sz="2800" b="1" dirty="0"/>
          </a:p>
        </p:txBody>
      </p:sp>
      <p:cxnSp>
        <p:nvCxnSpPr>
          <p:cNvPr id="35" name="Straight Arrow Connector 34"/>
          <p:cNvCxnSpPr>
            <a:endCxn id="34" idx="1"/>
          </p:cNvCxnSpPr>
          <p:nvPr/>
        </p:nvCxnSpPr>
        <p:spPr>
          <a:xfrm>
            <a:off x="1138447" y="1530761"/>
            <a:ext cx="398301" cy="52372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15351" y="6090997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6749511" y="6342727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6738816" y="6230493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248547" y="4764808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248547" y="4819394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4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063333" y="5496369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159180" y="5740434"/>
            <a:ext cx="888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next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239529" y="3302005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7054315" y="4033566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37841" y="3379860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5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563827" y="1266057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top2</a:t>
            </a:r>
            <a:endParaRPr lang="en-US" sz="2000" dirty="0"/>
          </a:p>
        </p:txBody>
      </p:sp>
      <p:sp>
        <p:nvSpPr>
          <p:cNvPr id="46" name="Rectangle 45"/>
          <p:cNvSpPr/>
          <p:nvPr/>
        </p:nvSpPr>
        <p:spPr>
          <a:xfrm>
            <a:off x="6214616" y="1841102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029402" y="2572663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214616" y="1911085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6</a:t>
            </a:r>
          </a:p>
        </p:txBody>
      </p:sp>
      <p:cxnSp>
        <p:nvCxnSpPr>
          <p:cNvPr id="49" name="Straight Arrow Connector 48"/>
          <p:cNvCxnSpPr>
            <a:endCxn id="48" idx="1"/>
          </p:cNvCxnSpPr>
          <p:nvPr/>
        </p:nvCxnSpPr>
        <p:spPr>
          <a:xfrm>
            <a:off x="5816315" y="1648973"/>
            <a:ext cx="398301" cy="52372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81743" y="3903080"/>
            <a:ext cx="86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Stack 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047664" y="390308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Stack 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387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Imagine a data structure representing a Person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6" name="Picture 5" descr="Screenshot 2020-04-07 at 09.39.4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01" y="1561372"/>
            <a:ext cx="2873191" cy="499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45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37483" y="597278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071643" y="6224515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060948" y="6112281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570679" y="4646596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70679" y="4701182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385465" y="5378157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561661" y="3183793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76447" y="3915354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59973" y="326164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24" name="Rectangle 23"/>
          <p:cNvSpPr/>
          <p:nvPr/>
        </p:nvSpPr>
        <p:spPr>
          <a:xfrm>
            <a:off x="885959" y="1147845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1536748" y="1722890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351534" y="2454451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36748" y="1792873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3</a:t>
            </a:r>
            <a:endParaRPr lang="en-US" sz="2800" b="1" dirty="0"/>
          </a:p>
        </p:txBody>
      </p:sp>
      <p:cxnSp>
        <p:nvCxnSpPr>
          <p:cNvPr id="35" name="Straight Arrow Connector 34"/>
          <p:cNvCxnSpPr>
            <a:endCxn id="34" idx="1"/>
          </p:cNvCxnSpPr>
          <p:nvPr/>
        </p:nvCxnSpPr>
        <p:spPr>
          <a:xfrm>
            <a:off x="1138447" y="1530761"/>
            <a:ext cx="398301" cy="52372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15351" y="6090997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6749511" y="6342727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6738816" y="6230493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248547" y="4764808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248547" y="4819394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4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063333" y="5496369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159180" y="5740434"/>
            <a:ext cx="888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next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239529" y="3302005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7054315" y="4033566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37841" y="3379860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5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563827" y="1266057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top2</a:t>
            </a:r>
            <a:endParaRPr lang="en-US" sz="2000" dirty="0"/>
          </a:p>
        </p:txBody>
      </p:sp>
      <p:sp>
        <p:nvSpPr>
          <p:cNvPr id="46" name="Rectangle 45"/>
          <p:cNvSpPr/>
          <p:nvPr/>
        </p:nvSpPr>
        <p:spPr>
          <a:xfrm>
            <a:off x="6214616" y="1841102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029402" y="2572663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214616" y="1911085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6</a:t>
            </a:r>
          </a:p>
        </p:txBody>
      </p:sp>
      <p:cxnSp>
        <p:nvCxnSpPr>
          <p:cNvPr id="49" name="Straight Arrow Connector 48"/>
          <p:cNvCxnSpPr>
            <a:endCxn id="48" idx="1"/>
          </p:cNvCxnSpPr>
          <p:nvPr/>
        </p:nvCxnSpPr>
        <p:spPr>
          <a:xfrm>
            <a:off x="5816315" y="1648973"/>
            <a:ext cx="398301" cy="52372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81743" y="3903080"/>
            <a:ext cx="86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Stack 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047664" y="390308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Stack 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986327" y="1257868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</a:t>
            </a:r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urr,</a:t>
            </a:r>
            <a:endParaRPr lang="en-US" sz="2000" dirty="0"/>
          </a:p>
        </p:txBody>
      </p:sp>
      <p:sp>
        <p:nvSpPr>
          <p:cNvPr id="53" name="TextShape 1"/>
          <p:cNvSpPr txBox="1"/>
          <p:nvPr/>
        </p:nvSpPr>
        <p:spPr>
          <a:xfrm>
            <a:off x="1138447" y="218880"/>
            <a:ext cx="8005194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mr-IN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the last element of the Stack 2 should have its pointer </a:t>
            </a:r>
            <a:r>
              <a:rPr lang="mr-IN" sz="24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“next”</a:t>
            </a:r>
            <a:r>
              <a:rPr lang="mr-IN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to the top of Stack 1</a:t>
            </a:r>
            <a:endParaRPr lang="en-US" sz="2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cs typeface="Calibri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693331" y="4568836"/>
            <a:ext cx="2838241" cy="1171597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30" idx="3"/>
          </p:cNvCxnSpPr>
          <p:nvPr/>
        </p:nvCxnSpPr>
        <p:spPr>
          <a:xfrm>
            <a:off x="3105358" y="2088671"/>
            <a:ext cx="2587973" cy="2845877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175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37483" y="597278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071643" y="6224515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060948" y="6112281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570679" y="4646596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70679" y="4701182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385465" y="5378157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561661" y="3183793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76447" y="3915354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59973" y="326164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24" name="Rectangle 23"/>
          <p:cNvSpPr/>
          <p:nvPr/>
        </p:nvSpPr>
        <p:spPr>
          <a:xfrm>
            <a:off x="885959" y="1147845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1536748" y="1722890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351534" y="2454451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36748" y="1792873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3</a:t>
            </a:r>
            <a:endParaRPr lang="en-US" sz="2800" b="1" dirty="0"/>
          </a:p>
        </p:txBody>
      </p:sp>
      <p:cxnSp>
        <p:nvCxnSpPr>
          <p:cNvPr id="35" name="Straight Arrow Connector 34"/>
          <p:cNvCxnSpPr>
            <a:endCxn id="34" idx="1"/>
          </p:cNvCxnSpPr>
          <p:nvPr/>
        </p:nvCxnSpPr>
        <p:spPr>
          <a:xfrm>
            <a:off x="1138447" y="1530761"/>
            <a:ext cx="398301" cy="52372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15351" y="6090997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6749511" y="6342727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6738816" y="6230493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248547" y="4764808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248547" y="4819394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4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063333" y="5496369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159180" y="5740434"/>
            <a:ext cx="888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next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239529" y="3302005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7054315" y="4033566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37841" y="3379860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5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563827" y="1266057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top2</a:t>
            </a:r>
            <a:endParaRPr lang="en-US" sz="2000" dirty="0"/>
          </a:p>
        </p:txBody>
      </p:sp>
      <p:sp>
        <p:nvSpPr>
          <p:cNvPr id="46" name="Rectangle 45"/>
          <p:cNvSpPr/>
          <p:nvPr/>
        </p:nvSpPr>
        <p:spPr>
          <a:xfrm>
            <a:off x="6214616" y="1841102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029402" y="2572663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214616" y="1911085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6</a:t>
            </a:r>
          </a:p>
        </p:txBody>
      </p:sp>
      <p:cxnSp>
        <p:nvCxnSpPr>
          <p:cNvPr id="49" name="Straight Arrow Connector 48"/>
          <p:cNvCxnSpPr>
            <a:endCxn id="48" idx="1"/>
          </p:cNvCxnSpPr>
          <p:nvPr/>
        </p:nvCxnSpPr>
        <p:spPr>
          <a:xfrm>
            <a:off x="5816315" y="1648973"/>
            <a:ext cx="398301" cy="52372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81743" y="3903080"/>
            <a:ext cx="86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Stack 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047664" y="390308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Stack 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986327" y="1257868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</a:t>
            </a:r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urr,</a:t>
            </a:r>
            <a:endParaRPr lang="en-US" sz="2000" dirty="0"/>
          </a:p>
        </p:txBody>
      </p:sp>
      <p:sp>
        <p:nvSpPr>
          <p:cNvPr id="55" name="Rectangle 54"/>
          <p:cNvSpPr/>
          <p:nvPr/>
        </p:nvSpPr>
        <p:spPr>
          <a:xfrm>
            <a:off x="2060948" y="270164"/>
            <a:ext cx="6123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w</a:t>
            </a:r>
            <a:r>
              <a:rPr lang="en-US" dirty="0" smtClean="0">
                <a:latin typeface="Courier"/>
                <a:cs typeface="Courier"/>
              </a:rPr>
              <a:t>hile(</a:t>
            </a:r>
            <a:r>
              <a:rPr lang="en-US" dirty="0" err="1" smtClean="0">
                <a:latin typeface="Courier"/>
                <a:cs typeface="Courier"/>
              </a:rPr>
              <a:t>curr</a:t>
            </a:r>
            <a:r>
              <a:rPr lang="en-US" dirty="0" smtClean="0">
                <a:latin typeface="Courier"/>
                <a:cs typeface="Courier"/>
              </a:rPr>
              <a:t> -&gt; next != NULL)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curr</a:t>
            </a:r>
            <a:r>
              <a:rPr lang="en-US" dirty="0" smtClean="0">
                <a:latin typeface="Courier"/>
                <a:cs typeface="Courier"/>
              </a:rPr>
              <a:t> = </a:t>
            </a:r>
            <a:r>
              <a:rPr lang="en-US" dirty="0" err="1" smtClean="0">
                <a:latin typeface="Courier"/>
                <a:cs typeface="Courier"/>
              </a:rPr>
              <a:t>curr</a:t>
            </a:r>
            <a:r>
              <a:rPr lang="en-US" dirty="0" smtClean="0">
                <a:latin typeface="Courier"/>
                <a:cs typeface="Courier"/>
              </a:rPr>
              <a:t>-&gt; next;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00324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37483" y="597278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071643" y="6224515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060948" y="6112281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570679" y="4646596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70679" y="4701182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385465" y="5378157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561661" y="3183793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76447" y="3915354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59973" y="326164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24" name="Rectangle 23"/>
          <p:cNvSpPr/>
          <p:nvPr/>
        </p:nvSpPr>
        <p:spPr>
          <a:xfrm>
            <a:off x="885959" y="1147845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1536748" y="1722890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351534" y="2454451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36748" y="1792873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3</a:t>
            </a:r>
            <a:endParaRPr lang="en-US" sz="2800" b="1" dirty="0"/>
          </a:p>
        </p:txBody>
      </p:sp>
      <p:cxnSp>
        <p:nvCxnSpPr>
          <p:cNvPr id="35" name="Straight Arrow Connector 34"/>
          <p:cNvCxnSpPr>
            <a:endCxn id="34" idx="1"/>
          </p:cNvCxnSpPr>
          <p:nvPr/>
        </p:nvCxnSpPr>
        <p:spPr>
          <a:xfrm>
            <a:off x="1138447" y="1530761"/>
            <a:ext cx="398301" cy="52372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15351" y="6090997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6749511" y="6342727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6738816" y="6230493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248547" y="4764808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248547" y="4819394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4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063333" y="5496369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159180" y="5740434"/>
            <a:ext cx="888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next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239529" y="3302005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7054315" y="4033566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37841" y="3379860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5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563827" y="1266057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top2</a:t>
            </a:r>
            <a:endParaRPr lang="en-US" sz="2000" dirty="0"/>
          </a:p>
        </p:txBody>
      </p:sp>
      <p:sp>
        <p:nvSpPr>
          <p:cNvPr id="46" name="Rectangle 45"/>
          <p:cNvSpPr/>
          <p:nvPr/>
        </p:nvSpPr>
        <p:spPr>
          <a:xfrm>
            <a:off x="6214616" y="1841102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029402" y="2572663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214616" y="1911085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6</a:t>
            </a:r>
          </a:p>
        </p:txBody>
      </p:sp>
      <p:cxnSp>
        <p:nvCxnSpPr>
          <p:cNvPr id="49" name="Straight Arrow Connector 48"/>
          <p:cNvCxnSpPr>
            <a:endCxn id="48" idx="1"/>
          </p:cNvCxnSpPr>
          <p:nvPr/>
        </p:nvCxnSpPr>
        <p:spPr>
          <a:xfrm>
            <a:off x="5816315" y="1648973"/>
            <a:ext cx="398301" cy="52372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81743" y="3903080"/>
            <a:ext cx="86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Stack 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047664" y="390308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Stack 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279381" y="2783683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curr</a:t>
            </a:r>
            <a:endParaRPr lang="en-US" sz="2000" dirty="0"/>
          </a:p>
        </p:txBody>
      </p:sp>
      <p:sp>
        <p:nvSpPr>
          <p:cNvPr id="55" name="Rectangle 54"/>
          <p:cNvSpPr/>
          <p:nvPr/>
        </p:nvSpPr>
        <p:spPr>
          <a:xfrm>
            <a:off x="2060948" y="270164"/>
            <a:ext cx="6123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w</a:t>
            </a:r>
            <a:r>
              <a:rPr lang="en-US" dirty="0" smtClean="0">
                <a:latin typeface="Courier"/>
                <a:cs typeface="Courier"/>
              </a:rPr>
              <a:t>hile(</a:t>
            </a:r>
            <a:r>
              <a:rPr lang="en-US" dirty="0" err="1" smtClean="0">
                <a:latin typeface="Courier"/>
                <a:cs typeface="Courier"/>
              </a:rPr>
              <a:t>curr</a:t>
            </a:r>
            <a:r>
              <a:rPr lang="en-US" dirty="0" smtClean="0">
                <a:latin typeface="Courier"/>
                <a:cs typeface="Courier"/>
              </a:rPr>
              <a:t> -&gt; next != NULL)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curr</a:t>
            </a:r>
            <a:r>
              <a:rPr lang="en-US" dirty="0" smtClean="0">
                <a:latin typeface="Courier"/>
                <a:cs typeface="Courier"/>
              </a:rPr>
              <a:t> = </a:t>
            </a:r>
            <a:r>
              <a:rPr lang="en-US" dirty="0" err="1" smtClean="0">
                <a:latin typeface="Courier"/>
                <a:cs typeface="Courier"/>
              </a:rPr>
              <a:t>curr</a:t>
            </a:r>
            <a:r>
              <a:rPr lang="en-US" dirty="0" smtClean="0">
                <a:latin typeface="Courier"/>
                <a:cs typeface="Courier"/>
              </a:rPr>
              <a:t>-&gt; next;</a:t>
            </a:r>
            <a:endParaRPr lang="en-US" dirty="0">
              <a:latin typeface="Courier"/>
              <a:cs typeface="Courier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769564" y="3186687"/>
            <a:ext cx="398301" cy="52372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049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37483" y="597278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071643" y="6224515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060948" y="6112281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570679" y="4646596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70679" y="4701182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385465" y="5378157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561661" y="3183793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76447" y="3915354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59973" y="326164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24" name="Rectangle 23"/>
          <p:cNvSpPr/>
          <p:nvPr/>
        </p:nvSpPr>
        <p:spPr>
          <a:xfrm>
            <a:off x="885959" y="1147845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1536748" y="1722890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351534" y="2454451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36748" y="1792873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3</a:t>
            </a:r>
            <a:endParaRPr lang="en-US" sz="2800" b="1" dirty="0"/>
          </a:p>
        </p:txBody>
      </p:sp>
      <p:cxnSp>
        <p:nvCxnSpPr>
          <p:cNvPr id="35" name="Straight Arrow Connector 34"/>
          <p:cNvCxnSpPr>
            <a:endCxn id="34" idx="1"/>
          </p:cNvCxnSpPr>
          <p:nvPr/>
        </p:nvCxnSpPr>
        <p:spPr>
          <a:xfrm>
            <a:off x="1138447" y="1530761"/>
            <a:ext cx="398301" cy="52372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15351" y="6090997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6749511" y="6342727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6738816" y="6230493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248547" y="4764808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248547" y="4819394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4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063333" y="5496369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159180" y="5740434"/>
            <a:ext cx="888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next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239529" y="3302005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7054315" y="4033566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37841" y="3379860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5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563827" y="1266057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top2</a:t>
            </a:r>
            <a:endParaRPr lang="en-US" sz="2000" dirty="0"/>
          </a:p>
        </p:txBody>
      </p:sp>
      <p:sp>
        <p:nvSpPr>
          <p:cNvPr id="46" name="Rectangle 45"/>
          <p:cNvSpPr/>
          <p:nvPr/>
        </p:nvSpPr>
        <p:spPr>
          <a:xfrm>
            <a:off x="6214616" y="1841102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029402" y="2572663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214616" y="1911085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6</a:t>
            </a:r>
          </a:p>
        </p:txBody>
      </p:sp>
      <p:cxnSp>
        <p:nvCxnSpPr>
          <p:cNvPr id="49" name="Straight Arrow Connector 48"/>
          <p:cNvCxnSpPr>
            <a:endCxn id="48" idx="1"/>
          </p:cNvCxnSpPr>
          <p:nvPr/>
        </p:nvCxnSpPr>
        <p:spPr>
          <a:xfrm>
            <a:off x="5816315" y="1648973"/>
            <a:ext cx="398301" cy="52372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81743" y="3903080"/>
            <a:ext cx="86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Stack 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047664" y="390308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Stack 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214438" y="4160069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curr</a:t>
            </a:r>
            <a:endParaRPr lang="en-US" sz="2000" dirty="0"/>
          </a:p>
        </p:txBody>
      </p:sp>
      <p:sp>
        <p:nvSpPr>
          <p:cNvPr id="55" name="Rectangle 54"/>
          <p:cNvSpPr/>
          <p:nvPr/>
        </p:nvSpPr>
        <p:spPr>
          <a:xfrm>
            <a:off x="2060948" y="270164"/>
            <a:ext cx="6123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w</a:t>
            </a:r>
            <a:r>
              <a:rPr lang="en-US" dirty="0" smtClean="0">
                <a:latin typeface="Courier"/>
                <a:cs typeface="Courier"/>
              </a:rPr>
              <a:t>hile(</a:t>
            </a:r>
            <a:r>
              <a:rPr lang="en-US" dirty="0" err="1" smtClean="0">
                <a:latin typeface="Courier"/>
                <a:cs typeface="Courier"/>
              </a:rPr>
              <a:t>curr</a:t>
            </a:r>
            <a:r>
              <a:rPr lang="en-US" dirty="0" smtClean="0">
                <a:latin typeface="Courier"/>
                <a:cs typeface="Courier"/>
              </a:rPr>
              <a:t> -&gt; next != NULL)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curr</a:t>
            </a:r>
            <a:r>
              <a:rPr lang="en-US" dirty="0" smtClean="0">
                <a:latin typeface="Courier"/>
                <a:cs typeface="Courier"/>
              </a:rPr>
              <a:t> = </a:t>
            </a:r>
            <a:r>
              <a:rPr lang="en-US" dirty="0" err="1" smtClean="0">
                <a:latin typeface="Courier"/>
                <a:cs typeface="Courier"/>
              </a:rPr>
              <a:t>curr</a:t>
            </a:r>
            <a:r>
              <a:rPr lang="en-US" dirty="0" smtClean="0">
                <a:latin typeface="Courier"/>
                <a:cs typeface="Courier"/>
              </a:rPr>
              <a:t>-&gt; next;</a:t>
            </a:r>
            <a:endParaRPr lang="en-US" dirty="0">
              <a:latin typeface="Courier"/>
              <a:cs typeface="Courier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769564" y="4557533"/>
            <a:ext cx="398301" cy="52372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399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37483" y="597278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071643" y="6224515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060948" y="6112281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570679" y="4646596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70679" y="4701182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385465" y="5378157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561661" y="3183793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76447" y="3915354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59973" y="326164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24" name="Rectangle 23"/>
          <p:cNvSpPr/>
          <p:nvPr/>
        </p:nvSpPr>
        <p:spPr>
          <a:xfrm>
            <a:off x="885959" y="1147845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1536748" y="1722890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351534" y="2454451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36748" y="1792873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3</a:t>
            </a:r>
            <a:endParaRPr lang="en-US" sz="2800" b="1" dirty="0"/>
          </a:p>
        </p:txBody>
      </p:sp>
      <p:cxnSp>
        <p:nvCxnSpPr>
          <p:cNvPr id="35" name="Straight Arrow Connector 34"/>
          <p:cNvCxnSpPr>
            <a:endCxn id="34" idx="1"/>
          </p:cNvCxnSpPr>
          <p:nvPr/>
        </p:nvCxnSpPr>
        <p:spPr>
          <a:xfrm>
            <a:off x="1138447" y="1530761"/>
            <a:ext cx="398301" cy="52372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15351" y="6090997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6749511" y="6342727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6738816" y="6230493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248547" y="4764808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248547" y="4819394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4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063333" y="5496369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159180" y="5740434"/>
            <a:ext cx="888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next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239529" y="3302005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7054315" y="4033566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37841" y="3379860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5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563827" y="1266057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top2</a:t>
            </a:r>
            <a:endParaRPr lang="en-US" sz="2000" dirty="0"/>
          </a:p>
        </p:txBody>
      </p:sp>
      <p:sp>
        <p:nvSpPr>
          <p:cNvPr id="46" name="Rectangle 45"/>
          <p:cNvSpPr/>
          <p:nvPr/>
        </p:nvSpPr>
        <p:spPr>
          <a:xfrm>
            <a:off x="6214616" y="1841102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029402" y="2572663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214616" y="1911085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6</a:t>
            </a:r>
          </a:p>
        </p:txBody>
      </p:sp>
      <p:cxnSp>
        <p:nvCxnSpPr>
          <p:cNvPr id="49" name="Straight Arrow Connector 48"/>
          <p:cNvCxnSpPr>
            <a:endCxn id="48" idx="1"/>
          </p:cNvCxnSpPr>
          <p:nvPr/>
        </p:nvCxnSpPr>
        <p:spPr>
          <a:xfrm>
            <a:off x="5816315" y="1648973"/>
            <a:ext cx="398301" cy="52372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81743" y="3903080"/>
            <a:ext cx="86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Stack 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047664" y="390308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Stack 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214438" y="4160069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curr</a:t>
            </a:r>
            <a:endParaRPr lang="en-US" sz="2000" dirty="0"/>
          </a:p>
        </p:txBody>
      </p:sp>
      <p:sp>
        <p:nvSpPr>
          <p:cNvPr id="55" name="Rectangle 54"/>
          <p:cNvSpPr/>
          <p:nvPr/>
        </p:nvSpPr>
        <p:spPr>
          <a:xfrm>
            <a:off x="2060948" y="270164"/>
            <a:ext cx="6123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curr</a:t>
            </a:r>
            <a:r>
              <a:rPr lang="en-US" dirty="0" smtClean="0">
                <a:latin typeface="Courier"/>
                <a:cs typeface="Courier"/>
              </a:rPr>
              <a:t>-&gt;next = top;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769564" y="4557533"/>
            <a:ext cx="398301" cy="52372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433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37483" y="5972785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071643" y="6224515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060948" y="6112281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570679" y="4646596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70679" y="4701182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385465" y="5378157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561661" y="3183793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76447" y="3915354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59973" y="3261648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24" name="Rectangle 23"/>
          <p:cNvSpPr/>
          <p:nvPr/>
        </p:nvSpPr>
        <p:spPr>
          <a:xfrm>
            <a:off x="885959" y="1147845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1536748" y="1722890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351534" y="2454451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36748" y="1792873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3</a:t>
            </a:r>
            <a:endParaRPr lang="en-US" sz="2800" b="1" dirty="0"/>
          </a:p>
        </p:txBody>
      </p:sp>
      <p:cxnSp>
        <p:nvCxnSpPr>
          <p:cNvPr id="35" name="Straight Arrow Connector 34"/>
          <p:cNvCxnSpPr>
            <a:endCxn id="34" idx="1"/>
          </p:cNvCxnSpPr>
          <p:nvPr/>
        </p:nvCxnSpPr>
        <p:spPr>
          <a:xfrm>
            <a:off x="1138447" y="1530761"/>
            <a:ext cx="398301" cy="52372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248547" y="4764808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248547" y="4819394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4</a:t>
            </a:r>
          </a:p>
        </p:txBody>
      </p:sp>
      <p:cxnSp>
        <p:nvCxnSpPr>
          <p:cNvPr id="40" name="Straight Arrow Connector 39"/>
          <p:cNvCxnSpPr>
            <a:stCxn id="39" idx="1"/>
            <a:endCxn id="30" idx="3"/>
          </p:cNvCxnSpPr>
          <p:nvPr/>
        </p:nvCxnSpPr>
        <p:spPr>
          <a:xfrm flipH="1" flipV="1">
            <a:off x="3105358" y="2088671"/>
            <a:ext cx="3143189" cy="2992333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861863" y="3533748"/>
            <a:ext cx="888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next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239529" y="3302005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7054315" y="4033566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37841" y="3379860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5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563827" y="1266057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top2</a:t>
            </a:r>
            <a:endParaRPr lang="en-US" sz="2000" dirty="0"/>
          </a:p>
        </p:txBody>
      </p:sp>
      <p:sp>
        <p:nvSpPr>
          <p:cNvPr id="46" name="Rectangle 45"/>
          <p:cNvSpPr/>
          <p:nvPr/>
        </p:nvSpPr>
        <p:spPr>
          <a:xfrm>
            <a:off x="6214616" y="1841102"/>
            <a:ext cx="1568610" cy="731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029402" y="2572663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214616" y="1911085"/>
            <a:ext cx="154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6</a:t>
            </a:r>
          </a:p>
        </p:txBody>
      </p:sp>
      <p:cxnSp>
        <p:nvCxnSpPr>
          <p:cNvPr id="49" name="Straight Arrow Connector 48"/>
          <p:cNvCxnSpPr>
            <a:endCxn id="48" idx="1"/>
          </p:cNvCxnSpPr>
          <p:nvPr/>
        </p:nvCxnSpPr>
        <p:spPr>
          <a:xfrm>
            <a:off x="5816315" y="1648973"/>
            <a:ext cx="398301" cy="52372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81743" y="3903080"/>
            <a:ext cx="86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Stack 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047664" y="390308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Stack 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119585" y="5307088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curr</a:t>
            </a:r>
            <a:endParaRPr lang="en-US" sz="2000" dirty="0"/>
          </a:p>
        </p:txBody>
      </p:sp>
      <p:sp>
        <p:nvSpPr>
          <p:cNvPr id="55" name="Rectangle 54"/>
          <p:cNvSpPr/>
          <p:nvPr/>
        </p:nvSpPr>
        <p:spPr>
          <a:xfrm>
            <a:off x="2060948" y="270164"/>
            <a:ext cx="6123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curr</a:t>
            </a:r>
            <a:r>
              <a:rPr lang="en-US" dirty="0" smtClean="0">
                <a:latin typeface="Courier"/>
                <a:cs typeface="Courier"/>
              </a:rPr>
              <a:t>-&gt;next = top;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5816315" y="5329044"/>
            <a:ext cx="398301" cy="13178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920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37483" y="6281010"/>
            <a:ext cx="156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NULL</a:t>
            </a:r>
            <a:endParaRPr lang="en-US" sz="22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071643" y="6532740"/>
            <a:ext cx="640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060948" y="6420506"/>
            <a:ext cx="649033" cy="0"/>
          </a:xfrm>
          <a:prstGeom prst="line">
            <a:avLst/>
          </a:prstGeom>
          <a:ln w="381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911101" y="5127619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911102" y="5201633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385465" y="5686382"/>
            <a:ext cx="9758" cy="7322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889705" y="4267777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889706" y="4341791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2</a:t>
            </a:r>
            <a:endParaRPr lang="en-US" sz="2000" b="1" dirty="0"/>
          </a:p>
        </p:txBody>
      </p:sp>
      <p:cxnSp>
        <p:nvCxnSpPr>
          <p:cNvPr id="54" name="Straight Arrow Connector 53"/>
          <p:cNvCxnSpPr>
            <a:endCxn id="26" idx="0"/>
          </p:cNvCxnSpPr>
          <p:nvPr/>
        </p:nvCxnSpPr>
        <p:spPr>
          <a:xfrm>
            <a:off x="2405503" y="4835515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880641" y="3327991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880642" y="3402005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3</a:t>
            </a:r>
            <a:endParaRPr lang="en-US" sz="2000" b="1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2396439" y="3895729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1899985" y="2385422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899986" y="2459436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4</a:t>
            </a:r>
            <a:endParaRPr lang="en-US" sz="2000" b="1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2415783" y="2953160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879948" y="1474274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879949" y="1548288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395746" y="2042012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1899984" y="539665"/>
            <a:ext cx="1011034" cy="558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899985" y="613679"/>
            <a:ext cx="10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6</a:t>
            </a:r>
            <a:endParaRPr lang="en-US" sz="2000" b="1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2415782" y="1107403"/>
            <a:ext cx="11116" cy="36611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540464" y="625987"/>
            <a:ext cx="88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top2</a:t>
            </a:r>
            <a:endParaRPr lang="en-US" sz="2000" dirty="0"/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3020773" y="826042"/>
            <a:ext cx="1430242" cy="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403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Recap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266306" y="1114199"/>
            <a:ext cx="8460188" cy="26495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IE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Initialize a Data Structure</a:t>
            </a:r>
          </a:p>
          <a:p>
            <a:pPr marL="914400" lvl="1" indent="-457200">
              <a:buFont typeface="Arial"/>
              <a:buChar char="•"/>
            </a:pPr>
            <a:r>
              <a:rPr lang="en-IE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Initialize each memebr of the data structure</a:t>
            </a:r>
          </a:p>
          <a:p>
            <a:pPr lvl="1"/>
            <a:endParaRPr lang="en-I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IE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Stack</a:t>
            </a:r>
          </a:p>
          <a:p>
            <a:pPr marL="914400" lvl="1" indent="-457200">
              <a:buFont typeface="Arial"/>
              <a:buChar char="•"/>
            </a:pPr>
            <a:r>
              <a:rPr lang="en-IE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Recap on how to create a LIFO stack</a:t>
            </a:r>
          </a:p>
          <a:p>
            <a:pPr marL="914400" lvl="1" indent="-457200">
              <a:buFont typeface="Arial"/>
              <a:buChar char="•"/>
            </a:pPr>
            <a:endParaRPr lang="en-IE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14400" lvl="1" indent="-457200">
              <a:buFont typeface="Arial"/>
              <a:buChar char="•"/>
            </a:pPr>
            <a:r>
              <a:rPr lang="en-IE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How to merge 2 stacks</a:t>
            </a:r>
            <a:endParaRPr lang="en-I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14400" lvl="1" indent="-457200">
              <a:buFont typeface="Arial"/>
              <a:buChar char="•"/>
            </a:pPr>
            <a:endParaRPr lang="en-IE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IE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14400" lvl="1" indent="-457200">
              <a:buFont typeface="Lucida Grande"/>
              <a:buChar char="-"/>
            </a:pPr>
            <a:endParaRPr lang="en-I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158505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Imagine a data structure representing a Person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6" name="Picture 5" descr="Screenshot 2020-04-07 at 09.39.4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01" y="1561372"/>
            <a:ext cx="2873191" cy="49946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84601" y="2408867"/>
            <a:ext cx="3146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</a:t>
            </a:r>
          </a:p>
          <a:p>
            <a:r>
              <a:rPr lang="en-US" sz="2000" dirty="0" smtClean="0"/>
              <a:t>1</a:t>
            </a:r>
          </a:p>
          <a:p>
            <a:r>
              <a:rPr lang="en-US" sz="2000" dirty="0" smtClean="0"/>
              <a:t>2</a:t>
            </a:r>
          </a:p>
          <a:p>
            <a:r>
              <a:rPr lang="en-US" sz="2000" dirty="0" smtClean="0"/>
              <a:t>3</a:t>
            </a:r>
          </a:p>
          <a:p>
            <a:r>
              <a:rPr lang="en-US" sz="2000" dirty="0" smtClean="0"/>
              <a:t>4</a:t>
            </a:r>
          </a:p>
          <a:p>
            <a:r>
              <a:rPr lang="en-US" sz="2000" dirty="0"/>
              <a:t>5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642277" y="2627855"/>
            <a:ext cx="64232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634099" y="2940844"/>
            <a:ext cx="64232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634099" y="3247423"/>
            <a:ext cx="64232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634099" y="3539403"/>
            <a:ext cx="64232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634099" y="3860581"/>
            <a:ext cx="64232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634099" y="4167160"/>
            <a:ext cx="64232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712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Imagine a data structure representing a Person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6" name="Picture 5" descr="Screenshot 2020-04-07 at 09.39.4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01" y="1561372"/>
            <a:ext cx="2873191" cy="49946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84601" y="2408867"/>
            <a:ext cx="3146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</a:t>
            </a:r>
          </a:p>
          <a:p>
            <a:r>
              <a:rPr lang="en-US" sz="2000" dirty="0" smtClean="0"/>
              <a:t>1</a:t>
            </a:r>
          </a:p>
          <a:p>
            <a:r>
              <a:rPr lang="en-US" sz="2000" dirty="0" smtClean="0"/>
              <a:t>2</a:t>
            </a:r>
          </a:p>
          <a:p>
            <a:r>
              <a:rPr lang="en-US" sz="2000" dirty="0" smtClean="0"/>
              <a:t>3</a:t>
            </a:r>
          </a:p>
          <a:p>
            <a:r>
              <a:rPr lang="en-US" sz="2000" dirty="0" smtClean="0"/>
              <a:t>4</a:t>
            </a:r>
          </a:p>
          <a:p>
            <a:r>
              <a:rPr lang="en-US" sz="2000" dirty="0"/>
              <a:t>5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642277" y="2627855"/>
            <a:ext cx="64232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634099" y="2940844"/>
            <a:ext cx="64232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634099" y="3247423"/>
            <a:ext cx="64232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634099" y="3539403"/>
            <a:ext cx="64232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634099" y="3860581"/>
            <a:ext cx="64232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634099" y="4167160"/>
            <a:ext cx="64232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creenshot 2020-04-07 at 09.41.1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590" y="2408867"/>
            <a:ext cx="3499808" cy="268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689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Initialize People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" name="Picture 2" descr="Screenshot 2020-04-07 at 09.42.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21" y="1435620"/>
            <a:ext cx="6978668" cy="505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98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 People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" name="Picture 1" descr="Screenshot 2020-04-07 at 09.43.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48" y="1437918"/>
            <a:ext cx="7818113" cy="400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26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688595" y="5534973"/>
            <a:ext cx="3845398" cy="1663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4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38007" y="2130425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/>
              <a:t>How to merge stacks?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482005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11677</TotalTime>
  <Words>4063</Words>
  <Application>Microsoft Macintosh PowerPoint</Application>
  <PresentationFormat>On-screen Show (4:3)</PresentationFormat>
  <Paragraphs>728</Paragraphs>
  <Slides>47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Requirements  CS5702</dc:title>
  <dc:creator>Liliana Pasquale</dc:creator>
  <cp:lastModifiedBy>Liliana Pasquale</cp:lastModifiedBy>
  <cp:revision>535</cp:revision>
  <cp:lastPrinted>2017-01-31T12:46:31Z</cp:lastPrinted>
  <dcterms:created xsi:type="dcterms:W3CDTF">2013-09-15T18:07:39Z</dcterms:created>
  <dcterms:modified xsi:type="dcterms:W3CDTF">2020-04-07T11:00:10Z</dcterms:modified>
</cp:coreProperties>
</file>