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8" r:id="rId2"/>
    <p:sldId id="268" r:id="rId3"/>
    <p:sldId id="483" r:id="rId4"/>
    <p:sldId id="468" r:id="rId5"/>
    <p:sldId id="475" r:id="rId6"/>
    <p:sldId id="469" r:id="rId7"/>
    <p:sldId id="476" r:id="rId8"/>
    <p:sldId id="470" r:id="rId9"/>
    <p:sldId id="477" r:id="rId10"/>
    <p:sldId id="471" r:id="rId11"/>
    <p:sldId id="479" r:id="rId12"/>
    <p:sldId id="472" r:id="rId13"/>
    <p:sldId id="480" r:id="rId14"/>
    <p:sldId id="473" r:id="rId15"/>
    <p:sldId id="481" r:id="rId16"/>
    <p:sldId id="474" r:id="rId17"/>
    <p:sldId id="482" r:id="rId18"/>
    <p:sldId id="413" r:id="rId19"/>
    <p:sldId id="418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30" r:id="rId36"/>
    <p:sldId id="447" r:id="rId37"/>
    <p:sldId id="449" r:id="rId38"/>
    <p:sldId id="451" r:id="rId39"/>
    <p:sldId id="452" r:id="rId40"/>
    <p:sldId id="453" r:id="rId41"/>
    <p:sldId id="454" r:id="rId42"/>
    <p:sldId id="455" r:id="rId43"/>
    <p:sldId id="456" r:id="rId44"/>
    <p:sldId id="457" r:id="rId45"/>
    <p:sldId id="458" r:id="rId46"/>
    <p:sldId id="459" r:id="rId47"/>
    <p:sldId id="460" r:id="rId48"/>
    <p:sldId id="484" r:id="rId49"/>
    <p:sldId id="462" r:id="rId50"/>
    <p:sldId id="463" r:id="rId51"/>
    <p:sldId id="485" r:id="rId52"/>
    <p:sldId id="464" r:id="rId53"/>
    <p:sldId id="465" r:id="rId54"/>
    <p:sldId id="486" r:id="rId55"/>
    <p:sldId id="466" r:id="rId56"/>
    <p:sldId id="487" r:id="rId57"/>
    <p:sldId id="467" r:id="rId58"/>
    <p:sldId id="407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7972" autoAdjust="0"/>
    <p:restoredTop sz="99533" autoAdjust="0"/>
  </p:normalViewPr>
  <p:slideViewPr>
    <p:cSldViewPr snapToGrid="0" snapToObjects="1">
      <p:cViewPr varScale="1">
        <p:scale>
          <a:sx n="61" d="100"/>
          <a:sy n="61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A420F-EF91-6041-932F-6D7A45999CFB}" type="datetimeFigureOut">
              <a:rPr lang="en-US" smtClean="0"/>
              <a:t>14/04/20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9D39D-9368-4042-A8B9-49290F25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6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2B33-6368-A940-8119-DADCD3C28255}" type="datetimeFigureOut">
              <a:rPr lang="en-US" smtClean="0"/>
              <a:t>14/04/20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41684-5C60-2C41-98A6-1EF0B8AD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14/04/20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14/04/20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14/04/20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14/04/20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14/04/20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8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14/04/20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9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14/04/20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14/04/20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2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14/04/20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1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14/04/20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14/04/20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72AC-9E95-4E41-A51A-19FF18A3DC4D}" type="datetimeFigureOut">
              <a:rPr lang="en-US" smtClean="0"/>
              <a:t>14/04/20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38007" y="2130425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/>
              <a:t>Suggestions for Assignment 2</a:t>
            </a:r>
          </a:p>
          <a:p>
            <a:r>
              <a:rPr lang="en-US" sz="5400" b="1" dirty="0" smtClean="0"/>
              <a:t>(Parts </a:t>
            </a:r>
            <a:r>
              <a:rPr lang="en-US" sz="5400" b="1" dirty="0" smtClean="0"/>
              <a:t>3-</a:t>
            </a:r>
            <a:r>
              <a:rPr lang="en-US" sz="5400" b="1" dirty="0"/>
              <a:t>4</a:t>
            </a:r>
            <a:r>
              <a:rPr lang="en-US" sz="5400" b="1" dirty="0" smtClean="0"/>
              <a:t>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27714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case identify whether it is correct or not.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52715" y="2746161"/>
            <a:ext cx="8071920" cy="14586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dirty="0">
                <a:latin typeface="Courier"/>
                <a:cs typeface="Courier"/>
              </a:rPr>
              <a:t>char *</a:t>
            </a:r>
            <a:r>
              <a:rPr lang="en-US" sz="2800" dirty="0" smtClean="0">
                <a:latin typeface="Courier"/>
                <a:cs typeface="Courier"/>
              </a:rPr>
              <a:t>greeting;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err="1" smtClean="0">
                <a:latin typeface="Courier"/>
                <a:cs typeface="Courier"/>
              </a:rPr>
              <a:t>strcpy</a:t>
            </a:r>
            <a:r>
              <a:rPr lang="en-US" sz="2800" dirty="0">
                <a:latin typeface="Courier"/>
                <a:cs typeface="Courier"/>
              </a:rPr>
              <a:t>(greeting, "hi how are you</a:t>
            </a:r>
            <a:r>
              <a:rPr lang="en-US" sz="2800" dirty="0" smtClean="0">
                <a:latin typeface="Courier"/>
                <a:cs typeface="Courier"/>
              </a:rPr>
              <a:t>?"</a:t>
            </a:r>
            <a:r>
              <a:rPr lang="en-US" sz="2800" dirty="0">
                <a:latin typeface="Courier"/>
                <a:cs typeface="Courier"/>
              </a:rPr>
              <a:t>);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3747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case identify whether it is correct or not.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52715" y="2746161"/>
            <a:ext cx="8071920" cy="14586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dirty="0">
                <a:latin typeface="Courier"/>
                <a:cs typeface="Courier"/>
              </a:rPr>
              <a:t>char *</a:t>
            </a:r>
            <a:r>
              <a:rPr lang="en-US" sz="2800" dirty="0" smtClean="0">
                <a:latin typeface="Courier"/>
                <a:cs typeface="Courier"/>
              </a:rPr>
              <a:t>greeting;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err="1" smtClean="0">
                <a:latin typeface="Courier"/>
                <a:cs typeface="Courier"/>
              </a:rPr>
              <a:t>strcpy</a:t>
            </a:r>
            <a:r>
              <a:rPr lang="en-US" sz="2800" dirty="0">
                <a:latin typeface="Courier"/>
                <a:cs typeface="Courier"/>
              </a:rPr>
              <a:t>(greeting, "hi how are you</a:t>
            </a:r>
            <a:r>
              <a:rPr lang="en-US" sz="2800" dirty="0" smtClean="0">
                <a:latin typeface="Courier"/>
                <a:cs typeface="Courier"/>
              </a:rPr>
              <a:t>?"</a:t>
            </a:r>
            <a:r>
              <a:rPr lang="en-US" sz="2800" dirty="0">
                <a:latin typeface="Courier"/>
                <a:cs typeface="Courier"/>
              </a:rPr>
              <a:t>);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  <p:pic>
        <p:nvPicPr>
          <p:cNvPr id="6" name="Picture 5" descr="sear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4298950"/>
            <a:ext cx="12954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case identify whether it is correct or not.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52715" y="2746161"/>
            <a:ext cx="8071920" cy="14586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dirty="0">
                <a:latin typeface="Courier"/>
                <a:cs typeface="Courier"/>
              </a:rPr>
              <a:t>char *</a:t>
            </a:r>
            <a:r>
              <a:rPr lang="en-US" sz="2800" dirty="0" smtClean="0">
                <a:latin typeface="Courier"/>
                <a:cs typeface="Courier"/>
              </a:rPr>
              <a:t>greeting </a:t>
            </a:r>
            <a:r>
              <a:rPr lang="en-US" sz="2800" smtClean="0">
                <a:latin typeface="Courier"/>
                <a:cs typeface="Courier"/>
              </a:rPr>
              <a:t>= NULL;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err="1" smtClean="0">
                <a:latin typeface="Courier"/>
                <a:cs typeface="Courier"/>
              </a:rPr>
              <a:t>strcpy</a:t>
            </a:r>
            <a:r>
              <a:rPr lang="en-US" sz="2800" dirty="0">
                <a:latin typeface="Courier"/>
                <a:cs typeface="Courier"/>
              </a:rPr>
              <a:t>(greeting, "hi how are you</a:t>
            </a:r>
            <a:r>
              <a:rPr lang="en-US" sz="2800" dirty="0" smtClean="0">
                <a:latin typeface="Courier"/>
                <a:cs typeface="Courier"/>
              </a:rPr>
              <a:t>?"</a:t>
            </a:r>
            <a:r>
              <a:rPr lang="en-US" sz="2800" dirty="0">
                <a:latin typeface="Courier"/>
                <a:cs typeface="Courier"/>
              </a:rPr>
              <a:t>);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81800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case identify whether it is correct or not.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52715" y="2746161"/>
            <a:ext cx="8071920" cy="14586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dirty="0">
                <a:latin typeface="Courier"/>
                <a:cs typeface="Courier"/>
              </a:rPr>
              <a:t>char *</a:t>
            </a:r>
            <a:r>
              <a:rPr lang="en-US" sz="2800" dirty="0" smtClean="0">
                <a:latin typeface="Courier"/>
                <a:cs typeface="Courier"/>
              </a:rPr>
              <a:t>greeting </a:t>
            </a:r>
            <a:r>
              <a:rPr lang="en-US" sz="2800" smtClean="0">
                <a:latin typeface="Courier"/>
                <a:cs typeface="Courier"/>
              </a:rPr>
              <a:t>= NULL;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err="1" smtClean="0">
                <a:latin typeface="Courier"/>
                <a:cs typeface="Courier"/>
              </a:rPr>
              <a:t>strcpy</a:t>
            </a:r>
            <a:r>
              <a:rPr lang="en-US" sz="2800" dirty="0">
                <a:latin typeface="Courier"/>
                <a:cs typeface="Courier"/>
              </a:rPr>
              <a:t>(greeting, "hi how are you</a:t>
            </a:r>
            <a:r>
              <a:rPr lang="en-US" sz="2800" dirty="0" smtClean="0">
                <a:latin typeface="Courier"/>
                <a:cs typeface="Courier"/>
              </a:rPr>
              <a:t>?"</a:t>
            </a:r>
            <a:r>
              <a:rPr lang="en-US" sz="2800" dirty="0">
                <a:latin typeface="Courier"/>
                <a:cs typeface="Courier"/>
              </a:rPr>
              <a:t>);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  <p:pic>
        <p:nvPicPr>
          <p:cNvPr id="6" name="Picture 5" descr="sear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4298950"/>
            <a:ext cx="12954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8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case identify whether it is correct or not.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52715" y="2746161"/>
            <a:ext cx="8071920" cy="14586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dirty="0">
                <a:latin typeface="Courier"/>
                <a:cs typeface="Courier"/>
              </a:rPr>
              <a:t>char *</a:t>
            </a:r>
            <a:r>
              <a:rPr lang="en-US" sz="2800" dirty="0" smtClean="0">
                <a:latin typeface="Courier"/>
                <a:cs typeface="Courier"/>
              </a:rPr>
              <a:t>greeting = (char *) </a:t>
            </a:r>
            <a:r>
              <a:rPr lang="en-US" sz="2800" dirty="0" err="1" smtClean="0">
                <a:latin typeface="Courier"/>
                <a:cs typeface="Courier"/>
              </a:rPr>
              <a:t>malloc</a:t>
            </a:r>
            <a:r>
              <a:rPr lang="en-US" sz="2800" dirty="0" smtClean="0">
                <a:latin typeface="Courier"/>
                <a:cs typeface="Courier"/>
              </a:rPr>
              <a:t>(20);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err="1" smtClean="0">
                <a:latin typeface="Courier"/>
                <a:cs typeface="Courier"/>
              </a:rPr>
              <a:t>strcpy</a:t>
            </a:r>
            <a:r>
              <a:rPr lang="en-US" sz="2800" dirty="0">
                <a:latin typeface="Courier"/>
                <a:cs typeface="Courier"/>
              </a:rPr>
              <a:t>(greeting, "hi how are you</a:t>
            </a:r>
            <a:r>
              <a:rPr lang="en-US" sz="2800" dirty="0" smtClean="0">
                <a:latin typeface="Courier"/>
                <a:cs typeface="Courier"/>
              </a:rPr>
              <a:t>?"</a:t>
            </a:r>
            <a:r>
              <a:rPr lang="en-US" sz="2800" dirty="0">
                <a:latin typeface="Courier"/>
                <a:cs typeface="Courier"/>
              </a:rPr>
              <a:t>);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5181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case identify whether it is correct or not.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52715" y="2746161"/>
            <a:ext cx="8071920" cy="14586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dirty="0">
                <a:latin typeface="Courier"/>
                <a:cs typeface="Courier"/>
              </a:rPr>
              <a:t>char *</a:t>
            </a:r>
            <a:r>
              <a:rPr lang="en-US" sz="2800" dirty="0" smtClean="0">
                <a:latin typeface="Courier"/>
                <a:cs typeface="Courier"/>
              </a:rPr>
              <a:t>greeting = (char *) </a:t>
            </a:r>
            <a:r>
              <a:rPr lang="en-US" sz="2800" dirty="0" err="1" smtClean="0">
                <a:latin typeface="Courier"/>
                <a:cs typeface="Courier"/>
              </a:rPr>
              <a:t>malloc</a:t>
            </a:r>
            <a:r>
              <a:rPr lang="en-US" sz="2800" dirty="0" smtClean="0">
                <a:latin typeface="Courier"/>
                <a:cs typeface="Courier"/>
              </a:rPr>
              <a:t>(20);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err="1" smtClean="0">
                <a:latin typeface="Courier"/>
                <a:cs typeface="Courier"/>
              </a:rPr>
              <a:t>strcpy</a:t>
            </a:r>
            <a:r>
              <a:rPr lang="en-US" sz="2800" dirty="0">
                <a:latin typeface="Courier"/>
                <a:cs typeface="Courier"/>
              </a:rPr>
              <a:t>(greeting, "hi how are you</a:t>
            </a:r>
            <a:r>
              <a:rPr lang="en-US" sz="2800" dirty="0" smtClean="0">
                <a:latin typeface="Courier"/>
                <a:cs typeface="Courier"/>
              </a:rPr>
              <a:t>?"</a:t>
            </a:r>
            <a:r>
              <a:rPr lang="en-US" sz="2800" dirty="0">
                <a:latin typeface="Courier"/>
                <a:cs typeface="Courier"/>
              </a:rPr>
              <a:t>);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  <p:pic>
        <p:nvPicPr>
          <p:cNvPr id="7" name="Picture 6" descr="sear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350" y="4184650"/>
            <a:ext cx="17653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51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case identify whether it is correct or not.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752715" y="2746161"/>
            <a:ext cx="8071920" cy="14586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dirty="0">
                <a:latin typeface="Courier"/>
                <a:cs typeface="Courier"/>
              </a:rPr>
              <a:t>char *</a:t>
            </a:r>
            <a:r>
              <a:rPr lang="en-US" sz="2800" dirty="0" smtClean="0">
                <a:latin typeface="Courier"/>
                <a:cs typeface="Courier"/>
              </a:rPr>
              <a:t>greeting = (char *) </a:t>
            </a:r>
            <a:r>
              <a:rPr lang="en-US" sz="2800" dirty="0" err="1" smtClean="0">
                <a:latin typeface="Courier"/>
                <a:cs typeface="Courier"/>
              </a:rPr>
              <a:t>malloc</a:t>
            </a:r>
            <a:r>
              <a:rPr lang="en-US" sz="2800" dirty="0" smtClean="0">
                <a:latin typeface="Courier"/>
                <a:cs typeface="Courier"/>
              </a:rPr>
              <a:t>(20);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err="1" smtClean="0">
                <a:latin typeface="Courier"/>
                <a:cs typeface="Courier"/>
              </a:rPr>
              <a:t>strcpy</a:t>
            </a:r>
            <a:r>
              <a:rPr lang="en-US" sz="2800" dirty="0">
                <a:latin typeface="Courier"/>
                <a:cs typeface="Courier"/>
              </a:rPr>
              <a:t>(greeting, "hi how are you</a:t>
            </a:r>
            <a:r>
              <a:rPr lang="en-US" sz="2800" dirty="0" smtClean="0">
                <a:latin typeface="Courier"/>
                <a:cs typeface="Courier"/>
              </a:rPr>
              <a:t>? </a:t>
            </a:r>
            <a:r>
              <a:rPr lang="en-US" sz="2800" dirty="0" err="1" smtClean="0">
                <a:latin typeface="Courier"/>
                <a:cs typeface="Courier"/>
              </a:rPr>
              <a:t>Whats</a:t>
            </a:r>
            <a:r>
              <a:rPr lang="en-US" sz="2800" dirty="0" smtClean="0">
                <a:latin typeface="Courier"/>
                <a:cs typeface="Courier"/>
              </a:rPr>
              <a:t> up bro"</a:t>
            </a:r>
            <a:r>
              <a:rPr lang="en-US" sz="2800" dirty="0">
                <a:latin typeface="Courier"/>
                <a:cs typeface="Courier"/>
              </a:rPr>
              <a:t>);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5364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case identify whether it is correct or not.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 descr="sear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4349750"/>
            <a:ext cx="1295400" cy="1155700"/>
          </a:xfrm>
          <a:prstGeom prst="rect">
            <a:avLst/>
          </a:prstGeom>
        </p:spPr>
      </p:pic>
      <p:sp>
        <p:nvSpPr>
          <p:cNvPr id="7" name="CustomShape 2"/>
          <p:cNvSpPr/>
          <p:nvPr/>
        </p:nvSpPr>
        <p:spPr>
          <a:xfrm>
            <a:off x="752715" y="2746161"/>
            <a:ext cx="8071920" cy="14586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dirty="0">
                <a:latin typeface="Courier"/>
                <a:cs typeface="Courier"/>
              </a:rPr>
              <a:t>char *</a:t>
            </a:r>
            <a:r>
              <a:rPr lang="en-US" sz="2800" dirty="0" smtClean="0">
                <a:latin typeface="Courier"/>
                <a:cs typeface="Courier"/>
              </a:rPr>
              <a:t>greeting = (char *) </a:t>
            </a:r>
            <a:r>
              <a:rPr lang="en-US" sz="2800" dirty="0" err="1" smtClean="0">
                <a:latin typeface="Courier"/>
                <a:cs typeface="Courier"/>
              </a:rPr>
              <a:t>malloc</a:t>
            </a:r>
            <a:r>
              <a:rPr lang="en-US" sz="2800" dirty="0" smtClean="0">
                <a:latin typeface="Courier"/>
                <a:cs typeface="Courier"/>
              </a:rPr>
              <a:t>(20);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err="1" smtClean="0">
                <a:latin typeface="Courier"/>
                <a:cs typeface="Courier"/>
              </a:rPr>
              <a:t>strcpy</a:t>
            </a:r>
            <a:r>
              <a:rPr lang="en-US" sz="2800" dirty="0">
                <a:latin typeface="Courier"/>
                <a:cs typeface="Courier"/>
              </a:rPr>
              <a:t>(greeting, "hi how are you</a:t>
            </a:r>
            <a:r>
              <a:rPr lang="en-US" sz="2800" dirty="0" smtClean="0">
                <a:latin typeface="Courier"/>
                <a:cs typeface="Courier"/>
              </a:rPr>
              <a:t>? </a:t>
            </a:r>
            <a:r>
              <a:rPr lang="en-US" sz="2800" dirty="0" err="1" smtClean="0">
                <a:latin typeface="Courier"/>
                <a:cs typeface="Courier"/>
              </a:rPr>
              <a:t>Whats</a:t>
            </a:r>
            <a:r>
              <a:rPr lang="en-US" sz="2800" dirty="0" smtClean="0">
                <a:latin typeface="Courier"/>
                <a:cs typeface="Courier"/>
              </a:rPr>
              <a:t> up bro"</a:t>
            </a:r>
            <a:r>
              <a:rPr lang="en-US" sz="2800" dirty="0">
                <a:latin typeface="Courier"/>
                <a:cs typeface="Courier"/>
              </a:rPr>
              <a:t>);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79930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38007" y="2130425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/>
              <a:t>How to merge </a:t>
            </a:r>
            <a:r>
              <a:rPr lang="en-US" sz="5400" b="1" dirty="0" smtClean="0"/>
              <a:t>stacks ensuring that max size is 5?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82005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2376704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39488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815908" y="6224515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805213" y="6112281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314944" y="464659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14944" y="4701182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29730" y="537815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05926" y="3183793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120712" y="3915354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4238" y="32616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30" name="Rectangle 29"/>
          <p:cNvSpPr/>
          <p:nvPr/>
        </p:nvSpPr>
        <p:spPr>
          <a:xfrm>
            <a:off x="3281013" y="1722890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095799" y="2454451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81013" y="179287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5239867" y="1444532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/>
              <a:t>piece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color </a:t>
            </a:r>
            <a:r>
              <a:rPr lang="en-US" dirty="0" err="1"/>
              <a:t>p_color</a:t>
            </a:r>
            <a:r>
              <a:rPr lang="en-US" dirty="0"/>
              <a:t>;</a:t>
            </a:r>
          </a:p>
          <a:p>
            <a:endParaRPr lang="en-US" sz="200" dirty="0"/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piece * next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}piece;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16265" y="522673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/>
              <a:t>squar</a:t>
            </a:r>
            <a:r>
              <a:rPr lang="en-US" dirty="0"/>
              <a:t>e {</a:t>
            </a:r>
          </a:p>
          <a:p>
            <a:r>
              <a:rPr lang="en-US" dirty="0"/>
              <a:t>	</a:t>
            </a:r>
            <a:r>
              <a:rPr lang="en-US" dirty="0" err="1"/>
              <a:t>square_type</a:t>
            </a:r>
            <a:r>
              <a:rPr lang="en-US" dirty="0"/>
              <a:t> type;</a:t>
            </a:r>
          </a:p>
          <a:p>
            <a:r>
              <a:rPr lang="en-US" dirty="0"/>
              <a:t>	piece * stack;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num_pieces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}square;</a:t>
            </a:r>
            <a:endParaRPr lang="en-US" dirty="0"/>
          </a:p>
        </p:txBody>
      </p:sp>
      <p:sp>
        <p:nvSpPr>
          <p:cNvPr id="29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that this is the stack that is on top of one of the squares (e.g., in position [2,2]) of your board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306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266305" y="1302335"/>
            <a:ext cx="8471615" cy="19047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Feedback from Assignment 1</a:t>
            </a:r>
            <a:endParaRPr lang="en-IE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IE" sz="28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I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</a:t>
            </a:r>
            <a:r>
              <a:rPr lang="en-I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merge </a:t>
            </a:r>
            <a:r>
              <a:rPr lang="en-I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stacks ensuring max size 5?</a:t>
            </a:r>
            <a:endParaRPr lang="en-IE" sz="28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Example 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about </a:t>
            </a: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 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remove pieces from the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stack ensuring that max 5 pieces are on the stack.</a:t>
            </a:r>
          </a:p>
          <a:p>
            <a:pPr marL="914400" lvl="1" indent="-457200">
              <a:buFont typeface="Arial"/>
              <a:buChar char="•"/>
            </a:pPr>
            <a:endParaRPr lang="en-IE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en-IE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IE" sz="28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IE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Lucida Grande"/>
              <a:buChar char="-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95670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2376704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39488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815908" y="6224515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805213" y="6112281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314944" y="464659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14944" y="4701182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29730" y="537815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05926" y="3183793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120712" y="3915354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4238" y="32616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30" name="Rectangle 29"/>
          <p:cNvSpPr/>
          <p:nvPr/>
        </p:nvSpPr>
        <p:spPr>
          <a:xfrm>
            <a:off x="3281013" y="1722890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095799" y="2454451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81013" y="179287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5239867" y="1444532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/>
              <a:t>piece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color </a:t>
            </a:r>
            <a:r>
              <a:rPr lang="en-US" dirty="0" err="1"/>
              <a:t>p_color</a:t>
            </a:r>
            <a:r>
              <a:rPr lang="en-US" dirty="0"/>
              <a:t>;</a:t>
            </a:r>
          </a:p>
          <a:p>
            <a:endParaRPr lang="en-US" sz="200" dirty="0"/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piece * next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}piece;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16265" y="522673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/>
              <a:t>squar</a:t>
            </a:r>
            <a:r>
              <a:rPr lang="en-US" dirty="0"/>
              <a:t>e {</a:t>
            </a:r>
          </a:p>
          <a:p>
            <a:r>
              <a:rPr lang="en-US" dirty="0"/>
              <a:t>	</a:t>
            </a:r>
            <a:r>
              <a:rPr lang="en-US" dirty="0" err="1"/>
              <a:t>square_type</a:t>
            </a:r>
            <a:r>
              <a:rPr lang="en-US" dirty="0"/>
              <a:t> type;</a:t>
            </a:r>
          </a:p>
          <a:p>
            <a:r>
              <a:rPr lang="en-US" dirty="0"/>
              <a:t>	piece * stack;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num_pieces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}square;</a:t>
            </a:r>
            <a:endParaRPr lang="en-US" dirty="0"/>
          </a:p>
        </p:txBody>
      </p:sp>
      <p:sp>
        <p:nvSpPr>
          <p:cNvPr id="29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that this is the stack that is on top of one of the squares (e.g., in position [2,2]) of your board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7623" y="170039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quare board[8][8];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1554" y="243811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oard[2][2].stack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3638" y="2208473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45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2376704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39488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815908" y="6224515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805213" y="6112281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314944" y="464659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14944" y="4701182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29730" y="537815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05926" y="3183793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120712" y="3915354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4238" y="32616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30" name="Rectangle 29"/>
          <p:cNvSpPr/>
          <p:nvPr/>
        </p:nvSpPr>
        <p:spPr>
          <a:xfrm>
            <a:off x="3281013" y="1722890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095799" y="2454451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81013" y="179287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5239867" y="1444532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/>
              <a:t>piece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color </a:t>
            </a:r>
            <a:r>
              <a:rPr lang="en-US" dirty="0" err="1"/>
              <a:t>p_color</a:t>
            </a:r>
            <a:r>
              <a:rPr lang="en-US" dirty="0"/>
              <a:t>;</a:t>
            </a:r>
          </a:p>
          <a:p>
            <a:endParaRPr lang="en-US" sz="200" dirty="0"/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piece * next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}piece;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16265" y="522673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/>
              <a:t>squar</a:t>
            </a:r>
            <a:r>
              <a:rPr lang="en-US" dirty="0"/>
              <a:t>e {</a:t>
            </a:r>
          </a:p>
          <a:p>
            <a:r>
              <a:rPr lang="en-US" dirty="0"/>
              <a:t>	</a:t>
            </a:r>
            <a:r>
              <a:rPr lang="en-US" dirty="0" err="1"/>
              <a:t>square_type</a:t>
            </a:r>
            <a:r>
              <a:rPr lang="en-US" dirty="0"/>
              <a:t> type;</a:t>
            </a:r>
          </a:p>
          <a:p>
            <a:r>
              <a:rPr lang="en-US" dirty="0"/>
              <a:t>	piece * stack;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num_pieces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}square;</a:t>
            </a:r>
            <a:endParaRPr lang="en-US" dirty="0"/>
          </a:p>
        </p:txBody>
      </p:sp>
      <p:sp>
        <p:nvSpPr>
          <p:cNvPr id="29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that this is the stack that is on top of one of the squares (e.g., in position [2,2]) of your board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7623" y="170039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quare board[8][8];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1554" y="243811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oard[2][2].stack</a:t>
            </a:r>
          </a:p>
        </p:txBody>
      </p:sp>
      <p:cxnSp>
        <p:nvCxnSpPr>
          <p:cNvPr id="28" name="Straight Arrow Connector 27"/>
          <p:cNvCxnSpPr>
            <a:endCxn id="30" idx="1"/>
          </p:cNvCxnSpPr>
          <p:nvPr/>
        </p:nvCxnSpPr>
        <p:spPr>
          <a:xfrm flipV="1">
            <a:off x="2109740" y="2088671"/>
            <a:ext cx="1171273" cy="558748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10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2376704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39488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815908" y="6224515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805213" y="6112281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314944" y="464659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14944" y="4701182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29730" y="537815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05926" y="3183793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120712" y="3915354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4238" y="32616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30" name="Rectangle 29"/>
          <p:cNvSpPr/>
          <p:nvPr/>
        </p:nvSpPr>
        <p:spPr>
          <a:xfrm>
            <a:off x="3281013" y="1722890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095799" y="2454451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81013" y="179287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5239867" y="1444532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/>
              <a:t>piece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color </a:t>
            </a:r>
            <a:r>
              <a:rPr lang="en-US" dirty="0" err="1"/>
              <a:t>p_color</a:t>
            </a:r>
            <a:r>
              <a:rPr lang="en-US" dirty="0"/>
              <a:t>;</a:t>
            </a:r>
          </a:p>
          <a:p>
            <a:endParaRPr lang="en-US" sz="200" dirty="0"/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piece * next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}piece;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16265" y="522673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/>
              <a:t>squar</a:t>
            </a:r>
            <a:r>
              <a:rPr lang="en-US" dirty="0"/>
              <a:t>e {</a:t>
            </a:r>
          </a:p>
          <a:p>
            <a:r>
              <a:rPr lang="en-US" dirty="0"/>
              <a:t>	</a:t>
            </a:r>
            <a:r>
              <a:rPr lang="en-US" dirty="0" err="1"/>
              <a:t>square_type</a:t>
            </a:r>
            <a:r>
              <a:rPr lang="en-US" dirty="0"/>
              <a:t> type;</a:t>
            </a:r>
          </a:p>
          <a:p>
            <a:r>
              <a:rPr lang="en-US" dirty="0"/>
              <a:t>	piece * stack;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num_pieces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}square;</a:t>
            </a:r>
            <a:endParaRPr lang="en-US" dirty="0"/>
          </a:p>
        </p:txBody>
      </p:sp>
      <p:sp>
        <p:nvSpPr>
          <p:cNvPr id="29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that this is the stack that is on top of one of the squares (e.g., in position [2,2]) of your board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7623" y="170039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quare board[8][8];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1554" y="243811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oard[2][2].stack</a:t>
            </a:r>
          </a:p>
        </p:txBody>
      </p:sp>
      <p:cxnSp>
        <p:nvCxnSpPr>
          <p:cNvPr id="28" name="Straight Arrow Connector 27"/>
          <p:cNvCxnSpPr>
            <a:endCxn id="30" idx="1"/>
          </p:cNvCxnSpPr>
          <p:nvPr/>
        </p:nvCxnSpPr>
        <p:spPr>
          <a:xfrm flipV="1">
            <a:off x="2109740" y="2088671"/>
            <a:ext cx="1171273" cy="558748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7146" y="348399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oard[2][2].</a:t>
            </a:r>
            <a:r>
              <a:rPr lang="en-US" dirty="0" err="1" smtClean="0"/>
              <a:t>num_pieces</a:t>
            </a: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37006" y="3247763"/>
            <a:ext cx="774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350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2376704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39488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815908" y="6224515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805213" y="6112281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314944" y="464659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14944" y="4701182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29730" y="537815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05926" y="3183793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120712" y="3915354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4238" y="32616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30" name="Rectangle 29"/>
          <p:cNvSpPr/>
          <p:nvPr/>
        </p:nvSpPr>
        <p:spPr>
          <a:xfrm>
            <a:off x="3281013" y="1722890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095799" y="2454451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81013" y="179287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5239867" y="1444532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/>
              <a:t>piece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color </a:t>
            </a:r>
            <a:r>
              <a:rPr lang="en-US" dirty="0" err="1"/>
              <a:t>p_color</a:t>
            </a:r>
            <a:r>
              <a:rPr lang="en-US" dirty="0"/>
              <a:t>;</a:t>
            </a:r>
          </a:p>
          <a:p>
            <a:endParaRPr lang="en-US" sz="200" dirty="0"/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piece * next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}piece;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16265" y="522673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/>
              <a:t>squar</a:t>
            </a:r>
            <a:r>
              <a:rPr lang="en-US" dirty="0"/>
              <a:t>e {</a:t>
            </a:r>
          </a:p>
          <a:p>
            <a:r>
              <a:rPr lang="en-US" dirty="0"/>
              <a:t>	</a:t>
            </a:r>
            <a:r>
              <a:rPr lang="en-US" dirty="0" err="1"/>
              <a:t>square_type</a:t>
            </a:r>
            <a:r>
              <a:rPr lang="en-US" dirty="0"/>
              <a:t> type;</a:t>
            </a:r>
          </a:p>
          <a:p>
            <a:r>
              <a:rPr lang="en-US" dirty="0"/>
              <a:t>	piece * stack;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num_pieces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}square;</a:t>
            </a:r>
            <a:endParaRPr lang="en-US" dirty="0"/>
          </a:p>
        </p:txBody>
      </p:sp>
      <p:sp>
        <p:nvSpPr>
          <p:cNvPr id="29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that this is the stack that is on top of one of the squares (e.g., in position [2,2]) of your board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7623" y="170039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quare board[8][8];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1554" y="243811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oard[2][2].stack</a:t>
            </a:r>
          </a:p>
        </p:txBody>
      </p:sp>
      <p:cxnSp>
        <p:nvCxnSpPr>
          <p:cNvPr id="28" name="Straight Arrow Connector 27"/>
          <p:cNvCxnSpPr>
            <a:endCxn id="30" idx="1"/>
          </p:cNvCxnSpPr>
          <p:nvPr/>
        </p:nvCxnSpPr>
        <p:spPr>
          <a:xfrm flipV="1">
            <a:off x="2109740" y="2088671"/>
            <a:ext cx="1171273" cy="558748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7146" y="348399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oard[2][2].</a:t>
            </a:r>
            <a:r>
              <a:rPr lang="en-US" dirty="0" err="1" smtClean="0"/>
              <a:t>num_pieces</a:t>
            </a:r>
            <a:r>
              <a:rPr lang="en-US" dirty="0" smtClean="0"/>
              <a:t> </a:t>
            </a:r>
            <a:r>
              <a:rPr lang="en-US" b="1" dirty="0" smtClean="0"/>
              <a:t>=&gt; 3</a:t>
            </a:r>
          </a:p>
        </p:txBody>
      </p:sp>
    </p:spTree>
    <p:extLst>
      <p:ext uri="{BB962C8B-B14F-4D97-AF65-F5344CB8AC3E}">
        <p14:creationId xmlns:p14="http://schemas.microsoft.com/office/powerpoint/2010/main" val="13381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171246" y="5811518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34030" y="5793193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610450" y="607076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99755" y="595852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09486" y="4492841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09486" y="4547427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24272" y="522440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00468" y="3030038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15254" y="3761599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8780" y="310789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30" name="Rectangle 29"/>
          <p:cNvSpPr/>
          <p:nvPr/>
        </p:nvSpPr>
        <p:spPr>
          <a:xfrm>
            <a:off x="1075555" y="1569135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90341" y="2300696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5555" y="163911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29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that we want to move the stack in square [2,2] on square [0,3]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5280" y="6424096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oard[2][2]</a:t>
            </a:r>
          </a:p>
        </p:txBody>
      </p:sp>
      <p:sp>
        <p:nvSpPr>
          <p:cNvPr id="35" name="Parallelogram 34"/>
          <p:cNvSpPr/>
          <p:nvPr/>
        </p:nvSpPr>
        <p:spPr>
          <a:xfrm>
            <a:off x="4995213" y="5877369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757997" y="5859044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434417" y="613661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23722" y="602437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933453" y="455869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933453" y="461327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748239" y="529025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924435" y="309588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739221" y="382745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22747" y="317374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45" name="Rectangle 44"/>
          <p:cNvSpPr/>
          <p:nvPr/>
        </p:nvSpPr>
        <p:spPr>
          <a:xfrm>
            <a:off x="5899522" y="163498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714308" y="236654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99522" y="1704969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sp>
        <p:nvSpPr>
          <p:cNvPr id="48" name="Rectangle 47"/>
          <p:cNvSpPr/>
          <p:nvPr/>
        </p:nvSpPr>
        <p:spPr>
          <a:xfrm>
            <a:off x="5237236" y="6450002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</p:spTree>
    <p:extLst>
      <p:ext uri="{BB962C8B-B14F-4D97-AF65-F5344CB8AC3E}">
        <p14:creationId xmlns:p14="http://schemas.microsoft.com/office/powerpoint/2010/main" val="4223388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171246" y="5811518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34030" y="5793193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610450" y="607076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99755" y="595852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09486" y="4492841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09486" y="4547427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24272" y="522440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00468" y="3030038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15254" y="3761599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8780" y="310789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30" name="Rectangle 29"/>
          <p:cNvSpPr/>
          <p:nvPr/>
        </p:nvSpPr>
        <p:spPr>
          <a:xfrm>
            <a:off x="1075555" y="1569135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90341" y="2300696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5555" y="163911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29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that we want to move the stack in square [2,2] on square [0,3]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5280" y="6424096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oard[2][2]</a:t>
            </a:r>
          </a:p>
        </p:txBody>
      </p:sp>
      <p:sp>
        <p:nvSpPr>
          <p:cNvPr id="35" name="Parallelogram 34"/>
          <p:cNvSpPr/>
          <p:nvPr/>
        </p:nvSpPr>
        <p:spPr>
          <a:xfrm>
            <a:off x="4995213" y="5877369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757997" y="5859044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434417" y="613661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23722" y="602437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933453" y="455869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933453" y="461327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748239" y="529025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924435" y="309588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739221" y="382745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22747" y="317374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45" name="Rectangle 44"/>
          <p:cNvSpPr/>
          <p:nvPr/>
        </p:nvSpPr>
        <p:spPr>
          <a:xfrm>
            <a:off x="5899522" y="163498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714308" y="236654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99522" y="1704969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sp>
        <p:nvSpPr>
          <p:cNvPr id="48" name="Rectangle 47"/>
          <p:cNvSpPr/>
          <p:nvPr/>
        </p:nvSpPr>
        <p:spPr>
          <a:xfrm>
            <a:off x="5237236" y="6450002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72907" y="15959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iece * top = </a:t>
            </a:r>
          </a:p>
          <a:p>
            <a:r>
              <a:rPr lang="en-US" dirty="0"/>
              <a:t>	</a:t>
            </a:r>
            <a:r>
              <a:rPr lang="en-US" dirty="0" smtClean="0"/>
              <a:t>board[2][2].stack;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71246" y="1154880"/>
            <a:ext cx="76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top</a:t>
            </a:r>
          </a:p>
        </p:txBody>
      </p:sp>
      <p:cxnSp>
        <p:nvCxnSpPr>
          <p:cNvPr id="51" name="Straight Arrow Connector 50"/>
          <p:cNvCxnSpPr>
            <a:stCxn id="50" idx="2"/>
            <a:endCxn id="30" idx="1"/>
          </p:cNvCxnSpPr>
          <p:nvPr/>
        </p:nvCxnSpPr>
        <p:spPr>
          <a:xfrm>
            <a:off x="553247" y="1524212"/>
            <a:ext cx="522308" cy="410704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002035" y="1119623"/>
            <a:ext cx="2141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oard[0][3].stack</a:t>
            </a:r>
          </a:p>
        </p:txBody>
      </p:sp>
      <p:cxnSp>
        <p:nvCxnSpPr>
          <p:cNvPr id="53" name="Straight Arrow Connector 52"/>
          <p:cNvCxnSpPr>
            <a:stCxn id="52" idx="2"/>
          </p:cNvCxnSpPr>
          <p:nvPr/>
        </p:nvCxnSpPr>
        <p:spPr>
          <a:xfrm flipH="1">
            <a:off x="7502063" y="1488955"/>
            <a:ext cx="570775" cy="59836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22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171246" y="5811518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34030" y="5793193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610450" y="607076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99755" y="595852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09486" y="4492841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09486" y="4547427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24272" y="522440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00468" y="3030038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15254" y="3761599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8780" y="310789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30" name="Rectangle 29"/>
          <p:cNvSpPr/>
          <p:nvPr/>
        </p:nvSpPr>
        <p:spPr>
          <a:xfrm>
            <a:off x="1075555" y="1569135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90341" y="2300696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5555" y="163911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29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that we want to move the stack in square [2,2] on square [0,3]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5280" y="6424096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oard[2][2]</a:t>
            </a:r>
          </a:p>
        </p:txBody>
      </p:sp>
      <p:sp>
        <p:nvSpPr>
          <p:cNvPr id="35" name="Parallelogram 34"/>
          <p:cNvSpPr/>
          <p:nvPr/>
        </p:nvSpPr>
        <p:spPr>
          <a:xfrm>
            <a:off x="4995213" y="5877369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757997" y="5859044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434417" y="613661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23722" y="602437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933453" y="455869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933453" y="461327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748239" y="529025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924435" y="309588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739221" y="382745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22747" y="317374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45" name="Rectangle 44"/>
          <p:cNvSpPr/>
          <p:nvPr/>
        </p:nvSpPr>
        <p:spPr>
          <a:xfrm>
            <a:off x="5899522" y="163498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714308" y="236654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99522" y="1704969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sp>
        <p:nvSpPr>
          <p:cNvPr id="48" name="Rectangle 47"/>
          <p:cNvSpPr/>
          <p:nvPr/>
        </p:nvSpPr>
        <p:spPr>
          <a:xfrm>
            <a:off x="5237236" y="6450002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72907" y="15959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iece * top = </a:t>
            </a:r>
          </a:p>
          <a:p>
            <a:r>
              <a:rPr lang="en-US" dirty="0"/>
              <a:t>	</a:t>
            </a:r>
            <a:r>
              <a:rPr lang="en-US" dirty="0" smtClean="0"/>
              <a:t>board[2][2].stack;</a:t>
            </a:r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oard[2][2].stack = NULL;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71246" y="1154880"/>
            <a:ext cx="76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top</a:t>
            </a:r>
          </a:p>
        </p:txBody>
      </p:sp>
      <p:cxnSp>
        <p:nvCxnSpPr>
          <p:cNvPr id="51" name="Straight Arrow Connector 50"/>
          <p:cNvCxnSpPr>
            <a:stCxn id="50" idx="2"/>
            <a:endCxn id="30" idx="1"/>
          </p:cNvCxnSpPr>
          <p:nvPr/>
        </p:nvCxnSpPr>
        <p:spPr>
          <a:xfrm>
            <a:off x="553247" y="1524212"/>
            <a:ext cx="522308" cy="410704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002035" y="1119623"/>
            <a:ext cx="2141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oard[0][3].stack</a:t>
            </a:r>
          </a:p>
        </p:txBody>
      </p:sp>
      <p:cxnSp>
        <p:nvCxnSpPr>
          <p:cNvPr id="53" name="Straight Arrow Connector 52"/>
          <p:cNvCxnSpPr>
            <a:stCxn id="52" idx="2"/>
          </p:cNvCxnSpPr>
          <p:nvPr/>
        </p:nvCxnSpPr>
        <p:spPr>
          <a:xfrm flipH="1">
            <a:off x="7502063" y="1488955"/>
            <a:ext cx="570775" cy="59836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87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934030" y="5793193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610450" y="607076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99755" y="595852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09486" y="4492841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09486" y="4547427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24272" y="522440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00468" y="3030038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15254" y="3761599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8780" y="310789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30" name="Rectangle 29"/>
          <p:cNvSpPr/>
          <p:nvPr/>
        </p:nvSpPr>
        <p:spPr>
          <a:xfrm>
            <a:off x="1075555" y="1569135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90341" y="2300696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5555" y="163911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29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that we want to move the stack in square [2,2] on square [0,3]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arallelogram 34"/>
          <p:cNvSpPr/>
          <p:nvPr/>
        </p:nvSpPr>
        <p:spPr>
          <a:xfrm>
            <a:off x="4995213" y="5877369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757997" y="5859044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434417" y="613661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23722" y="602437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933453" y="455869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933453" y="461327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748239" y="529025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924435" y="309588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739221" y="382745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22747" y="317374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45" name="Rectangle 44"/>
          <p:cNvSpPr/>
          <p:nvPr/>
        </p:nvSpPr>
        <p:spPr>
          <a:xfrm>
            <a:off x="5899522" y="163498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714308" y="236654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99522" y="1704969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sp>
        <p:nvSpPr>
          <p:cNvPr id="48" name="Rectangle 47"/>
          <p:cNvSpPr/>
          <p:nvPr/>
        </p:nvSpPr>
        <p:spPr>
          <a:xfrm>
            <a:off x="5237236" y="6450002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72907" y="159598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iece * top = </a:t>
            </a:r>
          </a:p>
          <a:p>
            <a:r>
              <a:rPr lang="en-US" dirty="0"/>
              <a:t>	</a:t>
            </a:r>
            <a:r>
              <a:rPr lang="en-US" dirty="0" smtClean="0"/>
              <a:t>board[2][2].stack;</a:t>
            </a:r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oard[2][2].stack = NULL;</a:t>
            </a:r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oard[2][2].</a:t>
            </a:r>
            <a:r>
              <a:rPr lang="en-US" dirty="0" err="1" smtClean="0"/>
              <a:t>num_pieces</a:t>
            </a:r>
            <a:r>
              <a:rPr lang="en-US" dirty="0" smtClean="0"/>
              <a:t> = 0;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71246" y="1154880"/>
            <a:ext cx="76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top</a:t>
            </a:r>
          </a:p>
        </p:txBody>
      </p:sp>
      <p:cxnSp>
        <p:nvCxnSpPr>
          <p:cNvPr id="51" name="Straight Arrow Connector 50"/>
          <p:cNvCxnSpPr>
            <a:stCxn id="50" idx="2"/>
            <a:endCxn id="30" idx="1"/>
          </p:cNvCxnSpPr>
          <p:nvPr/>
        </p:nvCxnSpPr>
        <p:spPr>
          <a:xfrm>
            <a:off x="553247" y="1524212"/>
            <a:ext cx="522308" cy="410704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002035" y="1119623"/>
            <a:ext cx="2141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oard[0][3].stack</a:t>
            </a:r>
          </a:p>
        </p:txBody>
      </p:sp>
      <p:cxnSp>
        <p:nvCxnSpPr>
          <p:cNvPr id="53" name="Straight Arrow Connector 52"/>
          <p:cNvCxnSpPr>
            <a:stCxn id="52" idx="2"/>
          </p:cNvCxnSpPr>
          <p:nvPr/>
        </p:nvCxnSpPr>
        <p:spPr>
          <a:xfrm flipH="1">
            <a:off x="7502063" y="1488955"/>
            <a:ext cx="570775" cy="59836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23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934030" y="5793193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610450" y="607076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99755" y="595852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09486" y="4492841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09486" y="4547427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24272" y="522440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00468" y="3030038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15254" y="3761599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8780" y="310789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30" name="Rectangle 29"/>
          <p:cNvSpPr/>
          <p:nvPr/>
        </p:nvSpPr>
        <p:spPr>
          <a:xfrm>
            <a:off x="1075555" y="1569135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90341" y="2300696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5555" y="163911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29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that we want to move the stack in square [2,2] on square [0,3]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arallelogram 34"/>
          <p:cNvSpPr/>
          <p:nvPr/>
        </p:nvSpPr>
        <p:spPr>
          <a:xfrm>
            <a:off x="4995213" y="5877369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757997" y="5859044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434417" y="613661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23722" y="602437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933453" y="455869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933453" y="461327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748239" y="529025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924435" y="309588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739221" y="382745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22747" y="317374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45" name="Rectangle 44"/>
          <p:cNvSpPr/>
          <p:nvPr/>
        </p:nvSpPr>
        <p:spPr>
          <a:xfrm>
            <a:off x="5899522" y="163498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714308" y="236654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99522" y="1704969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sp>
        <p:nvSpPr>
          <p:cNvPr id="48" name="Rectangle 47"/>
          <p:cNvSpPr/>
          <p:nvPr/>
        </p:nvSpPr>
        <p:spPr>
          <a:xfrm>
            <a:off x="5237236" y="6450002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72907" y="159598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iece * </a:t>
            </a:r>
            <a:r>
              <a:rPr lang="en-US" dirty="0" err="1" smtClean="0"/>
              <a:t>curr</a:t>
            </a:r>
            <a:r>
              <a:rPr lang="en-US" dirty="0" smtClean="0"/>
              <a:t> = top;</a:t>
            </a:r>
          </a:p>
          <a:p>
            <a:endParaRPr lang="en-US" sz="600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171246" y="1154880"/>
            <a:ext cx="1428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op, </a:t>
            </a:r>
            <a:r>
              <a:rPr lang="en-US" dirty="0" err="1" smtClean="0"/>
              <a:t>curr</a:t>
            </a:r>
            <a:endParaRPr lang="en-US" dirty="0" smtClean="0"/>
          </a:p>
        </p:txBody>
      </p:sp>
      <p:cxnSp>
        <p:nvCxnSpPr>
          <p:cNvPr id="51" name="Straight Arrow Connector 50"/>
          <p:cNvCxnSpPr>
            <a:endCxn id="30" idx="1"/>
          </p:cNvCxnSpPr>
          <p:nvPr/>
        </p:nvCxnSpPr>
        <p:spPr>
          <a:xfrm>
            <a:off x="688895" y="1569135"/>
            <a:ext cx="386660" cy="36578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002035" y="1119623"/>
            <a:ext cx="2141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oard[0][3].stack</a:t>
            </a:r>
          </a:p>
        </p:txBody>
      </p:sp>
      <p:cxnSp>
        <p:nvCxnSpPr>
          <p:cNvPr id="53" name="Straight Arrow Connector 52"/>
          <p:cNvCxnSpPr>
            <a:stCxn id="52" idx="2"/>
          </p:cNvCxnSpPr>
          <p:nvPr/>
        </p:nvCxnSpPr>
        <p:spPr>
          <a:xfrm flipH="1">
            <a:off x="7502063" y="1488955"/>
            <a:ext cx="570775" cy="59836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6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934030" y="5793193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610450" y="607076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99755" y="595852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09486" y="4492841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09486" y="4547427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24272" y="522440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00468" y="3030038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15254" y="3761599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8780" y="310789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30" name="Rectangle 29"/>
          <p:cNvSpPr/>
          <p:nvPr/>
        </p:nvSpPr>
        <p:spPr>
          <a:xfrm>
            <a:off x="1075555" y="1569135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90341" y="2300696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5555" y="163911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29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that we want to move the stack in square [2,2] on square [0,3]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arallelogram 34"/>
          <p:cNvSpPr/>
          <p:nvPr/>
        </p:nvSpPr>
        <p:spPr>
          <a:xfrm>
            <a:off x="4995213" y="5877369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757997" y="5859044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434417" y="613661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23722" y="602437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933453" y="455869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933453" y="461327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748239" y="529025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924435" y="309588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739221" y="382745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22747" y="317374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45" name="Rectangle 44"/>
          <p:cNvSpPr/>
          <p:nvPr/>
        </p:nvSpPr>
        <p:spPr>
          <a:xfrm>
            <a:off x="5899522" y="163498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714308" y="236654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99522" y="1704969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sp>
        <p:nvSpPr>
          <p:cNvPr id="48" name="Rectangle 47"/>
          <p:cNvSpPr/>
          <p:nvPr/>
        </p:nvSpPr>
        <p:spPr>
          <a:xfrm>
            <a:off x="5237236" y="6450002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72907" y="159598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iece * </a:t>
            </a:r>
            <a:r>
              <a:rPr lang="en-US" dirty="0" err="1" smtClean="0"/>
              <a:t>curr</a:t>
            </a:r>
            <a:r>
              <a:rPr lang="en-US" dirty="0" smtClean="0"/>
              <a:t> = top;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hile(</a:t>
            </a:r>
            <a:r>
              <a:rPr lang="en-US" dirty="0" err="1" smtClean="0"/>
              <a:t>curr</a:t>
            </a:r>
            <a:r>
              <a:rPr lang="en-US" dirty="0" smtClean="0"/>
              <a:t>-&gt;next != NULL)</a:t>
            </a:r>
          </a:p>
          <a:p>
            <a:r>
              <a:rPr lang="en-US" dirty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 = </a:t>
            </a:r>
            <a:r>
              <a:rPr lang="en-US" dirty="0" err="1" smtClean="0"/>
              <a:t>curr</a:t>
            </a:r>
            <a:r>
              <a:rPr lang="en-US" dirty="0" smtClean="0"/>
              <a:t>-&gt;next;</a:t>
            </a:r>
          </a:p>
          <a:p>
            <a:endParaRPr lang="en-US" sz="600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171246" y="1154880"/>
            <a:ext cx="1428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op, </a:t>
            </a:r>
            <a:r>
              <a:rPr lang="en-US" dirty="0" err="1" smtClean="0"/>
              <a:t>curr</a:t>
            </a:r>
            <a:endParaRPr lang="en-US" dirty="0" smtClean="0"/>
          </a:p>
        </p:txBody>
      </p:sp>
      <p:cxnSp>
        <p:nvCxnSpPr>
          <p:cNvPr id="51" name="Straight Arrow Connector 50"/>
          <p:cNvCxnSpPr>
            <a:endCxn id="30" idx="1"/>
          </p:cNvCxnSpPr>
          <p:nvPr/>
        </p:nvCxnSpPr>
        <p:spPr>
          <a:xfrm>
            <a:off x="688895" y="1569135"/>
            <a:ext cx="386660" cy="36578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002035" y="1119623"/>
            <a:ext cx="2141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oard[0][3].stack</a:t>
            </a:r>
          </a:p>
        </p:txBody>
      </p:sp>
      <p:cxnSp>
        <p:nvCxnSpPr>
          <p:cNvPr id="53" name="Straight Arrow Connector 52"/>
          <p:cNvCxnSpPr>
            <a:stCxn id="52" idx="2"/>
          </p:cNvCxnSpPr>
          <p:nvPr/>
        </p:nvCxnSpPr>
        <p:spPr>
          <a:xfrm flipH="1">
            <a:off x="7502063" y="1488955"/>
            <a:ext cx="570775" cy="59836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0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8595" y="2130425"/>
            <a:ext cx="766590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/>
              <a:t>Some Feedback on Assignment 1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6178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934030" y="5793193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610450" y="607076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99755" y="595852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09486" y="4492841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09486" y="4547427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24272" y="522440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00468" y="3030038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15254" y="3761599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8780" y="310789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30" name="Rectangle 29"/>
          <p:cNvSpPr/>
          <p:nvPr/>
        </p:nvSpPr>
        <p:spPr>
          <a:xfrm>
            <a:off x="1075555" y="1569135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90341" y="2300696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5555" y="163911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29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that we want to move the stack in square [2,2] on square [0,3]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arallelogram 34"/>
          <p:cNvSpPr/>
          <p:nvPr/>
        </p:nvSpPr>
        <p:spPr>
          <a:xfrm>
            <a:off x="4995213" y="5877369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757997" y="5859044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434417" y="613661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23722" y="602437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933453" y="455869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933453" y="461327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748239" y="529025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924435" y="309588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739221" y="382745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22747" y="317374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45" name="Rectangle 44"/>
          <p:cNvSpPr/>
          <p:nvPr/>
        </p:nvSpPr>
        <p:spPr>
          <a:xfrm>
            <a:off x="5899522" y="163498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714308" y="236654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99522" y="1704969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sp>
        <p:nvSpPr>
          <p:cNvPr id="48" name="Rectangle 47"/>
          <p:cNvSpPr/>
          <p:nvPr/>
        </p:nvSpPr>
        <p:spPr>
          <a:xfrm>
            <a:off x="5237236" y="6450002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72907" y="159598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iece * </a:t>
            </a:r>
            <a:r>
              <a:rPr lang="en-US" dirty="0" err="1" smtClean="0"/>
              <a:t>curr</a:t>
            </a:r>
            <a:r>
              <a:rPr lang="en-US" dirty="0" smtClean="0"/>
              <a:t> = top;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hile(</a:t>
            </a:r>
            <a:r>
              <a:rPr lang="en-US" dirty="0" err="1" smtClean="0"/>
              <a:t>curr</a:t>
            </a:r>
            <a:r>
              <a:rPr lang="en-US" dirty="0" smtClean="0"/>
              <a:t>-&gt;next != NULL)</a:t>
            </a:r>
          </a:p>
          <a:p>
            <a:r>
              <a:rPr lang="en-US" dirty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 = </a:t>
            </a:r>
            <a:r>
              <a:rPr lang="en-US" dirty="0" err="1" smtClean="0"/>
              <a:t>curr</a:t>
            </a:r>
            <a:r>
              <a:rPr lang="en-US" dirty="0" smtClean="0"/>
              <a:t>-&gt;next;</a:t>
            </a:r>
          </a:p>
          <a:p>
            <a:endParaRPr lang="en-US" sz="600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278886" y="1197928"/>
            <a:ext cx="1428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top</a:t>
            </a:r>
          </a:p>
        </p:txBody>
      </p:sp>
      <p:cxnSp>
        <p:nvCxnSpPr>
          <p:cNvPr id="51" name="Straight Arrow Connector 50"/>
          <p:cNvCxnSpPr>
            <a:endCxn id="30" idx="1"/>
          </p:cNvCxnSpPr>
          <p:nvPr/>
        </p:nvCxnSpPr>
        <p:spPr>
          <a:xfrm>
            <a:off x="688895" y="1569135"/>
            <a:ext cx="386660" cy="36578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9460" y="2833688"/>
            <a:ext cx="1428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curr</a:t>
            </a:r>
            <a:endParaRPr lang="en-US" dirty="0" smtClean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88052" y="3173744"/>
            <a:ext cx="386660" cy="36578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002035" y="1119623"/>
            <a:ext cx="2141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oard[0][3].stack</a:t>
            </a:r>
          </a:p>
        </p:txBody>
      </p:sp>
      <p:cxnSp>
        <p:nvCxnSpPr>
          <p:cNvPr id="55" name="Straight Arrow Connector 54"/>
          <p:cNvCxnSpPr>
            <a:stCxn id="54" idx="2"/>
          </p:cNvCxnSpPr>
          <p:nvPr/>
        </p:nvCxnSpPr>
        <p:spPr>
          <a:xfrm flipH="1">
            <a:off x="7502063" y="1488955"/>
            <a:ext cx="570775" cy="59836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824538" y="2087316"/>
            <a:ext cx="2941483" cy="74637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8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934030" y="5793193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610450" y="607076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99755" y="595852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09486" y="4492841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09486" y="4547427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24272" y="522440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00468" y="3030038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15254" y="3761599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8780" y="310789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30" name="Rectangle 29"/>
          <p:cNvSpPr/>
          <p:nvPr/>
        </p:nvSpPr>
        <p:spPr>
          <a:xfrm>
            <a:off x="1075555" y="1569135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90341" y="2300696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5555" y="163911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29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that we want to move the stack in square [2,2] on square [0,3]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arallelogram 34"/>
          <p:cNvSpPr/>
          <p:nvPr/>
        </p:nvSpPr>
        <p:spPr>
          <a:xfrm>
            <a:off x="4995213" y="5877369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757997" y="5859044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434417" y="613661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23722" y="602437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933453" y="455869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933453" y="461327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748239" y="529025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924435" y="309588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739221" y="382745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22747" y="317374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45" name="Rectangle 44"/>
          <p:cNvSpPr/>
          <p:nvPr/>
        </p:nvSpPr>
        <p:spPr>
          <a:xfrm>
            <a:off x="5899522" y="163498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714308" y="236654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99522" y="1704969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sp>
        <p:nvSpPr>
          <p:cNvPr id="48" name="Rectangle 47"/>
          <p:cNvSpPr/>
          <p:nvPr/>
        </p:nvSpPr>
        <p:spPr>
          <a:xfrm>
            <a:off x="5237236" y="6450002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72907" y="159598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iece * </a:t>
            </a:r>
            <a:r>
              <a:rPr lang="en-US" dirty="0" err="1" smtClean="0"/>
              <a:t>curr</a:t>
            </a:r>
            <a:r>
              <a:rPr lang="en-US" dirty="0" smtClean="0"/>
              <a:t> = top;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hile(</a:t>
            </a:r>
            <a:r>
              <a:rPr lang="en-US" dirty="0" err="1" smtClean="0"/>
              <a:t>curr</a:t>
            </a:r>
            <a:r>
              <a:rPr lang="en-US" dirty="0" smtClean="0"/>
              <a:t>-&gt;next != NULL)</a:t>
            </a:r>
          </a:p>
          <a:p>
            <a:r>
              <a:rPr lang="en-US" dirty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 = </a:t>
            </a:r>
            <a:r>
              <a:rPr lang="en-US" dirty="0" err="1" smtClean="0"/>
              <a:t>curr</a:t>
            </a:r>
            <a:r>
              <a:rPr lang="en-US" dirty="0" smtClean="0"/>
              <a:t>-&gt;next;</a:t>
            </a:r>
          </a:p>
          <a:p>
            <a:endParaRPr lang="en-US" sz="600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278886" y="1197928"/>
            <a:ext cx="1428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top</a:t>
            </a:r>
          </a:p>
        </p:txBody>
      </p:sp>
      <p:cxnSp>
        <p:nvCxnSpPr>
          <p:cNvPr id="51" name="Straight Arrow Connector 50"/>
          <p:cNvCxnSpPr>
            <a:endCxn id="30" idx="1"/>
          </p:cNvCxnSpPr>
          <p:nvPr/>
        </p:nvCxnSpPr>
        <p:spPr>
          <a:xfrm>
            <a:off x="688895" y="1569135"/>
            <a:ext cx="386660" cy="36578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82806" y="4243946"/>
            <a:ext cx="1428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curr</a:t>
            </a:r>
            <a:endParaRPr lang="en-US" dirty="0" smtClean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71398" y="4584002"/>
            <a:ext cx="386660" cy="36578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002035" y="1119623"/>
            <a:ext cx="2141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oard[0][3].stack</a:t>
            </a:r>
          </a:p>
        </p:txBody>
      </p:sp>
      <p:cxnSp>
        <p:nvCxnSpPr>
          <p:cNvPr id="55" name="Straight Arrow Connector 54"/>
          <p:cNvCxnSpPr>
            <a:stCxn id="54" idx="2"/>
          </p:cNvCxnSpPr>
          <p:nvPr/>
        </p:nvCxnSpPr>
        <p:spPr>
          <a:xfrm flipH="1">
            <a:off x="7502063" y="1488955"/>
            <a:ext cx="570775" cy="59836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824538" y="2087316"/>
            <a:ext cx="2941483" cy="74637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109486" y="4492841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09486" y="4547427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678096" y="2162338"/>
            <a:ext cx="3221426" cy="2787445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00468" y="3030038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15254" y="3761599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8780" y="310789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30" name="Rectangle 29"/>
          <p:cNvSpPr/>
          <p:nvPr/>
        </p:nvSpPr>
        <p:spPr>
          <a:xfrm>
            <a:off x="1075555" y="1569135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90341" y="2300696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5555" y="163911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29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that we want to move the stack in square [2,2] on square [0,3]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arallelogram 34"/>
          <p:cNvSpPr/>
          <p:nvPr/>
        </p:nvSpPr>
        <p:spPr>
          <a:xfrm>
            <a:off x="4995213" y="5877369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757997" y="5859044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434417" y="613661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23722" y="602437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933453" y="455869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933453" y="461327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748239" y="529025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924435" y="309588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739221" y="382745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22747" y="317374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45" name="Rectangle 44"/>
          <p:cNvSpPr/>
          <p:nvPr/>
        </p:nvSpPr>
        <p:spPr>
          <a:xfrm>
            <a:off x="5899522" y="163498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714308" y="236654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99522" y="1704969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sp>
        <p:nvSpPr>
          <p:cNvPr id="48" name="Rectangle 47"/>
          <p:cNvSpPr/>
          <p:nvPr/>
        </p:nvSpPr>
        <p:spPr>
          <a:xfrm>
            <a:off x="5237236" y="6450002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72907" y="159598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curr</a:t>
            </a:r>
            <a:r>
              <a:rPr lang="en-US" dirty="0" smtClean="0"/>
              <a:t>-&gt; next = </a:t>
            </a:r>
          </a:p>
          <a:p>
            <a:r>
              <a:rPr lang="en-US" dirty="0"/>
              <a:t>	</a:t>
            </a:r>
            <a:r>
              <a:rPr lang="en-US" dirty="0" smtClean="0"/>
              <a:t>board[0][3].stack;</a:t>
            </a:r>
          </a:p>
          <a:p>
            <a:endParaRPr lang="en-US" sz="600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278886" y="1197928"/>
            <a:ext cx="1428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top</a:t>
            </a:r>
          </a:p>
        </p:txBody>
      </p:sp>
      <p:cxnSp>
        <p:nvCxnSpPr>
          <p:cNvPr id="51" name="Straight Arrow Connector 50"/>
          <p:cNvCxnSpPr>
            <a:endCxn id="30" idx="1"/>
          </p:cNvCxnSpPr>
          <p:nvPr/>
        </p:nvCxnSpPr>
        <p:spPr>
          <a:xfrm>
            <a:off x="688895" y="1569135"/>
            <a:ext cx="386660" cy="36578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82806" y="4243946"/>
            <a:ext cx="1428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curr</a:t>
            </a:r>
            <a:endParaRPr lang="en-US" dirty="0" smtClean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71398" y="4584002"/>
            <a:ext cx="386660" cy="36578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002035" y="1119623"/>
            <a:ext cx="2141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oard[0][3].stack</a:t>
            </a:r>
          </a:p>
        </p:txBody>
      </p:sp>
      <p:cxnSp>
        <p:nvCxnSpPr>
          <p:cNvPr id="55" name="Straight Arrow Connector 54"/>
          <p:cNvCxnSpPr>
            <a:stCxn id="54" idx="2"/>
          </p:cNvCxnSpPr>
          <p:nvPr/>
        </p:nvCxnSpPr>
        <p:spPr>
          <a:xfrm flipH="1">
            <a:off x="7502063" y="1488955"/>
            <a:ext cx="570775" cy="59836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96681" y="1620175"/>
            <a:ext cx="2941483" cy="74637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109486" y="4492841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09486" y="4547427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678096" y="2162338"/>
            <a:ext cx="3221426" cy="2787445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00468" y="3030038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15254" y="3761599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8780" y="310789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30" name="Rectangle 29"/>
          <p:cNvSpPr/>
          <p:nvPr/>
        </p:nvSpPr>
        <p:spPr>
          <a:xfrm>
            <a:off x="1075555" y="1569135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90341" y="2300696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5555" y="163911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29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that we want to move the stack in square [2,2] on square [0,3]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arallelogram 34"/>
          <p:cNvSpPr/>
          <p:nvPr/>
        </p:nvSpPr>
        <p:spPr>
          <a:xfrm>
            <a:off x="4995213" y="5877369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757997" y="5859044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434417" y="613661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23722" y="602437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933453" y="455869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933453" y="461327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748239" y="529025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924435" y="309588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739221" y="382745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22747" y="317374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45" name="Rectangle 44"/>
          <p:cNvSpPr/>
          <p:nvPr/>
        </p:nvSpPr>
        <p:spPr>
          <a:xfrm>
            <a:off x="5899522" y="163498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714308" y="236654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99522" y="1704969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sp>
        <p:nvSpPr>
          <p:cNvPr id="48" name="Rectangle 47"/>
          <p:cNvSpPr/>
          <p:nvPr/>
        </p:nvSpPr>
        <p:spPr>
          <a:xfrm>
            <a:off x="5237236" y="6450002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72907" y="159598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board[0][3].stack =top</a:t>
            </a:r>
          </a:p>
          <a:p>
            <a:endParaRPr lang="en-US" sz="600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278886" y="1197928"/>
            <a:ext cx="1428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top</a:t>
            </a:r>
          </a:p>
        </p:txBody>
      </p:sp>
      <p:cxnSp>
        <p:nvCxnSpPr>
          <p:cNvPr id="51" name="Straight Arrow Connector 50"/>
          <p:cNvCxnSpPr>
            <a:endCxn id="30" idx="1"/>
          </p:cNvCxnSpPr>
          <p:nvPr/>
        </p:nvCxnSpPr>
        <p:spPr>
          <a:xfrm>
            <a:off x="688895" y="1569135"/>
            <a:ext cx="386660" cy="36578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82806" y="4243946"/>
            <a:ext cx="1428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curr</a:t>
            </a:r>
            <a:endParaRPr lang="en-US" dirty="0" smtClean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71398" y="4584002"/>
            <a:ext cx="386660" cy="36578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002035" y="1119623"/>
            <a:ext cx="2141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oard[0][3].stack</a:t>
            </a:r>
          </a:p>
        </p:txBody>
      </p:sp>
      <p:cxnSp>
        <p:nvCxnSpPr>
          <p:cNvPr id="55" name="Straight Arrow Connector 54"/>
          <p:cNvCxnSpPr>
            <a:stCxn id="54" idx="2"/>
          </p:cNvCxnSpPr>
          <p:nvPr/>
        </p:nvCxnSpPr>
        <p:spPr>
          <a:xfrm flipH="1">
            <a:off x="7502063" y="1488955"/>
            <a:ext cx="570775" cy="59836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7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109486" y="4492841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09486" y="4547427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678096" y="2162338"/>
            <a:ext cx="3221426" cy="2787445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00468" y="3030038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15254" y="3761599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8780" y="310789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30" name="Rectangle 29"/>
          <p:cNvSpPr/>
          <p:nvPr/>
        </p:nvSpPr>
        <p:spPr>
          <a:xfrm>
            <a:off x="1075555" y="1569135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90341" y="2300696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5555" y="163911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29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that we want to move the stack in square [2,2] on square [0,3]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arallelogram 34"/>
          <p:cNvSpPr/>
          <p:nvPr/>
        </p:nvSpPr>
        <p:spPr>
          <a:xfrm>
            <a:off x="4995213" y="5877369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757997" y="5859044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434417" y="613661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23722" y="602437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933453" y="455869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933453" y="461327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748239" y="529025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924435" y="309588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739221" y="382745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22747" y="317374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GREEN</a:t>
            </a:r>
            <a:endParaRPr lang="en-US" sz="2800" b="1" dirty="0"/>
          </a:p>
        </p:txBody>
      </p:sp>
      <p:sp>
        <p:nvSpPr>
          <p:cNvPr id="45" name="Rectangle 44"/>
          <p:cNvSpPr/>
          <p:nvPr/>
        </p:nvSpPr>
        <p:spPr>
          <a:xfrm>
            <a:off x="5899522" y="163498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714308" y="236654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99522" y="1704969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RED</a:t>
            </a:r>
            <a:endParaRPr lang="en-US" sz="2800" b="1" dirty="0"/>
          </a:p>
        </p:txBody>
      </p:sp>
      <p:sp>
        <p:nvSpPr>
          <p:cNvPr id="48" name="Rectangle 47"/>
          <p:cNvSpPr/>
          <p:nvPr/>
        </p:nvSpPr>
        <p:spPr>
          <a:xfrm>
            <a:off x="5237236" y="6450002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72907" y="159598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board[0][3].stack =top</a:t>
            </a:r>
          </a:p>
          <a:p>
            <a:endParaRPr lang="en-US" sz="600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278886" y="1131102"/>
            <a:ext cx="2365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op, board[0][3].stack</a:t>
            </a:r>
          </a:p>
        </p:txBody>
      </p:sp>
      <p:cxnSp>
        <p:nvCxnSpPr>
          <p:cNvPr id="51" name="Straight Arrow Connector 50"/>
          <p:cNvCxnSpPr>
            <a:endCxn id="30" idx="1"/>
          </p:cNvCxnSpPr>
          <p:nvPr/>
        </p:nvCxnSpPr>
        <p:spPr>
          <a:xfrm>
            <a:off x="688895" y="1569135"/>
            <a:ext cx="386660" cy="36578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82806" y="4243946"/>
            <a:ext cx="1428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curr</a:t>
            </a:r>
            <a:endParaRPr lang="en-US" dirty="0" smtClean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71398" y="4584002"/>
            <a:ext cx="386660" cy="36578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07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2439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5223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71643" y="653274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60948" y="642050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11101" y="5127619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911102" y="5201633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85465" y="568638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89705" y="4267777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9706" y="4341791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2405503" y="4835515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80641" y="3327991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0642" y="3402005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96439" y="3895729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9985" y="2385422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986" y="2459436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15783" y="2953160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948" y="1474274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79949" y="1548288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95746" y="2042012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99984" y="539665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9985" y="613679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5782" y="1107403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904406" y="637001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oard[0][3].stack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20773" y="826042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69100" y="6421360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</p:spTree>
    <p:extLst>
      <p:ext uri="{BB962C8B-B14F-4D97-AF65-F5344CB8AC3E}">
        <p14:creationId xmlns:p14="http://schemas.microsoft.com/office/powerpoint/2010/main" val="21456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2439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5223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71643" y="653274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60948" y="642050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11101" y="5127619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911102" y="5201633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85465" y="568638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89705" y="4267777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9706" y="4341791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2405503" y="4835515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80641" y="3327991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0642" y="3402005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96439" y="3895729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9985" y="2385422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986" y="2459436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15783" y="2953160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948" y="1474274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79949" y="1548288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95746" y="2042012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99984" y="539665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9985" y="613679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5782" y="1107403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904406" y="637001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oard[0][3].stack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20773" y="826042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69100" y="6421360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348648" y="2459436"/>
            <a:ext cx="37458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NOW WE NEED TO REMOVE PIECES IN EXCESS FROM THE STACK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96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2439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5223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71643" y="653274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60948" y="642050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11101" y="5127619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911102" y="5201633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85465" y="568638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89705" y="4267777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9706" y="4341791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2405503" y="4835515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80641" y="3327991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0642" y="3402005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96439" y="3895729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9985" y="2385422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986" y="2459436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15783" y="2953160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948" y="1474274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79949" y="1548288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95746" y="2042012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99984" y="539665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9985" y="613679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5782" y="1107403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6697" y="436947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oard[0][3].stack,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20773" y="826042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69100" y="6421360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16697" y="730990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6329220" y="462036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nt count = 1;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6329219" y="877619"/>
            <a:ext cx="2432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iece *last = NULL;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313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2439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5223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71643" y="653274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60948" y="642050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11101" y="5127619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911102" y="5201633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85465" y="568638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89705" y="4267777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9706" y="4341791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2405503" y="4835515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80641" y="3327991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0642" y="3402005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96439" y="3895729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9985" y="2385422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986" y="2459436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15783" y="2953160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948" y="1474274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79949" y="1548288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95746" y="2042012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99984" y="539665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9985" y="613679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5782" y="1107403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6697" y="436947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oard[0][3].stack,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20773" y="826042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69100" y="6421360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16697" y="730990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6329220" y="462036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nt count = 1;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5511158" y="2370089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hile(</a:t>
            </a:r>
            <a:r>
              <a:rPr lang="en-US" dirty="0" err="1" smtClean="0"/>
              <a:t>curr</a:t>
            </a:r>
            <a:r>
              <a:rPr lang="en-US" dirty="0" smtClean="0"/>
              <a:t> != NULL){</a:t>
            </a:r>
          </a:p>
          <a:p>
            <a:r>
              <a:rPr lang="en-US" dirty="0"/>
              <a:t>	</a:t>
            </a:r>
            <a:r>
              <a:rPr lang="en-US" dirty="0" smtClean="0"/>
              <a:t>if(count &lt; 5){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 = </a:t>
            </a:r>
            <a:r>
              <a:rPr lang="en-US" dirty="0" err="1" smtClean="0"/>
              <a:t>curr</a:t>
            </a:r>
            <a:r>
              <a:rPr lang="en-US" dirty="0" smtClean="0"/>
              <a:t> -&gt; next;</a:t>
            </a:r>
          </a:p>
          <a:p>
            <a:r>
              <a:rPr lang="en-US" dirty="0"/>
              <a:t>	</a:t>
            </a:r>
            <a:r>
              <a:rPr lang="en-US" dirty="0" smtClean="0"/>
              <a:t>	count++;</a:t>
            </a:r>
          </a:p>
          <a:p>
            <a:r>
              <a:rPr lang="en-US" dirty="0" smtClean="0"/>
              <a:t>	} else {</a:t>
            </a:r>
          </a:p>
          <a:p>
            <a:r>
              <a:rPr lang="en-US" dirty="0"/>
              <a:t>	</a:t>
            </a:r>
            <a:r>
              <a:rPr lang="en-US" dirty="0" smtClean="0"/>
              <a:t>	last = </a:t>
            </a:r>
            <a:r>
              <a:rPr lang="en-US" dirty="0" err="1" smtClean="0"/>
              <a:t>curr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600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6329219" y="877619"/>
            <a:ext cx="2432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iece *last = NULL;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04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2439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5223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71643" y="653274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60948" y="642050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11101" y="5127619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911102" y="5201633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85465" y="568638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89705" y="4267777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9706" y="4341791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2405503" y="4835515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80641" y="3327991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0642" y="3402005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96439" y="3895729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9985" y="2385422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986" y="2459436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15783" y="2953160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948" y="1474274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79949" y="1548288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95746" y="2042012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99984" y="539665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9985" y="613679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5782" y="1107403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6697" y="436947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oard[0][3].stack,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20773" y="826042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69100" y="6421360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16697" y="730990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6329220" y="462036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nt count = 1;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5511158" y="2370089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hile(</a:t>
            </a:r>
            <a:r>
              <a:rPr lang="en-US" dirty="0" err="1" smtClean="0"/>
              <a:t>curr</a:t>
            </a:r>
            <a:r>
              <a:rPr lang="en-US" dirty="0" smtClean="0"/>
              <a:t> != NULL){</a:t>
            </a:r>
          </a:p>
          <a:p>
            <a:r>
              <a:rPr lang="en-US" dirty="0"/>
              <a:t>	</a:t>
            </a:r>
            <a:r>
              <a:rPr lang="en-US" dirty="0" smtClean="0"/>
              <a:t>if(count &lt; 5){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 = </a:t>
            </a:r>
            <a:r>
              <a:rPr lang="en-US" dirty="0" err="1" smtClean="0"/>
              <a:t>curr</a:t>
            </a:r>
            <a:r>
              <a:rPr lang="en-US" dirty="0" smtClean="0"/>
              <a:t> -&gt; next;</a:t>
            </a:r>
          </a:p>
          <a:p>
            <a:r>
              <a:rPr lang="en-US" dirty="0"/>
              <a:t>	</a:t>
            </a:r>
            <a:r>
              <a:rPr lang="en-US" dirty="0" smtClean="0"/>
              <a:t>	count++;</a:t>
            </a:r>
          </a:p>
          <a:p>
            <a:r>
              <a:rPr lang="en-US" dirty="0" smtClean="0"/>
              <a:t>	} else {</a:t>
            </a:r>
          </a:p>
          <a:p>
            <a:r>
              <a:rPr lang="en-US" dirty="0"/>
              <a:t>	</a:t>
            </a:r>
            <a:r>
              <a:rPr lang="en-US" dirty="0" smtClean="0"/>
              <a:t>	last = </a:t>
            </a:r>
            <a:r>
              <a:rPr lang="en-US" dirty="0" err="1" smtClean="0"/>
              <a:t>curr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600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6329219" y="877619"/>
            <a:ext cx="2432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iece *last = NULL;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5511158" y="2408130"/>
            <a:ext cx="2941484" cy="2333771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26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case identify whether it is correct or not.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52715" y="2746161"/>
            <a:ext cx="8071920" cy="14586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dirty="0">
                <a:latin typeface="Courier"/>
                <a:cs typeface="Courier"/>
              </a:rPr>
              <a:t>char greeting[] = "hello";</a:t>
            </a:r>
          </a:p>
          <a:p>
            <a:r>
              <a:rPr lang="en-US" sz="2800" dirty="0" err="1" smtClean="0">
                <a:latin typeface="Courier"/>
                <a:cs typeface="Courier"/>
              </a:rPr>
              <a:t>strcpy</a:t>
            </a:r>
            <a:r>
              <a:rPr lang="en-US" sz="2800" dirty="0">
                <a:latin typeface="Courier"/>
                <a:cs typeface="Courier"/>
              </a:rPr>
              <a:t>(greeting, "hi how are you?")</a:t>
            </a:r>
            <a:r>
              <a:rPr lang="en-US" sz="2800" dirty="0" smtClean="0">
                <a:latin typeface="Courier"/>
                <a:cs typeface="Courier"/>
              </a:rPr>
              <a:t>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1266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2439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5223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71643" y="653274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60948" y="642050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11101" y="5127619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911102" y="5201633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85465" y="568638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89705" y="4267777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9706" y="4341791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2405503" y="4835515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80641" y="3327991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0642" y="3402005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96439" y="3895729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9985" y="2385422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986" y="2459436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15783" y="2953160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948" y="1474274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79949" y="1548288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95746" y="2042012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99984" y="539665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9985" y="613679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5782" y="1107403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6697" y="436947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oard[0][3].stack,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20773" y="826042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69100" y="6421360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16697" y="730990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6329220" y="462036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count = 1;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5511158" y="2370089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hile(</a:t>
            </a:r>
            <a:r>
              <a:rPr lang="en-US" dirty="0" err="1" smtClean="0"/>
              <a:t>curr</a:t>
            </a:r>
            <a:r>
              <a:rPr lang="en-US" dirty="0" smtClean="0"/>
              <a:t> != NULL){</a:t>
            </a:r>
          </a:p>
          <a:p>
            <a:r>
              <a:rPr lang="en-US" dirty="0"/>
              <a:t>	</a:t>
            </a:r>
            <a:r>
              <a:rPr lang="en-US" dirty="0" smtClean="0"/>
              <a:t>if(count &lt; 5){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 = </a:t>
            </a:r>
            <a:r>
              <a:rPr lang="en-US" dirty="0" err="1" smtClean="0"/>
              <a:t>curr</a:t>
            </a:r>
            <a:r>
              <a:rPr lang="en-US" dirty="0" smtClean="0"/>
              <a:t> -&gt; next;</a:t>
            </a:r>
          </a:p>
          <a:p>
            <a:r>
              <a:rPr lang="en-US" dirty="0"/>
              <a:t>	</a:t>
            </a:r>
            <a:r>
              <a:rPr lang="en-US" dirty="0" smtClean="0"/>
              <a:t>	count++;</a:t>
            </a:r>
          </a:p>
          <a:p>
            <a:r>
              <a:rPr lang="en-US" dirty="0" smtClean="0"/>
              <a:t>	} else {</a:t>
            </a:r>
          </a:p>
          <a:p>
            <a:r>
              <a:rPr lang="en-US" dirty="0"/>
              <a:t>	</a:t>
            </a:r>
            <a:r>
              <a:rPr lang="en-US" dirty="0" smtClean="0"/>
              <a:t>	last = </a:t>
            </a:r>
            <a:r>
              <a:rPr lang="en-US" dirty="0" err="1" smtClean="0"/>
              <a:t>curr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600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6329219" y="877619"/>
            <a:ext cx="2432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last = NULL;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5511158" y="2408131"/>
            <a:ext cx="2941483" cy="118633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9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2439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5223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71643" y="653274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60948" y="642050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11101" y="5127619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911102" y="5201633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85465" y="568638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89705" y="4267777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9706" y="4341791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2405503" y="4835515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80641" y="3327991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0642" y="3402005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96439" y="3895729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9985" y="2385422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986" y="2459436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15783" y="2953160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948" y="1474274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79949" y="1548288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95746" y="2042012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99984" y="539665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9985" y="613679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5782" y="1107403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6697" y="436947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oard[0][3].stack,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20773" y="826042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69100" y="6421360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16697" y="1474992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6329220" y="462036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count = 2;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5511158" y="2370089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hile(</a:t>
            </a:r>
            <a:r>
              <a:rPr lang="en-US" dirty="0" err="1" smtClean="0"/>
              <a:t>curr</a:t>
            </a:r>
            <a:r>
              <a:rPr lang="en-US" dirty="0" smtClean="0"/>
              <a:t> != NULL){</a:t>
            </a:r>
          </a:p>
          <a:p>
            <a:r>
              <a:rPr lang="en-US" dirty="0"/>
              <a:t>	</a:t>
            </a:r>
            <a:r>
              <a:rPr lang="en-US" dirty="0" smtClean="0"/>
              <a:t>if(count &lt; 5){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 = </a:t>
            </a:r>
            <a:r>
              <a:rPr lang="en-US" dirty="0" err="1" smtClean="0"/>
              <a:t>curr</a:t>
            </a:r>
            <a:r>
              <a:rPr lang="en-US" dirty="0" smtClean="0"/>
              <a:t> -&gt; next;</a:t>
            </a:r>
          </a:p>
          <a:p>
            <a:r>
              <a:rPr lang="en-US" dirty="0"/>
              <a:t>	</a:t>
            </a:r>
            <a:r>
              <a:rPr lang="en-US" dirty="0" smtClean="0"/>
              <a:t>	count++;</a:t>
            </a:r>
          </a:p>
          <a:p>
            <a:r>
              <a:rPr lang="en-US" dirty="0" smtClean="0"/>
              <a:t>	} else {</a:t>
            </a:r>
          </a:p>
          <a:p>
            <a:r>
              <a:rPr lang="en-US" dirty="0"/>
              <a:t>	</a:t>
            </a:r>
            <a:r>
              <a:rPr lang="en-US" dirty="0" smtClean="0"/>
              <a:t>	last = </a:t>
            </a:r>
            <a:r>
              <a:rPr lang="en-US" dirty="0" err="1" smtClean="0"/>
              <a:t>curr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600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6329219" y="877619"/>
            <a:ext cx="2432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last = NULL;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5511158" y="2408131"/>
            <a:ext cx="2941483" cy="118633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020773" y="1731772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20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2439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5223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71643" y="653274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60948" y="642050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11101" y="5127619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911102" y="5201633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85465" y="568638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89705" y="4267777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9706" y="4341791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2405503" y="4835515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80641" y="3327991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0642" y="3402005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96439" y="3895729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9985" y="2385422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986" y="2459436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15783" y="2953160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948" y="1474274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79949" y="1548288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95746" y="2042012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99984" y="539665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9985" y="613679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5782" y="1107403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6697" y="436947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oard[0][3].stack,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20773" y="826042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69100" y="6421360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97857" y="2370089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6329220" y="462036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count = 3;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5511158" y="2370089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hile(</a:t>
            </a:r>
            <a:r>
              <a:rPr lang="en-US" dirty="0" err="1" smtClean="0"/>
              <a:t>curr</a:t>
            </a:r>
            <a:r>
              <a:rPr lang="en-US" dirty="0" smtClean="0"/>
              <a:t> != NULL){</a:t>
            </a:r>
          </a:p>
          <a:p>
            <a:r>
              <a:rPr lang="en-US" dirty="0"/>
              <a:t>	</a:t>
            </a:r>
            <a:r>
              <a:rPr lang="en-US" dirty="0" smtClean="0"/>
              <a:t>if(count &lt; 5){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 = </a:t>
            </a:r>
            <a:r>
              <a:rPr lang="en-US" dirty="0" err="1" smtClean="0"/>
              <a:t>curr</a:t>
            </a:r>
            <a:r>
              <a:rPr lang="en-US" dirty="0" smtClean="0"/>
              <a:t> -&gt; next;</a:t>
            </a:r>
          </a:p>
          <a:p>
            <a:r>
              <a:rPr lang="en-US" dirty="0"/>
              <a:t>	</a:t>
            </a:r>
            <a:r>
              <a:rPr lang="en-US" dirty="0" smtClean="0"/>
              <a:t>	count++;</a:t>
            </a:r>
          </a:p>
          <a:p>
            <a:r>
              <a:rPr lang="en-US" dirty="0" smtClean="0"/>
              <a:t>	} else {</a:t>
            </a:r>
          </a:p>
          <a:p>
            <a:r>
              <a:rPr lang="en-US" dirty="0"/>
              <a:t>	</a:t>
            </a:r>
            <a:r>
              <a:rPr lang="en-US" dirty="0" smtClean="0"/>
              <a:t>	last = </a:t>
            </a:r>
            <a:r>
              <a:rPr lang="en-US" dirty="0" err="1" smtClean="0"/>
              <a:t>curr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600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6329219" y="877619"/>
            <a:ext cx="2432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last = NULL;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5511158" y="2408131"/>
            <a:ext cx="2941483" cy="118633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001933" y="2626869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273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2439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5223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71643" y="653274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60948" y="642050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11101" y="5127619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911102" y="5201633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85465" y="568638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89705" y="4267777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9706" y="4341791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2405503" y="4835515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80641" y="3327991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0642" y="3402005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96439" y="3895729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9985" y="2385422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986" y="2459436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15783" y="2953160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948" y="1474274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79949" y="1548288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95746" y="2042012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99984" y="539665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9985" y="613679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5782" y="1107403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6697" y="436947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oard[0][3].stack,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20773" y="826042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69100" y="6421360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68759" y="3319278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6329220" y="462036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count = 4;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5511158" y="2370089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hile(</a:t>
            </a:r>
            <a:r>
              <a:rPr lang="en-US" dirty="0" err="1" smtClean="0"/>
              <a:t>curr</a:t>
            </a:r>
            <a:r>
              <a:rPr lang="en-US" dirty="0" smtClean="0"/>
              <a:t> != NULL){</a:t>
            </a:r>
          </a:p>
          <a:p>
            <a:r>
              <a:rPr lang="en-US" dirty="0"/>
              <a:t>	</a:t>
            </a:r>
            <a:r>
              <a:rPr lang="en-US" dirty="0" smtClean="0"/>
              <a:t>if(count &lt; 5){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 = </a:t>
            </a:r>
            <a:r>
              <a:rPr lang="en-US" dirty="0" err="1" smtClean="0"/>
              <a:t>curr</a:t>
            </a:r>
            <a:r>
              <a:rPr lang="en-US" dirty="0" smtClean="0"/>
              <a:t> -&gt; next;</a:t>
            </a:r>
          </a:p>
          <a:p>
            <a:r>
              <a:rPr lang="en-US" dirty="0"/>
              <a:t>	</a:t>
            </a:r>
            <a:r>
              <a:rPr lang="en-US" dirty="0" smtClean="0"/>
              <a:t>	count++;</a:t>
            </a:r>
          </a:p>
          <a:p>
            <a:r>
              <a:rPr lang="en-US" dirty="0" smtClean="0"/>
              <a:t>	} else {</a:t>
            </a:r>
          </a:p>
          <a:p>
            <a:r>
              <a:rPr lang="en-US" dirty="0"/>
              <a:t>	</a:t>
            </a:r>
            <a:r>
              <a:rPr lang="en-US" dirty="0" smtClean="0"/>
              <a:t>	last = </a:t>
            </a:r>
            <a:r>
              <a:rPr lang="en-US" dirty="0" err="1" smtClean="0"/>
              <a:t>curr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600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6329219" y="877619"/>
            <a:ext cx="2432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last = NULL;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5511158" y="2408131"/>
            <a:ext cx="2941483" cy="118633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872835" y="3576058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67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2439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5223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71643" y="653274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60948" y="642050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11101" y="5127619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911102" y="5201633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85465" y="568638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89705" y="4267777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9706" y="4341791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2405503" y="4835515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80641" y="3327991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0642" y="3402005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96439" y="3895729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9985" y="2385422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986" y="2459436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15783" y="2953160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948" y="1474274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79949" y="1548288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95746" y="2042012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99984" y="539665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9985" y="613679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5782" y="1107403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6697" y="436947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oard[0][3].stack,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20773" y="826042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69100" y="6421360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33343" y="4287994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6329220" y="462036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count = 5;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5511158" y="2370089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hile(</a:t>
            </a:r>
            <a:r>
              <a:rPr lang="en-US" dirty="0" err="1" smtClean="0"/>
              <a:t>curr</a:t>
            </a:r>
            <a:r>
              <a:rPr lang="en-US" dirty="0" smtClean="0"/>
              <a:t> != NULL){</a:t>
            </a:r>
          </a:p>
          <a:p>
            <a:r>
              <a:rPr lang="en-US" dirty="0"/>
              <a:t>	</a:t>
            </a:r>
            <a:r>
              <a:rPr lang="en-US" dirty="0" smtClean="0"/>
              <a:t>if(count &lt; 5){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 = </a:t>
            </a:r>
            <a:r>
              <a:rPr lang="en-US" dirty="0" err="1" smtClean="0"/>
              <a:t>curr</a:t>
            </a:r>
            <a:r>
              <a:rPr lang="en-US" dirty="0" smtClean="0"/>
              <a:t> -&gt; next;</a:t>
            </a:r>
          </a:p>
          <a:p>
            <a:r>
              <a:rPr lang="en-US" dirty="0"/>
              <a:t>	</a:t>
            </a:r>
            <a:r>
              <a:rPr lang="en-US" dirty="0" smtClean="0"/>
              <a:t>	count++;</a:t>
            </a:r>
          </a:p>
          <a:p>
            <a:r>
              <a:rPr lang="en-US" dirty="0" smtClean="0"/>
              <a:t>	} else {</a:t>
            </a:r>
          </a:p>
          <a:p>
            <a:r>
              <a:rPr lang="en-US" dirty="0"/>
              <a:t>	</a:t>
            </a:r>
            <a:r>
              <a:rPr lang="en-US" dirty="0" smtClean="0"/>
              <a:t>	last = </a:t>
            </a:r>
            <a:r>
              <a:rPr lang="en-US" dirty="0" err="1" smtClean="0"/>
              <a:t>curr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600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6329219" y="877619"/>
            <a:ext cx="2432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last = NULL;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5511158" y="2385422"/>
            <a:ext cx="2941483" cy="118633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937419" y="4544774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7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2439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5223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71643" y="653274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60948" y="642050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11101" y="5127619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911102" y="5201633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85465" y="568638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89705" y="4267777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9706" y="4341791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2405503" y="4835515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80641" y="3327991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0642" y="3402005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96439" y="3895729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9985" y="2385422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986" y="2459436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15783" y="2953160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948" y="1474274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79949" y="1548288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95746" y="2042012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99984" y="539665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9985" y="613679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5782" y="1107403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6697" y="436947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oard[0][3].stack,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20773" y="826042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69100" y="6421360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33343" y="4287994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urr, last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6329220" y="462036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count = 5;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5511158" y="2370089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hile(</a:t>
            </a:r>
            <a:r>
              <a:rPr lang="en-US" dirty="0" err="1" smtClean="0"/>
              <a:t>curr</a:t>
            </a:r>
            <a:r>
              <a:rPr lang="en-US" dirty="0" smtClean="0"/>
              <a:t> != NULL){</a:t>
            </a:r>
          </a:p>
          <a:p>
            <a:r>
              <a:rPr lang="en-US" dirty="0"/>
              <a:t>	</a:t>
            </a:r>
            <a:r>
              <a:rPr lang="en-US" dirty="0" smtClean="0"/>
              <a:t>if(count &lt; 5){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 = </a:t>
            </a:r>
            <a:r>
              <a:rPr lang="en-US" dirty="0" err="1" smtClean="0"/>
              <a:t>curr</a:t>
            </a:r>
            <a:r>
              <a:rPr lang="en-US" dirty="0" smtClean="0"/>
              <a:t> -&gt; next;</a:t>
            </a:r>
          </a:p>
          <a:p>
            <a:r>
              <a:rPr lang="en-US" dirty="0"/>
              <a:t>	</a:t>
            </a:r>
            <a:r>
              <a:rPr lang="en-US" dirty="0" smtClean="0"/>
              <a:t>	count++;</a:t>
            </a:r>
          </a:p>
          <a:p>
            <a:r>
              <a:rPr lang="en-US" dirty="0" smtClean="0"/>
              <a:t>	} else {</a:t>
            </a:r>
          </a:p>
          <a:p>
            <a:r>
              <a:rPr lang="en-US" dirty="0"/>
              <a:t>	</a:t>
            </a:r>
            <a:r>
              <a:rPr lang="en-US" dirty="0" smtClean="0"/>
              <a:t>	last = </a:t>
            </a:r>
            <a:r>
              <a:rPr lang="en-US" dirty="0" err="1" smtClean="0"/>
              <a:t>curr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600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5562807" y="3402005"/>
            <a:ext cx="2941483" cy="1077916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937419" y="4544774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43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2439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5223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71643" y="653274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60948" y="642050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11101" y="5127619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911102" y="5201633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85465" y="568638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89705" y="4267777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9706" y="4341791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2405503" y="4835515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80641" y="3327991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0642" y="3402005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96439" y="3895729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9985" y="2385422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986" y="2459436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15783" y="2953160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948" y="1474274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79949" y="1548288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95746" y="2042012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99984" y="539665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9985" y="613679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5782" y="1107403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6697" y="436947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oard[0][3].stack,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20773" y="826042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69100" y="6421360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33343" y="4287994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urr, last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6329220" y="462036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count = 5;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5511158" y="2370089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hile(</a:t>
            </a:r>
            <a:r>
              <a:rPr lang="en-US" dirty="0" err="1" smtClean="0"/>
              <a:t>curr</a:t>
            </a:r>
            <a:r>
              <a:rPr lang="en-US" dirty="0" smtClean="0"/>
              <a:t> != NULL){</a:t>
            </a:r>
          </a:p>
          <a:p>
            <a:r>
              <a:rPr lang="en-US" dirty="0"/>
              <a:t>	</a:t>
            </a:r>
            <a:r>
              <a:rPr lang="en-US" dirty="0" smtClean="0"/>
              <a:t>if(count &lt; 5){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 = </a:t>
            </a:r>
            <a:r>
              <a:rPr lang="en-US" dirty="0" err="1" smtClean="0"/>
              <a:t>curr</a:t>
            </a:r>
            <a:r>
              <a:rPr lang="en-US" dirty="0" smtClean="0"/>
              <a:t> -&gt; next;</a:t>
            </a:r>
          </a:p>
          <a:p>
            <a:r>
              <a:rPr lang="en-US" dirty="0"/>
              <a:t>	</a:t>
            </a:r>
            <a:r>
              <a:rPr lang="en-US" dirty="0" smtClean="0"/>
              <a:t>	count++;</a:t>
            </a:r>
          </a:p>
          <a:p>
            <a:r>
              <a:rPr lang="en-US" dirty="0" smtClean="0"/>
              <a:t>	} else {</a:t>
            </a:r>
          </a:p>
          <a:p>
            <a:r>
              <a:rPr lang="en-US" dirty="0"/>
              <a:t>	</a:t>
            </a:r>
            <a:r>
              <a:rPr lang="en-US" dirty="0" smtClean="0"/>
              <a:t>	last = </a:t>
            </a:r>
            <a:r>
              <a:rPr lang="en-US" dirty="0" err="1" smtClean="0"/>
              <a:t>curr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600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937419" y="4544774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6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2439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5223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71643" y="653274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60948" y="642050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11101" y="5127619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911102" y="5201633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85465" y="568638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89705" y="4267777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9706" y="4341791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2405503" y="4835515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80641" y="3327991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0642" y="3402005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96439" y="3895729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9985" y="2385422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986" y="2459436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15783" y="2953160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948" y="1474274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79949" y="1548288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95746" y="2042012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99984" y="539665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9985" y="613679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5782" y="1107403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6697" y="436947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oard[0][3].stack,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20773" y="826042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69100" y="6421360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33343" y="4287994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urr, last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6329220" y="462036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count = 5;</a:t>
            </a:r>
            <a:endParaRPr lang="en-US" sz="2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937419" y="4544774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39728" y="2059466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if(last != NULL)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 = </a:t>
            </a:r>
            <a:r>
              <a:rPr lang="en-US" dirty="0" err="1" smtClean="0"/>
              <a:t>curr</a:t>
            </a:r>
            <a:r>
              <a:rPr lang="en-US" dirty="0" smtClean="0"/>
              <a:t>-&gt;next;</a:t>
            </a:r>
            <a:endParaRPr lang="en-US" dirty="0"/>
          </a:p>
          <a:p>
            <a:r>
              <a:rPr lang="en-US" dirty="0"/>
              <a:t>	while(</a:t>
            </a:r>
            <a:r>
              <a:rPr lang="en-US" dirty="0" err="1" smtClean="0"/>
              <a:t>curr</a:t>
            </a:r>
            <a:r>
              <a:rPr lang="en-US" dirty="0" smtClean="0"/>
              <a:t>!</a:t>
            </a:r>
            <a:r>
              <a:rPr lang="en-US" dirty="0"/>
              <a:t>=NULL){</a:t>
            </a:r>
          </a:p>
          <a:p>
            <a:r>
              <a:rPr lang="en-US" dirty="0"/>
              <a:t>		</a:t>
            </a:r>
            <a:r>
              <a:rPr lang="en-US" dirty="0" err="1"/>
              <a:t>toRemove</a:t>
            </a:r>
            <a:r>
              <a:rPr lang="en-US" dirty="0"/>
              <a:t> = </a:t>
            </a:r>
            <a:r>
              <a:rPr lang="en-US" dirty="0" err="1" smtClean="0"/>
              <a:t>curr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		free(</a:t>
            </a:r>
            <a:r>
              <a:rPr lang="en-US" dirty="0" err="1"/>
              <a:t>toRemove</a:t>
            </a:r>
            <a:r>
              <a:rPr lang="en-US" dirty="0"/>
              <a:t>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last</a:t>
            </a:r>
            <a:r>
              <a:rPr lang="en-US" dirty="0"/>
              <a:t>-&gt;next = NULL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239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2439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5223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71643" y="653274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60948" y="642050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11101" y="5127619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911102" y="5201633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85465" y="568638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89705" y="4267777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9706" y="4341791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2405503" y="4835515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80641" y="3327991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0642" y="3402005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96439" y="3895729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9985" y="2385422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986" y="2459436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15783" y="2953160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948" y="1474274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79949" y="1548288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95746" y="2042012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99984" y="539665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9985" y="613679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5782" y="1107403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6697" y="436947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oard[0][3].stack,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20773" y="826042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69100" y="6421360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33343" y="4287994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urr, last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6329220" y="462036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count = 5;</a:t>
            </a:r>
            <a:endParaRPr lang="en-US" sz="2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937419" y="4544774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539728" y="2060721"/>
            <a:ext cx="3265207" cy="629746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39728" y="205946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if(last != NULL)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 = </a:t>
            </a:r>
            <a:r>
              <a:rPr lang="en-US" dirty="0" err="1" smtClean="0"/>
              <a:t>curr</a:t>
            </a:r>
            <a:r>
              <a:rPr lang="en-US" dirty="0" smtClean="0"/>
              <a:t>-&gt;next;</a:t>
            </a:r>
            <a:endParaRPr lang="en-US" dirty="0"/>
          </a:p>
          <a:p>
            <a:r>
              <a:rPr lang="en-US" dirty="0"/>
              <a:t>	while(</a:t>
            </a:r>
            <a:r>
              <a:rPr lang="en-US" dirty="0" err="1" smtClean="0"/>
              <a:t>curr</a:t>
            </a:r>
            <a:r>
              <a:rPr lang="en-US" dirty="0" smtClean="0"/>
              <a:t>!</a:t>
            </a:r>
            <a:r>
              <a:rPr lang="en-US" dirty="0"/>
              <a:t>=NULL){</a:t>
            </a:r>
          </a:p>
          <a:p>
            <a:r>
              <a:rPr lang="en-US" dirty="0"/>
              <a:t>		</a:t>
            </a:r>
            <a:r>
              <a:rPr lang="en-US" dirty="0" err="1"/>
              <a:t>toRemove</a:t>
            </a:r>
            <a:r>
              <a:rPr lang="en-US" dirty="0"/>
              <a:t> = </a:t>
            </a:r>
            <a:r>
              <a:rPr lang="en-US" dirty="0" err="1" smtClean="0"/>
              <a:t>curr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		free(</a:t>
            </a:r>
            <a:r>
              <a:rPr lang="en-US" dirty="0" err="1"/>
              <a:t>toRemove</a:t>
            </a:r>
            <a:r>
              <a:rPr lang="en-US" dirty="0"/>
              <a:t>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/>
              <a:t>	</a:t>
            </a:r>
            <a:r>
              <a:rPr lang="en-US" dirty="0" smtClean="0"/>
              <a:t>last</a:t>
            </a:r>
            <a:r>
              <a:rPr lang="en-US" dirty="0"/>
              <a:t>-&gt;next = NULL;</a:t>
            </a:r>
          </a:p>
          <a:p>
            <a:endParaRPr lang="en-US" dirty="0" smtClean="0"/>
          </a:p>
          <a:p>
            <a:r>
              <a:rPr lang="en-US" dirty="0" smtClean="0"/>
              <a:t>	}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949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2439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5223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71643" y="653274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60948" y="642050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11101" y="5127619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911102" y="5201633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85465" y="568638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89705" y="4267777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9706" y="4341791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2405503" y="4835515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80641" y="3327991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0642" y="3402005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96439" y="3895729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9985" y="2385422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986" y="2459436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15783" y="2953160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948" y="1474274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79949" y="1548288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95746" y="2042012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99984" y="539665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9985" y="613679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5782" y="1107403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6697" y="436947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oard[0][3].stack,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20773" y="826042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69100" y="6421360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33343" y="4287994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last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6329220" y="462036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count = 5;</a:t>
            </a:r>
            <a:endParaRPr lang="en-US" sz="2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937419" y="4544774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39728" y="2060721"/>
            <a:ext cx="3265207" cy="629746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65024" y="5154113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069100" y="5385934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539728" y="205946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if(last != NULL)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 = </a:t>
            </a:r>
            <a:r>
              <a:rPr lang="en-US" dirty="0" err="1" smtClean="0"/>
              <a:t>curr</a:t>
            </a:r>
            <a:r>
              <a:rPr lang="en-US" dirty="0" smtClean="0"/>
              <a:t>-&gt;next;</a:t>
            </a:r>
            <a:endParaRPr lang="en-US" dirty="0"/>
          </a:p>
          <a:p>
            <a:r>
              <a:rPr lang="en-US" dirty="0"/>
              <a:t>	while(</a:t>
            </a:r>
            <a:r>
              <a:rPr lang="en-US" dirty="0" err="1" smtClean="0"/>
              <a:t>curr</a:t>
            </a:r>
            <a:r>
              <a:rPr lang="en-US" dirty="0" smtClean="0"/>
              <a:t>!</a:t>
            </a:r>
            <a:r>
              <a:rPr lang="en-US" dirty="0"/>
              <a:t>=NULL){</a:t>
            </a:r>
          </a:p>
          <a:p>
            <a:r>
              <a:rPr lang="en-US" dirty="0"/>
              <a:t>		</a:t>
            </a:r>
            <a:r>
              <a:rPr lang="en-US" dirty="0" err="1"/>
              <a:t>toRemove</a:t>
            </a:r>
            <a:r>
              <a:rPr lang="en-US" dirty="0"/>
              <a:t> = </a:t>
            </a:r>
            <a:r>
              <a:rPr lang="en-US" dirty="0" err="1" smtClean="0"/>
              <a:t>curr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		free(</a:t>
            </a:r>
            <a:r>
              <a:rPr lang="en-US" dirty="0" err="1"/>
              <a:t>toRemove</a:t>
            </a:r>
            <a:r>
              <a:rPr lang="en-US" dirty="0"/>
              <a:t>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/>
              <a:t>	</a:t>
            </a:r>
            <a:r>
              <a:rPr lang="en-US" dirty="0" smtClean="0"/>
              <a:t>last</a:t>
            </a:r>
            <a:r>
              <a:rPr lang="en-US" dirty="0"/>
              <a:t>-&gt;next = NULL;</a:t>
            </a:r>
          </a:p>
          <a:p>
            <a:endParaRPr lang="en-US" dirty="0" smtClean="0"/>
          </a:p>
          <a:p>
            <a:r>
              <a:rPr lang="en-US" dirty="0" smtClean="0"/>
              <a:t>	}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91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case identify whether it is correct or not.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52715" y="2746161"/>
            <a:ext cx="8071920" cy="14586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dirty="0">
                <a:latin typeface="Courier"/>
                <a:cs typeface="Courier"/>
              </a:rPr>
              <a:t>char greeting[] = "hello";</a:t>
            </a:r>
          </a:p>
          <a:p>
            <a:r>
              <a:rPr lang="en-US" sz="2800" dirty="0" err="1" smtClean="0">
                <a:latin typeface="Courier"/>
                <a:cs typeface="Courier"/>
              </a:rPr>
              <a:t>strcpy</a:t>
            </a:r>
            <a:r>
              <a:rPr lang="en-US" sz="2800" dirty="0">
                <a:latin typeface="Courier"/>
                <a:cs typeface="Courier"/>
              </a:rPr>
              <a:t>(greeting, "hi how are you?")</a:t>
            </a:r>
            <a:r>
              <a:rPr lang="en-US" sz="2800" dirty="0" smtClean="0">
                <a:latin typeface="Courier"/>
                <a:cs typeface="Courier"/>
              </a:rPr>
              <a:t>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  <p:pic>
        <p:nvPicPr>
          <p:cNvPr id="3" name="Picture 2" descr="sear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4298950"/>
            <a:ext cx="12954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47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2439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5223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71643" y="653274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60948" y="642050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11101" y="5127619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911102" y="5201633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85465" y="568638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89705" y="4267777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9706" y="4341791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2405503" y="4835515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80641" y="3327991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0642" y="3402005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96439" y="3895729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9985" y="2385422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986" y="2459436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15783" y="2953160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948" y="1474274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79949" y="1548288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95746" y="2042012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99984" y="539665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9985" y="613679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5782" y="1107403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6697" y="436947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oard[0][3].stack,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20773" y="826042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69100" y="6421360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33343" y="4287994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last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6329220" y="462036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count = 5;</a:t>
            </a:r>
            <a:endParaRPr lang="en-US" sz="2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937419" y="4544774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39728" y="2620344"/>
            <a:ext cx="3265207" cy="146916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65024" y="5154113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069100" y="5385934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539728" y="205946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if(last != NULL)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 = </a:t>
            </a:r>
            <a:r>
              <a:rPr lang="en-US" dirty="0" err="1" smtClean="0"/>
              <a:t>curr</a:t>
            </a:r>
            <a:r>
              <a:rPr lang="en-US" dirty="0" smtClean="0"/>
              <a:t>-&gt;next;</a:t>
            </a:r>
            <a:endParaRPr lang="en-US" dirty="0"/>
          </a:p>
          <a:p>
            <a:r>
              <a:rPr lang="en-US" dirty="0"/>
              <a:t>	while(</a:t>
            </a:r>
            <a:r>
              <a:rPr lang="en-US" dirty="0" err="1" smtClean="0"/>
              <a:t>curr</a:t>
            </a:r>
            <a:r>
              <a:rPr lang="en-US" dirty="0" smtClean="0"/>
              <a:t>!</a:t>
            </a:r>
            <a:r>
              <a:rPr lang="en-US" dirty="0"/>
              <a:t>=NULL){</a:t>
            </a:r>
          </a:p>
          <a:p>
            <a:r>
              <a:rPr lang="en-US" dirty="0"/>
              <a:t>		</a:t>
            </a:r>
            <a:r>
              <a:rPr lang="en-US" dirty="0" err="1"/>
              <a:t>toRemove</a:t>
            </a:r>
            <a:r>
              <a:rPr lang="en-US" dirty="0"/>
              <a:t> = </a:t>
            </a:r>
            <a:r>
              <a:rPr lang="en-US" dirty="0" err="1" smtClean="0"/>
              <a:t>curr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		free(</a:t>
            </a:r>
            <a:r>
              <a:rPr lang="en-US" dirty="0" err="1"/>
              <a:t>toRemove</a:t>
            </a:r>
            <a:r>
              <a:rPr lang="en-US" dirty="0"/>
              <a:t>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/>
              <a:t>	</a:t>
            </a:r>
            <a:r>
              <a:rPr lang="en-US" dirty="0" smtClean="0"/>
              <a:t>last</a:t>
            </a:r>
            <a:r>
              <a:rPr lang="en-US" dirty="0"/>
              <a:t>-&gt;next = NULL;</a:t>
            </a:r>
          </a:p>
          <a:p>
            <a:endParaRPr lang="en-US" dirty="0" smtClean="0"/>
          </a:p>
          <a:p>
            <a:r>
              <a:rPr lang="en-US" dirty="0" smtClean="0"/>
              <a:t>	}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24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2439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5223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71643" y="653274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60948" y="642050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11101" y="5127619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911102" y="5201633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85465" y="568638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89705" y="4267777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9706" y="4341791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2405503" y="4835515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80641" y="3327991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0642" y="3402005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96439" y="3895729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9985" y="2385422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986" y="2459436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15783" y="2953160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948" y="1474274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79949" y="1548288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95746" y="2042012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99984" y="539665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9985" y="613679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5782" y="1107403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6697" y="436947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oard[0][3].stack,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20773" y="826042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69100" y="6421360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33343" y="4287994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last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6329220" y="462036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count = 5;</a:t>
            </a:r>
            <a:endParaRPr lang="en-US" sz="2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937419" y="4544774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39728" y="2620344"/>
            <a:ext cx="3265207" cy="146916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65024" y="5154113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urr, toRemove</a:t>
            </a:r>
            <a:endParaRPr lang="en-US" sz="20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069100" y="5385934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539728" y="205946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if(last != NULL)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 = </a:t>
            </a:r>
            <a:r>
              <a:rPr lang="en-US" dirty="0" err="1" smtClean="0"/>
              <a:t>curr</a:t>
            </a:r>
            <a:r>
              <a:rPr lang="en-US" dirty="0" smtClean="0"/>
              <a:t>-&gt;next;</a:t>
            </a:r>
            <a:endParaRPr lang="en-US" dirty="0"/>
          </a:p>
          <a:p>
            <a:r>
              <a:rPr lang="en-US" dirty="0"/>
              <a:t>	while(</a:t>
            </a:r>
            <a:r>
              <a:rPr lang="en-US" dirty="0" err="1" smtClean="0"/>
              <a:t>curr</a:t>
            </a:r>
            <a:r>
              <a:rPr lang="en-US" dirty="0" smtClean="0"/>
              <a:t>!</a:t>
            </a:r>
            <a:r>
              <a:rPr lang="en-US" dirty="0"/>
              <a:t>=NULL){</a:t>
            </a:r>
          </a:p>
          <a:p>
            <a:r>
              <a:rPr lang="en-US" dirty="0"/>
              <a:t>		</a:t>
            </a:r>
            <a:r>
              <a:rPr lang="en-US" dirty="0" err="1"/>
              <a:t>toRemove</a:t>
            </a:r>
            <a:r>
              <a:rPr lang="en-US" dirty="0"/>
              <a:t> = </a:t>
            </a:r>
            <a:r>
              <a:rPr lang="en-US" dirty="0" err="1" smtClean="0"/>
              <a:t>curr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		free(</a:t>
            </a:r>
            <a:r>
              <a:rPr lang="en-US" dirty="0" err="1"/>
              <a:t>toRemove</a:t>
            </a:r>
            <a:r>
              <a:rPr lang="en-US" dirty="0"/>
              <a:t>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/>
              <a:t>	</a:t>
            </a:r>
            <a:r>
              <a:rPr lang="en-US" dirty="0" smtClean="0"/>
              <a:t>last</a:t>
            </a:r>
            <a:r>
              <a:rPr lang="en-US" dirty="0"/>
              <a:t>-&gt;next = NULL;</a:t>
            </a:r>
          </a:p>
          <a:p>
            <a:endParaRPr lang="en-US" dirty="0" smtClean="0"/>
          </a:p>
          <a:p>
            <a:r>
              <a:rPr lang="en-US" dirty="0" smtClean="0"/>
              <a:t>	}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11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2439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5223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71643" y="653274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60948" y="642050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11101" y="5127619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911102" y="5201633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85465" y="568638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89705" y="4267777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9706" y="4341791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2405503" y="4835515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80641" y="3327991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0642" y="3402005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96439" y="3895729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9985" y="2385422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986" y="2459436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15783" y="2953160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948" y="1474274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79949" y="1548288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95746" y="2042012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99984" y="539665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9985" y="613679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5782" y="1107403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6697" y="436947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oard[0][3].stack,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20773" y="826042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69100" y="6421360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33343" y="4287994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last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6329220" y="462036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count = 5;</a:t>
            </a:r>
            <a:endParaRPr lang="en-US" sz="2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937419" y="4544774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39728" y="2620344"/>
            <a:ext cx="3265207" cy="146916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65024" y="5154113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toRemove</a:t>
            </a:r>
            <a:endParaRPr lang="en-US" sz="20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069100" y="5385934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129267" y="5937099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3533343" y="6168920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39728" y="205946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if(last != NULL)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 = </a:t>
            </a:r>
            <a:r>
              <a:rPr lang="en-US" dirty="0" err="1" smtClean="0"/>
              <a:t>curr</a:t>
            </a:r>
            <a:r>
              <a:rPr lang="en-US" dirty="0" smtClean="0"/>
              <a:t>-&gt;next;</a:t>
            </a:r>
            <a:endParaRPr lang="en-US" dirty="0"/>
          </a:p>
          <a:p>
            <a:r>
              <a:rPr lang="en-US" dirty="0"/>
              <a:t>	while(</a:t>
            </a:r>
            <a:r>
              <a:rPr lang="en-US" dirty="0" err="1" smtClean="0"/>
              <a:t>curr</a:t>
            </a:r>
            <a:r>
              <a:rPr lang="en-US" dirty="0" smtClean="0"/>
              <a:t>!</a:t>
            </a:r>
            <a:r>
              <a:rPr lang="en-US" dirty="0"/>
              <a:t>=NULL){</a:t>
            </a:r>
          </a:p>
          <a:p>
            <a:r>
              <a:rPr lang="en-US" dirty="0"/>
              <a:t>		</a:t>
            </a:r>
            <a:r>
              <a:rPr lang="en-US" dirty="0" err="1"/>
              <a:t>toRemove</a:t>
            </a:r>
            <a:r>
              <a:rPr lang="en-US" dirty="0"/>
              <a:t> = </a:t>
            </a:r>
            <a:r>
              <a:rPr lang="en-US" dirty="0" err="1" smtClean="0"/>
              <a:t>curr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		free(</a:t>
            </a:r>
            <a:r>
              <a:rPr lang="en-US" dirty="0" err="1"/>
              <a:t>toRemove</a:t>
            </a:r>
            <a:r>
              <a:rPr lang="en-US" dirty="0"/>
              <a:t>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/>
              <a:t>	</a:t>
            </a:r>
            <a:r>
              <a:rPr lang="en-US" dirty="0" smtClean="0"/>
              <a:t>last</a:t>
            </a:r>
            <a:r>
              <a:rPr lang="en-US" dirty="0"/>
              <a:t>-&gt;next = NULL;</a:t>
            </a:r>
          </a:p>
          <a:p>
            <a:endParaRPr lang="en-US" dirty="0" smtClean="0"/>
          </a:p>
          <a:p>
            <a:r>
              <a:rPr lang="en-US" dirty="0" smtClean="0"/>
              <a:t>	}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389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2439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5223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71643" y="653274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60948" y="642050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11101" y="5127619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911102" y="5201633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85465" y="568638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89705" y="4267777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9706" y="4341791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2405503" y="4835515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80641" y="3327991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0642" y="3402005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96439" y="3895729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9985" y="2385422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986" y="2459436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15783" y="2953160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948" y="1474274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79949" y="1548288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95746" y="2042012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99984" y="539665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9985" y="613679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5782" y="1107403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6697" y="436947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oard[0][3].stack,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20773" y="826042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69100" y="6421360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33343" y="4287994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last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6329220" y="462036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count = 5;</a:t>
            </a:r>
            <a:endParaRPr lang="en-US" sz="2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937419" y="4544774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39728" y="3402005"/>
            <a:ext cx="3265207" cy="49372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65024" y="5154113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toRemove</a:t>
            </a:r>
            <a:endParaRPr lang="en-US" sz="20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069100" y="5385934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129267" y="5937099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3533343" y="6168920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98283" y="4644850"/>
            <a:ext cx="7779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b="1" dirty="0" smtClean="0">
                <a:solidFill>
                  <a:srgbClr val="FF0000"/>
                </a:solidFill>
              </a:rPr>
              <a:t>X</a:t>
            </a:r>
            <a:endParaRPr lang="en-US" sz="8400" b="1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539728" y="205946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if(last != NULL)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 = </a:t>
            </a:r>
            <a:r>
              <a:rPr lang="en-US" dirty="0" err="1" smtClean="0"/>
              <a:t>curr</a:t>
            </a:r>
            <a:r>
              <a:rPr lang="en-US" dirty="0" smtClean="0"/>
              <a:t>-&gt;next;</a:t>
            </a:r>
            <a:endParaRPr lang="en-US" dirty="0"/>
          </a:p>
          <a:p>
            <a:r>
              <a:rPr lang="en-US" dirty="0"/>
              <a:t>	while(</a:t>
            </a:r>
            <a:r>
              <a:rPr lang="en-US" dirty="0" err="1" smtClean="0"/>
              <a:t>curr</a:t>
            </a:r>
            <a:r>
              <a:rPr lang="en-US" dirty="0" smtClean="0"/>
              <a:t>!</a:t>
            </a:r>
            <a:r>
              <a:rPr lang="en-US" dirty="0"/>
              <a:t>=NULL){</a:t>
            </a:r>
          </a:p>
          <a:p>
            <a:r>
              <a:rPr lang="en-US" dirty="0"/>
              <a:t>		</a:t>
            </a:r>
            <a:r>
              <a:rPr lang="en-US" dirty="0" err="1"/>
              <a:t>toRemove</a:t>
            </a:r>
            <a:r>
              <a:rPr lang="en-US" dirty="0"/>
              <a:t> = </a:t>
            </a:r>
            <a:r>
              <a:rPr lang="en-US" dirty="0" err="1" smtClean="0"/>
              <a:t>curr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		free(</a:t>
            </a:r>
            <a:r>
              <a:rPr lang="en-US" dirty="0" err="1"/>
              <a:t>toRemove</a:t>
            </a:r>
            <a:r>
              <a:rPr lang="en-US" dirty="0"/>
              <a:t>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/>
              <a:t>	</a:t>
            </a:r>
            <a:r>
              <a:rPr lang="en-US" dirty="0" smtClean="0"/>
              <a:t>last</a:t>
            </a:r>
            <a:r>
              <a:rPr lang="en-US" dirty="0"/>
              <a:t>-&gt;next = NULL;</a:t>
            </a:r>
          </a:p>
          <a:p>
            <a:endParaRPr lang="en-US" dirty="0" smtClean="0"/>
          </a:p>
          <a:p>
            <a:r>
              <a:rPr lang="en-US" dirty="0" smtClean="0"/>
              <a:t>	}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86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2439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5223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71643" y="653274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60948" y="642050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89705" y="4267777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9706" y="4341791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5503" y="4835515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80641" y="3327991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0642" y="3402005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96439" y="3895729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9985" y="2385422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986" y="2459436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15783" y="2953160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948" y="1474274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79949" y="1548288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95746" y="2042012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99984" y="539665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9985" y="613679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5782" y="1107403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6697" y="436947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oard[0][3].stack,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20773" y="826042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69100" y="6421360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33343" y="4287994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last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6329220" y="462036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count = 5;</a:t>
            </a:r>
            <a:endParaRPr lang="en-US" sz="2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937419" y="4544774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665024" y="5154113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toRemove</a:t>
            </a:r>
            <a:endParaRPr lang="en-US" sz="20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069100" y="5385934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129267" y="5937099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3533343" y="6168920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42594" y="5189340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sp>
        <p:nvSpPr>
          <p:cNvPr id="38" name="Rectangle 37"/>
          <p:cNvSpPr/>
          <p:nvPr/>
        </p:nvSpPr>
        <p:spPr>
          <a:xfrm>
            <a:off x="5539728" y="205946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if(last != NULL)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 = </a:t>
            </a:r>
            <a:r>
              <a:rPr lang="en-US" dirty="0" err="1" smtClean="0"/>
              <a:t>curr</a:t>
            </a:r>
            <a:r>
              <a:rPr lang="en-US" dirty="0" smtClean="0"/>
              <a:t>-&gt;next;</a:t>
            </a:r>
            <a:endParaRPr lang="en-US" dirty="0"/>
          </a:p>
          <a:p>
            <a:r>
              <a:rPr lang="en-US" dirty="0"/>
              <a:t>	while(</a:t>
            </a:r>
            <a:r>
              <a:rPr lang="en-US" dirty="0" err="1" smtClean="0"/>
              <a:t>curr</a:t>
            </a:r>
            <a:r>
              <a:rPr lang="en-US" dirty="0" smtClean="0"/>
              <a:t>!</a:t>
            </a:r>
            <a:r>
              <a:rPr lang="en-US" dirty="0"/>
              <a:t>=NULL){</a:t>
            </a:r>
          </a:p>
          <a:p>
            <a:r>
              <a:rPr lang="en-US" dirty="0"/>
              <a:t>		</a:t>
            </a:r>
            <a:r>
              <a:rPr lang="en-US" dirty="0" err="1"/>
              <a:t>toRemove</a:t>
            </a:r>
            <a:r>
              <a:rPr lang="en-US" dirty="0"/>
              <a:t> = </a:t>
            </a:r>
            <a:r>
              <a:rPr lang="en-US" dirty="0" err="1" smtClean="0"/>
              <a:t>curr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		free(</a:t>
            </a:r>
            <a:r>
              <a:rPr lang="en-US" dirty="0" err="1"/>
              <a:t>toRemove</a:t>
            </a:r>
            <a:r>
              <a:rPr lang="en-US" dirty="0"/>
              <a:t>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/>
              <a:t>	</a:t>
            </a:r>
            <a:r>
              <a:rPr lang="en-US" dirty="0" smtClean="0"/>
              <a:t>last</a:t>
            </a:r>
            <a:r>
              <a:rPr lang="en-US" dirty="0"/>
              <a:t>-&gt;next = NULL;</a:t>
            </a:r>
          </a:p>
          <a:p>
            <a:endParaRPr lang="en-US" dirty="0" smtClean="0"/>
          </a:p>
          <a:p>
            <a:r>
              <a:rPr lang="en-US" dirty="0" smtClean="0"/>
              <a:t>	}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122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2439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5223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71643" y="653274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60948" y="642050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89705" y="4267777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9706" y="4341791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5503" y="4835515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80641" y="3327991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0642" y="3402005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96439" y="3895729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9985" y="2385422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986" y="2459436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15783" y="2953160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948" y="1474274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79949" y="1548288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95746" y="2042012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99984" y="539665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9985" y="613679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5782" y="1107403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6697" y="436947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oard[0][3].stack,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20773" y="826042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69100" y="6421360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33343" y="4287994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last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6329220" y="462036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count = 5;</a:t>
            </a:r>
            <a:endParaRPr lang="en-US" sz="2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937419" y="4544774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39728" y="2612684"/>
            <a:ext cx="3265207" cy="49372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65024" y="5154113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toRemove</a:t>
            </a:r>
            <a:endParaRPr lang="en-US" sz="20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069100" y="5385934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129267" y="5937099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3533343" y="6168920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42594" y="5189340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sp>
        <p:nvSpPr>
          <p:cNvPr id="62" name="Rectangle 61"/>
          <p:cNvSpPr/>
          <p:nvPr/>
        </p:nvSpPr>
        <p:spPr>
          <a:xfrm>
            <a:off x="5539728" y="205946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if(last != NULL)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 = </a:t>
            </a:r>
            <a:r>
              <a:rPr lang="en-US" dirty="0" err="1" smtClean="0"/>
              <a:t>curr</a:t>
            </a:r>
            <a:r>
              <a:rPr lang="en-US" dirty="0" smtClean="0"/>
              <a:t>-&gt;next;</a:t>
            </a:r>
            <a:endParaRPr lang="en-US" dirty="0"/>
          </a:p>
          <a:p>
            <a:r>
              <a:rPr lang="en-US" dirty="0"/>
              <a:t>	while(</a:t>
            </a:r>
            <a:r>
              <a:rPr lang="en-US" dirty="0" err="1" smtClean="0"/>
              <a:t>curr</a:t>
            </a:r>
            <a:r>
              <a:rPr lang="en-US" dirty="0" smtClean="0"/>
              <a:t>!</a:t>
            </a:r>
            <a:r>
              <a:rPr lang="en-US" dirty="0"/>
              <a:t>=NULL){</a:t>
            </a:r>
          </a:p>
          <a:p>
            <a:r>
              <a:rPr lang="en-US" dirty="0"/>
              <a:t>		</a:t>
            </a:r>
            <a:r>
              <a:rPr lang="en-US" dirty="0" err="1"/>
              <a:t>toRemove</a:t>
            </a:r>
            <a:r>
              <a:rPr lang="en-US" dirty="0"/>
              <a:t> = </a:t>
            </a:r>
            <a:r>
              <a:rPr lang="en-US" dirty="0" err="1" smtClean="0"/>
              <a:t>curr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		free(</a:t>
            </a:r>
            <a:r>
              <a:rPr lang="en-US" dirty="0" err="1"/>
              <a:t>toRemove</a:t>
            </a:r>
            <a:r>
              <a:rPr lang="en-US" dirty="0"/>
              <a:t>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/>
              <a:t>	</a:t>
            </a:r>
            <a:r>
              <a:rPr lang="en-US" dirty="0" smtClean="0"/>
              <a:t>last</a:t>
            </a:r>
            <a:r>
              <a:rPr lang="en-US" dirty="0"/>
              <a:t>-&gt;next = NULL;</a:t>
            </a:r>
          </a:p>
          <a:p>
            <a:endParaRPr lang="en-US" dirty="0" smtClean="0"/>
          </a:p>
          <a:p>
            <a:r>
              <a:rPr lang="en-US" dirty="0" smtClean="0"/>
              <a:t>	}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4125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2439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5223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71643" y="653274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60948" y="642050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89705" y="4267777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9706" y="4341791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5503" y="4835515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80641" y="3327991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0642" y="3402005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96439" y="3895729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9985" y="2385422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986" y="2459436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15783" y="2953160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948" y="1474274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79949" y="1548288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95746" y="2042012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99984" y="539665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9985" y="613679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5782" y="1107403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6697" y="436947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oard[0][3].stack,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20773" y="826042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69100" y="6421360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33343" y="4287994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last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6329220" y="462036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count = 5;</a:t>
            </a:r>
            <a:endParaRPr lang="en-US" sz="2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937419" y="4544774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29887" y="3948300"/>
            <a:ext cx="3265207" cy="49372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65024" y="5154113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toRemove</a:t>
            </a:r>
            <a:endParaRPr lang="en-US" sz="20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069100" y="5385934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129267" y="5937099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3533343" y="6168920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42594" y="5189340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sp>
        <p:nvSpPr>
          <p:cNvPr id="38" name="Rectangle 37"/>
          <p:cNvSpPr/>
          <p:nvPr/>
        </p:nvSpPr>
        <p:spPr>
          <a:xfrm>
            <a:off x="5539728" y="205946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if(last != NULL)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 = </a:t>
            </a:r>
            <a:r>
              <a:rPr lang="en-US" dirty="0" err="1" smtClean="0"/>
              <a:t>curr</a:t>
            </a:r>
            <a:r>
              <a:rPr lang="en-US" dirty="0" smtClean="0"/>
              <a:t>-&gt;next;</a:t>
            </a:r>
            <a:endParaRPr lang="en-US" dirty="0"/>
          </a:p>
          <a:p>
            <a:r>
              <a:rPr lang="en-US" dirty="0"/>
              <a:t>	while(</a:t>
            </a:r>
            <a:r>
              <a:rPr lang="en-US" dirty="0" err="1" smtClean="0"/>
              <a:t>curr</a:t>
            </a:r>
            <a:r>
              <a:rPr lang="en-US" dirty="0" smtClean="0"/>
              <a:t>!</a:t>
            </a:r>
            <a:r>
              <a:rPr lang="en-US" dirty="0"/>
              <a:t>=NULL){</a:t>
            </a:r>
          </a:p>
          <a:p>
            <a:r>
              <a:rPr lang="en-US" dirty="0"/>
              <a:t>		</a:t>
            </a:r>
            <a:r>
              <a:rPr lang="en-US" dirty="0" err="1"/>
              <a:t>toRemove</a:t>
            </a:r>
            <a:r>
              <a:rPr lang="en-US" dirty="0"/>
              <a:t> = </a:t>
            </a:r>
            <a:r>
              <a:rPr lang="en-US" dirty="0" err="1" smtClean="0"/>
              <a:t>curr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		free(</a:t>
            </a:r>
            <a:r>
              <a:rPr lang="en-US" dirty="0" err="1"/>
              <a:t>toRemove</a:t>
            </a:r>
            <a:r>
              <a:rPr lang="en-US" dirty="0"/>
              <a:t>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/>
              <a:t>	</a:t>
            </a:r>
            <a:r>
              <a:rPr lang="en-US" dirty="0" smtClean="0"/>
              <a:t>last</a:t>
            </a:r>
            <a:r>
              <a:rPr lang="en-US" dirty="0"/>
              <a:t>-&gt;next = NULL;</a:t>
            </a:r>
          </a:p>
          <a:p>
            <a:endParaRPr lang="en-US" dirty="0" smtClean="0"/>
          </a:p>
          <a:p>
            <a:r>
              <a:rPr lang="en-US" dirty="0" smtClean="0"/>
              <a:t>	}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564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2439" y="5965273"/>
            <a:ext cx="3716209" cy="633485"/>
          </a:xfrm>
          <a:prstGeom prst="parallelogram">
            <a:avLst>
              <a:gd name="adj" fmla="val 2289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5223" y="5946948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71643" y="653274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60948" y="642050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89705" y="5365501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9706" y="5439515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5503" y="5933239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80641" y="4425715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0642" y="4499729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96439" y="4993453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9985" y="3483146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986" y="3557160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</a:t>
            </a:r>
            <a:endParaRPr lang="en-US" sz="20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15783" y="4050884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948" y="2571998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79949" y="2646012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95746" y="3139736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99984" y="1637389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9985" y="1711403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GREEN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5782" y="2205127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6697" y="1534671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oard[0][3].stack,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20773" y="1923766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69100" y="6421360"/>
            <a:ext cx="132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oard[0][3]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33343" y="5385718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last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6329220" y="462036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count = 5;</a:t>
            </a:r>
            <a:endParaRPr lang="en-US" sz="2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937419" y="5642498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39728" y="205946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if(last != NULL)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 = </a:t>
            </a:r>
            <a:r>
              <a:rPr lang="en-US" dirty="0" err="1" smtClean="0"/>
              <a:t>curr</a:t>
            </a:r>
            <a:r>
              <a:rPr lang="en-US" dirty="0" smtClean="0"/>
              <a:t>-&gt;next;</a:t>
            </a:r>
            <a:endParaRPr lang="en-US" dirty="0"/>
          </a:p>
          <a:p>
            <a:r>
              <a:rPr lang="en-US" dirty="0"/>
              <a:t>	while(</a:t>
            </a:r>
            <a:r>
              <a:rPr lang="en-US" dirty="0" err="1" smtClean="0"/>
              <a:t>curr</a:t>
            </a:r>
            <a:r>
              <a:rPr lang="en-US" dirty="0" smtClean="0"/>
              <a:t>!</a:t>
            </a:r>
            <a:r>
              <a:rPr lang="en-US" dirty="0"/>
              <a:t>=NULL){</a:t>
            </a:r>
          </a:p>
          <a:p>
            <a:r>
              <a:rPr lang="en-US" dirty="0"/>
              <a:t>		</a:t>
            </a:r>
            <a:r>
              <a:rPr lang="en-US" dirty="0" err="1"/>
              <a:t>toRemove</a:t>
            </a:r>
            <a:r>
              <a:rPr lang="en-US" dirty="0"/>
              <a:t> = </a:t>
            </a:r>
            <a:r>
              <a:rPr lang="en-US" dirty="0" err="1" smtClean="0"/>
              <a:t>curr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r>
              <a:rPr lang="en-US" dirty="0"/>
              <a:t>		free(</a:t>
            </a:r>
            <a:r>
              <a:rPr lang="en-US" dirty="0" err="1"/>
              <a:t>toRemove</a:t>
            </a:r>
            <a:r>
              <a:rPr lang="en-US" dirty="0"/>
              <a:t>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/>
              <a:t>	</a:t>
            </a:r>
            <a:r>
              <a:rPr lang="en-US" dirty="0" smtClean="0"/>
              <a:t>last</a:t>
            </a:r>
            <a:r>
              <a:rPr lang="en-US" dirty="0"/>
              <a:t>-&gt;next = NULL;</a:t>
            </a:r>
          </a:p>
          <a:p>
            <a:endParaRPr lang="en-US" dirty="0" smtClean="0"/>
          </a:p>
          <a:p>
            <a:r>
              <a:rPr lang="en-US" dirty="0" smtClean="0"/>
              <a:t>	}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5740119" y="4008343"/>
            <a:ext cx="3265207" cy="49372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129267" y="5937099"/>
            <a:ext cx="212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3533343" y="6168920"/>
            <a:ext cx="595924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72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266306" y="1114199"/>
            <a:ext cx="8460188" cy="2649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String manipulation in C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ow 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 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merge one stack on top of another in  the Focus game</a:t>
            </a: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 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remove pieces in excess from the stack.</a:t>
            </a: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Arial"/>
              <a:buChar char="•"/>
            </a:pPr>
            <a:endParaRPr lang="en-I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IE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Lucida Grande"/>
              <a:buChar char="-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158505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case identify whether it is correct or not.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52715" y="2746161"/>
            <a:ext cx="8071920" cy="14586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dirty="0">
                <a:latin typeface="Courier"/>
                <a:cs typeface="Courier"/>
              </a:rPr>
              <a:t>char greeting</a:t>
            </a:r>
            <a:r>
              <a:rPr lang="en-US" sz="2800" dirty="0" smtClean="0">
                <a:latin typeface="Courier"/>
                <a:cs typeface="Courier"/>
              </a:rPr>
              <a:t>[20] </a:t>
            </a:r>
            <a:r>
              <a:rPr lang="en-US" sz="2800" dirty="0">
                <a:latin typeface="Courier"/>
                <a:cs typeface="Courier"/>
              </a:rPr>
              <a:t>= "hello";</a:t>
            </a:r>
          </a:p>
          <a:p>
            <a:r>
              <a:rPr lang="en-US" sz="2800" dirty="0" err="1" smtClean="0">
                <a:latin typeface="Courier"/>
                <a:cs typeface="Courier"/>
              </a:rPr>
              <a:t>strcpy</a:t>
            </a:r>
            <a:r>
              <a:rPr lang="en-US" sz="2800" dirty="0">
                <a:latin typeface="Courier"/>
                <a:cs typeface="Courier"/>
              </a:rPr>
              <a:t>(greeting, "hi how are you?")</a:t>
            </a:r>
            <a:r>
              <a:rPr lang="en-US" sz="2800" dirty="0" smtClean="0">
                <a:latin typeface="Courier"/>
                <a:cs typeface="Courier"/>
              </a:rPr>
              <a:t>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42546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case identify whether it is correct or not.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52715" y="2746161"/>
            <a:ext cx="8071920" cy="14586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dirty="0">
                <a:latin typeface="Courier"/>
                <a:cs typeface="Courier"/>
              </a:rPr>
              <a:t>char greeting</a:t>
            </a:r>
            <a:r>
              <a:rPr lang="en-US" sz="2800" dirty="0" smtClean="0">
                <a:latin typeface="Courier"/>
                <a:cs typeface="Courier"/>
              </a:rPr>
              <a:t>[20] </a:t>
            </a:r>
            <a:r>
              <a:rPr lang="en-US" sz="2800" dirty="0">
                <a:latin typeface="Courier"/>
                <a:cs typeface="Courier"/>
              </a:rPr>
              <a:t>= "hello";</a:t>
            </a:r>
          </a:p>
          <a:p>
            <a:r>
              <a:rPr lang="en-US" sz="2800" dirty="0" err="1" smtClean="0">
                <a:latin typeface="Courier"/>
                <a:cs typeface="Courier"/>
              </a:rPr>
              <a:t>strcpy</a:t>
            </a:r>
            <a:r>
              <a:rPr lang="en-US" sz="2800" dirty="0">
                <a:latin typeface="Courier"/>
                <a:cs typeface="Courier"/>
              </a:rPr>
              <a:t>(greeting, "hi how are you?")</a:t>
            </a:r>
            <a:r>
              <a:rPr lang="en-US" sz="2800" dirty="0" smtClean="0">
                <a:latin typeface="Courier"/>
                <a:cs typeface="Courier"/>
              </a:rPr>
              <a:t>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  <p:pic>
        <p:nvPicPr>
          <p:cNvPr id="2" name="Picture 1" descr="sear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350" y="4184650"/>
            <a:ext cx="17653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5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case identify whether it is correct or not.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52715" y="2746161"/>
            <a:ext cx="8071920" cy="14586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dirty="0">
                <a:latin typeface="Courier"/>
                <a:cs typeface="Courier"/>
              </a:rPr>
              <a:t>char greeting</a:t>
            </a:r>
            <a:r>
              <a:rPr lang="en-US" sz="2800" dirty="0" smtClean="0">
                <a:latin typeface="Courier"/>
                <a:cs typeface="Courier"/>
              </a:rPr>
              <a:t>[20] </a:t>
            </a:r>
            <a:r>
              <a:rPr lang="en-US" sz="2800" dirty="0">
                <a:latin typeface="Courier"/>
                <a:cs typeface="Courier"/>
              </a:rPr>
              <a:t>= "hello";</a:t>
            </a:r>
          </a:p>
          <a:p>
            <a:r>
              <a:rPr lang="en-US" sz="2800" dirty="0" err="1" smtClean="0">
                <a:latin typeface="Courier"/>
                <a:cs typeface="Courier"/>
              </a:rPr>
              <a:t>strcpy</a:t>
            </a:r>
            <a:r>
              <a:rPr lang="en-US" sz="2800" dirty="0">
                <a:latin typeface="Courier"/>
                <a:cs typeface="Courier"/>
              </a:rPr>
              <a:t>(greeting, "hi how are </a:t>
            </a:r>
            <a:r>
              <a:rPr lang="en-US" sz="2800" dirty="0" smtClean="0">
                <a:latin typeface="Courier"/>
                <a:cs typeface="Courier"/>
              </a:rPr>
              <a:t>you? </a:t>
            </a:r>
            <a:r>
              <a:rPr lang="en-US" sz="2800" dirty="0" err="1" smtClean="0">
                <a:latin typeface="Courier"/>
                <a:cs typeface="Courier"/>
              </a:rPr>
              <a:t>Whats</a:t>
            </a:r>
            <a:r>
              <a:rPr lang="en-US" sz="2800" dirty="0" smtClean="0">
                <a:latin typeface="Courier"/>
                <a:cs typeface="Courier"/>
              </a:rPr>
              <a:t> up bro"</a:t>
            </a:r>
            <a:r>
              <a:rPr lang="en-US" sz="2800" dirty="0">
                <a:latin typeface="Courier"/>
                <a:cs typeface="Courier"/>
              </a:rPr>
              <a:t>)</a:t>
            </a:r>
            <a:r>
              <a:rPr lang="en-US" sz="2800" dirty="0" smtClean="0">
                <a:latin typeface="Courier"/>
                <a:cs typeface="Courier"/>
              </a:rPr>
              <a:t>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1786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case identify whether it is correct or not.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52715" y="2746161"/>
            <a:ext cx="8071920" cy="14586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dirty="0">
                <a:latin typeface="Courier"/>
                <a:cs typeface="Courier"/>
              </a:rPr>
              <a:t>char greeting</a:t>
            </a:r>
            <a:r>
              <a:rPr lang="en-US" sz="2800" dirty="0" smtClean="0">
                <a:latin typeface="Courier"/>
                <a:cs typeface="Courier"/>
              </a:rPr>
              <a:t>[20] </a:t>
            </a:r>
            <a:r>
              <a:rPr lang="en-US" sz="2800" dirty="0">
                <a:latin typeface="Courier"/>
                <a:cs typeface="Courier"/>
              </a:rPr>
              <a:t>= "hello";</a:t>
            </a:r>
          </a:p>
          <a:p>
            <a:r>
              <a:rPr lang="en-US" sz="2800" dirty="0" err="1" smtClean="0">
                <a:latin typeface="Courier"/>
                <a:cs typeface="Courier"/>
              </a:rPr>
              <a:t>strcpy</a:t>
            </a:r>
            <a:r>
              <a:rPr lang="en-US" sz="2800" dirty="0">
                <a:latin typeface="Courier"/>
                <a:cs typeface="Courier"/>
              </a:rPr>
              <a:t>(greeting, "hi how are </a:t>
            </a:r>
            <a:r>
              <a:rPr lang="en-US" sz="2800" dirty="0" smtClean="0">
                <a:latin typeface="Courier"/>
                <a:cs typeface="Courier"/>
              </a:rPr>
              <a:t>you? </a:t>
            </a:r>
            <a:r>
              <a:rPr lang="en-US" sz="2800" dirty="0" err="1" smtClean="0">
                <a:latin typeface="Courier"/>
                <a:cs typeface="Courier"/>
              </a:rPr>
              <a:t>Whats</a:t>
            </a:r>
            <a:r>
              <a:rPr lang="en-US" sz="2800" dirty="0" smtClean="0">
                <a:latin typeface="Courier"/>
                <a:cs typeface="Courier"/>
              </a:rPr>
              <a:t> up bro"</a:t>
            </a:r>
            <a:r>
              <a:rPr lang="en-US" sz="2800" dirty="0">
                <a:latin typeface="Courier"/>
                <a:cs typeface="Courier"/>
              </a:rPr>
              <a:t>)</a:t>
            </a:r>
            <a:r>
              <a:rPr lang="en-US" sz="2800" dirty="0" smtClean="0">
                <a:latin typeface="Courier"/>
                <a:cs typeface="Courier"/>
              </a:rPr>
              <a:t>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  <p:pic>
        <p:nvPicPr>
          <p:cNvPr id="6" name="Picture 5" descr="sear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4298950"/>
            <a:ext cx="12954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3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12297</TotalTime>
  <Words>2847</Words>
  <Application>Microsoft Macintosh PowerPoint</Application>
  <PresentationFormat>On-screen Show (4:3)</PresentationFormat>
  <Paragraphs>894</Paragraphs>
  <Slides>58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 CS5702</dc:title>
  <dc:creator>Liliana Pasquale</dc:creator>
  <cp:lastModifiedBy>Liliana Pasquale</cp:lastModifiedBy>
  <cp:revision>568</cp:revision>
  <cp:lastPrinted>2017-01-31T12:46:31Z</cp:lastPrinted>
  <dcterms:created xsi:type="dcterms:W3CDTF">2013-09-15T18:07:39Z</dcterms:created>
  <dcterms:modified xsi:type="dcterms:W3CDTF">2020-04-14T16:51:13Z</dcterms:modified>
</cp:coreProperties>
</file>