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308" r:id="rId2"/>
    <p:sldId id="437" r:id="rId3"/>
    <p:sldId id="426" r:id="rId4"/>
    <p:sldId id="422" r:id="rId5"/>
    <p:sldId id="423" r:id="rId6"/>
    <p:sldId id="424" r:id="rId7"/>
    <p:sldId id="425" r:id="rId8"/>
    <p:sldId id="442" r:id="rId9"/>
    <p:sldId id="368" r:id="rId10"/>
    <p:sldId id="369" r:id="rId11"/>
    <p:sldId id="370" r:id="rId12"/>
    <p:sldId id="371" r:id="rId13"/>
    <p:sldId id="351" r:id="rId14"/>
    <p:sldId id="356" r:id="rId15"/>
    <p:sldId id="362" r:id="rId16"/>
    <p:sldId id="441" r:id="rId17"/>
    <p:sldId id="378" r:id="rId18"/>
    <p:sldId id="427" r:id="rId19"/>
    <p:sldId id="364" r:id="rId20"/>
    <p:sldId id="365" r:id="rId21"/>
    <p:sldId id="366" r:id="rId22"/>
    <p:sldId id="375" r:id="rId23"/>
    <p:sldId id="376" r:id="rId24"/>
    <p:sldId id="377" r:id="rId25"/>
    <p:sldId id="367" r:id="rId26"/>
    <p:sldId id="372" r:id="rId27"/>
    <p:sldId id="373" r:id="rId28"/>
    <p:sldId id="374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44" r:id="rId52"/>
    <p:sldId id="443" r:id="rId53"/>
    <p:sldId id="439" r:id="rId54"/>
    <p:sldId id="445" r:id="rId55"/>
    <p:sldId id="420" r:id="rId56"/>
    <p:sldId id="42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84" autoAdjust="0"/>
  </p:normalViewPr>
  <p:slideViewPr>
    <p:cSldViewPr snapToGrid="0" snapToObjects="1">
      <p:cViewPr>
        <p:scale>
          <a:sx n="67" d="100"/>
          <a:sy n="67" d="100"/>
        </p:scale>
        <p:origin x="-1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2B33-6368-A940-8119-DADCD3C28255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41684-5C60-2C41-98A6-1EF0B8AD8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4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E914878-74A1-4AA5-944E-E92AE74DF69D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9F92A8B-241C-4943-932F-0AC5B00E4BBF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2CA57B-1600-44CC-A881-B43DF29FE1E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C4FD0D-E374-4700-A914-9BFD2F9A11F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969A8F-4A57-4468-A274-AD97360539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630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969A8F-4A57-4468-A274-AD97360539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871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D969A8F-4A57-4468-A274-AD973605395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9166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B21EE5E-7528-45C8-B5AA-B1D43D49AC76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3C5D266-1F3A-4D4A-8AAF-DECC46B730CE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767B183-ECCD-4E5A-8625-D8C338EA482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A7A0E1F-CF36-4949-A894-E4398F895825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0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65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66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984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43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836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5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4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097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107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8365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I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bug fixes</a:t>
            </a: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07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41684-5C60-2C41-98A6-1EF0B8AD8C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11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6A5B91-D784-4DE5-9D9F-DB9D76FEE219}" type="slidenum">
              <a:rPr lang="en-IE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en-IE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8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1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72AC-9E95-4E41-A51A-19FF18A3DC4D}" type="datetimeFigureOut">
              <a:rPr lang="en-US" smtClean="0"/>
              <a:t>03/03/20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0543-5AD6-4C46-9473-1CC8F359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7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2.png"/><Relationship Id="rId9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" TargetMode="External"/><Relationship Id="rId4" Type="http://schemas.openxmlformats.org/officeDocument/2006/relationships/hyperlink" Target="http://git-scm.com/book" TargetMode="External"/><Relationship Id="rId5" Type="http://schemas.openxmlformats.org/officeDocument/2006/relationships/hyperlink" Target="http://gitref.org/index.html" TargetMode="External"/><Relationship Id="rId6" Type="http://schemas.openxmlformats.org/officeDocument/2006/relationships/hyperlink" Target="http://schacon.github.com/git/gittutorial.html" TargetMode="External"/><Relationship Id="rId7" Type="http://schemas.openxmlformats.org/officeDocument/2006/relationships/hyperlink" Target="http://eagain.net/articles/git-for-computer-scientists" TargetMode="External"/><Relationship Id="rId8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9.svg"/><Relationship Id="rId6" Type="http://schemas.openxmlformats.org/officeDocument/2006/relationships/image" Target="../media/image16.png"/><Relationship Id="rId7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9.svg"/><Relationship Id="rId6" Type="http://schemas.openxmlformats.org/officeDocument/2006/relationships/image" Target="../media/image16.png"/><Relationship Id="rId7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hyperlink" Target="https://www.git-tower.com/learn/git/ebook/en/desktop-gui/appendix/from-subversion-to-git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hyperlink" Target="https://www.git-tower.com/learn/git/ebook/en/command-line/remote-repositories/introduction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jpeg"/><Relationship Id="rId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48570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93416"/>
            <a:ext cx="9144000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/>
                <a:cs typeface="Calibri"/>
              </a:rPr>
              <a:t>Distributed Version Control </a:t>
            </a:r>
          </a:p>
          <a:p>
            <a:r>
              <a:rPr lang="en-US" sz="4400" dirty="0">
                <a:solidFill>
                  <a:schemeClr val="tx1"/>
                </a:solidFill>
                <a:latin typeface="Calibri"/>
                <a:cs typeface="Calibri"/>
              </a:rPr>
              <a:t>and Git</a:t>
            </a:r>
          </a:p>
        </p:txBody>
      </p:sp>
    </p:spTree>
    <p:extLst>
      <p:ext uri="{BB962C8B-B14F-4D97-AF65-F5344CB8AC3E}">
        <p14:creationId xmlns:p14="http://schemas.microsoft.com/office/powerpoint/2010/main" val="385329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Terminology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300526"/>
            <a:ext cx="8229600" cy="53408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Repository</a:t>
            </a:r>
          </a:p>
          <a:p>
            <a:r>
              <a:rPr lang="en-GB" sz="2000" dirty="0"/>
              <a:t>The place where developers store all their work</a:t>
            </a:r>
          </a:p>
          <a:p>
            <a:r>
              <a:rPr lang="en-GB" sz="2000" dirty="0"/>
              <a:t>Not only stores files but also the history of changes</a:t>
            </a:r>
          </a:p>
          <a:p>
            <a:r>
              <a:rPr lang="en-GB" sz="2000" dirty="0"/>
              <a:t>Accessed over the network</a:t>
            </a:r>
          </a:p>
          <a:p>
            <a:pPr marL="0" indent="0">
              <a:buNone/>
            </a:pPr>
            <a:r>
              <a:rPr lang="en-GB" sz="2400" b="1" dirty="0"/>
              <a:t>Branches</a:t>
            </a:r>
          </a:p>
          <a:p>
            <a:r>
              <a:rPr lang="en-GB" sz="2000" dirty="0"/>
              <a:t>Used to create another line of development, e.g. when you want your development process to fork into 2 different directions</a:t>
            </a:r>
          </a:p>
          <a:p>
            <a:pPr marL="0" indent="0">
              <a:buNone/>
            </a:pPr>
            <a:r>
              <a:rPr lang="en-GB" sz="2400" b="1" dirty="0"/>
              <a:t>Working Copy</a:t>
            </a:r>
          </a:p>
          <a:p>
            <a:r>
              <a:rPr lang="en-GB" sz="2000" dirty="0"/>
              <a:t>A snapshot of the repository</a:t>
            </a:r>
          </a:p>
          <a:p>
            <a:r>
              <a:rPr lang="en-GB" sz="2000" dirty="0"/>
              <a:t>Private workplace where developers can do their work remaining isolated from the rest of the team</a:t>
            </a:r>
          </a:p>
          <a:p>
            <a:pPr marL="0" indent="0">
              <a:buNone/>
            </a:pPr>
            <a:r>
              <a:rPr lang="en-GB" sz="2400" b="1" dirty="0"/>
              <a:t>Commit (Check in) &amp; Update (Check out) Changes</a:t>
            </a:r>
          </a:p>
          <a:p>
            <a:r>
              <a:rPr lang="en-GB" sz="2000" dirty="0"/>
              <a:t>Process of storing changes from private workplace to a central server</a:t>
            </a:r>
          </a:p>
          <a:p>
            <a:r>
              <a:rPr lang="en-GB" sz="2000" dirty="0"/>
              <a:t>Changes are then made available to the rest of the team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416964" y="3294221"/>
            <a:ext cx="8009406" cy="694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564" y="4478545"/>
            <a:ext cx="8422236" cy="985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xmlns="" id="{B70A4668-321B-4A89-8354-DF537D5E5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275194" y="1442591"/>
            <a:ext cx="1451841" cy="145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0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Terminology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300526"/>
            <a:ext cx="8229600" cy="53408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Repository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place where developers store all their work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Not only stores files but also the history of changes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Accessed over the network</a:t>
            </a:r>
          </a:p>
          <a:p>
            <a:pPr marL="0" indent="0">
              <a:buNone/>
            </a:pPr>
            <a:r>
              <a:rPr lang="en-GB" sz="2400" b="1" dirty="0"/>
              <a:t>Branches</a:t>
            </a:r>
          </a:p>
          <a:p>
            <a:r>
              <a:rPr lang="en-GB" sz="2000" dirty="0"/>
              <a:t>Used to create another line of development, e.g. when you want your development process to fork into 2 different directions</a:t>
            </a:r>
          </a:p>
          <a:p>
            <a:pPr marL="0" indent="0">
              <a:buNone/>
            </a:pPr>
            <a:r>
              <a:rPr lang="en-GB" sz="2400" b="1" dirty="0"/>
              <a:t>Working Copy</a:t>
            </a:r>
          </a:p>
          <a:p>
            <a:r>
              <a:rPr lang="en-GB" sz="2000" dirty="0"/>
              <a:t>A snapshot of the repository</a:t>
            </a:r>
          </a:p>
          <a:p>
            <a:r>
              <a:rPr lang="en-GB" sz="2000" dirty="0"/>
              <a:t>Private workplace where developers can do their work remaining isolated from the rest of the team</a:t>
            </a:r>
          </a:p>
          <a:p>
            <a:pPr marL="0" indent="0">
              <a:buNone/>
            </a:pPr>
            <a:r>
              <a:rPr lang="en-GB" sz="2400" b="1" dirty="0"/>
              <a:t>Commit (Check in) &amp; Update (Check out) Changes</a:t>
            </a:r>
          </a:p>
          <a:p>
            <a:r>
              <a:rPr lang="en-GB" sz="2000" dirty="0"/>
              <a:t>Process of storing changes from private workplace to a central server</a:t>
            </a:r>
          </a:p>
          <a:p>
            <a:r>
              <a:rPr lang="en-GB" sz="2000" dirty="0"/>
              <a:t>Changes are then made available to the rest of the team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264564" y="4478545"/>
            <a:ext cx="8422236" cy="985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it branch">
            <a:extLst>
              <a:ext uri="{FF2B5EF4-FFF2-40B4-BE49-F238E27FC236}">
                <a16:creationId xmlns:a16="http://schemas.microsoft.com/office/drawing/2014/main" xmlns="" id="{485BD93F-6DF5-4D7F-90AB-65663F9F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820" y="4094880"/>
            <a:ext cx="4238418" cy="12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5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Terminology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300526"/>
            <a:ext cx="8229600" cy="53408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Repository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place where developers store all their work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Not only stores files but also the history of changes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Accessed over the network</a:t>
            </a:r>
          </a:p>
          <a:p>
            <a:pPr marL="0" indent="0">
              <a:buNone/>
            </a:pPr>
            <a:r>
              <a:rPr lang="en-GB" sz="2400" b="1" dirty="0"/>
              <a:t>Branches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Used to create another line of development, e.g. when you want your development process to fork into 2 different directions</a:t>
            </a:r>
          </a:p>
          <a:p>
            <a:pPr marL="0" indent="0">
              <a:buNone/>
            </a:pPr>
            <a:r>
              <a:rPr lang="en-GB" sz="2400" b="1" dirty="0"/>
              <a:t>Working Copy</a:t>
            </a:r>
          </a:p>
          <a:p>
            <a:r>
              <a:rPr lang="en-GB" sz="2000" dirty="0"/>
              <a:t>A snapshot of the repository</a:t>
            </a:r>
          </a:p>
          <a:p>
            <a:r>
              <a:rPr lang="en-GB" sz="2000" dirty="0"/>
              <a:t>Private workplace where developers can do their work remaining isolated from the rest of the team</a:t>
            </a:r>
          </a:p>
          <a:p>
            <a:pPr marL="0" indent="0">
              <a:buNone/>
            </a:pPr>
            <a:r>
              <a:rPr lang="en-GB" sz="2400" b="1" dirty="0"/>
              <a:t>Commit (Check in) &amp; Update (Check out) Changes</a:t>
            </a:r>
          </a:p>
          <a:p>
            <a:r>
              <a:rPr lang="en-GB" sz="2000" dirty="0"/>
              <a:t>Process of storing changes from private workplace to a central server</a:t>
            </a:r>
          </a:p>
          <a:p>
            <a:r>
              <a:rPr lang="en-GB" sz="2000" dirty="0"/>
              <a:t>Changes are then made available to the rest of the team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omputer icon">
            <a:extLst>
              <a:ext uri="{FF2B5EF4-FFF2-40B4-BE49-F238E27FC236}">
                <a16:creationId xmlns:a16="http://schemas.microsoft.com/office/drawing/2014/main" xmlns="" id="{6977A05C-20FB-4BC4-A1F3-E4EBD9AF2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2788" r="16106" b="12500"/>
          <a:stretch/>
        </p:blipFill>
        <p:spPr bwMode="auto">
          <a:xfrm>
            <a:off x="6367679" y="3175583"/>
            <a:ext cx="1410435" cy="15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Open folder">
            <a:extLst>
              <a:ext uri="{FF2B5EF4-FFF2-40B4-BE49-F238E27FC236}">
                <a16:creationId xmlns:a16="http://schemas.microsoft.com/office/drawing/2014/main" xmlns="" id="{41BF1184-1D83-496D-A4D8-FED03AE2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12380" y="3622343"/>
            <a:ext cx="914400" cy="9144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xmlns="" id="{B9AC2D31-4826-4121-B629-AAF19C5A9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735614" y="3135727"/>
            <a:ext cx="579709" cy="579709"/>
          </a:xfrm>
          <a:prstGeom prst="rect">
            <a:avLst/>
          </a:prstGeom>
        </p:spPr>
      </p:pic>
      <p:pic>
        <p:nvPicPr>
          <p:cNvPr id="11" name="Graphic 10" descr="Document">
            <a:extLst>
              <a:ext uri="{FF2B5EF4-FFF2-40B4-BE49-F238E27FC236}">
                <a16:creationId xmlns:a16="http://schemas.microsoft.com/office/drawing/2014/main" xmlns="" id="{E42C285B-0983-4F60-B0FE-E23C2ACC4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194426" y="3288127"/>
            <a:ext cx="579709" cy="5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6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300526"/>
            <a:ext cx="8229600" cy="555747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Repository</a:t>
            </a:r>
          </a:p>
          <a:p>
            <a:r>
              <a:rPr lang="en-GB" sz="2000" dirty="0">
                <a:solidFill>
                  <a:schemeClr val="bg1"/>
                </a:solidFill>
              </a:rPr>
              <a:t>The place where developers store all their work</a:t>
            </a:r>
          </a:p>
          <a:p>
            <a:r>
              <a:rPr lang="en-GB" sz="2000" dirty="0">
                <a:solidFill>
                  <a:schemeClr val="bg1"/>
                </a:solidFill>
              </a:rPr>
              <a:t>Not only stores files but also the history of changes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Accessed over the network</a:t>
            </a:r>
          </a:p>
          <a:p>
            <a:pPr marL="0" indent="0">
              <a:buNone/>
            </a:pPr>
            <a:r>
              <a:rPr lang="en-GB" sz="2400" b="1" dirty="0"/>
              <a:t>Branches</a:t>
            </a:r>
          </a:p>
          <a:p>
            <a:r>
              <a:rPr lang="en-GB" sz="2000" dirty="0">
                <a:solidFill>
                  <a:schemeClr val="bg1"/>
                </a:solidFill>
              </a:rPr>
              <a:t>Used to create another line of development, e.g. when you want your development process to fork into 2 different directions</a:t>
            </a:r>
          </a:p>
          <a:p>
            <a:pPr marL="0" indent="0">
              <a:buNone/>
            </a:pPr>
            <a:r>
              <a:rPr lang="en-GB" sz="2400" b="1" dirty="0"/>
              <a:t>Working Copy</a:t>
            </a:r>
          </a:p>
          <a:p>
            <a:r>
              <a:rPr lang="en-GB" sz="2000" dirty="0">
                <a:solidFill>
                  <a:schemeClr val="bg1"/>
                </a:solidFill>
              </a:rPr>
              <a:t>A snapshot of the repository</a:t>
            </a:r>
          </a:p>
          <a:p>
            <a:r>
              <a:rPr lang="en-GB" sz="2000" dirty="0">
                <a:solidFill>
                  <a:schemeClr val="bg1"/>
                </a:solidFill>
              </a:rPr>
              <a:t>Private workplace where developers can do their work remaining temp</a:t>
            </a:r>
          </a:p>
          <a:p>
            <a:r>
              <a:rPr lang="en-GB" sz="2000" dirty="0">
                <a:solidFill>
                  <a:schemeClr val="bg1"/>
                </a:solidFill>
              </a:rPr>
              <a:t>Ora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rily</a:t>
            </a:r>
            <a:r>
              <a:rPr lang="en-GB" sz="2000" dirty="0">
                <a:solidFill>
                  <a:schemeClr val="bg1"/>
                </a:solidFill>
              </a:rPr>
              <a:t>  isolated from the rest of the team</a:t>
            </a:r>
          </a:p>
          <a:p>
            <a:pPr marL="0" indent="0">
              <a:buNone/>
            </a:pPr>
            <a:r>
              <a:rPr lang="en-GB" sz="2400" b="1" dirty="0"/>
              <a:t>Commit (</a:t>
            </a:r>
            <a:r>
              <a:rPr lang="en-GB" sz="2400" b="1" dirty="0" err="1"/>
              <a:t>Checkin</a:t>
            </a:r>
            <a:r>
              <a:rPr lang="en-GB" sz="2400" b="1" dirty="0"/>
              <a:t>) &amp; Update (Checkout) Changes</a:t>
            </a:r>
          </a:p>
          <a:p>
            <a:r>
              <a:rPr lang="en-GB" sz="2000" dirty="0" err="1"/>
              <a:t>Checkin</a:t>
            </a:r>
            <a:r>
              <a:rPr lang="en-GB" sz="2000" dirty="0"/>
              <a:t>: stores changes from private workplace to the repository </a:t>
            </a:r>
          </a:p>
          <a:p>
            <a:r>
              <a:rPr lang="en-US" sz="2000" dirty="0"/>
              <a:t>Checkout: updates the files in the working directory to match the version stored in a branch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86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Terminology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6" name="Picture 2" descr="Image result for computer icon">
            <a:extLst>
              <a:ext uri="{FF2B5EF4-FFF2-40B4-BE49-F238E27FC236}">
                <a16:creationId xmlns:a16="http://schemas.microsoft.com/office/drawing/2014/main" xmlns="" id="{C673A1E2-17B4-42F3-A180-9DB65651A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2788" r="16106" b="12500"/>
          <a:stretch/>
        </p:blipFill>
        <p:spPr bwMode="auto">
          <a:xfrm>
            <a:off x="4382937" y="3704576"/>
            <a:ext cx="1410435" cy="15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Open folder">
            <a:extLst>
              <a:ext uri="{FF2B5EF4-FFF2-40B4-BE49-F238E27FC236}">
                <a16:creationId xmlns:a16="http://schemas.microsoft.com/office/drawing/2014/main" xmlns="" id="{D479BAB8-9B67-47F9-98AD-21C36A4BF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27638" y="4151336"/>
            <a:ext cx="914400" cy="9144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xmlns="" id="{81CD34D0-40A9-43A9-94EB-D58E3D872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996398" y="3715039"/>
            <a:ext cx="579709" cy="579709"/>
          </a:xfrm>
          <a:prstGeom prst="rect">
            <a:avLst/>
          </a:prstGeom>
        </p:spPr>
      </p:pic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xmlns="" id="{A908C6D6-62C6-4926-95E8-15EB8AFCDF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49284" y="3583844"/>
            <a:ext cx="1451841" cy="1451841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xmlns="" id="{8F2E044C-BACA-4E5F-93EA-4AABFA118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455393" y="3715038"/>
            <a:ext cx="579709" cy="57970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EDE040ED-1B95-4BDE-AE50-F685AFB19244}"/>
              </a:ext>
            </a:extLst>
          </p:cNvPr>
          <p:cNvCxnSpPr>
            <a:cxnSpLocks/>
          </p:cNvCxnSpPr>
          <p:nvPr/>
        </p:nvCxnSpPr>
        <p:spPr>
          <a:xfrm>
            <a:off x="6579231" y="4460913"/>
            <a:ext cx="115496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8D066D1-BF63-4FFF-BBA0-69E1C928352E}"/>
              </a:ext>
            </a:extLst>
          </p:cNvPr>
          <p:cNvCxnSpPr>
            <a:cxnSpLocks/>
          </p:cNvCxnSpPr>
          <p:nvPr/>
        </p:nvCxnSpPr>
        <p:spPr>
          <a:xfrm flipH="1">
            <a:off x="6455393" y="4860366"/>
            <a:ext cx="1315716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7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816" y="5448100"/>
            <a:ext cx="834556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When you're done, you "check in" back to the server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400" dirty="0"/>
              <a:t>your </a:t>
            </a:r>
            <a:r>
              <a:rPr lang="en-US" sz="2400" dirty="0" err="1"/>
              <a:t>checkin</a:t>
            </a:r>
            <a:r>
              <a:rPr lang="en-US" sz="2400" dirty="0"/>
              <a:t> increments the repo's 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1817" y="1143199"/>
            <a:ext cx="83455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Examples: Subversion (SVN), CVS, Perforce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A central server repository (repo) holds the "official copy" of the code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the server maintains the sole version history of the repository</a:t>
            </a:r>
          </a:p>
          <a:p>
            <a:endParaRPr lang="en-US" dirty="0"/>
          </a:p>
        </p:txBody>
      </p:sp>
      <p:pic>
        <p:nvPicPr>
          <p:cNvPr id="107" name="Picture 4"/>
          <p:cNvPicPr/>
          <p:nvPr/>
        </p:nvPicPr>
        <p:blipFill>
          <a:blip r:embed="rId3"/>
          <a:stretch/>
        </p:blipFill>
        <p:spPr>
          <a:xfrm>
            <a:off x="5472546" y="3028256"/>
            <a:ext cx="3496478" cy="2419844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Centralised Version Control Systems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7"/>
          <p:cNvPicPr/>
          <p:nvPr/>
        </p:nvPicPr>
        <p:blipFill>
          <a:blip r:embed="rId4"/>
          <a:stretch/>
        </p:blipFill>
        <p:spPr>
          <a:xfrm>
            <a:off x="7898659" y="5714801"/>
            <a:ext cx="783525" cy="66140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5003916" y="6264631"/>
            <a:ext cx="3856182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32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point of failure</a:t>
            </a:r>
            <a:endParaRPr lang="en-IE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817" y="3277832"/>
            <a:ext cx="548683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You make "checkouts" of it to your local copy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400" dirty="0"/>
              <a:t>you make local modifications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400" dirty="0"/>
              <a:t>your changes are not versioned</a:t>
            </a:r>
          </a:p>
        </p:txBody>
      </p:sp>
    </p:spTree>
    <p:extLst>
      <p:ext uri="{BB962C8B-B14F-4D97-AF65-F5344CB8AC3E}">
        <p14:creationId xmlns:p14="http://schemas.microsoft.com/office/powerpoint/2010/main" val="175761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545" y="1243855"/>
            <a:ext cx="54127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In Git, Mercurial you don't "checkout” from a central repo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you "clone" it and "pull" changes from it</a:t>
            </a:r>
          </a:p>
          <a:p>
            <a:pPr marL="457200" indent="-457200">
              <a:buFont typeface="Arial"/>
              <a:buChar char="•"/>
            </a:pPr>
            <a:endParaRPr lang="en-US" sz="12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Your local repo is a complete copy of everything on the remote server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yours is "just as good" as theirs</a:t>
            </a:r>
          </a:p>
          <a:p>
            <a:endParaRPr lang="en-US" sz="12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 Many operations are local: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check in/out from local repo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commit changes to local repo</a:t>
            </a:r>
          </a:p>
          <a:p>
            <a:pPr marL="914400" lvl="1" indent="-457200">
              <a:buFont typeface="Lucida Grande"/>
              <a:buChar char="-"/>
            </a:pPr>
            <a:r>
              <a:rPr lang="en-US" sz="2000" dirty="0"/>
              <a:t>local repo keeps version history</a:t>
            </a:r>
          </a:p>
          <a:p>
            <a:pPr marL="457200" indent="-457200">
              <a:buFont typeface="Arial"/>
              <a:buChar char="•"/>
            </a:pPr>
            <a:endParaRPr lang="en-US" sz="12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When you're ready, you can "push" changes back to server</a:t>
            </a:r>
          </a:p>
        </p:txBody>
      </p:sp>
      <p:sp>
        <p:nvSpPr>
          <p:cNvPr id="144" name="CustomShape 1"/>
          <p:cNvSpPr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Version Control Systems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"/>
          <p:cNvPicPr/>
          <p:nvPr/>
        </p:nvPicPr>
        <p:blipFill>
          <a:blip r:embed="rId3"/>
          <a:stretch/>
        </p:blipFill>
        <p:spPr>
          <a:xfrm>
            <a:off x="5505120" y="1207524"/>
            <a:ext cx="3638520" cy="433692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5805302" y="5572789"/>
            <a:ext cx="3130880" cy="100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operations seem to be executed almost instantaneously.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89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495931"/>
            <a:ext cx="9143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IE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Version Control Systems</a:t>
            </a:r>
          </a:p>
          <a:p>
            <a:pPr algn="ctr"/>
            <a:r>
              <a:rPr lang="en-IE" sz="4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Centralized        vs       Distributed </a:t>
            </a:r>
          </a:p>
          <a:p>
            <a:pPr algn="ctr"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E3074821-C9D7-49DE-A949-FE5163283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3"/>
          <a:stretch/>
        </p:blipFill>
        <p:spPr bwMode="auto">
          <a:xfrm>
            <a:off x="-320035" y="3034664"/>
            <a:ext cx="5341812" cy="287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F962861A-2BE1-4DAD-A2F9-A669E2B8C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6"/>
          <a:stretch/>
        </p:blipFill>
        <p:spPr bwMode="auto">
          <a:xfrm>
            <a:off x="4642592" y="1903095"/>
            <a:ext cx="4434840" cy="399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4F9F90F-3693-4B54-B93B-81AE0C70DA69}"/>
              </a:ext>
            </a:extLst>
          </p:cNvPr>
          <p:cNvCxnSpPr/>
          <p:nvPr/>
        </p:nvCxnSpPr>
        <p:spPr>
          <a:xfrm>
            <a:off x="4812030" y="1903095"/>
            <a:ext cx="0" cy="4855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3"/>
          <p:cNvSpPr/>
          <p:nvPr/>
        </p:nvSpPr>
        <p:spPr>
          <a:xfrm>
            <a:off x="269799" y="1348517"/>
            <a:ext cx="6290494" cy="3963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Distributed VCS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 developed by Linus Torvalds, creator of Linux, in 2005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Designed to do version control on Linux kernel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About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9799" y="3139058"/>
            <a:ext cx="7787635" cy="3963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7200"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Goals of Git: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Speed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for non-linear development (thousand of parallel branches)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Fully distributed</a:t>
            </a:r>
          </a:p>
          <a:p>
            <a:pPr marL="914400" lvl="1" indent="-457200">
              <a:buFont typeface="Lucida Grande"/>
              <a:buChar char="-"/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Able to handle large projects efficiently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46" y="213840"/>
            <a:ext cx="990933" cy="990933"/>
          </a:xfrm>
          <a:prstGeom prst="rect">
            <a:avLst/>
          </a:prstGeo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48" y="1479024"/>
            <a:ext cx="1576525" cy="2198837"/>
          </a:xfrm>
          <a:prstGeom prst="rect">
            <a:avLst/>
          </a:prstGeom>
        </p:spPr>
      </p:pic>
      <p:sp>
        <p:nvSpPr>
          <p:cNvPr id="8" name="CustomShape 3"/>
          <p:cNvSpPr/>
          <p:nvPr/>
        </p:nvSpPr>
        <p:spPr>
          <a:xfrm>
            <a:off x="269799" y="5921272"/>
            <a:ext cx="5803047" cy="3963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7200"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684" y="6087774"/>
            <a:ext cx="858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 “</a:t>
            </a:r>
            <a:r>
              <a:rPr lang="en-US" sz="2400" dirty="0" err="1"/>
              <a:t>git</a:t>
            </a:r>
            <a:r>
              <a:rPr lang="en-US" sz="2400" dirty="0"/>
              <a:t> ” is a cranky old man. Linus meant himself.)</a:t>
            </a:r>
          </a:p>
        </p:txBody>
      </p:sp>
    </p:spTree>
    <p:extLst>
      <p:ext uri="{BB962C8B-B14F-4D97-AF65-F5344CB8AC3E}">
        <p14:creationId xmlns:p14="http://schemas.microsoft.com/office/powerpoint/2010/main" val="416827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Installing/Learning </a:t>
            </a:r>
            <a:r>
              <a:rPr lang="en-US" sz="4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300526"/>
            <a:ext cx="8229600" cy="53408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416964" y="3294221"/>
            <a:ext cx="8009406" cy="694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3"/>
          <p:cNvSpPr/>
          <p:nvPr/>
        </p:nvSpPr>
        <p:spPr>
          <a:xfrm>
            <a:off x="269799" y="1163789"/>
            <a:ext cx="8417001" cy="3963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</a:t>
            </a:r>
            <a:r>
              <a:rPr lang="en-IE" sz="2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website: </a:t>
            </a:r>
            <a:r>
              <a:rPr lang="en-I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http://git-scm.com</a:t>
            </a: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 on-line book: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http://git-scm.com/book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page for Git: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http://gitref.org/index.html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tutorial: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6"/>
              </a:rPr>
              <a:t>http://schacon.github.com/git/gittutorial.html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for Computer Scientist</a:t>
            </a:r>
          </a:p>
          <a:p>
            <a:pPr lvl="1"/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7"/>
              </a:rPr>
              <a:t>	http://eagain.net/articles/git-for-computer-scientists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 Cheat Sheet</a:t>
            </a:r>
          </a:p>
          <a:p>
            <a:pPr lvl="1"/>
            <a:r>
              <a:rPr lang="en-IE" sz="2400" dirty="0">
                <a:hlinkClick r:id="rId8"/>
              </a:rPr>
              <a:t>https://education.github.com/git-cheat-sheet-education.pdf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command line (where verb = config, add, commit, etc.)</a:t>
            </a:r>
          </a:p>
          <a:p>
            <a:pPr marL="914400" lvl="1" indent="-457200">
              <a:buFont typeface="Arial"/>
              <a:buChar char="•"/>
            </a:pP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git help </a:t>
            </a:r>
            <a:r>
              <a:rPr lang="en-IE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"/>
                <a:cs typeface="Courier"/>
              </a:rPr>
              <a:t>verb</a:t>
            </a:r>
          </a:p>
          <a:p>
            <a:pPr marL="914400" lvl="1" indent="-457200"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7200">
              <a:buFont typeface="Arial"/>
              <a:buChar char="•"/>
            </a:pPr>
            <a:endParaRPr lang="en-I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374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0" y="6696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Data Are Stored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789480" y="945900"/>
            <a:ext cx="7934400" cy="6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SVN: Delta storage model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1" name="Picture 5"/>
          <p:cNvPicPr/>
          <p:nvPr/>
        </p:nvPicPr>
        <p:blipFill>
          <a:blip r:embed="rId3"/>
          <a:stretch/>
        </p:blipFill>
        <p:spPr>
          <a:xfrm>
            <a:off x="835200" y="1863720"/>
            <a:ext cx="7473600" cy="318096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25995" y="5501520"/>
            <a:ext cx="7811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are stored as changes to a base version of the same file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 descr="Stopwatch">
            <a:extLst>
              <a:ext uri="{FF2B5EF4-FFF2-40B4-BE49-F238E27FC236}">
                <a16:creationId xmlns:a16="http://schemas.microsoft.com/office/drawing/2014/main" xmlns="" id="{5C1FD07F-7719-4E7B-8DEB-00DB98AD8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1583055"/>
            <a:ext cx="914400" cy="914400"/>
          </a:xfrm>
          <a:prstGeom prst="rect">
            <a:avLst/>
          </a:prstGeom>
        </p:spPr>
      </p:pic>
      <p:pic>
        <p:nvPicPr>
          <p:cNvPr id="5" name="Graphic 4" descr="Open folder">
            <a:extLst>
              <a:ext uri="{FF2B5EF4-FFF2-40B4-BE49-F238E27FC236}">
                <a16:creationId xmlns:a16="http://schemas.microsoft.com/office/drawing/2014/main" xmlns="" id="{8E41B0E7-FBC0-4FEF-9B29-A390E1373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33264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3297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728" y="1763282"/>
            <a:ext cx="9144000" cy="4748353"/>
          </a:xfrm>
        </p:spPr>
        <p:txBody>
          <a:bodyPr>
            <a:normAutofit lnSpcReduction="10000"/>
          </a:bodyPr>
          <a:lstStyle/>
          <a:p>
            <a:pPr marL="571500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Introduction to Version Control Systems</a:t>
            </a:r>
          </a:p>
          <a:p>
            <a:pPr marL="1028700" lvl="1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Terminology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028700" lvl="1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Centralized VS Distributed Version Control</a:t>
            </a:r>
          </a:p>
          <a:p>
            <a:pPr marL="1028700" lvl="1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Data Storage in SVN vs Git</a:t>
            </a:r>
          </a:p>
          <a:p>
            <a:pPr marL="571500" indent="-5715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71500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Git </a:t>
            </a:r>
          </a:p>
          <a:p>
            <a:pPr marL="1028700" lvl="1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Object Model </a:t>
            </a:r>
          </a:p>
          <a:p>
            <a:pPr marL="1028700" lvl="1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Basic Operations</a:t>
            </a:r>
          </a:p>
          <a:p>
            <a:pPr marL="1028700" lvl="1" indent="-57150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Collaboration</a:t>
            </a:r>
          </a:p>
          <a:p>
            <a:pPr algn="l"/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71500" indent="-571500" algn="l">
              <a:buFont typeface="Arial"/>
              <a:buChar char="•"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44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0" y="6696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Data Are Stored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5200" y="1044000"/>
            <a:ext cx="7934400" cy="6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Git: Snapshot storage model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723150" y="4909860"/>
            <a:ext cx="7811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are stored as snapshots of the project over time.</a:t>
            </a:r>
          </a:p>
          <a:p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Some files change on a given check in, some do not.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000" dirty="0"/>
              <a:t>More redundancy, but faster</a:t>
            </a:r>
          </a:p>
          <a:p>
            <a:pPr marL="800100" lvl="1" indent="-342900">
              <a:buFont typeface="Lucida Grande"/>
              <a:buChar char="-"/>
            </a:pPr>
            <a:r>
              <a:rPr lang="en-US" sz="2000" dirty="0"/>
              <a:t>If not changed, a link to the previous identical file it has already stored</a:t>
            </a:r>
            <a:endParaRPr lang="en-I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endParaRPr lang="en-IE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600" dirty="0"/>
              <a:t>.</a:t>
            </a:r>
            <a:endParaRPr lang="en-I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Picture 3"/>
          <p:cNvPicPr/>
          <p:nvPr/>
        </p:nvPicPr>
        <p:blipFill>
          <a:blip r:embed="rId3"/>
          <a:stretch/>
        </p:blipFill>
        <p:spPr>
          <a:xfrm>
            <a:off x="835200" y="1767240"/>
            <a:ext cx="7480080" cy="3079440"/>
          </a:xfrm>
          <a:prstGeom prst="rect">
            <a:avLst/>
          </a:prstGeom>
          <a:ln>
            <a:noFill/>
          </a:ln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xmlns="" id="{6BBBC350-F9CA-4E98-933F-47B00280F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1583055"/>
            <a:ext cx="914400" cy="914400"/>
          </a:xfrm>
          <a:prstGeom prst="rect">
            <a:avLst/>
          </a:prstGeom>
        </p:spPr>
      </p:pic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xmlns="" id="{BB5569B3-EE93-4276-88C0-7E2E7D7DB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33264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2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Thing to Remember About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66000" y="1494000"/>
            <a:ext cx="8192250" cy="27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can be in </a:t>
            </a:r>
            <a:r>
              <a:rPr lang="en-I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 main states:</a:t>
            </a:r>
            <a:endParaRPr lang="en-IE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Modified: 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has been changed but not yet committed.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Staged: </a:t>
            </a:r>
            <a:r>
              <a:rPr lang="en-I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is marked as modified and will be included in the next commit snapshot. =&gt; E</a:t>
            </a:r>
            <a:r>
              <a:rPr lang="en-US" sz="2400" dirty="0"/>
              <a:t>very commit is "hand-crafted”</a:t>
            </a:r>
            <a:endParaRPr lang="en-IE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Committed: </a:t>
            </a:r>
            <a:r>
              <a:rPr lang="en-IE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data is safely stored in your local database.</a:t>
            </a:r>
            <a:endParaRPr lang="en-IE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21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9-18 at 09.34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1445587"/>
            <a:ext cx="7416800" cy="3829050"/>
          </a:xfrm>
          <a:prstGeom prst="rect">
            <a:avLst/>
          </a:prstGeom>
        </p:spPr>
      </p:pic>
      <p:sp>
        <p:nvSpPr>
          <p:cNvPr id="18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Workflow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2CECFF-01FB-4F67-A0E3-837B86E89949}"/>
              </a:ext>
            </a:extLst>
          </p:cNvPr>
          <p:cNvSpPr/>
          <p:nvPr/>
        </p:nvSpPr>
        <p:spPr>
          <a:xfrm>
            <a:off x="725805" y="3495794"/>
            <a:ext cx="1265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Modified</a:t>
            </a:r>
            <a:endParaRPr lang="en-IE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xmlns="" id="{0C1654AE-088E-4E40-BE10-4384B4942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0133" y="3865126"/>
            <a:ext cx="577215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24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Workflow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 descr="Screen Shot 2017-09-18 at 09.35.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" y="1415180"/>
            <a:ext cx="7073900" cy="4216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3B75BC0-2C91-495C-A2BF-A64458B9BF3A}"/>
              </a:ext>
            </a:extLst>
          </p:cNvPr>
          <p:cNvSpPr/>
          <p:nvPr/>
        </p:nvSpPr>
        <p:spPr>
          <a:xfrm>
            <a:off x="4514850" y="4703445"/>
            <a:ext cx="843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Staged</a:t>
            </a:r>
            <a:endParaRPr lang="en-IE" dirty="0"/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xmlns="" id="{3585B3FE-404C-49A6-8B4D-AE7243143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648047" y="5044469"/>
            <a:ext cx="577215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Workflow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 descr="Screen Shot 2017-09-18 at 09.37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378605"/>
            <a:ext cx="6756400" cy="4940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8C95DD0-0442-4D35-A6E4-D25A22E6FEC6}"/>
              </a:ext>
            </a:extLst>
          </p:cNvPr>
          <p:cNvSpPr/>
          <p:nvPr/>
        </p:nvSpPr>
        <p:spPr>
          <a:xfrm>
            <a:off x="6494083" y="5821799"/>
            <a:ext cx="125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Committed</a:t>
            </a:r>
            <a:endParaRPr lang="en-IE" dirty="0"/>
          </a:p>
        </p:txBody>
      </p:sp>
      <p:pic>
        <p:nvPicPr>
          <p:cNvPr id="5" name="Graphic 4" descr="Document">
            <a:extLst>
              <a:ext uri="{FF2B5EF4-FFF2-40B4-BE49-F238E27FC236}">
                <a16:creationId xmlns:a16="http://schemas.microsoft.com/office/drawing/2014/main" xmlns="" id="{C0E2B3A3-A2E6-4603-81EE-A599E482D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34047" y="5309466"/>
            <a:ext cx="577215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Thing to Remember About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66000" y="1397520"/>
            <a:ext cx="8071920" cy="13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can be in 3 main states: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has been changed but not yet committed.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is marked as modified and will be included in the next commit snapshot.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Committed: </a:t>
            </a:r>
            <a:r>
              <a:rPr lang="en-I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data is safely stored in your local database.</a:t>
            </a:r>
            <a:endParaRPr lang="en-I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2"/>
          <p:cNvPicPr/>
          <p:nvPr/>
        </p:nvPicPr>
        <p:blipFill>
          <a:blip r:embed="rId3"/>
          <a:stretch/>
        </p:blipFill>
        <p:spPr>
          <a:xfrm>
            <a:off x="1826640" y="3639600"/>
            <a:ext cx="5490000" cy="302868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 rot="16200000">
            <a:off x="4251600" y="663120"/>
            <a:ext cx="606960" cy="5797800"/>
          </a:xfrm>
          <a:prstGeom prst="rightBrace">
            <a:avLst>
              <a:gd name="adj1" fmla="val 33333"/>
              <a:gd name="adj2" fmla="val 55714"/>
            </a:avLst>
          </a:pr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3106080" y="2631240"/>
            <a:ext cx="3588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Sections of a Git project </a:t>
            </a:r>
            <a:r>
              <a:rPr lang="en-I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(created locally on your machine)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477080" y="4238280"/>
            <a:ext cx="6170400" cy="231912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6086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Thing to Remember About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666000" y="1397520"/>
            <a:ext cx="8071920" cy="13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can be in 3 main states: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has been changed but not yet committed.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is marked as modified and will be included in the next commit snapshot.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Committed: </a:t>
            </a:r>
            <a:r>
              <a:rPr lang="en-I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data is safely stored in your local database.</a:t>
            </a:r>
            <a:endParaRPr lang="en-IE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2"/>
          <p:cNvPicPr/>
          <p:nvPr/>
        </p:nvPicPr>
        <p:blipFill>
          <a:blip r:embed="rId3"/>
          <a:stretch/>
        </p:blipFill>
        <p:spPr>
          <a:xfrm>
            <a:off x="1826640" y="3639600"/>
            <a:ext cx="5490000" cy="302868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 rot="16200000">
            <a:off x="4251600" y="663120"/>
            <a:ext cx="606960" cy="5797800"/>
          </a:xfrm>
          <a:prstGeom prst="rightBrace">
            <a:avLst>
              <a:gd name="adj1" fmla="val 33333"/>
              <a:gd name="adj2" fmla="val 55714"/>
            </a:avLst>
          </a:pr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3106080" y="2631240"/>
            <a:ext cx="3588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Sections of a Git project </a:t>
            </a: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(created locally on your machine)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1477080" y="4222600"/>
            <a:ext cx="6170400" cy="243000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4127760" y="4809600"/>
            <a:ext cx="3519720" cy="1752840"/>
          </a:xfrm>
          <a:prstGeom prst="wedgeRoundRectCallout">
            <a:avLst>
              <a:gd name="adj1" fmla="val 24097"/>
              <a:gd name="adj2" fmla="val -78453"/>
              <a:gd name="adj3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4127760" y="4920120"/>
            <a:ext cx="332676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Metadata and object database for the project.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what is copied when a repository is cloned from another computer. 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67759BDC-5D86-450A-82B3-22BC9597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80" y="1482390"/>
            <a:ext cx="3895812" cy="302868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15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2"/>
          <p:cNvPicPr/>
          <p:nvPr/>
        </p:nvPicPr>
        <p:blipFill>
          <a:blip r:embed="rId3"/>
          <a:stretch/>
        </p:blipFill>
        <p:spPr>
          <a:xfrm>
            <a:off x="1826640" y="3639600"/>
            <a:ext cx="5490000" cy="302868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1477080" y="4222600"/>
            <a:ext cx="6170400" cy="243000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400320" y="4851000"/>
            <a:ext cx="4154760" cy="1858680"/>
          </a:xfrm>
          <a:prstGeom prst="wedgeRoundRectCallout">
            <a:avLst>
              <a:gd name="adj1" fmla="val 1506"/>
              <a:gd name="adj2" fmla="val -76968"/>
              <a:gd name="adj3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Thing to Remember About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666000" y="1397520"/>
            <a:ext cx="8071920" cy="13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can be in 3 main states: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has been changed but not yet committed.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is marked as modified and will be included in the next commit snapshot.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Committed: </a:t>
            </a:r>
            <a:r>
              <a:rPr lang="en-I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data is safely stored in your local database.</a:t>
            </a:r>
            <a:endParaRPr lang="en-I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 rot="16200000">
            <a:off x="4251600" y="663120"/>
            <a:ext cx="606960" cy="5797800"/>
          </a:xfrm>
          <a:prstGeom prst="rightBrace">
            <a:avLst>
              <a:gd name="adj1" fmla="val 33333"/>
              <a:gd name="adj2" fmla="val 55714"/>
            </a:avLst>
          </a:pr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3106080" y="2631240"/>
            <a:ext cx="3588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Sections of a Git project </a:t>
            </a: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(created locally on your machine)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469440" y="4892400"/>
            <a:ext cx="393408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checkout of one version of the project. 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files are pulled out of the compressed database in the .git directory and placed on disk for you to use or modify.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241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/>
          <p:cNvPicPr/>
          <p:nvPr/>
        </p:nvPicPr>
        <p:blipFill>
          <a:blip r:embed="rId3"/>
          <a:stretch/>
        </p:blipFill>
        <p:spPr>
          <a:xfrm>
            <a:off x="1826640" y="3639600"/>
            <a:ext cx="5490000" cy="3028680"/>
          </a:xfrm>
          <a:prstGeom prst="rect">
            <a:avLst/>
          </a:prstGeom>
          <a:ln>
            <a:noFill/>
          </a:ln>
        </p:spPr>
      </p:pic>
      <p:sp>
        <p:nvSpPr>
          <p:cNvPr id="10" name="CustomShape 5"/>
          <p:cNvSpPr/>
          <p:nvPr/>
        </p:nvSpPr>
        <p:spPr>
          <a:xfrm>
            <a:off x="1477080" y="4222600"/>
            <a:ext cx="6170400" cy="2430000"/>
          </a:xfrm>
          <a:prstGeom prst="rect">
            <a:avLst/>
          </a:prstGeom>
          <a:solidFill>
            <a:srgbClr val="FFFFFF"/>
          </a:solidFill>
          <a:ln w="936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"/>
          <p:cNvSpPr txBox="1"/>
          <p:nvPr/>
        </p:nvSpPr>
        <p:spPr>
          <a:xfrm>
            <a:off x="0" y="21888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Important Thing to Remember About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66000" y="1397520"/>
            <a:ext cx="8071920" cy="133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can be in 3 main states: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has been changed but not yet committed.</a:t>
            </a:r>
            <a:endParaRPr lang="en-I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Staged: </a:t>
            </a:r>
            <a:r>
              <a:rPr lang="en-I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file is marked as modified and will be included in the next commit snapshot.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I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Committed: </a:t>
            </a:r>
            <a:r>
              <a:rPr lang="en-IE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data is safely stored in your local database.</a:t>
            </a:r>
            <a:endParaRPr lang="en-I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 rot="16200000">
            <a:off x="4251600" y="663120"/>
            <a:ext cx="606960" cy="5797800"/>
          </a:xfrm>
          <a:prstGeom prst="rightBrace">
            <a:avLst>
              <a:gd name="adj1" fmla="val 33333"/>
              <a:gd name="adj2" fmla="val 55714"/>
            </a:avLst>
          </a:pr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3106080" y="2631240"/>
            <a:ext cx="35888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E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Sections of a Git project </a:t>
            </a: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(created locally on your machine)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1974240" y="4897800"/>
            <a:ext cx="4154760" cy="1241280"/>
          </a:xfrm>
          <a:prstGeom prst="wedgeRoundRectCallout">
            <a:avLst>
              <a:gd name="adj1" fmla="val 18782"/>
              <a:gd name="adj2" fmla="val -95869"/>
              <a:gd name="adj3" fmla="val 16667"/>
            </a:avLst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7"/>
          <p:cNvSpPr/>
          <p:nvPr/>
        </p:nvSpPr>
        <p:spPr>
          <a:xfrm>
            <a:off x="2043000" y="4939200"/>
            <a:ext cx="39340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a file, generally contained in your .git directory, that stores information about what will go into your next commit. </a:t>
            </a:r>
            <a:endParaRPr lang="en-I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930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7265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The Git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31855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67265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741717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63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0"/>
            <a:ext cx="9106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82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282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2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0"/>
            <a:ext cx="9144000" cy="67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1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68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8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908119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67" y="4444143"/>
            <a:ext cx="772527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We will focus on commits only for one branch </a:t>
            </a:r>
          </a:p>
        </p:txBody>
      </p:sp>
    </p:spTree>
    <p:extLst>
      <p:ext uri="{BB962C8B-B14F-4D97-AF65-F5344CB8AC3E}">
        <p14:creationId xmlns:p14="http://schemas.microsoft.com/office/powerpoint/2010/main" val="1981762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Git</a:t>
            </a:r>
            <a:r>
              <a:rPr lang="en-US" b="1" dirty="0"/>
              <a:t> 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4001883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73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0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71600" y="1650473"/>
            <a:ext cx="266650" cy="687388"/>
            <a:chOff x="1600992" y="2286000"/>
            <a:chExt cx="608808" cy="1677988"/>
          </a:xfrm>
        </p:grpSpPr>
        <p:sp>
          <p:nvSpPr>
            <p:cNvPr id="6" name="Oval 5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000500" y="3081734"/>
            <a:ext cx="571500" cy="690544"/>
            <a:chOff x="3810000" y="2900714"/>
            <a:chExt cx="2438400" cy="2738086"/>
          </a:xfrm>
        </p:grpSpPr>
        <p:sp>
          <p:nvSpPr>
            <p:cNvPr id="31" name="Rectangle 30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86250" y="2641019"/>
            <a:ext cx="571500" cy="690544"/>
            <a:chOff x="3810000" y="2900714"/>
            <a:chExt cx="2438400" cy="2738086"/>
          </a:xfrm>
        </p:grpSpPr>
        <p:sp>
          <p:nvSpPr>
            <p:cNvPr id="74" name="Rectangle 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1531502">
            <a:off x="2200042" y="2380213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19200" y="990600"/>
            <a:ext cx="56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661045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26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5062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Collaborating</a:t>
            </a:r>
          </a:p>
        </p:txBody>
      </p:sp>
    </p:spTree>
    <p:extLst>
      <p:ext uri="{BB962C8B-B14F-4D97-AF65-F5344CB8AC3E}">
        <p14:creationId xmlns:p14="http://schemas.microsoft.com/office/powerpoint/2010/main" val="2244941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1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7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46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6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6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02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70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4000498" y="3086192"/>
            <a:ext cx="571502" cy="690544"/>
            <a:chOff x="2209800" y="4590573"/>
            <a:chExt cx="571502" cy="690544"/>
          </a:xfrm>
        </p:grpSpPr>
        <p:grpSp>
          <p:nvGrpSpPr>
            <p:cNvPr id="108" name="Group 47"/>
            <p:cNvGrpSpPr/>
            <p:nvPr/>
          </p:nvGrpSpPr>
          <p:grpSpPr>
            <a:xfrm>
              <a:off x="2209801" y="4590573"/>
              <a:ext cx="571500" cy="690544"/>
              <a:chOff x="3810000" y="2900714"/>
              <a:chExt cx="2438400" cy="273808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810000" y="2900714"/>
                <a:ext cx="2438400" cy="273808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4114800" y="3276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114800" y="3429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114800" y="3581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114800" y="3733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114800" y="3886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114800" y="4038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114800" y="4191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114800" y="4343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114800" y="4495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114800" y="4648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114800" y="4800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114800" y="4953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114800" y="5105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114800" y="5257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rot="5400000">
              <a:off x="2169698" y="4650940"/>
              <a:ext cx="651709" cy="571499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2159566" y="4640808"/>
              <a:ext cx="671970" cy="571501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29"/>
          <p:cNvGrpSpPr/>
          <p:nvPr/>
        </p:nvGrpSpPr>
        <p:grpSpPr>
          <a:xfrm>
            <a:off x="1371600" y="1650473"/>
            <a:ext cx="266650" cy="687388"/>
            <a:chOff x="1600992" y="2286000"/>
            <a:chExt cx="608808" cy="1677988"/>
          </a:xfrm>
        </p:grpSpPr>
        <p:sp>
          <p:nvSpPr>
            <p:cNvPr id="6" name="Oval 5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2"/>
          <p:cNvGrpSpPr/>
          <p:nvPr/>
        </p:nvGrpSpPr>
        <p:grpSpPr>
          <a:xfrm>
            <a:off x="4286250" y="2641019"/>
            <a:ext cx="571500" cy="690544"/>
            <a:chOff x="3810000" y="2900714"/>
            <a:chExt cx="2438400" cy="2738086"/>
          </a:xfrm>
        </p:grpSpPr>
        <p:sp>
          <p:nvSpPr>
            <p:cNvPr id="74" name="Rectangle 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9329414">
            <a:off x="5441008" y="2346650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19200" y="990600"/>
            <a:ext cx="56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grpSp>
        <p:nvGrpSpPr>
          <p:cNvPr id="48" name="Group 29"/>
          <p:cNvGrpSpPr/>
          <p:nvPr/>
        </p:nvGrpSpPr>
        <p:grpSpPr>
          <a:xfrm>
            <a:off x="7067698" y="1837765"/>
            <a:ext cx="266650" cy="687388"/>
            <a:chOff x="1600992" y="2286000"/>
            <a:chExt cx="608808" cy="1677988"/>
          </a:xfrm>
        </p:grpSpPr>
        <p:sp>
          <p:nvSpPr>
            <p:cNvPr id="49" name="Oval 48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859744" y="1175266"/>
            <a:ext cx="6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Carol</a:t>
            </a:r>
          </a:p>
        </p:txBody>
      </p:sp>
      <p:grpSp>
        <p:nvGrpSpPr>
          <p:cNvPr id="55" name="Group 72"/>
          <p:cNvGrpSpPr/>
          <p:nvPr/>
        </p:nvGrpSpPr>
        <p:grpSpPr>
          <a:xfrm>
            <a:off x="4804172" y="2947611"/>
            <a:ext cx="571500" cy="690544"/>
            <a:chOff x="3810000" y="2900714"/>
            <a:chExt cx="2438400" cy="2738086"/>
          </a:xfrm>
        </p:grpSpPr>
        <p:sp>
          <p:nvSpPr>
            <p:cNvPr id="56" name="Rectangle 55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2"/>
          <p:cNvGrpSpPr/>
          <p:nvPr/>
        </p:nvGrpSpPr>
        <p:grpSpPr>
          <a:xfrm>
            <a:off x="4000500" y="2199014"/>
            <a:ext cx="571500" cy="690544"/>
            <a:chOff x="3810000" y="2900714"/>
            <a:chExt cx="2438400" cy="2738086"/>
          </a:xfrm>
        </p:grpSpPr>
        <p:sp>
          <p:nvSpPr>
            <p:cNvPr id="72" name="Rectangle 71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Isosceles Triangle 130"/>
          <p:cNvSpPr/>
          <p:nvPr/>
        </p:nvSpPr>
        <p:spPr>
          <a:xfrm>
            <a:off x="4575572" y="2467170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33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5725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Wrap 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564" y="1772794"/>
            <a:ext cx="6389226" cy="103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964" y="3294221"/>
            <a:ext cx="8009406" cy="694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564" y="4478545"/>
            <a:ext cx="8422236" cy="985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E1769C14-F7FC-4A29-92D6-1B437D0D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58" y="1039709"/>
            <a:ext cx="5409248" cy="543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231CCFB-BC13-49E8-A869-7B36ED63C291}"/>
              </a:ext>
            </a:extLst>
          </p:cNvPr>
          <p:cNvSpPr/>
          <p:nvPr/>
        </p:nvSpPr>
        <p:spPr>
          <a:xfrm>
            <a:off x="160020" y="6456696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hlinkClick r:id="rId4"/>
              </a:rPr>
              <a:t>https://www.git-tower.com/learn/git/ebook/en/desktop-gui/appendix/from-subversion-to-git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6827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60" y="69694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Wrap Up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564" y="1772794"/>
            <a:ext cx="6389226" cy="103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964" y="3294221"/>
            <a:ext cx="8009406" cy="694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564" y="4478545"/>
            <a:ext cx="8422236" cy="985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git working copy">
            <a:extLst>
              <a:ext uri="{FF2B5EF4-FFF2-40B4-BE49-F238E27FC236}">
                <a16:creationId xmlns:a16="http://schemas.microsoft.com/office/drawing/2014/main" xmlns="" id="{8A920A97-ACFB-43B4-9C76-DE730AAF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1" y="897214"/>
            <a:ext cx="6727163" cy="566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6AC7EF7-AC4A-43F5-A455-5D680C473080}"/>
              </a:ext>
            </a:extLst>
          </p:cNvPr>
          <p:cNvSpPr/>
          <p:nvPr/>
        </p:nvSpPr>
        <p:spPr>
          <a:xfrm>
            <a:off x="-23040" y="6566614"/>
            <a:ext cx="9189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>
                <a:hlinkClick r:id="rId4"/>
              </a:rPr>
              <a:t>https://www.git-tower.com/learn/git/ebook/en/command-line/remote-repositories/introduction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4207771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GitLab</a:t>
            </a:r>
            <a:r>
              <a:rPr lang="en-US" b="1" dirty="0"/>
              <a:t> and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167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err="1"/>
              <a:t>GitLab.com</a:t>
            </a:r>
            <a:r>
              <a:rPr lang="en-US" sz="3000" dirty="0"/>
              <a:t> and </a:t>
            </a:r>
            <a:r>
              <a:rPr lang="en-US" sz="3000" dirty="0" err="1"/>
              <a:t>GitHub.com</a:t>
            </a:r>
            <a:r>
              <a:rPr lang="en-US" sz="3000" dirty="0"/>
              <a:t> are sites for online storage of </a:t>
            </a:r>
            <a:r>
              <a:rPr lang="en-US" sz="3000" dirty="0" err="1"/>
              <a:t>Git</a:t>
            </a:r>
            <a:r>
              <a:rPr lang="en-US" sz="3000" dirty="0"/>
              <a:t> repositories:</a:t>
            </a:r>
          </a:p>
          <a:p>
            <a:pPr lvl="1"/>
            <a:r>
              <a:rPr lang="en-US" sz="2600" dirty="0"/>
              <a:t>You can create a remote repository and push code to it.</a:t>
            </a:r>
          </a:p>
          <a:p>
            <a:pPr lvl="1"/>
            <a:r>
              <a:rPr lang="en-US" sz="2600" dirty="0"/>
              <a:t>You can get space for open source projects.</a:t>
            </a:r>
          </a:p>
          <a:p>
            <a:pPr lvl="1"/>
            <a:endParaRPr lang="en-US" sz="1300" dirty="0"/>
          </a:p>
          <a:p>
            <a:pPr marL="57150" indent="0">
              <a:buNone/>
            </a:pPr>
            <a:r>
              <a:rPr lang="en-US" sz="3000" i="1" dirty="0"/>
              <a:t>Question: Do I always have to use GitHub or GitLab to use git?</a:t>
            </a:r>
          </a:p>
          <a:p>
            <a:pPr marL="514350" indent="-457200"/>
            <a:r>
              <a:rPr lang="en-US" dirty="0"/>
              <a:t>Answer: No. You can still use </a:t>
            </a:r>
            <a:r>
              <a:rPr lang="en-US" dirty="0" err="1"/>
              <a:t>git</a:t>
            </a:r>
            <a:r>
              <a:rPr lang="en-US" dirty="0"/>
              <a:t> locally for your own purposes.</a:t>
            </a:r>
          </a:p>
          <a:p>
            <a:pPr marL="514350" indent="-457200"/>
            <a:r>
              <a:rPr lang="en-US" dirty="0"/>
              <a:t>Alternatively, you or someone else could set up a server to share files.</a:t>
            </a:r>
          </a:p>
          <a:p>
            <a:pPr marL="514350" indent="-457200"/>
            <a:endParaRPr lang="en-US" sz="2800" dirty="0"/>
          </a:p>
          <a:p>
            <a:pPr marL="514350" indent="-457200"/>
            <a:endParaRPr lang="en-US" sz="28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Image result for gitlab and github">
            <a:extLst>
              <a:ext uri="{FF2B5EF4-FFF2-40B4-BE49-F238E27FC236}">
                <a16:creationId xmlns:a16="http://schemas.microsoft.com/office/drawing/2014/main" xmlns="" id="{978623C6-297C-492E-A340-2323DCBCA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2"/>
          <a:stretch/>
        </p:blipFill>
        <p:spPr bwMode="auto">
          <a:xfrm>
            <a:off x="6893242" y="235101"/>
            <a:ext cx="1793558" cy="13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itlab and github">
            <a:extLst>
              <a:ext uri="{FF2B5EF4-FFF2-40B4-BE49-F238E27FC236}">
                <a16:creationId xmlns:a16="http://schemas.microsoft.com/office/drawing/2014/main" xmlns="" id="{22E32BE0-369F-40B8-ACC3-71BF35682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77"/>
          <a:stretch/>
        </p:blipFill>
        <p:spPr bwMode="auto">
          <a:xfrm>
            <a:off x="536259" y="165116"/>
            <a:ext cx="1995487" cy="140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203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to </a:t>
            </a:r>
            <a:r>
              <a:rPr lang="en-US" b="1" dirty="0" err="1"/>
              <a:t>git</a:t>
            </a:r>
            <a:r>
              <a:rPr lang="en-US" b="1" dirty="0"/>
              <a:t>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Merging and merge tool</a:t>
            </a:r>
          </a:p>
          <a:p>
            <a:r>
              <a:rPr lang="en-US" dirty="0"/>
              <a:t>Squashing commits when merging</a:t>
            </a:r>
          </a:p>
          <a:p>
            <a:r>
              <a:rPr lang="en-US" dirty="0"/>
              <a:t>Resolving conflicts</a:t>
            </a:r>
          </a:p>
          <a:p>
            <a:r>
              <a:rPr lang="en-US" dirty="0"/>
              <a:t>User authentication with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 err="1"/>
              <a:t>Smartgit</a:t>
            </a:r>
            <a:r>
              <a:rPr lang="en-US" dirty="0"/>
              <a:t> and other graphical interface for git commands</a:t>
            </a:r>
          </a:p>
          <a:p>
            <a:r>
              <a:rPr lang="en-US" dirty="0" err="1"/>
              <a:t>git</a:t>
            </a:r>
            <a:r>
              <a:rPr lang="en-US" dirty="0"/>
              <a:t> configure — remembering your name</a:t>
            </a:r>
          </a:p>
          <a:p>
            <a:r>
              <a:rPr lang="en-US" dirty="0" err="1"/>
              <a:t>git</a:t>
            </a:r>
            <a:r>
              <a:rPr lang="en-US" dirty="0"/>
              <a:t> remote — multiple remote repos</a:t>
            </a:r>
          </a:p>
          <a:p>
            <a:r>
              <a:rPr lang="en-US" dirty="0" err="1"/>
              <a:t>gitlab</a:t>
            </a:r>
            <a:r>
              <a:rPr lang="en-US" dirty="0"/>
              <a:t> — an open source public repo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6908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333"/>
            <a:ext cx="8229600" cy="1143000"/>
          </a:xfrm>
        </p:spPr>
        <p:txBody>
          <a:bodyPr/>
          <a:lstStyle/>
          <a:p>
            <a:r>
              <a:rPr lang="en-US" b="1" dirty="0"/>
              <a:t>More to </a:t>
            </a:r>
            <a:r>
              <a:rPr lang="en-US" b="1" dirty="0" err="1"/>
              <a:t>git</a:t>
            </a:r>
            <a:r>
              <a:rPr lang="en-US" b="1" dirty="0"/>
              <a:t> …</a:t>
            </a: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xmlns="" id="{ADC72E8A-91EA-436D-B057-7C15BC36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924906"/>
            <a:ext cx="8115300" cy="57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4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 descr="header-boo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617693"/>
            <a:ext cx="3942956" cy="52983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572000" y="2312928"/>
            <a:ext cx="3942956" cy="400110"/>
          </a:xfrm>
          <a:prstGeom prst="rect">
            <a:avLst/>
          </a:prstGeom>
          <a:solidFill>
            <a:srgbClr val="FEF49C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http://book.git-scm.com/index.html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312928"/>
            <a:ext cx="2239265" cy="400110"/>
          </a:xfrm>
          <a:prstGeom prst="rect">
            <a:avLst/>
          </a:prstGeom>
          <a:solidFill>
            <a:srgbClr val="FEF49C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http://git-scm.com</a:t>
            </a:r>
            <a:r>
              <a:rPr lang="en-US" sz="2000" dirty="0"/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9122" y="4772055"/>
            <a:ext cx="2262158" cy="400110"/>
          </a:xfrm>
          <a:prstGeom prst="rect">
            <a:avLst/>
          </a:prstGeom>
          <a:solidFill>
            <a:srgbClr val="FEF49C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https://</a:t>
            </a:r>
            <a:r>
              <a:rPr lang="en-US" sz="2000" dirty="0" err="1"/>
              <a:t>gitlab.com</a:t>
            </a:r>
            <a:r>
              <a:rPr lang="en-US" sz="2000" dirty="0"/>
              <a:t>/</a:t>
            </a:r>
          </a:p>
        </p:txBody>
      </p:sp>
      <p:pic>
        <p:nvPicPr>
          <p:cNvPr id="13" name="Picture 12" descr="Screen shot 2011-02-27 at 10.25.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04994"/>
            <a:ext cx="1524000" cy="152682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18633" y="5991255"/>
            <a:ext cx="4944333" cy="400110"/>
          </a:xfrm>
          <a:prstGeom prst="rect">
            <a:avLst/>
          </a:prstGeom>
          <a:solidFill>
            <a:srgbClr val="FEF49C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http://www.slideshare.net/chacon/getting-git</a:t>
            </a:r>
            <a:endParaRPr lang="en-US" sz="2000" dirty="0"/>
          </a:p>
        </p:txBody>
      </p:sp>
      <p:pic>
        <p:nvPicPr>
          <p:cNvPr id="15" name="Picture 14" descr="gittalk-1214582714051294-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9580"/>
            <a:ext cx="1925265" cy="1443280"/>
          </a:xfrm>
          <a:prstGeom prst="rect">
            <a:avLst/>
          </a:prstGeom>
          <a:ln>
            <a:solidFill>
              <a:srgbClr val="4F6228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pic>
        <p:nvPicPr>
          <p:cNvPr id="16" name="Picture 15" descr="Pragmatic-Version-Control-Using-Git-Swicegood-Travis-978193435615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5621">
            <a:off x="6702383" y="3919787"/>
            <a:ext cx="1504188" cy="1828800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424642" y="5991255"/>
            <a:ext cx="2262158" cy="400110"/>
          </a:xfrm>
          <a:prstGeom prst="rect">
            <a:avLst/>
          </a:prstGeom>
          <a:solidFill>
            <a:srgbClr val="FEF49C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oreilly.com</a:t>
            </a:r>
            <a:r>
              <a:rPr lang="en-US" sz="2000" dirty="0"/>
              <a:t>/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22" y="3903840"/>
            <a:ext cx="2057967" cy="7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"/>
          <p:cNvGrpSpPr/>
          <p:nvPr/>
        </p:nvGrpSpPr>
        <p:grpSpPr>
          <a:xfrm>
            <a:off x="4000498" y="3086192"/>
            <a:ext cx="571502" cy="690544"/>
            <a:chOff x="2209800" y="4590573"/>
            <a:chExt cx="571502" cy="690544"/>
          </a:xfrm>
        </p:grpSpPr>
        <p:grpSp>
          <p:nvGrpSpPr>
            <p:cNvPr id="3" name="Group 47"/>
            <p:cNvGrpSpPr/>
            <p:nvPr/>
          </p:nvGrpSpPr>
          <p:grpSpPr>
            <a:xfrm>
              <a:off x="2209801" y="4590573"/>
              <a:ext cx="571500" cy="690544"/>
              <a:chOff x="3810000" y="2900714"/>
              <a:chExt cx="2438400" cy="273808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810000" y="2900714"/>
                <a:ext cx="2438400" cy="273808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4114800" y="3276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114800" y="3429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114800" y="3581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114800" y="3733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114800" y="3886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114800" y="4038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114800" y="4191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114800" y="4343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114800" y="4495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114800" y="4648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114800" y="4800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114800" y="4953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114800" y="5105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114800" y="5257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rot="5400000">
              <a:off x="2169698" y="4650940"/>
              <a:ext cx="651709" cy="571499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2159566" y="4640808"/>
              <a:ext cx="671970" cy="571501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9"/>
          <p:cNvGrpSpPr/>
          <p:nvPr/>
        </p:nvGrpSpPr>
        <p:grpSpPr>
          <a:xfrm>
            <a:off x="1371600" y="1650473"/>
            <a:ext cx="266650" cy="687388"/>
            <a:chOff x="1600992" y="2286000"/>
            <a:chExt cx="608808" cy="1677988"/>
          </a:xfrm>
        </p:grpSpPr>
        <p:sp>
          <p:nvSpPr>
            <p:cNvPr id="6" name="Oval 5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"/>
          <p:cNvGrpSpPr/>
          <p:nvPr/>
        </p:nvGrpSpPr>
        <p:grpSpPr>
          <a:xfrm>
            <a:off x="4286250" y="2641019"/>
            <a:ext cx="571500" cy="690544"/>
            <a:chOff x="3810000" y="2900714"/>
            <a:chExt cx="2438400" cy="2738086"/>
          </a:xfrm>
        </p:grpSpPr>
        <p:sp>
          <p:nvSpPr>
            <p:cNvPr id="74" name="Rectangle 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13215218">
            <a:off x="5043381" y="4770495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19200" y="990600"/>
            <a:ext cx="56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7067698" y="1837765"/>
            <a:ext cx="266650" cy="687388"/>
            <a:chOff x="1600992" y="2286000"/>
            <a:chExt cx="608808" cy="1677988"/>
          </a:xfrm>
        </p:grpSpPr>
        <p:sp>
          <p:nvSpPr>
            <p:cNvPr id="49" name="Oval 48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859744" y="1175266"/>
            <a:ext cx="6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Carol</a:t>
            </a:r>
          </a:p>
        </p:txBody>
      </p:sp>
      <p:grpSp>
        <p:nvGrpSpPr>
          <p:cNvPr id="9" name="Group 72"/>
          <p:cNvGrpSpPr/>
          <p:nvPr/>
        </p:nvGrpSpPr>
        <p:grpSpPr>
          <a:xfrm>
            <a:off x="4804172" y="2947611"/>
            <a:ext cx="571500" cy="690544"/>
            <a:chOff x="3810000" y="2900714"/>
            <a:chExt cx="2438400" cy="2738086"/>
          </a:xfrm>
        </p:grpSpPr>
        <p:sp>
          <p:nvSpPr>
            <p:cNvPr id="56" name="Rectangle 55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2"/>
          <p:cNvGrpSpPr/>
          <p:nvPr/>
        </p:nvGrpSpPr>
        <p:grpSpPr>
          <a:xfrm>
            <a:off x="4000500" y="2199014"/>
            <a:ext cx="571500" cy="690544"/>
            <a:chOff x="3810000" y="2900714"/>
            <a:chExt cx="2438400" cy="2738086"/>
          </a:xfrm>
        </p:grpSpPr>
        <p:sp>
          <p:nvSpPr>
            <p:cNvPr id="72" name="Rectangle 71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Isosceles Triangle 130"/>
          <p:cNvSpPr/>
          <p:nvPr/>
        </p:nvSpPr>
        <p:spPr>
          <a:xfrm>
            <a:off x="4575572" y="2467170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29"/>
          <p:cNvGrpSpPr/>
          <p:nvPr/>
        </p:nvGrpSpPr>
        <p:grpSpPr>
          <a:xfrm>
            <a:off x="6593094" y="5105400"/>
            <a:ext cx="266650" cy="687388"/>
            <a:chOff x="1600992" y="2286000"/>
            <a:chExt cx="608808" cy="1677988"/>
          </a:xfrm>
        </p:grpSpPr>
        <p:sp>
          <p:nvSpPr>
            <p:cNvPr id="103" name="Oval 102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7200154" y="5292692"/>
            <a:ext cx="5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Ted</a:t>
            </a:r>
          </a:p>
        </p:txBody>
      </p:sp>
      <p:grpSp>
        <p:nvGrpSpPr>
          <p:cNvPr id="127" name="Group 29"/>
          <p:cNvGrpSpPr/>
          <p:nvPr/>
        </p:nvGrpSpPr>
        <p:grpSpPr>
          <a:xfrm>
            <a:off x="1637902" y="4761706"/>
            <a:ext cx="266650" cy="687388"/>
            <a:chOff x="1600992" y="2286000"/>
            <a:chExt cx="608808" cy="1677988"/>
          </a:xfrm>
        </p:grpSpPr>
        <p:sp>
          <p:nvSpPr>
            <p:cNvPr id="128" name="Oval 127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885548" y="4948998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Alice</a:t>
            </a:r>
          </a:p>
        </p:txBody>
      </p:sp>
      <p:sp>
        <p:nvSpPr>
          <p:cNvPr id="135" name="Right Arrow 134"/>
          <p:cNvSpPr/>
          <p:nvPr/>
        </p:nvSpPr>
        <p:spPr>
          <a:xfrm rot="19352634">
            <a:off x="2173192" y="4304179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72"/>
          <p:cNvGrpSpPr/>
          <p:nvPr/>
        </p:nvGrpSpPr>
        <p:grpSpPr>
          <a:xfrm>
            <a:off x="4589860" y="3604178"/>
            <a:ext cx="571500" cy="690544"/>
            <a:chOff x="3810000" y="2900714"/>
            <a:chExt cx="2438400" cy="2738086"/>
          </a:xfrm>
        </p:grpSpPr>
        <p:sp>
          <p:nvSpPr>
            <p:cNvPr id="137" name="Rectangle 136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Isosceles Triangle 151"/>
          <p:cNvSpPr/>
          <p:nvPr/>
        </p:nvSpPr>
        <p:spPr>
          <a:xfrm>
            <a:off x="5094765" y="3349890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771901" y="2216941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72"/>
          <p:cNvGrpSpPr/>
          <p:nvPr/>
        </p:nvGrpSpPr>
        <p:grpSpPr>
          <a:xfrm>
            <a:off x="3657601" y="2755435"/>
            <a:ext cx="571500" cy="690544"/>
            <a:chOff x="3810000" y="2900714"/>
            <a:chExt cx="2438400" cy="2738086"/>
          </a:xfrm>
        </p:grpSpPr>
        <p:sp>
          <p:nvSpPr>
            <p:cNvPr id="174" name="Rectangle 1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72"/>
          <p:cNvGrpSpPr/>
          <p:nvPr/>
        </p:nvGrpSpPr>
        <p:grpSpPr>
          <a:xfrm>
            <a:off x="4980465" y="2199414"/>
            <a:ext cx="571500" cy="690544"/>
            <a:chOff x="3810000" y="2900714"/>
            <a:chExt cx="2438400" cy="2738086"/>
          </a:xfrm>
        </p:grpSpPr>
        <p:sp>
          <p:nvSpPr>
            <p:cNvPr id="190" name="Rectangle 189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505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29"/>
          <p:cNvGrpSpPr/>
          <p:nvPr/>
        </p:nvGrpSpPr>
        <p:grpSpPr>
          <a:xfrm>
            <a:off x="4589858" y="3623151"/>
            <a:ext cx="571502" cy="690544"/>
            <a:chOff x="2209800" y="4590573"/>
            <a:chExt cx="571502" cy="690544"/>
          </a:xfrm>
        </p:grpSpPr>
        <p:grpSp>
          <p:nvGrpSpPr>
            <p:cNvPr id="157" name="Group 47"/>
            <p:cNvGrpSpPr/>
            <p:nvPr/>
          </p:nvGrpSpPr>
          <p:grpSpPr>
            <a:xfrm>
              <a:off x="2209801" y="4590573"/>
              <a:ext cx="571500" cy="690544"/>
              <a:chOff x="3810000" y="2900714"/>
              <a:chExt cx="2438400" cy="2738086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3810000" y="2900714"/>
                <a:ext cx="2438400" cy="273808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4114800" y="3276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4114800" y="3429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4114800" y="3581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4114800" y="3733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4114800" y="3886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4114800" y="4038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4114800" y="4191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4114800" y="4343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4114800" y="4495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4114800" y="4648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4114800" y="4800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4114800" y="4953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114800" y="5105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4114800" y="5257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Straight Connector 157"/>
            <p:cNvCxnSpPr/>
            <p:nvPr/>
          </p:nvCxnSpPr>
          <p:spPr>
            <a:xfrm rot="5400000">
              <a:off x="2169698" y="4650940"/>
              <a:ext cx="651709" cy="571499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16200000" flipH="1">
              <a:off x="2159566" y="4640808"/>
              <a:ext cx="671970" cy="571501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29"/>
          <p:cNvGrpSpPr/>
          <p:nvPr/>
        </p:nvGrpSpPr>
        <p:grpSpPr>
          <a:xfrm>
            <a:off x="4000498" y="3086192"/>
            <a:ext cx="571502" cy="690544"/>
            <a:chOff x="2209800" y="4590573"/>
            <a:chExt cx="571502" cy="690544"/>
          </a:xfrm>
        </p:grpSpPr>
        <p:grpSp>
          <p:nvGrpSpPr>
            <p:cNvPr id="3" name="Group 47"/>
            <p:cNvGrpSpPr/>
            <p:nvPr/>
          </p:nvGrpSpPr>
          <p:grpSpPr>
            <a:xfrm>
              <a:off x="2209801" y="4590573"/>
              <a:ext cx="571500" cy="690544"/>
              <a:chOff x="3810000" y="2900714"/>
              <a:chExt cx="2438400" cy="273808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810000" y="2900714"/>
                <a:ext cx="2438400" cy="2738086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4114800" y="3276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4114800" y="3429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114800" y="3581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4114800" y="3733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114800" y="3886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114800" y="4038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114800" y="4191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4114800" y="4343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4114800" y="4495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4114800" y="46482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4114800" y="48006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114800" y="49530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4114800" y="51054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4114800" y="5257800"/>
                <a:ext cx="19050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 rot="5400000">
              <a:off x="2169698" y="4650940"/>
              <a:ext cx="651709" cy="571499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6200000" flipH="1">
              <a:off x="2159566" y="4640808"/>
              <a:ext cx="671970" cy="571501"/>
            </a:xfrm>
            <a:prstGeom prst="line">
              <a:avLst/>
            </a:prstGeom>
            <a:ln w="508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9"/>
          <p:cNvGrpSpPr/>
          <p:nvPr/>
        </p:nvGrpSpPr>
        <p:grpSpPr>
          <a:xfrm>
            <a:off x="1371600" y="1650473"/>
            <a:ext cx="266650" cy="687388"/>
            <a:chOff x="1600992" y="2286000"/>
            <a:chExt cx="608808" cy="1677988"/>
          </a:xfrm>
        </p:grpSpPr>
        <p:sp>
          <p:nvSpPr>
            <p:cNvPr id="6" name="Oval 5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2"/>
          <p:cNvGrpSpPr/>
          <p:nvPr/>
        </p:nvGrpSpPr>
        <p:grpSpPr>
          <a:xfrm>
            <a:off x="4286250" y="2641019"/>
            <a:ext cx="571500" cy="690544"/>
            <a:chOff x="3810000" y="2900714"/>
            <a:chExt cx="2438400" cy="2738086"/>
          </a:xfrm>
        </p:grpSpPr>
        <p:sp>
          <p:nvSpPr>
            <p:cNvPr id="74" name="Rectangle 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13215218">
            <a:off x="5043381" y="4770495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19200" y="990600"/>
            <a:ext cx="56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7067698" y="1837765"/>
            <a:ext cx="266650" cy="687388"/>
            <a:chOff x="1600992" y="2286000"/>
            <a:chExt cx="608808" cy="1677988"/>
          </a:xfrm>
        </p:grpSpPr>
        <p:sp>
          <p:nvSpPr>
            <p:cNvPr id="49" name="Oval 48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859744" y="1175266"/>
            <a:ext cx="6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Carol</a:t>
            </a:r>
          </a:p>
        </p:txBody>
      </p:sp>
      <p:grpSp>
        <p:nvGrpSpPr>
          <p:cNvPr id="9" name="Group 72"/>
          <p:cNvGrpSpPr/>
          <p:nvPr/>
        </p:nvGrpSpPr>
        <p:grpSpPr>
          <a:xfrm>
            <a:off x="4804172" y="2947611"/>
            <a:ext cx="571500" cy="690544"/>
            <a:chOff x="3810000" y="2900714"/>
            <a:chExt cx="2438400" cy="2738086"/>
          </a:xfrm>
        </p:grpSpPr>
        <p:sp>
          <p:nvSpPr>
            <p:cNvPr id="56" name="Rectangle 55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2"/>
          <p:cNvGrpSpPr/>
          <p:nvPr/>
        </p:nvGrpSpPr>
        <p:grpSpPr>
          <a:xfrm>
            <a:off x="4000500" y="2199014"/>
            <a:ext cx="571500" cy="690544"/>
            <a:chOff x="3810000" y="2900714"/>
            <a:chExt cx="2438400" cy="2738086"/>
          </a:xfrm>
        </p:grpSpPr>
        <p:sp>
          <p:nvSpPr>
            <p:cNvPr id="72" name="Rectangle 71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Isosceles Triangle 130"/>
          <p:cNvSpPr/>
          <p:nvPr/>
        </p:nvSpPr>
        <p:spPr>
          <a:xfrm>
            <a:off x="4575572" y="2467170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9"/>
          <p:cNvGrpSpPr/>
          <p:nvPr/>
        </p:nvGrpSpPr>
        <p:grpSpPr>
          <a:xfrm>
            <a:off x="6593094" y="5105400"/>
            <a:ext cx="266650" cy="687388"/>
            <a:chOff x="1600992" y="2286000"/>
            <a:chExt cx="608808" cy="1677988"/>
          </a:xfrm>
        </p:grpSpPr>
        <p:sp>
          <p:nvSpPr>
            <p:cNvPr id="103" name="Oval 102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7200154" y="5292692"/>
            <a:ext cx="5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Ted</a:t>
            </a:r>
          </a:p>
        </p:txBody>
      </p:sp>
      <p:grpSp>
        <p:nvGrpSpPr>
          <p:cNvPr id="14" name="Group 29"/>
          <p:cNvGrpSpPr/>
          <p:nvPr/>
        </p:nvGrpSpPr>
        <p:grpSpPr>
          <a:xfrm>
            <a:off x="1637902" y="4761706"/>
            <a:ext cx="266650" cy="687388"/>
            <a:chOff x="1600992" y="2286000"/>
            <a:chExt cx="608808" cy="1677988"/>
          </a:xfrm>
        </p:grpSpPr>
        <p:sp>
          <p:nvSpPr>
            <p:cNvPr id="128" name="Oval 127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885548" y="4948998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Alice</a:t>
            </a:r>
          </a:p>
        </p:txBody>
      </p:sp>
      <p:sp>
        <p:nvSpPr>
          <p:cNvPr id="135" name="Right Arrow 134"/>
          <p:cNvSpPr/>
          <p:nvPr/>
        </p:nvSpPr>
        <p:spPr>
          <a:xfrm rot="19352634">
            <a:off x="2173192" y="4304179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5094765" y="3349890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Isosceles Triangle 152"/>
          <p:cNvSpPr/>
          <p:nvPr/>
        </p:nvSpPr>
        <p:spPr>
          <a:xfrm>
            <a:off x="3771901" y="2216941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72"/>
          <p:cNvGrpSpPr/>
          <p:nvPr/>
        </p:nvGrpSpPr>
        <p:grpSpPr>
          <a:xfrm>
            <a:off x="3657601" y="2755435"/>
            <a:ext cx="571500" cy="690544"/>
            <a:chOff x="3810000" y="2900714"/>
            <a:chExt cx="2438400" cy="2738086"/>
          </a:xfrm>
        </p:grpSpPr>
        <p:sp>
          <p:nvSpPr>
            <p:cNvPr id="174" name="Rectangle 1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72"/>
          <p:cNvGrpSpPr/>
          <p:nvPr/>
        </p:nvGrpSpPr>
        <p:grpSpPr>
          <a:xfrm>
            <a:off x="4980465" y="2199414"/>
            <a:ext cx="571500" cy="690544"/>
            <a:chOff x="3810000" y="2900714"/>
            <a:chExt cx="2438400" cy="2738086"/>
          </a:xfrm>
        </p:grpSpPr>
        <p:sp>
          <p:nvSpPr>
            <p:cNvPr id="190" name="Rectangle 189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ight Arrow 153"/>
          <p:cNvSpPr/>
          <p:nvPr/>
        </p:nvSpPr>
        <p:spPr>
          <a:xfrm rot="1514940">
            <a:off x="1679808" y="2114763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9093627">
            <a:off x="5696060" y="2384355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72"/>
          <p:cNvGrpSpPr/>
          <p:nvPr/>
        </p:nvGrpSpPr>
        <p:grpSpPr>
          <a:xfrm>
            <a:off x="3544713" y="3567532"/>
            <a:ext cx="571500" cy="690544"/>
            <a:chOff x="3810000" y="2900714"/>
            <a:chExt cx="2438400" cy="2738086"/>
          </a:xfrm>
        </p:grpSpPr>
        <p:sp>
          <p:nvSpPr>
            <p:cNvPr id="206" name="Rectangle 205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72"/>
          <p:cNvGrpSpPr/>
          <p:nvPr/>
        </p:nvGrpSpPr>
        <p:grpSpPr>
          <a:xfrm>
            <a:off x="3200401" y="2448998"/>
            <a:ext cx="571500" cy="690544"/>
            <a:chOff x="3810000" y="2900714"/>
            <a:chExt cx="2438400" cy="2738086"/>
          </a:xfrm>
        </p:grpSpPr>
        <p:sp>
          <p:nvSpPr>
            <p:cNvPr id="222" name="Rectangle 221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72"/>
          <p:cNvGrpSpPr/>
          <p:nvPr/>
        </p:nvGrpSpPr>
        <p:grpSpPr>
          <a:xfrm>
            <a:off x="4926887" y="1718574"/>
            <a:ext cx="571500" cy="690544"/>
            <a:chOff x="3810000" y="2900714"/>
            <a:chExt cx="2438400" cy="2738086"/>
          </a:xfrm>
        </p:grpSpPr>
        <p:sp>
          <p:nvSpPr>
            <p:cNvPr id="238" name="Rectangle 237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Isosceles Triangle 252"/>
          <p:cNvSpPr/>
          <p:nvPr/>
        </p:nvSpPr>
        <p:spPr>
          <a:xfrm>
            <a:off x="3887613" y="2813243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Isosceles Triangle 253"/>
          <p:cNvSpPr/>
          <p:nvPr/>
        </p:nvSpPr>
        <p:spPr>
          <a:xfrm>
            <a:off x="4751865" y="2966429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Isosceles Triangle 254"/>
          <p:cNvSpPr/>
          <p:nvPr/>
        </p:nvSpPr>
        <p:spPr>
          <a:xfrm>
            <a:off x="4361258" y="2835072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Isosceles Triangle 255"/>
          <p:cNvSpPr/>
          <p:nvPr/>
        </p:nvSpPr>
        <p:spPr>
          <a:xfrm>
            <a:off x="4000501" y="2082418"/>
            <a:ext cx="457200" cy="384353"/>
          </a:xfrm>
          <a:prstGeom prst="triangl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72"/>
          <p:cNvGrpSpPr/>
          <p:nvPr/>
        </p:nvGrpSpPr>
        <p:grpSpPr>
          <a:xfrm>
            <a:off x="3377538" y="1677525"/>
            <a:ext cx="571500" cy="690544"/>
            <a:chOff x="3810000" y="2900714"/>
            <a:chExt cx="2438400" cy="2738086"/>
          </a:xfrm>
        </p:grpSpPr>
        <p:sp>
          <p:nvSpPr>
            <p:cNvPr id="258" name="Rectangle 257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72"/>
          <p:cNvGrpSpPr/>
          <p:nvPr/>
        </p:nvGrpSpPr>
        <p:grpSpPr>
          <a:xfrm>
            <a:off x="4355387" y="3931777"/>
            <a:ext cx="571500" cy="690544"/>
            <a:chOff x="3810000" y="2900714"/>
            <a:chExt cx="2438400" cy="2738086"/>
          </a:xfrm>
        </p:grpSpPr>
        <p:sp>
          <p:nvSpPr>
            <p:cNvPr id="274" name="Rectangle 273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75" name="Straight Connector 274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72"/>
          <p:cNvGrpSpPr/>
          <p:nvPr/>
        </p:nvGrpSpPr>
        <p:grpSpPr>
          <a:xfrm>
            <a:off x="5159059" y="2913234"/>
            <a:ext cx="571500" cy="690544"/>
            <a:chOff x="3810000" y="2900714"/>
            <a:chExt cx="2438400" cy="2738086"/>
          </a:xfrm>
        </p:grpSpPr>
        <p:sp>
          <p:nvSpPr>
            <p:cNvPr id="290" name="Rectangle 289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91" name="Straight Connector 290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72"/>
          <p:cNvGrpSpPr/>
          <p:nvPr/>
        </p:nvGrpSpPr>
        <p:grpSpPr>
          <a:xfrm>
            <a:off x="3258963" y="3049057"/>
            <a:ext cx="571500" cy="690544"/>
            <a:chOff x="3810000" y="2900714"/>
            <a:chExt cx="2438400" cy="2738086"/>
          </a:xfrm>
        </p:grpSpPr>
        <p:sp>
          <p:nvSpPr>
            <p:cNvPr id="306" name="Rectangle 305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TextBox 320"/>
          <p:cNvSpPr txBox="1"/>
          <p:nvPr/>
        </p:nvSpPr>
        <p:spPr>
          <a:xfrm>
            <a:off x="1829150" y="5867400"/>
            <a:ext cx="548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A recipe for disaster!</a:t>
            </a:r>
          </a:p>
        </p:txBody>
      </p:sp>
    </p:spTree>
    <p:extLst>
      <p:ext uri="{BB962C8B-B14F-4D97-AF65-F5344CB8AC3E}">
        <p14:creationId xmlns:p14="http://schemas.microsoft.com/office/powerpoint/2010/main" val="387329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9"/>
          <p:cNvGrpSpPr/>
          <p:nvPr/>
        </p:nvGrpSpPr>
        <p:grpSpPr>
          <a:xfrm>
            <a:off x="1371600" y="1650473"/>
            <a:ext cx="266650" cy="687388"/>
            <a:chOff x="1600992" y="2286000"/>
            <a:chExt cx="608808" cy="1677988"/>
          </a:xfrm>
        </p:grpSpPr>
        <p:sp>
          <p:nvSpPr>
            <p:cNvPr id="6" name="Oval 5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13215218">
            <a:off x="5731584" y="4329864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19200" y="990600"/>
            <a:ext cx="56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grpSp>
        <p:nvGrpSpPr>
          <p:cNvPr id="7" name="Group 29"/>
          <p:cNvGrpSpPr/>
          <p:nvPr/>
        </p:nvGrpSpPr>
        <p:grpSpPr>
          <a:xfrm>
            <a:off x="7273914" y="1551571"/>
            <a:ext cx="266650" cy="687388"/>
            <a:chOff x="1600992" y="2286000"/>
            <a:chExt cx="608808" cy="1677988"/>
          </a:xfrm>
        </p:grpSpPr>
        <p:sp>
          <p:nvSpPr>
            <p:cNvPr id="49" name="Oval 48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7065960" y="889072"/>
            <a:ext cx="6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Carol</a:t>
            </a:r>
          </a:p>
        </p:txBody>
      </p:sp>
      <p:grpSp>
        <p:nvGrpSpPr>
          <p:cNvPr id="13" name="Group 29"/>
          <p:cNvGrpSpPr/>
          <p:nvPr/>
        </p:nvGrpSpPr>
        <p:grpSpPr>
          <a:xfrm>
            <a:off x="7281297" y="4664769"/>
            <a:ext cx="266650" cy="687388"/>
            <a:chOff x="1600992" y="2286000"/>
            <a:chExt cx="608808" cy="1677988"/>
          </a:xfrm>
        </p:grpSpPr>
        <p:sp>
          <p:nvSpPr>
            <p:cNvPr id="103" name="Oval 102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7888357" y="4852061"/>
            <a:ext cx="5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Ted</a:t>
            </a:r>
          </a:p>
        </p:txBody>
      </p:sp>
      <p:grpSp>
        <p:nvGrpSpPr>
          <p:cNvPr id="14" name="Group 29"/>
          <p:cNvGrpSpPr/>
          <p:nvPr/>
        </p:nvGrpSpPr>
        <p:grpSpPr>
          <a:xfrm>
            <a:off x="1637902" y="4761706"/>
            <a:ext cx="266650" cy="687388"/>
            <a:chOff x="1600992" y="2286000"/>
            <a:chExt cx="608808" cy="1677988"/>
          </a:xfrm>
        </p:grpSpPr>
        <p:sp>
          <p:nvSpPr>
            <p:cNvPr id="128" name="Oval 127"/>
            <p:cNvSpPr/>
            <p:nvPr/>
          </p:nvSpPr>
          <p:spPr>
            <a:xfrm>
              <a:off x="1676400" y="2286000"/>
              <a:ext cx="457200" cy="457200"/>
            </a:xfrm>
            <a:prstGeom prst="ellips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4"/>
            </p:cNvCxnSpPr>
            <p:nvPr/>
          </p:nvCxnSpPr>
          <p:spPr>
            <a:xfrm rot="5400000">
              <a:off x="1560512" y="3086100"/>
              <a:ext cx="68738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1789112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5400000">
              <a:off x="1485898" y="3544094"/>
              <a:ext cx="534988" cy="30480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0800000">
              <a:off x="1600992" y="3046411"/>
              <a:ext cx="608808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/>
          <p:cNvSpPr txBox="1"/>
          <p:nvPr/>
        </p:nvSpPr>
        <p:spPr>
          <a:xfrm>
            <a:off x="885548" y="4948998"/>
            <a:ext cx="6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Alice</a:t>
            </a:r>
          </a:p>
        </p:txBody>
      </p:sp>
      <p:sp>
        <p:nvSpPr>
          <p:cNvPr id="135" name="Right Arrow 134"/>
          <p:cNvSpPr/>
          <p:nvPr/>
        </p:nvSpPr>
        <p:spPr>
          <a:xfrm rot="19352634">
            <a:off x="2173192" y="4304179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/>
          <p:cNvSpPr/>
          <p:nvPr/>
        </p:nvSpPr>
        <p:spPr>
          <a:xfrm rot="1514940">
            <a:off x="1679808" y="2114763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ight Arrow 154"/>
          <p:cNvSpPr/>
          <p:nvPr/>
        </p:nvSpPr>
        <p:spPr>
          <a:xfrm rot="9093627">
            <a:off x="5902276" y="2098161"/>
            <a:ext cx="1408127" cy="35700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7" name="Group 72"/>
          <p:cNvGrpSpPr/>
          <p:nvPr/>
        </p:nvGrpSpPr>
        <p:grpSpPr>
          <a:xfrm>
            <a:off x="6435647" y="1959737"/>
            <a:ext cx="571500" cy="690544"/>
            <a:chOff x="3810000" y="2900714"/>
            <a:chExt cx="2438400" cy="2738086"/>
          </a:xfrm>
        </p:grpSpPr>
        <p:sp>
          <p:nvSpPr>
            <p:cNvPr id="238" name="Rectangle 237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39" name="Straight Connector 238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72"/>
          <p:cNvGrpSpPr/>
          <p:nvPr/>
        </p:nvGrpSpPr>
        <p:grpSpPr>
          <a:xfrm>
            <a:off x="1994012" y="1857881"/>
            <a:ext cx="571500" cy="690544"/>
            <a:chOff x="3810000" y="2900714"/>
            <a:chExt cx="2438400" cy="2738086"/>
          </a:xfrm>
        </p:grpSpPr>
        <p:sp>
          <p:nvSpPr>
            <p:cNvPr id="258" name="Rectangle 257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oup 72"/>
          <p:cNvGrpSpPr/>
          <p:nvPr/>
        </p:nvGrpSpPr>
        <p:grpSpPr>
          <a:xfrm>
            <a:off x="6275509" y="4173801"/>
            <a:ext cx="571500" cy="690544"/>
            <a:chOff x="3810000" y="2900714"/>
            <a:chExt cx="2438400" cy="2738086"/>
          </a:xfrm>
        </p:grpSpPr>
        <p:sp>
          <p:nvSpPr>
            <p:cNvPr id="290" name="Rectangle 289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291" name="Straight Connector 290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72"/>
          <p:cNvGrpSpPr/>
          <p:nvPr/>
        </p:nvGrpSpPr>
        <p:grpSpPr>
          <a:xfrm>
            <a:off x="2555178" y="4249298"/>
            <a:ext cx="571500" cy="690544"/>
            <a:chOff x="3810000" y="2900714"/>
            <a:chExt cx="2438400" cy="2738086"/>
          </a:xfrm>
        </p:grpSpPr>
        <p:sp>
          <p:nvSpPr>
            <p:cNvPr id="306" name="Rectangle 305"/>
            <p:cNvSpPr/>
            <p:nvPr/>
          </p:nvSpPr>
          <p:spPr>
            <a:xfrm>
              <a:off x="3810000" y="2900714"/>
              <a:ext cx="2438400" cy="2738086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4114800" y="3276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14800" y="3429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114800" y="3581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4114800" y="3733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114800" y="3886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4114800" y="4038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4114800" y="4191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4114800" y="4343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14800" y="4495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114800" y="46482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4114800" y="48006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4114800" y="49530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114800" y="51054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114800" y="5257800"/>
              <a:ext cx="1905000" cy="158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ouble Wave 19">
            <a:extLst>
              <a:ext uri="{FF2B5EF4-FFF2-40B4-BE49-F238E27FC236}">
                <a16:creationId xmlns:a16="http://schemas.microsoft.com/office/drawing/2014/main" xmlns="" id="{3891A6F7-7B02-4C18-97CB-C80E5013E4B1}"/>
              </a:ext>
            </a:extLst>
          </p:cNvPr>
          <p:cNvSpPr/>
          <p:nvPr/>
        </p:nvSpPr>
        <p:spPr>
          <a:xfrm>
            <a:off x="3082892" y="2655108"/>
            <a:ext cx="3164399" cy="1303492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>
                <a:solidFill>
                  <a:schemeClr val="bg1"/>
                </a:solidFill>
              </a:rPr>
              <a:t>Version Control System (VCS)</a:t>
            </a:r>
          </a:p>
        </p:txBody>
      </p:sp>
      <p:pic>
        <p:nvPicPr>
          <p:cNvPr id="4098" name="Picture 2" descr="Image result for repository">
            <a:extLst>
              <a:ext uri="{FF2B5EF4-FFF2-40B4-BE49-F238E27FC236}">
                <a16:creationId xmlns:a16="http://schemas.microsoft.com/office/drawing/2014/main" xmlns="" id="{E9859DDD-FF64-4CDC-890C-321E670D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30226" y="1887311"/>
            <a:ext cx="1237540" cy="83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CC72BA3-C59E-47A6-8D9C-D40BA08C5A7F}"/>
              </a:ext>
            </a:extLst>
          </p:cNvPr>
          <p:cNvSpPr txBox="1"/>
          <p:nvPr/>
        </p:nvSpPr>
        <p:spPr>
          <a:xfrm>
            <a:off x="3271406" y="4832688"/>
            <a:ext cx="43451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IE" sz="2400" dirty="0"/>
              <a:t>Collaboration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IE" sz="2400" dirty="0"/>
              <a:t>Storing version properly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IE" sz="2400" dirty="0"/>
              <a:t>Restoring previous versions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IE" sz="2400" dirty="0"/>
              <a:t>Understanding what happened</a:t>
            </a: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IE" sz="24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18165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0" y="213840"/>
            <a:ext cx="9143640" cy="936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Terminology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57200" y="1300526"/>
            <a:ext cx="8229600" cy="53408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/>
              <a:t>Repository</a:t>
            </a:r>
          </a:p>
          <a:p>
            <a:r>
              <a:rPr lang="en-GB" sz="2000" dirty="0"/>
              <a:t>The place where developers store all their work</a:t>
            </a:r>
          </a:p>
          <a:p>
            <a:r>
              <a:rPr lang="en-GB" sz="2000" dirty="0"/>
              <a:t>Not only stores files but also the history</a:t>
            </a:r>
          </a:p>
          <a:p>
            <a:r>
              <a:rPr lang="en-GB" sz="2000" dirty="0"/>
              <a:t>Accessed over the network</a:t>
            </a:r>
          </a:p>
          <a:p>
            <a:pPr marL="0" indent="0">
              <a:buNone/>
            </a:pPr>
            <a:r>
              <a:rPr lang="en-GB" sz="2400" b="1" dirty="0"/>
              <a:t>Branches</a:t>
            </a:r>
          </a:p>
          <a:p>
            <a:r>
              <a:rPr lang="en-GB" sz="2000" dirty="0"/>
              <a:t>Used to create another line of development, e.g. when you want your development process to fork into 2 different directions</a:t>
            </a:r>
          </a:p>
          <a:p>
            <a:pPr marL="0" indent="0">
              <a:buNone/>
            </a:pPr>
            <a:r>
              <a:rPr lang="en-GB" sz="2400" b="1" dirty="0"/>
              <a:t>Working Copy</a:t>
            </a:r>
          </a:p>
          <a:p>
            <a:r>
              <a:rPr lang="en-GB" sz="2000" dirty="0"/>
              <a:t>A snapshot of the repository</a:t>
            </a:r>
          </a:p>
          <a:p>
            <a:r>
              <a:rPr lang="en-GB" sz="2000" dirty="0"/>
              <a:t>Private workplace where developers can do their work remaining isolated from the rest of the team</a:t>
            </a:r>
          </a:p>
          <a:p>
            <a:pPr marL="0" indent="0">
              <a:buNone/>
            </a:pPr>
            <a:r>
              <a:rPr lang="en-GB" sz="2400" b="1" dirty="0"/>
              <a:t>Commit (Check in) &amp; Update (Check out) Changes</a:t>
            </a:r>
          </a:p>
          <a:p>
            <a:r>
              <a:rPr lang="en-GB" sz="2000" dirty="0"/>
              <a:t>Process of storing changes from private workplace to a central server</a:t>
            </a:r>
          </a:p>
          <a:p>
            <a:r>
              <a:rPr lang="en-GB" sz="2000" dirty="0"/>
              <a:t>Changes are then made available to the rest of the team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2" name="Rectangle 1"/>
          <p:cNvSpPr/>
          <p:nvPr/>
        </p:nvSpPr>
        <p:spPr>
          <a:xfrm>
            <a:off x="264564" y="1772794"/>
            <a:ext cx="6389226" cy="103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964" y="3294221"/>
            <a:ext cx="8009406" cy="6948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564" y="4478545"/>
            <a:ext cx="8422236" cy="985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4564" y="5847574"/>
            <a:ext cx="8422236" cy="793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5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1714</Words>
  <Application>Microsoft Macintosh PowerPoint</Application>
  <PresentationFormat>On-screen Show (4:3)</PresentationFormat>
  <Paragraphs>281</Paragraphs>
  <Slides>56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Lecture 4</vt:lpstr>
      <vt:lpstr>Outline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Git object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GitLab and GitHub</vt:lpstr>
      <vt:lpstr>More to git …</vt:lpstr>
      <vt:lpstr>More to git …</vt:lpstr>
      <vt:lpstr>Resources</vt:lpstr>
    </vt:vector>
  </TitlesOfParts>
  <Company>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 CS5702</dc:title>
  <dc:creator>Liliana Pasquale</dc:creator>
  <cp:lastModifiedBy>Liliana Pasquale</cp:lastModifiedBy>
  <cp:revision>221</cp:revision>
  <dcterms:created xsi:type="dcterms:W3CDTF">2013-09-15T18:07:39Z</dcterms:created>
  <dcterms:modified xsi:type="dcterms:W3CDTF">2020-03-03T10:07:51Z</dcterms:modified>
</cp:coreProperties>
</file>