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257" r:id="rId2"/>
    <p:sldId id="394" r:id="rId3"/>
    <p:sldId id="331" r:id="rId4"/>
    <p:sldId id="395" r:id="rId5"/>
    <p:sldId id="397" r:id="rId6"/>
    <p:sldId id="411" r:id="rId7"/>
    <p:sldId id="356" r:id="rId8"/>
    <p:sldId id="355" r:id="rId9"/>
    <p:sldId id="357" r:id="rId10"/>
    <p:sldId id="283" r:id="rId11"/>
    <p:sldId id="344" r:id="rId12"/>
    <p:sldId id="388" r:id="rId13"/>
    <p:sldId id="400" r:id="rId14"/>
    <p:sldId id="401" r:id="rId15"/>
    <p:sldId id="402" r:id="rId16"/>
    <p:sldId id="403" r:id="rId17"/>
    <p:sldId id="404" r:id="rId18"/>
    <p:sldId id="369" r:id="rId19"/>
    <p:sldId id="370" r:id="rId20"/>
    <p:sldId id="371" r:id="rId21"/>
    <p:sldId id="372" r:id="rId22"/>
    <p:sldId id="360" r:id="rId23"/>
    <p:sldId id="361" r:id="rId24"/>
    <p:sldId id="362" r:id="rId25"/>
    <p:sldId id="363" r:id="rId26"/>
    <p:sldId id="364" r:id="rId27"/>
    <p:sldId id="365" r:id="rId28"/>
    <p:sldId id="380" r:id="rId29"/>
    <p:sldId id="405" r:id="rId30"/>
    <p:sldId id="284" r:id="rId31"/>
    <p:sldId id="381" r:id="rId32"/>
    <p:sldId id="406" r:id="rId33"/>
    <p:sldId id="407" r:id="rId34"/>
    <p:sldId id="393" r:id="rId35"/>
    <p:sldId id="408" r:id="rId36"/>
    <p:sldId id="348" r:id="rId37"/>
    <p:sldId id="349" r:id="rId38"/>
    <p:sldId id="351" r:id="rId39"/>
    <p:sldId id="352" r:id="rId40"/>
    <p:sldId id="409" r:id="rId41"/>
    <p:sldId id="332" r:id="rId42"/>
    <p:sldId id="373" r:id="rId43"/>
    <p:sldId id="375" r:id="rId44"/>
    <p:sldId id="377" r:id="rId45"/>
    <p:sldId id="376" r:id="rId46"/>
    <p:sldId id="374" r:id="rId47"/>
    <p:sldId id="354" r:id="rId48"/>
    <p:sldId id="410" r:id="rId49"/>
    <p:sldId id="280" r:id="rId50"/>
    <p:sldId id="341" r:id="rId51"/>
    <p:sldId id="353" r:id="rId52"/>
    <p:sldId id="338" r:id="rId53"/>
    <p:sldId id="342" r:id="rId54"/>
    <p:sldId id="359" r:id="rId55"/>
    <p:sldId id="261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11" autoAdjust="0"/>
  </p:normalViewPr>
  <p:slideViewPr>
    <p:cSldViewPr snapToGrid="0" snapToObjects="1">
      <p:cViewPr varScale="1">
        <p:scale>
          <a:sx n="79" d="100"/>
          <a:sy n="79" d="100"/>
        </p:scale>
        <p:origin x="-10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82B33-6368-A940-8119-DADCD3C28255}" type="datetimeFigureOut">
              <a:rPr lang="en-US" smtClean="0"/>
              <a:t>21/01/20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41684-5C60-2C41-98A6-1EF0B8AD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76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:</a:t>
            </a:r>
            <a:r>
              <a:rPr lang="en-US" baseline="0" dirty="0" smtClean="0"/>
              <a:t> hosting repository service for software projects</a:t>
            </a:r>
          </a:p>
          <a:p>
            <a:r>
              <a:rPr lang="en-US" baseline="0" dirty="0" err="1" smtClean="0"/>
              <a:t>Tensorflow</a:t>
            </a:r>
            <a:r>
              <a:rPr lang="en-US" baseline="0" dirty="0" smtClean="0"/>
              <a:t> provide libraries to support machine learning (e.g., artificial </a:t>
            </a:r>
            <a:r>
              <a:rPr lang="en-US" baseline="0" smtClean="0"/>
              <a:t>neural networks)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:</a:t>
            </a:r>
            <a:r>
              <a:rPr lang="en-US" baseline="0" dirty="0" smtClean="0"/>
              <a:t> hosting repository service for software projects</a:t>
            </a:r>
          </a:p>
          <a:p>
            <a:r>
              <a:rPr lang="en-US" baseline="0" dirty="0" err="1" smtClean="0"/>
              <a:t>Tensorflow</a:t>
            </a:r>
            <a:r>
              <a:rPr lang="en-US" baseline="0" dirty="0" smtClean="0"/>
              <a:t> provide libraries to support machine learning (e.g., artificial </a:t>
            </a:r>
            <a:r>
              <a:rPr lang="en-US" baseline="0" smtClean="0"/>
              <a:t>neural networks)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:</a:t>
            </a:r>
            <a:r>
              <a:rPr lang="en-US" baseline="0" dirty="0" smtClean="0"/>
              <a:t> hosting repository service for software projects</a:t>
            </a:r>
          </a:p>
          <a:p>
            <a:r>
              <a:rPr lang="en-US" baseline="0" dirty="0" err="1" smtClean="0"/>
              <a:t>Tensorflow</a:t>
            </a:r>
            <a:r>
              <a:rPr lang="en-US" baseline="0" dirty="0" smtClean="0"/>
              <a:t> provide libraries to support machine learning (e.g., artificial </a:t>
            </a:r>
            <a:r>
              <a:rPr lang="en-US" baseline="0" smtClean="0"/>
              <a:t>neural networks)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systematic approach that is used in software engineering is sometimes called software process and includes the following activities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1A78D-EEB4-A74C-BDA3-AAD46943728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98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Setting up a project allows you to keep track of all the files in an organized way. Generally at the start your projects will consist of a single source file.</a:t>
            </a:r>
          </a:p>
          <a:p>
            <a:r>
              <a:rPr lang="en-US" dirty="0" smtClean="0"/>
              <a:t>However as you gain experience and work on more complex projects you </a:t>
            </a:r>
            <a:r>
              <a:rPr lang="en-US" dirty="0" err="1" smtClean="0"/>
              <a:t>wioll</a:t>
            </a:r>
            <a:r>
              <a:rPr lang="en-US" dirty="0" smtClean="0"/>
              <a:t> have </a:t>
            </a:r>
            <a:r>
              <a:rPr lang="en-US" dirty="0" err="1" smtClean="0"/>
              <a:t>prokects</a:t>
            </a:r>
            <a:r>
              <a:rPr lang="en-US" dirty="0" smtClean="0"/>
              <a:t> containing many source files and dealing with header</a:t>
            </a:r>
            <a:r>
              <a:rPr lang="en-US" baseline="0" dirty="0" smtClean="0"/>
              <a:t> files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Setting up a project allows you to keep track of all the files in an organized way. Generally at the start your projects will consist of a single source file.</a:t>
            </a:r>
          </a:p>
          <a:p>
            <a:r>
              <a:rPr lang="en-US" dirty="0" smtClean="0"/>
              <a:t>However as you gain experience and work on more complex projects you </a:t>
            </a:r>
            <a:r>
              <a:rPr lang="en-US" dirty="0" err="1" smtClean="0"/>
              <a:t>wioll</a:t>
            </a:r>
            <a:r>
              <a:rPr lang="en-US" dirty="0" smtClean="0"/>
              <a:t> have </a:t>
            </a:r>
            <a:r>
              <a:rPr lang="en-US" dirty="0" err="1" smtClean="0"/>
              <a:t>prokects</a:t>
            </a:r>
            <a:r>
              <a:rPr lang="en-US" dirty="0" smtClean="0"/>
              <a:t> containing many source files and dealing with header</a:t>
            </a:r>
            <a:r>
              <a:rPr lang="en-US" baseline="0" dirty="0" smtClean="0"/>
              <a:t> files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Setting up a project allows you to keep track of all the files in an organized way. Generally at the start your projects will consist of a single source file.</a:t>
            </a:r>
          </a:p>
          <a:p>
            <a:r>
              <a:rPr lang="en-US" dirty="0" smtClean="0"/>
              <a:t>However as you gain experience and work on more complex projects you </a:t>
            </a:r>
            <a:r>
              <a:rPr lang="en-US" dirty="0" err="1" smtClean="0"/>
              <a:t>wioll</a:t>
            </a:r>
            <a:r>
              <a:rPr lang="en-US" dirty="0" smtClean="0"/>
              <a:t> have </a:t>
            </a:r>
            <a:r>
              <a:rPr lang="en-US" dirty="0" err="1" smtClean="0"/>
              <a:t>prokects</a:t>
            </a:r>
            <a:r>
              <a:rPr lang="en-US" dirty="0" smtClean="0"/>
              <a:t> containing many source files and dealing with header</a:t>
            </a:r>
            <a:r>
              <a:rPr lang="en-US" baseline="0" dirty="0" smtClean="0"/>
              <a:t> files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Setting up a project allows you to keep track of all the files in an organized way. Generally at the start your projects will consist of a single source file.</a:t>
            </a:r>
          </a:p>
          <a:p>
            <a:r>
              <a:rPr lang="en-US" dirty="0" smtClean="0"/>
              <a:t>However as you gain experience and work on more complex projects you will have projects containing many source files and dealing with header</a:t>
            </a:r>
            <a:r>
              <a:rPr lang="en-US" baseline="0" dirty="0" smtClean="0"/>
              <a:t> files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880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880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880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88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880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880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British</a:t>
            </a:r>
            <a:r>
              <a:rPr lang="en-US" baseline="0" dirty="0" smtClean="0"/>
              <a:t> computer scientist, his main interests are in fault tolerance and system dependability.</a:t>
            </a:r>
          </a:p>
          <a:p>
            <a:r>
              <a:rPr lang="en-US" baseline="0" dirty="0" smtClean="0"/>
              <a:t>He participated to the first Software Engineering Conference,</a:t>
            </a:r>
          </a:p>
          <a:p>
            <a:r>
              <a:rPr lang="en-US" baseline="0" dirty="0" smtClean="0"/>
              <a:t>Recovery block: try the same operation in the hope that the problem will be solved.</a:t>
            </a:r>
          </a:p>
          <a:p>
            <a:r>
              <a:rPr lang="en-US" baseline="0" dirty="0" smtClean="0"/>
              <a:t>Good for hardware transient failures.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Software engineering is very different from algorithm design. Software programs are not written by a single person.</a:t>
            </a:r>
          </a:p>
          <a:p>
            <a:r>
              <a:rPr lang="en-US" baseline="0" dirty="0" smtClean="0"/>
              <a:t>They always assume that the ultimate users will be the programmer.</a:t>
            </a:r>
          </a:p>
          <a:p>
            <a:r>
              <a:rPr lang="en-US" baseline="0" dirty="0" smtClean="0"/>
              <a:t>No time was spent on the possible need for several versions of the program and the consequent need to “design for change”.</a:t>
            </a:r>
          </a:p>
          <a:p>
            <a:r>
              <a:rPr lang="en-US" baseline="0" dirty="0" smtClean="0"/>
              <a:t>Nothing is taught about the extra work needed if your program will be used by others or must be part of a multi-person 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Author</a:t>
            </a:r>
            <a:r>
              <a:rPr lang="en-US" baseline="0" dirty="0" smtClean="0"/>
              <a:t> of the Mythical Man Month</a:t>
            </a:r>
          </a:p>
          <a:p>
            <a:r>
              <a:rPr lang="en-US" baseline="0" dirty="0" smtClean="0"/>
              <a:t>By integrating a product with others one moves from a program to a programming system</a:t>
            </a:r>
          </a:p>
          <a:p>
            <a:r>
              <a:rPr lang="en-US" baseline="0" dirty="0" smtClean="0"/>
              <a:t>By testing, documenting and preparing a program for use and maintenance by other people, one converts a program to a “programming product”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:</a:t>
            </a:r>
            <a:r>
              <a:rPr lang="en-US" baseline="0" dirty="0" smtClean="0"/>
              <a:t> hosting repository service for software projects</a:t>
            </a:r>
          </a:p>
          <a:p>
            <a:r>
              <a:rPr lang="en-US" baseline="0" dirty="0" err="1" smtClean="0"/>
              <a:t>Tensorflow</a:t>
            </a:r>
            <a:r>
              <a:rPr lang="en-US" baseline="0" dirty="0" smtClean="0"/>
              <a:t> provide libraries to support machine learning (e.g., artificial neural networks)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:</a:t>
            </a:r>
            <a:r>
              <a:rPr lang="en-US" baseline="0" dirty="0" smtClean="0"/>
              <a:t> hosting repository service for software projects</a:t>
            </a:r>
          </a:p>
          <a:p>
            <a:r>
              <a:rPr lang="en-US" baseline="0" dirty="0" err="1" smtClean="0"/>
              <a:t>Tensorflow</a:t>
            </a:r>
            <a:r>
              <a:rPr lang="en-US" baseline="0" dirty="0" smtClean="0"/>
              <a:t> provide libraries to support machine learning (e.g., artificial </a:t>
            </a:r>
            <a:r>
              <a:rPr lang="en-US" baseline="0" smtClean="0"/>
              <a:t>neural networks)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21/01/20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8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21/01/20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4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21/01/20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9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21/01/20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21/01/20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8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21/01/20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9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21/01/20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6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21/01/20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2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21/01/20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1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21/01/20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9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21/01/20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4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172AC-9E95-4E41-A51A-19FF18A3DC4D}" type="datetimeFigureOut">
              <a:rPr lang="en-US" smtClean="0"/>
              <a:t>21/01/20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7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lili-pasquale.lero.i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clion/" TargetMode="External"/><Relationship Id="rId4" Type="http://schemas.openxmlformats.org/officeDocument/2006/relationships/hyperlink" Target="https://www.jetbrains.com/community/education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10493"/>
            <a:ext cx="9144000" cy="1470025"/>
          </a:xfrm>
        </p:spPr>
        <p:txBody>
          <a:bodyPr/>
          <a:lstStyle/>
          <a:p>
            <a:r>
              <a:rPr lang="en-US" b="1" dirty="0" smtClean="0"/>
              <a:t>Software Engineering Project 1</a:t>
            </a:r>
            <a:br>
              <a:rPr lang="en-US" b="1" dirty="0" smtClean="0"/>
            </a:br>
            <a:r>
              <a:rPr lang="en-US" b="1" dirty="0" smtClean="0"/>
              <a:t>COMP10050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93416"/>
            <a:ext cx="91440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halkboard"/>
                <a:cs typeface="Chalkboard"/>
              </a:rPr>
              <a:t>Dr. Liliana Pasquale 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liliana.pasquale@ucd.ie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5042236"/>
            <a:ext cx="9144000" cy="1438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smtClean="0">
                <a:solidFill>
                  <a:srgbClr val="0000FF"/>
                </a:solidFill>
                <a:hlinkClick r:id="rId3"/>
              </a:rPr>
              <a:t>http://lili-</a:t>
            </a:r>
            <a:r>
              <a:rPr lang="en-US" u="sng" dirty="0" smtClean="0">
                <a:solidFill>
                  <a:srgbClr val="0000FF"/>
                </a:solidFill>
                <a:hlinkClick r:id="rId3"/>
              </a:rPr>
              <a:t>pasquale.lero.ie</a:t>
            </a:r>
            <a:endParaRPr lang="en-US" u="sng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56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854"/>
            <a:ext cx="9144000" cy="936375"/>
          </a:xfrm>
        </p:spPr>
        <p:txBody>
          <a:bodyPr>
            <a:normAutofit/>
          </a:bodyPr>
          <a:lstStyle/>
          <a:p>
            <a:r>
              <a:rPr lang="en-US" b="1" dirty="0" smtClean="0"/>
              <a:t>Brian </a:t>
            </a:r>
            <a:r>
              <a:rPr lang="en-US" b="1" dirty="0" err="1" smtClean="0"/>
              <a:t>Randell’s</a:t>
            </a:r>
            <a:r>
              <a:rPr lang="en-US" b="1" dirty="0" smtClean="0"/>
              <a:t> Answer</a:t>
            </a:r>
            <a:endParaRPr lang="en-US" b="1" dirty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64" y="2166262"/>
            <a:ext cx="1994778" cy="2788816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4469093" y="2166262"/>
            <a:ext cx="3928098" cy="2301873"/>
          </a:xfrm>
          <a:prstGeom prst="wedgeRectCallout">
            <a:avLst>
              <a:gd name="adj1" fmla="val -89096"/>
              <a:gd name="adj2" fmla="val 1341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04309" y="2236813"/>
            <a:ext cx="34576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The multi-version development of multi-version programs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60879" y="6056716"/>
            <a:ext cx="7616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Source: </a:t>
            </a:r>
            <a:r>
              <a:rPr lang="en-US" dirty="0" smtClean="0"/>
              <a:t>David </a:t>
            </a:r>
            <a:r>
              <a:rPr lang="en-US" dirty="0" err="1" smtClean="0"/>
              <a:t>Parnas</a:t>
            </a:r>
            <a:r>
              <a:rPr lang="en-US" dirty="0" smtClean="0"/>
              <a:t>, “Software Engineering: Multi-Person Development of Multi-version Programs”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323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854"/>
            <a:ext cx="9144000" cy="936375"/>
          </a:xfrm>
        </p:spPr>
        <p:txBody>
          <a:bodyPr>
            <a:normAutofit/>
          </a:bodyPr>
          <a:lstStyle/>
          <a:p>
            <a:r>
              <a:rPr lang="en-US" b="1" dirty="0" smtClean="0"/>
              <a:t>Fred Brook’s Answer</a:t>
            </a:r>
            <a:endParaRPr lang="en-US" b="1" dirty="0"/>
          </a:p>
        </p:txBody>
      </p:sp>
      <p:sp>
        <p:nvSpPr>
          <p:cNvPr id="6" name="Rectangular Callout 5"/>
          <p:cNvSpPr/>
          <p:nvPr/>
        </p:nvSpPr>
        <p:spPr>
          <a:xfrm>
            <a:off x="5245303" y="2166263"/>
            <a:ext cx="3222453" cy="1666928"/>
          </a:xfrm>
          <a:prstGeom prst="wedgeRectCallout">
            <a:avLst>
              <a:gd name="adj1" fmla="val -86837"/>
              <a:gd name="adj2" fmla="val 10345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92347" y="2495500"/>
            <a:ext cx="31754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Integration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Productizing</a:t>
            </a:r>
          </a:p>
          <a:p>
            <a:endParaRPr lang="en-US" sz="3200" dirty="0"/>
          </a:p>
        </p:txBody>
      </p:sp>
      <p:pic>
        <p:nvPicPr>
          <p:cNvPr id="3" name="Picture 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84" y="2190693"/>
            <a:ext cx="3327400" cy="2438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0879" y="6056716"/>
            <a:ext cx="7616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Source: </a:t>
            </a:r>
            <a:r>
              <a:rPr lang="en-US" dirty="0" smtClean="0"/>
              <a:t>David </a:t>
            </a:r>
            <a:r>
              <a:rPr lang="en-US" dirty="0" err="1" smtClean="0"/>
              <a:t>Parnas</a:t>
            </a:r>
            <a:r>
              <a:rPr lang="en-US" dirty="0" smtClean="0"/>
              <a:t>, “Software Engineering: Multi-Person Development of Multi-version Programs”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0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re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24"/>
          <a:stretch/>
        </p:blipFill>
        <p:spPr>
          <a:xfrm>
            <a:off x="739823" y="0"/>
            <a:ext cx="339345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0" y="2026142"/>
            <a:ext cx="4270904" cy="2291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At the 40</a:t>
            </a:r>
            <a:r>
              <a:rPr lang="en-US" sz="3200" b="1" baseline="30000" dirty="0" smtClean="0"/>
              <a:t>th</a:t>
            </a:r>
            <a:r>
              <a:rPr lang="en-US" sz="3200" b="1" dirty="0" smtClean="0"/>
              <a:t> International Conference on Software Engineering </a:t>
            </a:r>
          </a:p>
          <a:p>
            <a:r>
              <a:rPr lang="en-US" sz="3200" b="1" dirty="0" smtClean="0"/>
              <a:t>(ICSE 2018)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34851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041" y="1296209"/>
            <a:ext cx="8122122" cy="1640100"/>
          </a:xfrm>
        </p:spPr>
        <p:txBody>
          <a:bodyPr anchor="t">
            <a:normAutofit/>
          </a:bodyPr>
          <a:lstStyle/>
          <a:p>
            <a:pPr algn="l"/>
            <a:r>
              <a:rPr lang="mr-IN" sz="3200" dirty="0" smtClean="0"/>
              <a:t>Go to this website </a:t>
            </a:r>
            <a:endParaRPr lang="en-US" sz="32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3799601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A Little Exercise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658106" y="2106845"/>
            <a:ext cx="64171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https://</a:t>
            </a:r>
            <a:r>
              <a:rPr lang="en-US" sz="2800" dirty="0" err="1"/>
              <a:t>github.com</a:t>
            </a:r>
            <a:r>
              <a:rPr lang="en-US" sz="2800" dirty="0"/>
              <a:t>/</a:t>
            </a:r>
            <a:r>
              <a:rPr lang="en-US" sz="2800" dirty="0" err="1"/>
              <a:t>tensorflow</a:t>
            </a:r>
            <a:r>
              <a:rPr lang="en-US" sz="2800" dirty="0"/>
              <a:t>/</a:t>
            </a:r>
            <a:r>
              <a:rPr lang="en-US" sz="2800" dirty="0" err="1"/>
              <a:t>tensorflow</a:t>
            </a:r>
            <a:endParaRPr lang="en-US" sz="2800" dirty="0"/>
          </a:p>
        </p:txBody>
      </p:sp>
      <p:pic>
        <p:nvPicPr>
          <p:cNvPr id="6" name="Picture 5" descr="fra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454" y="3508615"/>
            <a:ext cx="2359269" cy="305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51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3799601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A Closer Look to </a:t>
            </a:r>
            <a:r>
              <a:rPr lang="en-US" b="1" dirty="0" err="1" smtClean="0"/>
              <a:t>Tensorflow</a:t>
            </a:r>
            <a:r>
              <a:rPr lang="en-US" b="1" dirty="0" smtClean="0"/>
              <a:t> Project</a:t>
            </a:r>
            <a:endParaRPr lang="en-US" b="1" dirty="0"/>
          </a:p>
        </p:txBody>
      </p:sp>
      <p:pic>
        <p:nvPicPr>
          <p:cNvPr id="7" name="Picture 6" descr="Screenshot 2020-01-21 at 10.45.26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9" t="13006" r="9165" b="9767"/>
          <a:stretch/>
        </p:blipFill>
        <p:spPr>
          <a:xfrm>
            <a:off x="0" y="1146982"/>
            <a:ext cx="8699768" cy="461524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710082" y="1775094"/>
            <a:ext cx="1556716" cy="368673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9713" y="1146982"/>
            <a:ext cx="15466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Many versions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1037811" y="1516314"/>
            <a:ext cx="218486" cy="25878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957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3799601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A Closer Look to </a:t>
            </a:r>
            <a:r>
              <a:rPr lang="en-US" b="1" dirty="0" err="1" smtClean="0"/>
              <a:t>Tensorflow</a:t>
            </a:r>
            <a:r>
              <a:rPr lang="en-US" b="1" dirty="0" smtClean="0"/>
              <a:t> Project</a:t>
            </a:r>
            <a:endParaRPr lang="en-US" b="1" dirty="0"/>
          </a:p>
        </p:txBody>
      </p:sp>
      <p:pic>
        <p:nvPicPr>
          <p:cNvPr id="7" name="Picture 6" descr="Screenshot 2020-01-21 at 10.45.26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9" t="13006" r="9165" b="9767"/>
          <a:stretch/>
        </p:blipFill>
        <p:spPr>
          <a:xfrm>
            <a:off x="0" y="1146982"/>
            <a:ext cx="8699768" cy="461524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844514" y="1788750"/>
            <a:ext cx="1556716" cy="368673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96398" y="1142418"/>
            <a:ext cx="206557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Many developers involved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977911" y="1529970"/>
            <a:ext cx="218487" cy="25878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3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3799601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A Closer Look to </a:t>
            </a:r>
            <a:r>
              <a:rPr lang="en-US" b="1" dirty="0" err="1" smtClean="0"/>
              <a:t>Tensorflow</a:t>
            </a:r>
            <a:r>
              <a:rPr lang="en-US" b="1" dirty="0" smtClean="0"/>
              <a:t> Project</a:t>
            </a:r>
            <a:endParaRPr lang="en-US" b="1" dirty="0"/>
          </a:p>
        </p:txBody>
      </p:sp>
      <p:pic>
        <p:nvPicPr>
          <p:cNvPr id="7" name="Picture 6" descr="Screenshot 2020-01-21 at 10.45.26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9" t="13006" r="9165" b="9767"/>
          <a:stretch/>
        </p:blipFill>
        <p:spPr>
          <a:xfrm>
            <a:off x="0" y="1146982"/>
            <a:ext cx="8699768" cy="46152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06093" y="5885111"/>
            <a:ext cx="38098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Many files frequently updated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0838" y="2867456"/>
            <a:ext cx="8098930" cy="30176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10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3799601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Go To </a:t>
            </a:r>
            <a:r>
              <a:rPr lang="en-US" b="1" dirty="0" err="1" smtClean="0"/>
              <a:t>tensorflow</a:t>
            </a:r>
            <a:r>
              <a:rPr lang="en-US" b="1" dirty="0" smtClean="0"/>
              <a:t>/java/</a:t>
            </a:r>
            <a:r>
              <a:rPr lang="en-US" b="1" dirty="0" err="1" smtClean="0"/>
              <a:t>src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06092" y="4900294"/>
            <a:ext cx="498421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All parts of the projects developed are also tested </a:t>
            </a:r>
            <a:endParaRPr lang="en-US" dirty="0"/>
          </a:p>
        </p:txBody>
      </p:sp>
      <p:pic>
        <p:nvPicPr>
          <p:cNvPr id="2" name="Picture 1" descr="Screenshot 2020-01-21 at 10.55.0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5" t="25143" r="10249" b="26465"/>
          <a:stretch/>
        </p:blipFill>
        <p:spPr>
          <a:xfrm>
            <a:off x="95157" y="1641700"/>
            <a:ext cx="9048843" cy="3184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6838" y="4176888"/>
            <a:ext cx="8514940" cy="36688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66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0"/>
            <a:ext cx="91145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3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99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0" y="-449701"/>
            <a:ext cx="3492500" cy="2324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888" y="274638"/>
            <a:ext cx="7956359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On the Menu Today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4104"/>
          </a:xfrm>
        </p:spPr>
        <p:txBody>
          <a:bodyPr>
            <a:normAutofit/>
          </a:bodyPr>
          <a:lstStyle/>
          <a:p>
            <a:pPr marL="527050" indent="-457200">
              <a:spcBef>
                <a:spcPts val="60"/>
              </a:spcBef>
              <a:tabLst>
                <a:tab pos="755015" algn="l"/>
              </a:tabLst>
            </a:pPr>
            <a:r>
              <a:rPr lang="en-US" b="1" dirty="0" smtClean="0">
                <a:cs typeface="Calibri"/>
              </a:rPr>
              <a:t>Why thi</a:t>
            </a:r>
            <a:r>
              <a:rPr lang="en-US" b="1" dirty="0" smtClean="0">
                <a:cs typeface="Calibri"/>
              </a:rPr>
              <a:t>s module is important </a:t>
            </a:r>
            <a:r>
              <a:rPr lang="en-US" dirty="0" smtClean="0">
                <a:cs typeface="Calibri"/>
              </a:rPr>
              <a:t>for your professional development as a software engineer;</a:t>
            </a:r>
            <a:endParaRPr lang="en-US" dirty="0" smtClean="0">
              <a:cs typeface="Calibri"/>
            </a:endParaRPr>
          </a:p>
          <a:p>
            <a:pPr marL="69850" indent="0">
              <a:spcBef>
                <a:spcPts val="60"/>
              </a:spcBef>
              <a:buNone/>
              <a:tabLst>
                <a:tab pos="755015" algn="l"/>
              </a:tabLst>
            </a:pPr>
            <a:endParaRPr lang="en-US" sz="1800" dirty="0" smtClean="0">
              <a:cs typeface="Calibri"/>
            </a:endParaRPr>
          </a:p>
          <a:p>
            <a:pPr marL="527050" indent="-457200">
              <a:spcBef>
                <a:spcPts val="60"/>
              </a:spcBef>
              <a:tabLst>
                <a:tab pos="755015" algn="l"/>
              </a:tabLst>
            </a:pPr>
            <a:r>
              <a:rPr lang="en-US" b="1" dirty="0" smtClean="0">
                <a:cs typeface="Calibri"/>
              </a:rPr>
              <a:t>What will be the main topics </a:t>
            </a:r>
            <a:r>
              <a:rPr lang="en-US" dirty="0" smtClean="0">
                <a:cs typeface="Calibri"/>
              </a:rPr>
              <a:t>covered in this module;</a:t>
            </a:r>
            <a:endParaRPr lang="en-US" dirty="0" smtClean="0">
              <a:cs typeface="Calibri"/>
            </a:endParaRPr>
          </a:p>
          <a:p>
            <a:pPr marL="527050" indent="-457200">
              <a:spcBef>
                <a:spcPts val="60"/>
              </a:spcBef>
              <a:tabLst>
                <a:tab pos="755015" algn="l"/>
              </a:tabLst>
            </a:pPr>
            <a:endParaRPr lang="en-US" sz="1800" dirty="0" smtClean="0">
              <a:cs typeface="Calibri"/>
            </a:endParaRPr>
          </a:p>
          <a:p>
            <a:pPr marL="527050" indent="-457200">
              <a:spcBef>
                <a:spcPts val="60"/>
              </a:spcBef>
              <a:tabLst>
                <a:tab pos="755015" algn="l"/>
              </a:tabLst>
            </a:pPr>
            <a:r>
              <a:rPr lang="en-US" b="1" dirty="0" smtClean="0">
                <a:cs typeface="Calibri"/>
              </a:rPr>
              <a:t>How the module is organized</a:t>
            </a:r>
            <a:r>
              <a:rPr lang="en-US" dirty="0" smtClean="0">
                <a:cs typeface="Calibri"/>
              </a:rPr>
              <a:t>;</a:t>
            </a:r>
          </a:p>
          <a:p>
            <a:pPr marL="527050" indent="-457200">
              <a:spcBef>
                <a:spcPts val="60"/>
              </a:spcBef>
              <a:tabLst>
                <a:tab pos="755015" algn="l"/>
              </a:tabLst>
            </a:pPr>
            <a:endParaRPr lang="en-US" dirty="0">
              <a:cs typeface="Calibri"/>
            </a:endParaRPr>
          </a:p>
          <a:p>
            <a:pPr marL="527050" indent="-457200">
              <a:spcBef>
                <a:spcPts val="60"/>
              </a:spcBef>
              <a:tabLst>
                <a:tab pos="755015" algn="l"/>
              </a:tabLst>
            </a:pPr>
            <a:r>
              <a:rPr lang="en-US" b="1" dirty="0" smtClean="0">
                <a:cs typeface="Calibri"/>
              </a:rPr>
              <a:t>What you need to do to pass the module successfully</a:t>
            </a:r>
            <a:r>
              <a:rPr lang="en-US" dirty="0" smtClean="0">
                <a:cs typeface="Calibri"/>
              </a:rPr>
              <a:t>!</a:t>
            </a:r>
            <a:endParaRPr lang="en-US" dirty="0" smtClean="0">
              <a:cs typeface="Calibri"/>
            </a:endParaRPr>
          </a:p>
          <a:p>
            <a:pPr marL="469900" lvl="1" indent="0">
              <a:lnSpc>
                <a:spcPts val="2600"/>
              </a:lnSpc>
              <a:buNone/>
              <a:tabLst>
                <a:tab pos="755015" algn="l"/>
              </a:tabLst>
            </a:pPr>
            <a:endParaRPr lang="en-US" sz="2200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5131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13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0"/>
            <a:ext cx="9117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68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07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91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0"/>
            <a:ext cx="9014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26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0"/>
            <a:ext cx="91145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85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21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0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0"/>
            <a:ext cx="9104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71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0"/>
            <a:ext cx="91145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82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0"/>
            <a:ext cx="9114567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9006" y="3504352"/>
            <a:ext cx="8456692" cy="1511050"/>
          </a:xfrm>
          <a:prstGeom prst="rect">
            <a:avLst/>
          </a:prstGeom>
          <a:solidFill>
            <a:srgbClr val="FF0000">
              <a:alpha val="10000"/>
            </a:srgbClr>
          </a:solidFill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9006" y="5561953"/>
            <a:ext cx="8456692" cy="546550"/>
          </a:xfrm>
          <a:prstGeom prst="rect">
            <a:avLst/>
          </a:prstGeom>
          <a:solidFill>
            <a:srgbClr val="FF0000">
              <a:alpha val="10000"/>
            </a:srgbClr>
          </a:solidFill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27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0372"/>
            <a:ext cx="9144000" cy="1470025"/>
          </a:xfrm>
        </p:spPr>
        <p:txBody>
          <a:bodyPr/>
          <a:lstStyle/>
          <a:p>
            <a:r>
              <a:rPr lang="en-US" b="1" dirty="0" smtClean="0"/>
              <a:t>Which Tools Do Software Engineers Use To Develop Code?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73527" y="2839488"/>
            <a:ext cx="76606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They use a tool called Integrated Development Environment</a:t>
            </a:r>
          </a:p>
          <a:p>
            <a:pPr algn="ctr"/>
            <a:r>
              <a:rPr lang="en-US" sz="2800" dirty="0" smtClean="0"/>
              <a:t>(IDE)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25927" y="4603125"/>
            <a:ext cx="766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2800" dirty="0" smtClean="0"/>
              <a:t>…Visual Studio, C</a:t>
            </a:r>
            <a:r>
              <a:rPr lang="en-US" sz="2800" dirty="0"/>
              <a:t>L</a:t>
            </a:r>
            <a:r>
              <a:rPr lang="mr-IN" sz="2800" dirty="0" smtClean="0"/>
              <a:t>ion, Eclipse, Netbeans, ...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7068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03900"/>
            <a:ext cx="9144000" cy="1470025"/>
          </a:xfrm>
        </p:spPr>
        <p:txBody>
          <a:bodyPr/>
          <a:lstStyle/>
          <a:p>
            <a:r>
              <a:rPr lang="en-US" b="1" dirty="0" smtClean="0"/>
              <a:t>Why is COMP10050 Important?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6694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693187"/>
            <a:ext cx="9144000" cy="46327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03967"/>
            <a:ext cx="8229600" cy="5431244"/>
          </a:xfrm>
        </p:spPr>
        <p:txBody>
          <a:bodyPr>
            <a:normAutofit/>
          </a:bodyPr>
          <a:lstStyle/>
          <a:p>
            <a:r>
              <a:rPr lang="en-US" sz="3000" dirty="0" smtClean="0"/>
              <a:t>An open-source software development environment comprising an IDE and a plug-in system to extend it.</a:t>
            </a:r>
          </a:p>
          <a:p>
            <a:endParaRPr lang="en-US" sz="1400" dirty="0" smtClean="0"/>
          </a:p>
          <a:p>
            <a:r>
              <a:rPr lang="en-US" sz="3000" dirty="0" smtClean="0"/>
              <a:t>Used for building, deploying and managing software across its lifecycle.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3000" dirty="0" smtClean="0"/>
              <a:t>Product description</a:t>
            </a:r>
            <a:r>
              <a:rPr lang="en-US" sz="3000" dirty="0" smtClean="0"/>
              <a:t> </a:t>
            </a:r>
            <a:r>
              <a:rPr lang="en-US" sz="3000" dirty="0" smtClean="0"/>
              <a:t>available at</a:t>
            </a:r>
            <a:r>
              <a:rPr lang="en-US" sz="3000" dirty="0" smtClean="0"/>
              <a:t>:  </a:t>
            </a:r>
          </a:p>
          <a:p>
            <a:endParaRPr lang="en-US" sz="3000" dirty="0"/>
          </a:p>
          <a:p>
            <a:r>
              <a:rPr lang="en-US" dirty="0" smtClean="0"/>
              <a:t>Apply for a Free student pack to download it for free: 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CLion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804272" y="4445933"/>
            <a:ext cx="514996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3"/>
              </a:rPr>
              <a:t>https://www.jetbrains.com/clion</a:t>
            </a:r>
            <a:r>
              <a:rPr lang="en-US" sz="2800" dirty="0" smtClean="0">
                <a:hlinkClick r:id="rId3"/>
              </a:rPr>
              <a:t>/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2272998" y="5638642"/>
            <a:ext cx="660301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4"/>
              </a:rPr>
              <a:t>https://www.jetbrains.com/community/education</a:t>
            </a:r>
            <a:r>
              <a:rPr lang="en-US" sz="2400" dirty="0" smtClean="0">
                <a:hlinkClick r:id="rId4"/>
              </a:rPr>
              <a:t>/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0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0-01-21 at 11.18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99" y="1782915"/>
            <a:ext cx="9144000" cy="3555396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18008" y="915654"/>
            <a:ext cx="8569234" cy="146344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Project: </a:t>
            </a:r>
            <a:r>
              <a:rPr lang="en-US" sz="2400" dirty="0" smtClean="0"/>
              <a:t>a collection of one or more </a:t>
            </a:r>
            <a:r>
              <a:rPr lang="en-US" sz="2400" b="1" dirty="0" smtClean="0"/>
              <a:t>source</a:t>
            </a:r>
            <a:r>
              <a:rPr lang="en-US" sz="2400" dirty="0" smtClean="0"/>
              <a:t> (as well as </a:t>
            </a:r>
            <a:r>
              <a:rPr lang="en-US" sz="2400" b="1" dirty="0" smtClean="0"/>
              <a:t>header</a:t>
            </a:r>
            <a:r>
              <a:rPr lang="en-US" sz="2400" dirty="0" smtClean="0"/>
              <a:t>) files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CLion</a:t>
            </a:r>
            <a:r>
              <a:rPr lang="en-US" b="1" dirty="0" smtClean="0"/>
              <a:t>- </a:t>
            </a:r>
            <a:r>
              <a:rPr lang="en-US" b="1" dirty="0" smtClean="0"/>
              <a:t>Basics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18008" y="2324599"/>
            <a:ext cx="1293091" cy="3077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05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0-01-21 at 11.18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99" y="1782915"/>
            <a:ext cx="9144000" cy="3555396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18008" y="915654"/>
            <a:ext cx="8569234" cy="1463447"/>
          </a:xfrm>
        </p:spPr>
        <p:txBody>
          <a:bodyPr>
            <a:normAutofit/>
          </a:bodyPr>
          <a:lstStyle/>
          <a:p>
            <a:r>
              <a:rPr lang="en-US" sz="2400" b="1" dirty="0"/>
              <a:t>Source</a:t>
            </a:r>
            <a:r>
              <a:rPr lang="en-US" sz="2400" dirty="0"/>
              <a:t>: Contains the files with the source code of your program (.c file)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CLion</a:t>
            </a:r>
            <a:r>
              <a:rPr lang="en-US" b="1" dirty="0" smtClean="0"/>
              <a:t>- </a:t>
            </a:r>
            <a:r>
              <a:rPr lang="en-US" b="1" dirty="0" smtClean="0"/>
              <a:t>Basics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50150" y="3277093"/>
            <a:ext cx="1293091" cy="286745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73117" y="2338137"/>
            <a:ext cx="1293091" cy="286745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80026" y="2633909"/>
            <a:ext cx="3576662" cy="177651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78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0-01-21 at 11.18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99" y="1782915"/>
            <a:ext cx="9144000" cy="3555396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2899" y="915654"/>
            <a:ext cx="9021101" cy="1463447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200" b="1" dirty="0"/>
              <a:t>Header</a:t>
            </a:r>
            <a:r>
              <a:rPr lang="en-US" sz="2200" dirty="0"/>
              <a:t>: Contains library files (.h files). A library is a collection of functions that are called to perform specific tasks, such as doing math, etc.</a:t>
            </a:r>
            <a:endParaRPr lang="en-US" sz="22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CLion</a:t>
            </a:r>
            <a:r>
              <a:rPr lang="en-US" b="1" dirty="0" smtClean="0"/>
              <a:t>- </a:t>
            </a:r>
            <a:r>
              <a:rPr lang="en-US" b="1" dirty="0" smtClean="0"/>
              <a:t>Basics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363387" y="3509217"/>
            <a:ext cx="1780511" cy="286745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81103" y="2624882"/>
            <a:ext cx="1696390" cy="286745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08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creenshot 2020-01-21 at 11.18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99" y="1782915"/>
            <a:ext cx="9144000" cy="355539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Compiling and Running Projects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607726" y="1969719"/>
            <a:ext cx="392546" cy="354863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26057" y="1977542"/>
            <a:ext cx="392546" cy="354863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90802" y="1076575"/>
            <a:ext cx="922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Build</a:t>
            </a:r>
            <a:endParaRPr lang="en-US" sz="28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887018" y="1596223"/>
            <a:ext cx="704948" cy="38131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61102" y="1081537"/>
            <a:ext cx="75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Run</a:t>
            </a:r>
            <a:endParaRPr lang="en-US" sz="28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418040" y="1487477"/>
            <a:ext cx="578313" cy="49006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215688" y="1977542"/>
            <a:ext cx="267473" cy="354863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7346607" y="1443823"/>
            <a:ext cx="197854" cy="53371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03496" y="1026258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Debug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876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526" y="2590397"/>
            <a:ext cx="8015723" cy="1470025"/>
          </a:xfrm>
        </p:spPr>
        <p:txBody>
          <a:bodyPr/>
          <a:lstStyle/>
          <a:p>
            <a:r>
              <a:rPr lang="en-US" b="1" dirty="0" smtClean="0"/>
              <a:t>Software Engineers Also Write “Clean Code”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28161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693188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693187"/>
            <a:ext cx="9144000" cy="172589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800" b="1" dirty="0" smtClean="0"/>
              <a:t>Naming conventions</a:t>
            </a:r>
          </a:p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A </a:t>
            </a:r>
            <a:r>
              <a:rPr lang="en-US" b="1" dirty="0"/>
              <a:t>F</a:t>
            </a:r>
            <a:r>
              <a:rPr lang="en-US" b="1" dirty="0" smtClean="0"/>
              <a:t>ew Tips to Write Clean Code</a:t>
            </a:r>
            <a:endParaRPr lang="en-US" b="1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57200" y="2704173"/>
            <a:ext cx="8229600" cy="156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Easy to understand what the variable represents.</a:t>
            </a:r>
          </a:p>
          <a:p>
            <a:endParaRPr lang="en-US" sz="1000" dirty="0" smtClean="0"/>
          </a:p>
          <a:p>
            <a:r>
              <a:rPr lang="en-US" sz="2800" dirty="0" smtClean="0"/>
              <a:t>Easy to understand the variable scope.</a:t>
            </a:r>
          </a:p>
          <a:p>
            <a:endParaRPr lang="en-US" sz="1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2431" y="6449216"/>
            <a:ext cx="868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Source</a:t>
            </a:r>
            <a:r>
              <a:rPr lang="en-US" sz="1600" dirty="0" smtClean="0"/>
              <a:t>: https:</a:t>
            </a:r>
            <a:r>
              <a:rPr lang="en-US" sz="1600" dirty="0"/>
              <a:t>//</a:t>
            </a:r>
            <a:r>
              <a:rPr lang="en-US" sz="1600" dirty="0" err="1"/>
              <a:t>www.codeschool.com</a:t>
            </a:r>
            <a:r>
              <a:rPr lang="en-US" sz="1600" dirty="0"/>
              <a:t>/blog/2015/09/29/10-ways-to-write-cleaner-code/</a:t>
            </a:r>
          </a:p>
        </p:txBody>
      </p:sp>
    </p:spTree>
    <p:extLst>
      <p:ext uri="{BB962C8B-B14F-4D97-AF65-F5344CB8AC3E}">
        <p14:creationId xmlns:p14="http://schemas.microsoft.com/office/powerpoint/2010/main" val="2177874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693188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Naming Conventions Examples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08980"/>
          </a:xfrm>
        </p:spPr>
        <p:txBody>
          <a:bodyPr>
            <a:normAutofit fontScale="92500"/>
          </a:bodyPr>
          <a:lstStyle/>
          <a:p>
            <a:pPr marL="400050" lvl="1" indent="0">
              <a:buNone/>
            </a:pPr>
            <a:r>
              <a:rPr lang="en-US" dirty="0" smtClean="0">
                <a:latin typeface="Courier"/>
                <a:cs typeface="Courier"/>
              </a:rPr>
              <a:t>char name[] = “George Orwell”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har </a:t>
            </a:r>
            <a:r>
              <a:rPr lang="en-US" dirty="0" err="1" smtClean="0">
                <a:latin typeface="Courier"/>
                <a:cs typeface="Courier"/>
              </a:rPr>
              <a:t>fb_username</a:t>
            </a:r>
            <a:r>
              <a:rPr lang="en-US" dirty="0" smtClean="0">
                <a:latin typeface="Courier"/>
                <a:cs typeface="Courier"/>
              </a:rPr>
              <a:t> [] = </a:t>
            </a:r>
            <a:r>
              <a:rPr lang="en-US" dirty="0">
                <a:latin typeface="Courier"/>
                <a:cs typeface="Courier"/>
              </a:rPr>
              <a:t>“George Orwell”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400050" lvl="1" indent="0">
              <a:buNone/>
            </a:pPr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2356984" y="2259034"/>
            <a:ext cx="317522" cy="40296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609600" y="4194800"/>
            <a:ext cx="8229600" cy="1708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//constant values are in all caps and 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//separated with underscores</a:t>
            </a:r>
          </a:p>
          <a:p>
            <a:pPr marL="400050" lvl="1" indent="0">
              <a:buFont typeface="Arial"/>
              <a:buNone/>
            </a:pP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I_WINDOW_SIZE =900;</a:t>
            </a:r>
          </a:p>
          <a:p>
            <a:pPr marL="400050" lvl="1" indent="0">
              <a:buFont typeface="Arial"/>
              <a:buNone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431" y="6449216"/>
            <a:ext cx="868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Source</a:t>
            </a:r>
            <a:r>
              <a:rPr lang="en-US" sz="1600" dirty="0" smtClean="0"/>
              <a:t>: https:</a:t>
            </a:r>
            <a:r>
              <a:rPr lang="en-US" sz="1600" dirty="0"/>
              <a:t>//</a:t>
            </a:r>
            <a:r>
              <a:rPr lang="en-US" sz="1600" dirty="0" err="1"/>
              <a:t>www.codeschool.com</a:t>
            </a:r>
            <a:r>
              <a:rPr lang="en-US" sz="1600" dirty="0"/>
              <a:t>/blog/2015/09/29/10-ways-to-write-cleaner-code/</a:t>
            </a:r>
          </a:p>
        </p:txBody>
      </p:sp>
    </p:spTree>
    <p:extLst>
      <p:ext uri="{BB962C8B-B14F-4D97-AF65-F5344CB8AC3E}">
        <p14:creationId xmlns:p14="http://schemas.microsoft.com/office/powerpoint/2010/main" val="3517545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693188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148836"/>
            <a:ext cx="9144000" cy="172589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800" b="1" dirty="0" smtClean="0"/>
              <a:t>Say What You Mean</a:t>
            </a:r>
          </a:p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A </a:t>
            </a:r>
            <a:r>
              <a:rPr lang="en-US" b="1" dirty="0"/>
              <a:t>F</a:t>
            </a:r>
            <a:r>
              <a:rPr lang="en-US" b="1" dirty="0" smtClean="0"/>
              <a:t>ew Tips to Write Clean Code</a:t>
            </a:r>
            <a:endParaRPr lang="en-US" b="1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62431" y="2573434"/>
            <a:ext cx="3682857" cy="2457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/>
              <a:buNone/>
            </a:pPr>
            <a:r>
              <a:rPr lang="en-US" sz="2000" dirty="0" err="1">
                <a:latin typeface="Courier"/>
                <a:cs typeface="Courier"/>
              </a:rPr>
              <a:t>i</a:t>
            </a:r>
            <a:r>
              <a:rPr lang="en-US" sz="2000" dirty="0" err="1" smtClean="0">
                <a:latin typeface="Courier"/>
                <a:cs typeface="Courier"/>
              </a:rPr>
              <a:t>nt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checkNum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int</a:t>
            </a:r>
            <a:r>
              <a:rPr lang="en-US" sz="2000" dirty="0" smtClean="0">
                <a:latin typeface="Courier"/>
                <a:cs typeface="Courier"/>
              </a:rPr>
              <a:t> n)</a:t>
            </a:r>
          </a:p>
          <a:p>
            <a:pPr marL="400050" lvl="1" indent="0">
              <a:buFont typeface="Arial"/>
              <a:buNone/>
            </a:pPr>
            <a:r>
              <a:rPr lang="en-US" sz="2000" dirty="0" smtClean="0">
                <a:latin typeface="Courier"/>
                <a:cs typeface="Courier"/>
              </a:rPr>
              <a:t>{</a:t>
            </a:r>
          </a:p>
          <a:p>
            <a:pPr marL="400050" lvl="1" indent="0">
              <a:buFont typeface="Arial"/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if(n&lt;max){</a:t>
            </a:r>
          </a:p>
          <a:p>
            <a:pPr marL="400050" lvl="1" indent="0">
              <a:buFont typeface="Arial"/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	return -1;</a:t>
            </a:r>
          </a:p>
          <a:p>
            <a:pPr marL="400050" lvl="1" indent="0">
              <a:buFont typeface="Arial"/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}</a:t>
            </a:r>
          </a:p>
          <a:p>
            <a:pPr marL="400050" lvl="1" indent="0">
              <a:buFont typeface="Arial"/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else return 1;</a:t>
            </a:r>
            <a:endParaRPr lang="en-US" sz="2000" dirty="0" smtClean="0"/>
          </a:p>
          <a:p>
            <a:pPr marL="400050" lvl="1" indent="0">
              <a:buFont typeface="Arial"/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4069146" y="2573434"/>
            <a:ext cx="5182124" cy="2457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err="1" smtClean="0">
                <a:latin typeface="Courier"/>
                <a:cs typeface="Courier"/>
              </a:rPr>
              <a:t>int</a:t>
            </a:r>
            <a:r>
              <a:rPr lang="en-US" sz="2000" dirty="0" smtClean="0">
                <a:latin typeface="Courier"/>
                <a:cs typeface="Courier"/>
              </a:rPr>
              <a:t> MIN_VALUE </a:t>
            </a:r>
            <a:r>
              <a:rPr lang="mr-IN" sz="2000" dirty="0">
                <a:latin typeface="Courier"/>
                <a:cs typeface="Courier"/>
              </a:rPr>
              <a:t>=</a:t>
            </a:r>
            <a:r>
              <a:rPr lang="en-US" sz="2000" dirty="0" smtClean="0">
                <a:latin typeface="Courier"/>
                <a:cs typeface="Courier"/>
              </a:rPr>
              <a:t> 5;</a:t>
            </a:r>
          </a:p>
          <a:p>
            <a:pPr marL="0" indent="0">
              <a:buFont typeface="Arial"/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2000" dirty="0" err="1" smtClean="0">
                <a:latin typeface="Courier"/>
                <a:cs typeface="Courier"/>
              </a:rPr>
              <a:t>int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valueIsTooLow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int</a:t>
            </a:r>
            <a:r>
              <a:rPr lang="en-US" sz="2000" dirty="0" smtClean="0">
                <a:latin typeface="Courier"/>
                <a:cs typeface="Courier"/>
              </a:rPr>
              <a:t> value)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Courier"/>
                <a:cs typeface="Courier"/>
              </a:rPr>
              <a:t>{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if(value &lt; MIN_VALUE)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return -1;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else return 1;	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2431" y="6449216"/>
            <a:ext cx="868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Source</a:t>
            </a:r>
            <a:r>
              <a:rPr lang="en-US" sz="1600" dirty="0" smtClean="0"/>
              <a:t>: https:</a:t>
            </a:r>
            <a:r>
              <a:rPr lang="en-US" sz="1600" dirty="0"/>
              <a:t>//</a:t>
            </a:r>
            <a:r>
              <a:rPr lang="en-US" sz="1600" dirty="0" err="1"/>
              <a:t>www.codeschool.com</a:t>
            </a:r>
            <a:r>
              <a:rPr lang="en-US" sz="1600" dirty="0"/>
              <a:t>/blog/2015/09/29/10-ways-to-write-cleaner-code/</a:t>
            </a:r>
          </a:p>
        </p:txBody>
      </p:sp>
    </p:spTree>
    <p:extLst>
      <p:ext uri="{BB962C8B-B14F-4D97-AF65-F5344CB8AC3E}">
        <p14:creationId xmlns:p14="http://schemas.microsoft.com/office/powerpoint/2010/main" val="23575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5"/>
          <p:cNvSpPr txBox="1">
            <a:spLocks/>
          </p:cNvSpPr>
          <p:nvPr/>
        </p:nvSpPr>
        <p:spPr>
          <a:xfrm>
            <a:off x="457200" y="1082604"/>
            <a:ext cx="8229600" cy="54065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 smtClean="0"/>
              <a:t>Program comments are explanatory notes for the humans reading a program.</a:t>
            </a:r>
          </a:p>
          <a:p>
            <a:endParaRPr lang="en-US" sz="1300" dirty="0" smtClean="0"/>
          </a:p>
          <a:p>
            <a:endParaRPr lang="en-US" sz="600" dirty="0" smtClean="0"/>
          </a:p>
          <a:p>
            <a:r>
              <a:rPr lang="en-US" sz="3400" dirty="0" smtClean="0"/>
              <a:t>Why so important?</a:t>
            </a:r>
          </a:p>
          <a:p>
            <a:pPr lvl="1"/>
            <a:r>
              <a:rPr lang="en-US" sz="3200" dirty="0" smtClean="0"/>
              <a:t>Fundamental software engineering practice critical for efficient software development</a:t>
            </a:r>
          </a:p>
          <a:p>
            <a:pPr lvl="1"/>
            <a:r>
              <a:rPr lang="en-US" sz="3200" dirty="0" smtClean="0"/>
              <a:t>Acts as a specification of </a:t>
            </a:r>
            <a:r>
              <a:rPr lang="en-US" sz="3200" dirty="0" err="1" smtClean="0"/>
              <a:t>behaviour</a:t>
            </a:r>
            <a:r>
              <a:rPr lang="en-US" sz="3200" dirty="0" smtClean="0"/>
              <a:t> for other engineers who might need to read, understand or modify your code.</a:t>
            </a:r>
          </a:p>
          <a:p>
            <a:endParaRPr lang="en-US" sz="1300" dirty="0" smtClean="0"/>
          </a:p>
          <a:p>
            <a:r>
              <a:rPr lang="en-US" sz="3800" dirty="0" smtClean="0"/>
              <a:t>When should you add comments?</a:t>
            </a:r>
          </a:p>
          <a:p>
            <a:pPr lvl="1"/>
            <a:r>
              <a:rPr lang="en-US" sz="3200" dirty="0" smtClean="0"/>
              <a:t>At the beginning of each C Source file</a:t>
            </a:r>
          </a:p>
          <a:p>
            <a:pPr lvl="2"/>
            <a:r>
              <a:rPr lang="en-US" sz="2900" dirty="0" smtClean="0"/>
              <a:t>To explain the overall purpose of the program. 2-3 sentences will suffice. </a:t>
            </a:r>
          </a:p>
          <a:p>
            <a:pPr lvl="1"/>
            <a:r>
              <a:rPr lang="en-US" sz="3200" dirty="0" smtClean="0"/>
              <a:t>Just before each method declaration</a:t>
            </a:r>
          </a:p>
          <a:p>
            <a:pPr lvl="2"/>
            <a:r>
              <a:rPr lang="en-US" sz="2900" dirty="0" smtClean="0"/>
              <a:t>To explain its purpose and any method parameters</a:t>
            </a:r>
          </a:p>
          <a:p>
            <a:pPr lvl="1"/>
            <a:r>
              <a:rPr lang="en-US" sz="3200" dirty="0" smtClean="0"/>
              <a:t>When your code is unusual and obscure</a:t>
            </a:r>
          </a:p>
          <a:p>
            <a:pPr lvl="2"/>
            <a:r>
              <a:rPr lang="en-US" sz="2900" dirty="0" smtClean="0"/>
              <a:t>When something is important and not obvious, it merits a comment.</a:t>
            </a:r>
          </a:p>
          <a:p>
            <a:pPr lvl="1"/>
            <a:endParaRPr lang="en-US" sz="2400" dirty="0" smtClean="0"/>
          </a:p>
          <a:p>
            <a:endParaRPr lang="en-US" sz="1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A </a:t>
            </a:r>
            <a:r>
              <a:rPr lang="en-US" b="1" dirty="0"/>
              <a:t>F</a:t>
            </a:r>
            <a:r>
              <a:rPr lang="en-US" b="1" dirty="0" smtClean="0"/>
              <a:t>ew Tips to Provide Comments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8056" y="6519446"/>
            <a:ext cx="7616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Source</a:t>
            </a:r>
            <a:r>
              <a:rPr lang="en-US" sz="1600" dirty="0" smtClean="0"/>
              <a:t>: Previous year material by Prof. P Cunningham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94151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03900"/>
            <a:ext cx="9144000" cy="1470025"/>
          </a:xfrm>
        </p:spPr>
        <p:txBody>
          <a:bodyPr/>
          <a:lstStyle/>
          <a:p>
            <a:r>
              <a:rPr lang="en-US" b="1" dirty="0" smtClean="0"/>
              <a:t>Why </a:t>
            </a:r>
            <a:r>
              <a:rPr lang="en-US" b="1" dirty="0"/>
              <a:t>d</a:t>
            </a:r>
            <a:r>
              <a:rPr lang="en-US" b="1" dirty="0" smtClean="0"/>
              <a:t>id you decide to study computer science?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76313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526" y="2590397"/>
            <a:ext cx="8015723" cy="1470025"/>
          </a:xfrm>
        </p:spPr>
        <p:txBody>
          <a:bodyPr/>
          <a:lstStyle/>
          <a:p>
            <a:r>
              <a:rPr lang="en-US" b="1" dirty="0" smtClean="0"/>
              <a:t>Module Organization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413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506"/>
            <a:ext cx="8229600" cy="1143000"/>
          </a:xfrm>
        </p:spPr>
        <p:txBody>
          <a:bodyPr/>
          <a:lstStyle/>
          <a:p>
            <a:r>
              <a:rPr lang="en-US" b="1" dirty="0" smtClean="0"/>
              <a:t>Schedule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9506"/>
            <a:ext cx="8229600" cy="5084104"/>
          </a:xfrm>
        </p:spPr>
        <p:txBody>
          <a:bodyPr>
            <a:normAutofit/>
          </a:bodyPr>
          <a:lstStyle/>
          <a:p>
            <a:r>
              <a:rPr lang="en-US" b="1" dirty="0" smtClean="0"/>
              <a:t>Lectures:</a:t>
            </a:r>
          </a:p>
          <a:p>
            <a:pPr lvl="1"/>
            <a:r>
              <a:rPr lang="en-US" dirty="0" smtClean="0"/>
              <a:t>One lecture per week. Tuesdays, 13:00-13:50</a:t>
            </a:r>
          </a:p>
          <a:p>
            <a:pPr lvl="1"/>
            <a:r>
              <a:rPr lang="en-US" b="1" dirty="0" smtClean="0"/>
              <a:t>Location: </a:t>
            </a:r>
            <a:r>
              <a:rPr lang="en-US" dirty="0" smtClean="0"/>
              <a:t>H1.37</a:t>
            </a:r>
          </a:p>
          <a:p>
            <a:pPr marL="0" indent="0">
              <a:buNone/>
            </a:pPr>
            <a:endParaRPr lang="en-US" sz="2400" b="1" dirty="0" smtClean="0"/>
          </a:p>
          <a:p>
            <a:r>
              <a:rPr lang="en-US" b="1" dirty="0" smtClean="0"/>
              <a:t>Labs:</a:t>
            </a:r>
          </a:p>
          <a:p>
            <a:pPr lvl="1"/>
            <a:r>
              <a:rPr lang="en-US" dirty="0" smtClean="0"/>
              <a:t>Fridays, 11:00-12:50</a:t>
            </a:r>
          </a:p>
          <a:p>
            <a:pPr lvl="2"/>
            <a:r>
              <a:rPr lang="en-US" dirty="0" smtClean="0"/>
              <a:t>Room </a:t>
            </a:r>
            <a:r>
              <a:rPr lang="en-US" dirty="0" smtClean="0"/>
              <a:t>B108 (ART) </a:t>
            </a:r>
            <a:r>
              <a:rPr lang="en-US" dirty="0" smtClean="0">
                <a:sym typeface="Wingdings"/>
              </a:rPr>
              <a:t> Surnames </a:t>
            </a:r>
            <a:r>
              <a:rPr lang="en-US" dirty="0" err="1" smtClean="0">
                <a:sym typeface="Wingdings"/>
              </a:rPr>
              <a:t>Aldabous</a:t>
            </a:r>
            <a:r>
              <a:rPr lang="en-US" dirty="0" smtClean="0">
                <a:sym typeface="Wingdings"/>
              </a:rPr>
              <a:t> to </a:t>
            </a:r>
            <a:r>
              <a:rPr lang="en-US" dirty="0" err="1">
                <a:solidFill>
                  <a:srgbClr val="000000"/>
                </a:solidFill>
                <a:ea typeface="Calibri"/>
                <a:cs typeface="Calibri"/>
              </a:rPr>
              <a:t>Davidov</a:t>
            </a:r>
            <a:endParaRPr lang="en-US" dirty="0" smtClean="0">
              <a:sym typeface="Wingdings"/>
            </a:endParaRPr>
          </a:p>
          <a:p>
            <a:pPr lvl="2"/>
            <a:r>
              <a:rPr lang="en-US" dirty="0" smtClean="0">
                <a:sym typeface="Wingdings"/>
              </a:rPr>
              <a:t>Room </a:t>
            </a:r>
            <a:r>
              <a:rPr lang="en-US" dirty="0" smtClean="0">
                <a:sym typeface="Wingdings"/>
              </a:rPr>
              <a:t>B109 (ART) </a:t>
            </a:r>
            <a:r>
              <a:rPr lang="en-US" dirty="0" smtClean="0">
                <a:sym typeface="Wingdings"/>
              </a:rPr>
              <a:t> Surnames </a:t>
            </a:r>
            <a:r>
              <a:rPr lang="en-US" dirty="0" smtClean="0">
                <a:sym typeface="Wingdings"/>
              </a:rPr>
              <a:t>Dempsey to Zhao</a:t>
            </a:r>
            <a:endParaRPr lang="en-US" dirty="0" smtClean="0">
              <a:sym typeface="Wingdings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842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506"/>
            <a:ext cx="8229600" cy="1143000"/>
          </a:xfrm>
        </p:spPr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9506"/>
            <a:ext cx="8229600" cy="5308082"/>
          </a:xfrm>
        </p:spPr>
        <p:txBody>
          <a:bodyPr>
            <a:normAutofit/>
          </a:bodyPr>
          <a:lstStyle/>
          <a:p>
            <a:r>
              <a:rPr lang="en-US" dirty="0" smtClean="0"/>
              <a:t>To introduce you to the field of </a:t>
            </a:r>
            <a:r>
              <a:rPr lang="en-US" b="1" dirty="0" smtClean="0"/>
              <a:t>software engineering</a:t>
            </a:r>
          </a:p>
          <a:p>
            <a:pPr marL="0" indent="0">
              <a:buNone/>
            </a:pPr>
            <a:endParaRPr lang="en-US" sz="2400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308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506"/>
            <a:ext cx="8229600" cy="1143000"/>
          </a:xfrm>
        </p:spPr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9506"/>
            <a:ext cx="8229600" cy="5308082"/>
          </a:xfrm>
        </p:spPr>
        <p:txBody>
          <a:bodyPr>
            <a:normAutofit/>
          </a:bodyPr>
          <a:lstStyle/>
          <a:p>
            <a:r>
              <a:rPr lang="en-US" dirty="0" smtClean="0"/>
              <a:t>To introduce you to the field of </a:t>
            </a:r>
            <a:r>
              <a:rPr lang="en-US" b="1" dirty="0" smtClean="0"/>
              <a:t>software engineering</a:t>
            </a:r>
          </a:p>
          <a:p>
            <a:pPr marL="0" indent="0">
              <a:buNone/>
            </a:pPr>
            <a:endParaRPr lang="en-US" sz="2400" b="1" dirty="0" smtClean="0"/>
          </a:p>
          <a:p>
            <a:r>
              <a:rPr lang="en-US" dirty="0" smtClean="0"/>
              <a:t>Gain experience of some key software development practices</a:t>
            </a:r>
          </a:p>
          <a:p>
            <a:pPr lvl="1">
              <a:buFont typeface="Lucida Grande"/>
              <a:buChar char="-"/>
            </a:pPr>
            <a:r>
              <a:rPr lang="en-US" dirty="0" smtClean="0"/>
              <a:t>Good programming conventions</a:t>
            </a:r>
          </a:p>
          <a:p>
            <a:pPr lvl="1">
              <a:buFont typeface="Lucida Grande"/>
              <a:buChar char="-"/>
            </a:pPr>
            <a:r>
              <a:rPr lang="en-US" dirty="0" smtClean="0"/>
              <a:t>Software development (in C)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9532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506"/>
            <a:ext cx="8229600" cy="1143000"/>
          </a:xfrm>
        </p:spPr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9506"/>
            <a:ext cx="8229600" cy="5308082"/>
          </a:xfrm>
        </p:spPr>
        <p:txBody>
          <a:bodyPr>
            <a:normAutofit/>
          </a:bodyPr>
          <a:lstStyle/>
          <a:p>
            <a:r>
              <a:rPr lang="en-US" dirty="0" smtClean="0"/>
              <a:t>To introduce you to the field of </a:t>
            </a:r>
            <a:r>
              <a:rPr lang="en-US" b="1" dirty="0" smtClean="0"/>
              <a:t>software engineering</a:t>
            </a:r>
          </a:p>
          <a:p>
            <a:pPr marL="0" indent="0">
              <a:buNone/>
            </a:pPr>
            <a:endParaRPr lang="en-US" sz="2400" b="1" dirty="0" smtClean="0"/>
          </a:p>
          <a:p>
            <a:r>
              <a:rPr lang="en-US" dirty="0" smtClean="0"/>
              <a:t>Gain experience of some key software development practices</a:t>
            </a:r>
          </a:p>
          <a:p>
            <a:pPr lvl="1">
              <a:buFont typeface="Lucida Grande"/>
              <a:buChar char="-"/>
            </a:pPr>
            <a:r>
              <a:rPr lang="en-US" dirty="0" smtClean="0"/>
              <a:t>Good programming conventions</a:t>
            </a:r>
          </a:p>
          <a:p>
            <a:pPr lvl="1">
              <a:buFont typeface="Lucida Grande"/>
              <a:buChar char="-"/>
            </a:pPr>
            <a:r>
              <a:rPr lang="en-US" dirty="0" smtClean="0"/>
              <a:t>Software development (in C)</a:t>
            </a:r>
          </a:p>
          <a:p>
            <a:pPr lvl="1">
              <a:buFont typeface="Lucida Grande"/>
              <a:buChar char="-"/>
            </a:pPr>
            <a:r>
              <a:rPr lang="en-US" dirty="0" smtClean="0"/>
              <a:t>Using an IDE –&gt; </a:t>
            </a:r>
            <a:r>
              <a:rPr lang="en-US" dirty="0" err="1" smtClean="0"/>
              <a:t>CLion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2136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506"/>
            <a:ext cx="8229600" cy="1143000"/>
          </a:xfrm>
        </p:spPr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9506"/>
            <a:ext cx="8229600" cy="5308082"/>
          </a:xfrm>
        </p:spPr>
        <p:txBody>
          <a:bodyPr>
            <a:normAutofit/>
          </a:bodyPr>
          <a:lstStyle/>
          <a:p>
            <a:r>
              <a:rPr lang="en-US" dirty="0" smtClean="0"/>
              <a:t>To introduce you to the field of </a:t>
            </a:r>
            <a:r>
              <a:rPr lang="en-US" b="1" dirty="0" smtClean="0"/>
              <a:t>software engineering</a:t>
            </a:r>
          </a:p>
          <a:p>
            <a:pPr marL="0" indent="0">
              <a:buNone/>
            </a:pPr>
            <a:endParaRPr lang="en-US" sz="2400" b="1" dirty="0" smtClean="0"/>
          </a:p>
          <a:p>
            <a:r>
              <a:rPr lang="en-US" dirty="0" smtClean="0"/>
              <a:t>Gain experience of some key software development practices</a:t>
            </a:r>
          </a:p>
          <a:p>
            <a:pPr lvl="1">
              <a:buFont typeface="Lucida Grande"/>
              <a:buChar char="-"/>
            </a:pPr>
            <a:r>
              <a:rPr lang="en-US" dirty="0" smtClean="0"/>
              <a:t>Good programming conventions</a:t>
            </a:r>
          </a:p>
          <a:p>
            <a:pPr lvl="1">
              <a:buFont typeface="Lucida Grande"/>
              <a:buChar char="-"/>
            </a:pPr>
            <a:r>
              <a:rPr lang="en-US" dirty="0" smtClean="0"/>
              <a:t>Software development (in C)</a:t>
            </a:r>
          </a:p>
          <a:p>
            <a:pPr lvl="1">
              <a:buFont typeface="Lucida Grande"/>
              <a:buChar char="-"/>
            </a:pPr>
            <a:r>
              <a:rPr lang="en-US" dirty="0" smtClean="0"/>
              <a:t>Using an IDE –&gt; </a:t>
            </a:r>
            <a:r>
              <a:rPr lang="en-US" dirty="0" err="1" smtClean="0"/>
              <a:t>CLion</a:t>
            </a:r>
            <a:endParaRPr lang="en-US" dirty="0" smtClean="0"/>
          </a:p>
          <a:p>
            <a:pPr lvl="1">
              <a:buFont typeface="Lucida Grande"/>
              <a:buChar char="-"/>
            </a:pPr>
            <a:r>
              <a:rPr lang="en-US" dirty="0" smtClean="0"/>
              <a:t>Distributed version repositories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Git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756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506"/>
            <a:ext cx="8229600" cy="1143000"/>
          </a:xfrm>
        </p:spPr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9506"/>
            <a:ext cx="8229600" cy="530808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introduce you to the field of </a:t>
            </a:r>
            <a:r>
              <a:rPr lang="en-US" b="1" dirty="0" smtClean="0"/>
              <a:t>software engineering</a:t>
            </a:r>
          </a:p>
          <a:p>
            <a:pPr marL="0" indent="0">
              <a:buNone/>
            </a:pPr>
            <a:endParaRPr lang="en-US" sz="2400" b="1" dirty="0" smtClean="0"/>
          </a:p>
          <a:p>
            <a:r>
              <a:rPr lang="en-US" dirty="0" smtClean="0"/>
              <a:t>Gain experience of some key software development practices</a:t>
            </a:r>
          </a:p>
          <a:p>
            <a:pPr lvl="1">
              <a:buFont typeface="Lucida Grande"/>
              <a:buChar char="-"/>
            </a:pPr>
            <a:r>
              <a:rPr lang="en-US" dirty="0" smtClean="0"/>
              <a:t>Good programming conventions</a:t>
            </a:r>
          </a:p>
          <a:p>
            <a:pPr lvl="1">
              <a:buFont typeface="Lucida Grande"/>
              <a:buChar char="-"/>
            </a:pPr>
            <a:r>
              <a:rPr lang="en-US" dirty="0" smtClean="0"/>
              <a:t>Software development (in C)</a:t>
            </a:r>
          </a:p>
          <a:p>
            <a:pPr lvl="1">
              <a:buFont typeface="Lucida Grande"/>
              <a:buChar char="-"/>
            </a:pPr>
            <a:r>
              <a:rPr lang="en-US" dirty="0" smtClean="0"/>
              <a:t>Using an IDE –&gt; </a:t>
            </a:r>
            <a:r>
              <a:rPr lang="en-US" dirty="0" err="1" smtClean="0"/>
              <a:t>CLion</a:t>
            </a:r>
            <a:endParaRPr lang="en-US" dirty="0" smtClean="0"/>
          </a:p>
          <a:p>
            <a:pPr lvl="1">
              <a:buFont typeface="Lucida Grande"/>
              <a:buChar char="-"/>
            </a:pPr>
            <a:r>
              <a:rPr lang="en-US" dirty="0" smtClean="0"/>
              <a:t>Distributed version repositories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Git</a:t>
            </a:r>
            <a:endParaRPr lang="en-US" dirty="0" smtClean="0"/>
          </a:p>
          <a:p>
            <a:pPr lvl="1">
              <a:buFont typeface="Lucida Grande"/>
              <a:buChar char="-"/>
            </a:pPr>
            <a:r>
              <a:rPr lang="en-US" dirty="0" smtClean="0"/>
              <a:t>Testing</a:t>
            </a:r>
            <a:endParaRPr lang="en-US" dirty="0"/>
          </a:p>
          <a:p>
            <a:pPr lvl="1">
              <a:buFont typeface="Lucida Grande"/>
              <a:buChar char="-"/>
            </a:pPr>
            <a:r>
              <a:rPr lang="en-US" dirty="0" smtClean="0"/>
              <a:t>Teamwork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5939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88547"/>
            <a:ext cx="8915400" cy="4537611"/>
          </a:xfrm>
        </p:spPr>
        <p:txBody>
          <a:bodyPr>
            <a:normAutofit/>
          </a:bodyPr>
          <a:lstStyle/>
          <a:p>
            <a:r>
              <a:rPr lang="en-US" b="1" dirty="0" smtClean="0"/>
              <a:t>Part 1: </a:t>
            </a:r>
            <a:r>
              <a:rPr lang="en-US" dirty="0" smtClean="0"/>
              <a:t>Arrays, </a:t>
            </a:r>
            <a:r>
              <a:rPr lang="en-US" dirty="0" smtClean="0"/>
              <a:t>Strings, I/O and Basic Algorithms</a:t>
            </a:r>
            <a:endParaRPr lang="en-US" dirty="0" smtClean="0"/>
          </a:p>
          <a:p>
            <a:endParaRPr lang="en-US" b="1" dirty="0" smtClean="0"/>
          </a:p>
          <a:p>
            <a:endParaRPr lang="en-US" sz="1800" b="1" dirty="0" smtClean="0"/>
          </a:p>
          <a:p>
            <a:r>
              <a:rPr lang="en-US" b="1" dirty="0" smtClean="0"/>
              <a:t>Part 2: </a:t>
            </a:r>
            <a:r>
              <a:rPr lang="en-US" dirty="0" err="1" smtClean="0"/>
              <a:t>Git</a:t>
            </a:r>
            <a:r>
              <a:rPr lang="en-US" dirty="0" smtClean="0"/>
              <a:t>, </a:t>
            </a:r>
            <a:r>
              <a:rPr lang="en-US" dirty="0" smtClean="0"/>
              <a:t>Basic Structures, Pointers</a:t>
            </a:r>
            <a:r>
              <a:rPr lang="en-US" dirty="0"/>
              <a:t>, Dynamic Data </a:t>
            </a:r>
            <a:r>
              <a:rPr lang="en-US" dirty="0" smtClean="0"/>
              <a:t>Structures</a:t>
            </a:r>
          </a:p>
          <a:p>
            <a:endParaRPr lang="en-US" b="1" dirty="0" smtClean="0"/>
          </a:p>
          <a:p>
            <a:endParaRPr lang="en-US" sz="1800" b="1" dirty="0" smtClean="0"/>
          </a:p>
          <a:p>
            <a:r>
              <a:rPr lang="en-US" b="1" dirty="0" smtClean="0"/>
              <a:t>Part 3: </a:t>
            </a:r>
            <a:r>
              <a:rPr lang="en-US" dirty="0" smtClean="0"/>
              <a:t>Testing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865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Outline of the Module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9472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88547"/>
            <a:ext cx="8915400" cy="520660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Part 1: </a:t>
            </a:r>
            <a:r>
              <a:rPr lang="en-US" dirty="0" smtClean="0"/>
              <a:t>Arrays, </a:t>
            </a:r>
            <a:r>
              <a:rPr lang="en-US" dirty="0" smtClean="0"/>
              <a:t>Strings, I/O and Basic Algorithms</a:t>
            </a:r>
            <a:endParaRPr lang="en-US" dirty="0"/>
          </a:p>
          <a:p>
            <a:pPr lvl="1"/>
            <a:r>
              <a:rPr lang="en-US" dirty="0" smtClean="0"/>
              <a:t>Individual </a:t>
            </a:r>
            <a:r>
              <a:rPr lang="en-US" dirty="0"/>
              <a:t>Assignment </a:t>
            </a:r>
            <a:r>
              <a:rPr lang="en-US" dirty="0" smtClean="0"/>
              <a:t>(40</a:t>
            </a:r>
            <a:r>
              <a:rPr lang="en-US" dirty="0"/>
              <a:t>%</a:t>
            </a:r>
            <a:r>
              <a:rPr lang="en-US" dirty="0" smtClean="0"/>
              <a:t>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Deadline: Feb </a:t>
            </a:r>
            <a:r>
              <a:rPr lang="en-US" dirty="0" smtClean="0">
                <a:solidFill>
                  <a:srgbClr val="FF0000"/>
                </a:solidFill>
              </a:rPr>
              <a:t>28</a:t>
            </a:r>
            <a:endParaRPr lang="en-US" sz="1800" b="1" dirty="0" smtClean="0"/>
          </a:p>
          <a:p>
            <a:pPr marL="0" indent="0">
              <a:buNone/>
            </a:pPr>
            <a:endParaRPr lang="en-US" sz="1800" b="1" dirty="0" smtClean="0"/>
          </a:p>
          <a:p>
            <a:r>
              <a:rPr lang="en-US" b="1" dirty="0" smtClean="0"/>
              <a:t>Part 2: </a:t>
            </a:r>
            <a:r>
              <a:rPr lang="en-US" dirty="0" err="1" smtClean="0"/>
              <a:t>Git</a:t>
            </a:r>
            <a:r>
              <a:rPr lang="en-US" dirty="0" smtClean="0"/>
              <a:t>, </a:t>
            </a:r>
            <a:r>
              <a:rPr lang="en-US" dirty="0" smtClean="0"/>
              <a:t>Basic Structures, Pointers</a:t>
            </a:r>
            <a:r>
              <a:rPr lang="en-US" dirty="0"/>
              <a:t>, Dynamic Data </a:t>
            </a:r>
            <a:r>
              <a:rPr lang="en-US" dirty="0" smtClean="0"/>
              <a:t>Structures</a:t>
            </a:r>
          </a:p>
          <a:p>
            <a:pPr lvl="1"/>
            <a:r>
              <a:rPr lang="en-US" dirty="0"/>
              <a:t>Group Assignment </a:t>
            </a:r>
            <a:r>
              <a:rPr lang="en-US" dirty="0" smtClean="0"/>
              <a:t>(40</a:t>
            </a:r>
            <a:r>
              <a:rPr lang="en-US" dirty="0"/>
              <a:t>%</a:t>
            </a:r>
            <a:r>
              <a:rPr lang="en-US" dirty="0" smtClean="0"/>
              <a:t>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Deadline: </a:t>
            </a:r>
            <a:r>
              <a:rPr lang="en-US" dirty="0" smtClean="0">
                <a:solidFill>
                  <a:srgbClr val="FF0000"/>
                </a:solidFill>
              </a:rPr>
              <a:t>Apr 21</a:t>
            </a:r>
            <a:endParaRPr lang="en-US" dirty="0" smtClean="0"/>
          </a:p>
          <a:p>
            <a:pPr marL="0" indent="0">
              <a:buNone/>
            </a:pPr>
            <a:endParaRPr lang="en-US" sz="1800" b="1" dirty="0" smtClean="0"/>
          </a:p>
          <a:p>
            <a:r>
              <a:rPr lang="en-US" b="1" dirty="0" smtClean="0"/>
              <a:t>Part 3: </a:t>
            </a:r>
            <a:r>
              <a:rPr lang="en-US" dirty="0" smtClean="0"/>
              <a:t>Testing</a:t>
            </a:r>
          </a:p>
          <a:p>
            <a:pPr lvl="1"/>
            <a:r>
              <a:rPr lang="en-US" dirty="0"/>
              <a:t>Individual Assignment </a:t>
            </a:r>
            <a:r>
              <a:rPr lang="en-US" dirty="0" smtClean="0"/>
              <a:t>(15%)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Deadline: </a:t>
            </a:r>
            <a:r>
              <a:rPr lang="en-US" dirty="0" smtClean="0">
                <a:solidFill>
                  <a:srgbClr val="FF0000"/>
                </a:solidFill>
              </a:rPr>
              <a:t>May 1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865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Outline of the Module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5670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754" y="274638"/>
            <a:ext cx="8726493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Enrollment on </a:t>
            </a:r>
            <a:r>
              <a:rPr lang="en-US" b="1" dirty="0" err="1" smtClean="0"/>
              <a:t>Brightspace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4104"/>
          </a:xfrm>
        </p:spPr>
        <p:txBody>
          <a:bodyPr>
            <a:normAutofit/>
          </a:bodyPr>
          <a:lstStyle/>
          <a:p>
            <a:pPr marL="527050" indent="-457200">
              <a:spcBef>
                <a:spcPts val="60"/>
              </a:spcBef>
              <a:tabLst>
                <a:tab pos="755015" algn="l"/>
              </a:tabLst>
            </a:pPr>
            <a:r>
              <a:rPr lang="en-US" dirty="0" smtClean="0">
                <a:cs typeface="Calibri"/>
              </a:rPr>
              <a:t>You should be automatically enrolled in the module on </a:t>
            </a:r>
            <a:r>
              <a:rPr lang="en-US" dirty="0" err="1" smtClean="0">
                <a:cs typeface="Calibri"/>
              </a:rPr>
              <a:t>Brightspace</a:t>
            </a:r>
            <a:r>
              <a:rPr lang="en-US" dirty="0" smtClean="0">
                <a:cs typeface="Calibri"/>
              </a:rPr>
              <a:t>.</a:t>
            </a:r>
          </a:p>
          <a:p>
            <a:pPr marL="69850" indent="0">
              <a:spcBef>
                <a:spcPts val="60"/>
              </a:spcBef>
              <a:buNone/>
              <a:tabLst>
                <a:tab pos="755015" algn="l"/>
              </a:tabLst>
            </a:pPr>
            <a:endParaRPr lang="en-US" sz="1800" dirty="0" smtClean="0">
              <a:cs typeface="Calibri"/>
            </a:endParaRPr>
          </a:p>
          <a:p>
            <a:pPr marL="527050" indent="-457200">
              <a:spcBef>
                <a:spcPts val="60"/>
              </a:spcBef>
              <a:tabLst>
                <a:tab pos="755015" algn="l"/>
              </a:tabLst>
            </a:pPr>
            <a:r>
              <a:rPr lang="en-US" dirty="0">
                <a:cs typeface="Calibri"/>
              </a:rPr>
              <a:t>Lecture notes will be </a:t>
            </a:r>
            <a:r>
              <a:rPr lang="en-US" dirty="0" smtClean="0">
                <a:cs typeface="Calibri"/>
              </a:rPr>
              <a:t>posted immediately before or after each </a:t>
            </a:r>
            <a:r>
              <a:rPr lang="en-US" dirty="0" smtClean="0">
                <a:cs typeface="Calibri"/>
              </a:rPr>
              <a:t>lecture</a:t>
            </a:r>
          </a:p>
          <a:p>
            <a:pPr marL="527050" indent="-457200">
              <a:spcBef>
                <a:spcPts val="60"/>
              </a:spcBef>
              <a:tabLst>
                <a:tab pos="755015" algn="l"/>
              </a:tabLst>
            </a:pPr>
            <a:endParaRPr lang="en-US" sz="1800" dirty="0" smtClean="0">
              <a:cs typeface="Calibri"/>
            </a:endParaRPr>
          </a:p>
          <a:p>
            <a:pPr marL="527050" indent="-457200">
              <a:spcBef>
                <a:spcPts val="60"/>
              </a:spcBef>
              <a:tabLst>
                <a:tab pos="755015" algn="l"/>
              </a:tabLst>
            </a:pPr>
            <a:r>
              <a:rPr lang="en-US" dirty="0" smtClean="0">
                <a:cs typeface="Calibri"/>
              </a:rPr>
              <a:t>Assignments and any other material will be posted as we progress through the module</a:t>
            </a:r>
          </a:p>
          <a:p>
            <a:pPr marL="469900" lvl="1" indent="0">
              <a:lnSpc>
                <a:spcPts val="2600"/>
              </a:lnSpc>
              <a:buNone/>
              <a:tabLst>
                <a:tab pos="755015" algn="l"/>
              </a:tabLst>
            </a:pPr>
            <a:endParaRPr lang="en-US" sz="2200" dirty="0">
              <a:cs typeface="Calibri"/>
            </a:endParaRPr>
          </a:p>
          <a:p>
            <a:pPr marL="469900" lvl="1" indent="0" algn="ctr">
              <a:lnSpc>
                <a:spcPts val="2600"/>
              </a:lnSpc>
              <a:buNone/>
              <a:tabLst>
                <a:tab pos="755015" algn="l"/>
              </a:tabLst>
            </a:pPr>
            <a:r>
              <a:rPr lang="en-US" b="1" dirty="0" smtClean="0">
                <a:cs typeface="Calibri"/>
              </a:rPr>
              <a:t>Announcement will be made on </a:t>
            </a:r>
            <a:r>
              <a:rPr lang="en-US" b="1" dirty="0" err="1" smtClean="0">
                <a:cs typeface="Calibri"/>
              </a:rPr>
              <a:t>Brightspace</a:t>
            </a:r>
            <a:r>
              <a:rPr lang="en-US" b="1" dirty="0" smtClean="0">
                <a:cs typeface="Calibri"/>
              </a:rPr>
              <a:t>, </a:t>
            </a:r>
            <a:r>
              <a:rPr lang="en-US" b="1" dirty="0">
                <a:cs typeface="Calibri"/>
              </a:rPr>
              <a:t>so </a:t>
            </a:r>
            <a:r>
              <a:rPr lang="en-US" b="1" dirty="0" smtClean="0">
                <a:cs typeface="Calibri"/>
              </a:rPr>
              <a:t>check the m</a:t>
            </a:r>
            <a:r>
              <a:rPr lang="en-US" b="1" spc="-5" dirty="0" smtClean="0">
                <a:cs typeface="Calibri"/>
              </a:rPr>
              <a:t>o</a:t>
            </a:r>
            <a:r>
              <a:rPr lang="en-US" b="1" dirty="0" smtClean="0">
                <a:cs typeface="Calibri"/>
              </a:rPr>
              <a:t>dule page </a:t>
            </a:r>
            <a:r>
              <a:rPr lang="en-US" b="1" i="1" dirty="0" smtClean="0">
                <a:cs typeface="Calibri"/>
              </a:rPr>
              <a:t>frequently</a:t>
            </a:r>
            <a:r>
              <a:rPr lang="en-US" b="1" dirty="0" smtClean="0">
                <a:cs typeface="Calibri"/>
              </a:rPr>
              <a:t>!</a:t>
            </a:r>
            <a:endParaRPr lang="en-US" b="1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8574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041" y="1296209"/>
            <a:ext cx="8122122" cy="4232516"/>
          </a:xfrm>
        </p:spPr>
        <p:txBody>
          <a:bodyPr>
            <a:normAutofit fontScale="90000"/>
          </a:bodyPr>
          <a:lstStyle/>
          <a:p>
            <a:r>
              <a:rPr lang="mr-IN" dirty="0" smtClean="0"/>
              <a:t>… Hopefully some of you want to be software engineers or programmers</a:t>
            </a:r>
            <a:br>
              <a:rPr lang="mr-IN" dirty="0" smtClean="0"/>
            </a:br>
            <a:r>
              <a:rPr lang="mr-IN" dirty="0" smtClean="0"/>
              <a:t> in the future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 smtClean="0"/>
              <a:t/>
            </a:r>
            <a:br>
              <a:rPr lang="mr-IN" dirty="0" smtClean="0"/>
            </a:br>
            <a:r>
              <a:rPr lang="mr-IN" dirty="0" smtClean="0"/>
              <a:t>... </a:t>
            </a:r>
            <a:r>
              <a:rPr lang="mr-IN" b="1" dirty="0" smtClean="0"/>
              <a:t>Are software engineering and programming the same thing?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50209" y="3659421"/>
            <a:ext cx="8862358" cy="25943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00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88548"/>
            <a:ext cx="8686800" cy="5266622"/>
          </a:xfrm>
        </p:spPr>
        <p:txBody>
          <a:bodyPr>
            <a:normAutofit/>
          </a:bodyPr>
          <a:lstStyle/>
          <a:p>
            <a:r>
              <a:rPr lang="en-US" b="1" dirty="0" smtClean="0"/>
              <a:t>Attend lectures and labs:</a:t>
            </a:r>
          </a:p>
          <a:p>
            <a:pPr lvl="1"/>
            <a:r>
              <a:rPr lang="en-US" u="sng" dirty="0" smtClean="0"/>
              <a:t>LABs ARE  </a:t>
            </a:r>
            <a:r>
              <a:rPr lang="en-US" u="sng" dirty="0" smtClean="0"/>
              <a:t>MANDATORY and attendance contributes to 5% of the mark</a:t>
            </a:r>
            <a:endParaRPr lang="en-US" u="sng" dirty="0" smtClean="0"/>
          </a:p>
          <a:p>
            <a:endParaRPr lang="en-US" b="1" dirty="0" smtClean="0"/>
          </a:p>
          <a:p>
            <a:r>
              <a:rPr lang="en-US" b="1" dirty="0" smtClean="0"/>
              <a:t>Make sure your assignment does not have compilation errors</a:t>
            </a:r>
          </a:p>
          <a:p>
            <a:pPr lvl="1"/>
            <a:r>
              <a:rPr lang="en-US" dirty="0" smtClean="0"/>
              <a:t>Results in 0 marks for the assignment in question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/>
              <a:t>Submit your assignment on time</a:t>
            </a:r>
            <a:endParaRPr lang="en-US" b="1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86506"/>
            <a:ext cx="8458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A Few Advices</a:t>
            </a:r>
            <a:r>
              <a:rPr lang="mr-IN" b="1" dirty="0" smtClean="0"/>
              <a:t>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9908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693188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r-IN" b="1" dirty="0" smtClean="0"/>
              <a:t>…</a:t>
            </a:r>
            <a:r>
              <a:rPr lang="en-GB" b="1" dirty="0" smtClean="0"/>
              <a:t> And Some More Advices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55239"/>
            <a:ext cx="8229600" cy="5415713"/>
          </a:xfrm>
        </p:spPr>
        <p:txBody>
          <a:bodyPr>
            <a:normAutofit/>
          </a:bodyPr>
          <a:lstStyle/>
          <a:p>
            <a:r>
              <a:rPr lang="en-US" dirty="0"/>
              <a:t>Don’t be shy: if there is something you don’t fully understand</a:t>
            </a:r>
          </a:p>
          <a:p>
            <a:pPr lvl="1"/>
            <a:r>
              <a:rPr lang="en-US" dirty="0"/>
              <a:t>Ask demonstrator of your table</a:t>
            </a:r>
          </a:p>
          <a:p>
            <a:pPr lvl="1"/>
            <a:r>
              <a:rPr lang="en-US" dirty="0"/>
              <a:t>Discuss with others at your </a:t>
            </a:r>
            <a:r>
              <a:rPr lang="en-US" dirty="0" smtClean="0"/>
              <a:t>table</a:t>
            </a:r>
          </a:p>
          <a:p>
            <a:pPr lvl="1"/>
            <a:r>
              <a:rPr lang="en-US" dirty="0" smtClean="0"/>
              <a:t>Use the “Module Questions” forum on </a:t>
            </a:r>
            <a:r>
              <a:rPr lang="en-US" dirty="0" err="1" smtClean="0"/>
              <a:t>Brightspace</a:t>
            </a:r>
            <a:endParaRPr lang="en-US" dirty="0"/>
          </a:p>
          <a:p>
            <a:endParaRPr lang="en-US" sz="1200" dirty="0" smtClean="0"/>
          </a:p>
          <a:p>
            <a:r>
              <a:rPr lang="en-US" dirty="0" smtClean="0"/>
              <a:t>Use Google</a:t>
            </a:r>
          </a:p>
          <a:p>
            <a:pPr lvl="1"/>
            <a:r>
              <a:rPr lang="en-US" dirty="0" smtClean="0"/>
              <a:t>Get familiar with online resources (social coding)</a:t>
            </a:r>
          </a:p>
          <a:p>
            <a:pPr lvl="2"/>
            <a:r>
              <a:rPr lang="en-US" dirty="0" err="1" smtClean="0"/>
              <a:t>Stackoverflow</a:t>
            </a:r>
            <a:r>
              <a:rPr lang="en-US" dirty="0" smtClean="0"/>
              <a:t>, </a:t>
            </a:r>
            <a:r>
              <a:rPr lang="en-US" dirty="0" err="1" smtClean="0"/>
              <a:t>cppreference</a:t>
            </a:r>
            <a:r>
              <a:rPr lang="en-US" dirty="0" smtClean="0"/>
              <a:t>, </a:t>
            </a:r>
            <a:r>
              <a:rPr lang="en-US" dirty="0" err="1" smtClean="0"/>
              <a:t>wikihow</a:t>
            </a:r>
            <a:endParaRPr lang="en-US" dirty="0" smtClean="0"/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569649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88548"/>
            <a:ext cx="8686800" cy="5266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For each assignment you are asked to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err="1" smtClean="0"/>
              <a:t>CLion</a:t>
            </a:r>
            <a:r>
              <a:rPr lang="en-US" dirty="0" smtClean="0"/>
              <a:t> </a:t>
            </a:r>
            <a:r>
              <a:rPr lang="en-US" dirty="0" smtClean="0"/>
              <a:t>Software Development Environment </a:t>
            </a:r>
          </a:p>
          <a:p>
            <a:pPr lvl="1"/>
            <a:r>
              <a:rPr lang="en-US" dirty="0" smtClean="0"/>
              <a:t>Write </a:t>
            </a:r>
            <a:r>
              <a:rPr lang="en-US" dirty="0" smtClean="0"/>
              <a:t>clean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Separate your code in various modules and files wherever possible</a:t>
            </a:r>
            <a:endParaRPr lang="en-US" dirty="0" smtClean="0"/>
          </a:p>
          <a:p>
            <a:pPr lvl="1"/>
            <a:r>
              <a:rPr lang="en-US" dirty="0" smtClean="0"/>
              <a:t>Use a distributed version control system to work collaboratively </a:t>
            </a:r>
          </a:p>
          <a:p>
            <a:pPr lvl="2"/>
            <a:r>
              <a:rPr lang="en-US" dirty="0" smtClean="0"/>
              <a:t>Only for assignment 2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dirty="0" smtClean="0"/>
              <a:t>Specific requirements for each assignment will </a:t>
            </a:r>
            <a:r>
              <a:rPr lang="en-US" dirty="0" smtClean="0"/>
              <a:t>be provided in due course.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865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Evaluation of the Module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7041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365" y="1229506"/>
            <a:ext cx="3463636" cy="267020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990" y="1388548"/>
            <a:ext cx="6145738" cy="526662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Deliverable deadlines are on the main module page</a:t>
            </a:r>
          </a:p>
          <a:p>
            <a:pPr lvl="1"/>
            <a:endParaRPr lang="en-US" sz="1200" dirty="0" smtClean="0"/>
          </a:p>
          <a:p>
            <a:r>
              <a:rPr lang="en-US" dirty="0" smtClean="0"/>
              <a:t>Late submissions</a:t>
            </a:r>
          </a:p>
          <a:p>
            <a:pPr lvl="1"/>
            <a:r>
              <a:rPr lang="en-US" dirty="0" smtClean="0"/>
              <a:t>NOT by e-mail</a:t>
            </a:r>
          </a:p>
          <a:p>
            <a:pPr lvl="1"/>
            <a:r>
              <a:rPr lang="en-US" dirty="0" err="1" smtClean="0"/>
              <a:t>Brightspace</a:t>
            </a:r>
            <a:r>
              <a:rPr lang="en-US" dirty="0" smtClean="0"/>
              <a:t> assignments will remain open for submission after due dates to accommodate late submissions, but penalties will apply:</a:t>
            </a:r>
          </a:p>
          <a:p>
            <a:pPr lvl="2"/>
            <a:r>
              <a:rPr lang="en-US" dirty="0" smtClean="0"/>
              <a:t>Up to 1 week late: 10% deduction</a:t>
            </a:r>
          </a:p>
          <a:p>
            <a:pPr lvl="2"/>
            <a:r>
              <a:rPr lang="en-US" dirty="0" smtClean="0"/>
              <a:t>Up to 2 weeks late: 20% deduction</a:t>
            </a:r>
          </a:p>
          <a:p>
            <a:pPr lvl="2"/>
            <a:r>
              <a:rPr lang="en-US" dirty="0" smtClean="0"/>
              <a:t>More than 2 weeks late: 50% deduction</a:t>
            </a:r>
          </a:p>
          <a:p>
            <a:pPr lvl="2"/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865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Assessment Submission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932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3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79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Difference between software engineering and software development</a:t>
            </a:r>
          </a:p>
          <a:p>
            <a:endParaRPr lang="en-US" dirty="0" smtClean="0"/>
          </a:p>
          <a:p>
            <a:r>
              <a:rPr lang="en-US" dirty="0" smtClean="0"/>
              <a:t>What Software Engineers Do</a:t>
            </a:r>
          </a:p>
          <a:p>
            <a:endParaRPr lang="en-US" dirty="0" smtClean="0"/>
          </a:p>
          <a:p>
            <a:r>
              <a:rPr lang="en-US" dirty="0" smtClean="0"/>
              <a:t>Integrated Development Environment (</a:t>
            </a:r>
            <a:r>
              <a:rPr lang="en-US" dirty="0" err="1" smtClean="0"/>
              <a:t>CLion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Writing clean code</a:t>
            </a:r>
          </a:p>
          <a:p>
            <a:endParaRPr lang="en-US" dirty="0" smtClean="0"/>
          </a:p>
          <a:p>
            <a:r>
              <a:rPr lang="en-US" dirty="0" smtClean="0"/>
              <a:t>Module Organizatio</a:t>
            </a:r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865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What did we Learn Today?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20466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041" y="1296209"/>
            <a:ext cx="8122122" cy="4232516"/>
          </a:xfrm>
        </p:spPr>
        <p:txBody>
          <a:bodyPr>
            <a:normAutofit fontScale="90000"/>
          </a:bodyPr>
          <a:lstStyle/>
          <a:p>
            <a:r>
              <a:rPr lang="mr-IN" dirty="0" smtClean="0"/>
              <a:t>… Hopefully some of you want to be software engineers or programmers</a:t>
            </a:r>
            <a:br>
              <a:rPr lang="mr-IN" dirty="0" smtClean="0"/>
            </a:br>
            <a:r>
              <a:rPr lang="mr-IN" dirty="0" smtClean="0"/>
              <a:t> in the future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 smtClean="0"/>
              <a:t/>
            </a:r>
            <a:br>
              <a:rPr lang="mr-IN" dirty="0" smtClean="0"/>
            </a:br>
            <a:r>
              <a:rPr lang="mr-IN" dirty="0" smtClean="0"/>
              <a:t>... </a:t>
            </a:r>
            <a:r>
              <a:rPr lang="mr-IN" b="1" dirty="0" smtClean="0"/>
              <a:t>Are software engineering and programming the same thing?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82431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06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i="1" dirty="0" smtClean="0"/>
              <a:t>I do not think there is a difference. Programming is just a form of Software Engineering.</a:t>
            </a:r>
            <a:endParaRPr lang="en-US" sz="2400" i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865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No Difference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088735"/>
            <a:ext cx="8229600" cy="100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sz="2400" i="1" dirty="0" smtClean="0"/>
              <a:t>Programming is just part of the software product lifecycle</a:t>
            </a:r>
            <a:endParaRPr lang="en-US" sz="24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593792" y="4503267"/>
            <a:ext cx="79007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Most of the times the term </a:t>
            </a:r>
            <a:r>
              <a:rPr lang="en-US" sz="2800" u="sng" dirty="0" smtClean="0"/>
              <a:t>software development</a:t>
            </a:r>
            <a:r>
              <a:rPr lang="en-US" sz="2800" dirty="0" smtClean="0"/>
              <a:t> is used to replace </a:t>
            </a:r>
            <a:r>
              <a:rPr lang="en-US" sz="2800" u="sng" dirty="0" smtClean="0"/>
              <a:t>software engineering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1851655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06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s-IS" sz="2400" i="1" dirty="0" smtClean="0"/>
              <a:t>…s</a:t>
            </a:r>
            <a:r>
              <a:rPr lang="en-US" sz="2400" i="1" dirty="0" err="1" smtClean="0"/>
              <a:t>oftware</a:t>
            </a:r>
            <a:r>
              <a:rPr lang="en-US" sz="2400" i="1" dirty="0" smtClean="0"/>
              <a:t> engineering is concerned with the design of large software developments</a:t>
            </a:r>
            <a:r>
              <a:rPr lang="is-IS" sz="2400" i="1" dirty="0" smtClean="0"/>
              <a:t>…</a:t>
            </a:r>
            <a:endParaRPr lang="en-US" sz="2400" i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865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Development of Large Software Projects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2989762"/>
            <a:ext cx="8229600" cy="100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s-IS" sz="2400" i="1" dirty="0"/>
              <a:t>S</a:t>
            </a:r>
            <a:r>
              <a:rPr lang="en-US" sz="2400" i="1" dirty="0" err="1" smtClean="0"/>
              <a:t>oftware</a:t>
            </a:r>
            <a:r>
              <a:rPr lang="en-US" sz="2400" i="1" dirty="0" smtClean="0"/>
              <a:t> engineering is always a large scale </a:t>
            </a:r>
            <a:r>
              <a:rPr lang="en-US" sz="2400" i="1" dirty="0" err="1" smtClean="0"/>
              <a:t>endeavour</a:t>
            </a:r>
            <a:r>
              <a:rPr lang="en-US" sz="2400" i="1" dirty="0" smtClean="0"/>
              <a:t> which is maintained continuously</a:t>
            </a:r>
            <a:r>
              <a:rPr lang="is-IS" sz="2400" i="1" dirty="0" smtClean="0"/>
              <a:t>…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828923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06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i="1" dirty="0" smtClean="0"/>
              <a:t>A software engineer works in a more systematic way in order to develop a solution that will ultimately fill their needs</a:t>
            </a:r>
            <a:endParaRPr lang="en-US" sz="2400" i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865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A Systematic Process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989762"/>
            <a:ext cx="8229600" cy="100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s-IS" sz="2400" i="1" dirty="0"/>
              <a:t>S</a:t>
            </a:r>
            <a:r>
              <a:rPr lang="en-US" sz="2400" i="1" dirty="0" err="1" smtClean="0"/>
              <a:t>oftware</a:t>
            </a:r>
            <a:r>
              <a:rPr lang="en-US" sz="2400" i="1" dirty="0" smtClean="0"/>
              <a:t> engineering is </a:t>
            </a:r>
            <a:r>
              <a:rPr lang="en-GB" sz="2400" i="1" dirty="0" smtClean="0"/>
              <a:t>the artful way of creating a set of instructions</a:t>
            </a:r>
            <a:endParaRPr lang="en-US" sz="2400" i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577269"/>
            <a:ext cx="8229600" cy="100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sz="2400" i="1" dirty="0" smtClean="0"/>
              <a:t>The study of a problem in order to come up with the most effective solution</a:t>
            </a:r>
            <a:r>
              <a:rPr lang="is-IS" sz="2400" i="1" dirty="0" smtClean="0"/>
              <a:t>…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321388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6023</TotalTime>
  <Words>2027</Words>
  <Application>Microsoft Macintosh PowerPoint</Application>
  <PresentationFormat>On-screen Show (4:3)</PresentationFormat>
  <Paragraphs>308</Paragraphs>
  <Slides>55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Software Engineering Project 1 COMP10050</vt:lpstr>
      <vt:lpstr>On the Menu Today</vt:lpstr>
      <vt:lpstr>Why is COMP10050 Important?</vt:lpstr>
      <vt:lpstr>Why did you decide to study computer science?</vt:lpstr>
      <vt:lpstr>… Hopefully some of you want to be software engineers or programmers  in the future  ... Are software engineering and programming the same thing?</vt:lpstr>
      <vt:lpstr>… Hopefully some of you want to be software engineers or programmers  in the future  ... Are software engineering and programming the same thing?</vt:lpstr>
      <vt:lpstr>PowerPoint Presentation</vt:lpstr>
      <vt:lpstr>PowerPoint Presentation</vt:lpstr>
      <vt:lpstr>PowerPoint Presentation</vt:lpstr>
      <vt:lpstr>Brian Randell’s Answer</vt:lpstr>
      <vt:lpstr>Fred Brook’s Answer</vt:lpstr>
      <vt:lpstr>PowerPoint Presentation</vt:lpstr>
      <vt:lpstr>Go to this website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Which Tools Do Software Engineers Use To Develop Code?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Engineers Also Write “Clean Code”</vt:lpstr>
      <vt:lpstr>PowerPoint Presentation</vt:lpstr>
      <vt:lpstr>PowerPoint Presentation</vt:lpstr>
      <vt:lpstr>PowerPoint Presentation</vt:lpstr>
      <vt:lpstr>PowerPoint Presentation</vt:lpstr>
      <vt:lpstr>Module Organization</vt:lpstr>
      <vt:lpstr>Schedule</vt:lpstr>
      <vt:lpstr>Objectives</vt:lpstr>
      <vt:lpstr>Objectives</vt:lpstr>
      <vt:lpstr>Objectives</vt:lpstr>
      <vt:lpstr>Objectives</vt:lpstr>
      <vt:lpstr>Objectives</vt:lpstr>
      <vt:lpstr>PowerPoint Presentation</vt:lpstr>
      <vt:lpstr>PowerPoint Presentation</vt:lpstr>
      <vt:lpstr>Enrollment on Brightspace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  CS5702</dc:title>
  <dc:creator>Liliana Pasquale</dc:creator>
  <cp:lastModifiedBy>Liliana Pasquale</cp:lastModifiedBy>
  <cp:revision>228</cp:revision>
  <dcterms:created xsi:type="dcterms:W3CDTF">2013-09-15T18:07:39Z</dcterms:created>
  <dcterms:modified xsi:type="dcterms:W3CDTF">2020-01-21T11:57:49Z</dcterms:modified>
</cp:coreProperties>
</file>