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360" r:id="rId3"/>
    <p:sldId id="361" r:id="rId4"/>
    <p:sldId id="362" r:id="rId5"/>
    <p:sldId id="364" r:id="rId6"/>
    <p:sldId id="363" r:id="rId7"/>
    <p:sldId id="352" r:id="rId8"/>
    <p:sldId id="354" r:id="rId9"/>
    <p:sldId id="355" r:id="rId10"/>
    <p:sldId id="356" r:id="rId11"/>
    <p:sldId id="365" r:id="rId12"/>
    <p:sldId id="357" r:id="rId13"/>
    <p:sldId id="358" r:id="rId14"/>
    <p:sldId id="35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97917" autoAdjust="0"/>
  </p:normalViewPr>
  <p:slideViewPr>
    <p:cSldViewPr snapToGrid="0" snapToObjects="1">
      <p:cViewPr varScale="1">
        <p:scale>
          <a:sx n="120" d="100"/>
          <a:sy n="120" d="100"/>
        </p:scale>
        <p:origin x="19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A420F-EF91-6041-932F-6D7A45999CF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9D39D-9368-4042-A8B9-49290F25A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60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82B33-6368-A940-8119-DADCD3C28255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41684-5C60-2C41-98A6-1EF0B8AD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26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92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35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7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69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38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8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4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9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8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9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6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2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1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9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4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72AC-9E95-4E41-A51A-19FF18A3DC4D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7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d2l/common/dialogs/quickLink/quickLink.d2l%3fou=%7borgUnitId%7d&amp;type=content&amp;rcode=ucdublin-29119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veriq.com/c-programming-101/the-strcpy-function-in-c/" TargetMode="External"/><Relationship Id="rId4" Type="http://schemas.openxmlformats.org/officeDocument/2006/relationships/hyperlink" Target="https://www.programiz.com/c-programming/library-function/string.h/strcm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89629"/>
            <a:ext cx="9144000" cy="2591228"/>
          </a:xfrm>
        </p:spPr>
        <p:txBody>
          <a:bodyPr/>
          <a:lstStyle/>
          <a:p>
            <a:r>
              <a:rPr lang="en-US" b="1" dirty="0"/>
              <a:t>Lab 4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Identify the Anagrams</a:t>
            </a:r>
          </a:p>
        </p:txBody>
      </p:sp>
    </p:spTree>
    <p:extLst>
      <p:ext uri="{BB962C8B-B14F-4D97-AF65-F5344CB8AC3E}">
        <p14:creationId xmlns:p14="http://schemas.microsoft.com/office/powerpoint/2010/main" val="2738564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For Example (3/4)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457200" y="1047748"/>
            <a:ext cx="8229600" cy="1222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If the 2D array 1 where you stored your sentences looks like the following: </a:t>
            </a: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457200" y="3641001"/>
            <a:ext cx="8229600" cy="1222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000" dirty="0"/>
              <a:t>The 2D array 2 in the element in position [2,4] shows the number of ‘e’s in “Hey there!”:</a:t>
            </a:r>
          </a:p>
        </p:txBody>
      </p:sp>
      <p:sp>
        <p:nvSpPr>
          <p:cNvPr id="2" name="Rectangle 1"/>
          <p:cNvSpPr/>
          <p:nvPr/>
        </p:nvSpPr>
        <p:spPr>
          <a:xfrm>
            <a:off x="3538894" y="5970854"/>
            <a:ext cx="529166" cy="427571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EFC3F5E-A8ED-8E4F-AE98-8AF7FC0DF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07332"/>
              </p:ext>
            </p:extLst>
          </p:nvPr>
        </p:nvGraphicFramePr>
        <p:xfrm>
          <a:off x="2259461" y="2013117"/>
          <a:ext cx="5025121" cy="1667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40">
                  <a:extLst>
                    <a:ext uri="{9D8B030D-6E8A-4147-A177-3AD203B41FA5}">
                      <a16:colId xmlns:a16="http://schemas.microsoft.com/office/drawing/2014/main" val="2330222126"/>
                    </a:ext>
                  </a:extLst>
                </a:gridCol>
                <a:gridCol w="352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8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6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8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25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8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71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71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3051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075084"/>
                  </a:ext>
                </a:extLst>
              </a:tr>
              <a:tr h="330513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4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5060A8-5A45-4A49-ACFD-4D850388D5DA}"/>
              </a:ext>
            </a:extLst>
          </p:cNvPr>
          <p:cNvSpPr txBox="1"/>
          <p:nvPr/>
        </p:nvSpPr>
        <p:spPr>
          <a:xfrm>
            <a:off x="7706286" y="5024294"/>
            <a:ext cx="6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70CF4F-B02F-3A43-AA32-8A5DB0125672}"/>
              </a:ext>
            </a:extLst>
          </p:cNvPr>
          <p:cNvSpPr txBox="1"/>
          <p:nvPr/>
        </p:nvSpPr>
        <p:spPr>
          <a:xfrm>
            <a:off x="7689350" y="5451865"/>
            <a:ext cx="6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 . 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54BA40-58BC-D04C-A635-256B3AB10081}"/>
              </a:ext>
            </a:extLst>
          </p:cNvPr>
          <p:cNvSpPr txBox="1"/>
          <p:nvPr/>
        </p:nvSpPr>
        <p:spPr>
          <a:xfrm>
            <a:off x="7689350" y="5875205"/>
            <a:ext cx="6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 . .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EAD0829-A704-E942-A861-F3D805F94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533752"/>
              </p:ext>
            </p:extLst>
          </p:nvPr>
        </p:nvGraphicFramePr>
        <p:xfrm>
          <a:off x="1437713" y="4746734"/>
          <a:ext cx="6268573" cy="1768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880">
                  <a:extLst>
                    <a:ext uri="{9D8B030D-6E8A-4147-A177-3AD203B41FA5}">
                      <a16:colId xmlns:a16="http://schemas.microsoft.com/office/drawing/2014/main" val="2589703497"/>
                    </a:ext>
                  </a:extLst>
                </a:gridCol>
                <a:gridCol w="37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60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0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0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70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70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70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706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5018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223037"/>
                  </a:ext>
                </a:extLst>
              </a:tr>
              <a:tr h="42501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0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37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98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For Example (4/4)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537704" y="1486254"/>
            <a:ext cx="8229600" cy="17247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Check the complete developed example of these 3 sentences in the excel file: </a:t>
            </a:r>
          </a:p>
          <a:p>
            <a:pPr marL="0" indent="0">
              <a:buNone/>
            </a:pPr>
            <a:r>
              <a:rPr lang="en-US" sz="3000" dirty="0"/>
              <a:t>2D_Arrays_Example.xls </a:t>
            </a:r>
          </a:p>
        </p:txBody>
      </p:sp>
    </p:spTree>
    <p:extLst>
      <p:ext uri="{BB962C8B-B14F-4D97-AF65-F5344CB8AC3E}">
        <p14:creationId xmlns:p14="http://schemas.microsoft.com/office/powerpoint/2010/main" val="3610590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 Few Tips on Identifying Anagrams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74750"/>
            <a:ext cx="8229600" cy="4951413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After you create a data structure to save the number of characters of each sentence, you will have to compare sentences with one another and verify whether they have the same number of characters.</a:t>
            </a:r>
          </a:p>
          <a:p>
            <a:pPr marL="457200" lvl="1" indent="0">
              <a:buNone/>
            </a:pPr>
            <a:endParaRPr lang="en-US" sz="2600" dirty="0"/>
          </a:p>
          <a:p>
            <a:r>
              <a:rPr lang="en-US" sz="3000" dirty="0"/>
              <a:t>To store information about the anagrams that you identified you can create a 2D array of integers, where each row contains the indexes of the sentences that are anagrams with one another.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8971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13503" y="1888704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Act</a:t>
            </a:r>
          </a:p>
          <a:p>
            <a:r>
              <a:rPr lang="en-US" dirty="0"/>
              <a:t>cat</a:t>
            </a:r>
          </a:p>
          <a:p>
            <a:r>
              <a:rPr lang="en-US" dirty="0"/>
              <a:t>Computer science</a:t>
            </a:r>
          </a:p>
          <a:p>
            <a:r>
              <a:rPr lang="en-US" dirty="0"/>
              <a:t>cuddle</a:t>
            </a:r>
          </a:p>
          <a:p>
            <a:r>
              <a:rPr lang="en-US" dirty="0"/>
              <a:t>duck</a:t>
            </a:r>
          </a:p>
          <a:p>
            <a:r>
              <a:rPr lang="en-US" dirty="0"/>
              <a:t>Hey there!</a:t>
            </a:r>
          </a:p>
          <a:p>
            <a:r>
              <a:rPr lang="en-US" dirty="0"/>
              <a:t>I am Lord </a:t>
            </a:r>
            <a:r>
              <a:rPr lang="en-US" dirty="0" err="1"/>
              <a:t>Voldemort</a:t>
            </a:r>
            <a:endParaRPr lang="en-US" dirty="0"/>
          </a:p>
          <a:p>
            <a:r>
              <a:rPr lang="en-US" dirty="0"/>
              <a:t>Leonardo da Vinci! The Mona Lisa!</a:t>
            </a:r>
          </a:p>
          <a:p>
            <a:r>
              <a:rPr lang="en-US" dirty="0"/>
              <a:t>O, Draconian devil! Oh, lame saint!</a:t>
            </a:r>
          </a:p>
          <a:p>
            <a:r>
              <a:rPr lang="en-US" dirty="0"/>
              <a:t>Old Immortal </a:t>
            </a:r>
            <a:r>
              <a:rPr lang="en-US" dirty="0" err="1"/>
              <a:t>dovers</a:t>
            </a:r>
            <a:endParaRPr lang="en-US" dirty="0"/>
          </a:p>
          <a:p>
            <a:r>
              <a:rPr lang="en-US" dirty="0"/>
              <a:t>Software engineering</a:t>
            </a:r>
          </a:p>
          <a:p>
            <a:r>
              <a:rPr lang="en-US" dirty="0" err="1"/>
              <a:t>tac</a:t>
            </a:r>
            <a:endParaRPr lang="en-US" dirty="0"/>
          </a:p>
          <a:p>
            <a:r>
              <a:rPr lang="en-US" dirty="0"/>
              <a:t>Tom </a:t>
            </a:r>
            <a:r>
              <a:rPr lang="en-US" dirty="0" err="1"/>
              <a:t>Marvolo</a:t>
            </a:r>
            <a:r>
              <a:rPr lang="en-US" dirty="0"/>
              <a:t> Riddle</a:t>
            </a:r>
          </a:p>
          <a:p>
            <a:r>
              <a:rPr lang="en-US" dirty="0"/>
              <a:t>UCD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For Example </a:t>
            </a:r>
            <a:r>
              <a:rPr lang="mr-IN" b="1" dirty="0"/>
              <a:t>…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03803" y="1302985"/>
            <a:ext cx="82023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174750"/>
            <a:ext cx="8229600" cy="751021"/>
          </a:xfrm>
        </p:spPr>
        <p:txBody>
          <a:bodyPr>
            <a:normAutofit/>
          </a:bodyPr>
          <a:lstStyle/>
          <a:p>
            <a:r>
              <a:rPr lang="en-US" sz="3000" dirty="0"/>
              <a:t>If this is the sorted list of sentences: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33455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13503" y="1888704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Act</a:t>
            </a:r>
          </a:p>
          <a:p>
            <a:r>
              <a:rPr lang="en-US" dirty="0"/>
              <a:t>cat</a:t>
            </a:r>
          </a:p>
          <a:p>
            <a:r>
              <a:rPr lang="en-US" dirty="0"/>
              <a:t>Computer science</a:t>
            </a:r>
          </a:p>
          <a:p>
            <a:r>
              <a:rPr lang="en-US" dirty="0"/>
              <a:t>cuddle</a:t>
            </a:r>
          </a:p>
          <a:p>
            <a:r>
              <a:rPr lang="en-US" dirty="0"/>
              <a:t>duck</a:t>
            </a:r>
          </a:p>
          <a:p>
            <a:r>
              <a:rPr lang="en-US" dirty="0"/>
              <a:t>Hey there!</a:t>
            </a:r>
          </a:p>
          <a:p>
            <a:r>
              <a:rPr lang="en-US" dirty="0"/>
              <a:t>I am Lord </a:t>
            </a:r>
            <a:r>
              <a:rPr lang="en-US" dirty="0" err="1"/>
              <a:t>Voldemort</a:t>
            </a:r>
            <a:endParaRPr lang="en-US" dirty="0"/>
          </a:p>
          <a:p>
            <a:r>
              <a:rPr lang="en-US" dirty="0"/>
              <a:t>Leonardo da Vinci! The Mona Lisa!</a:t>
            </a:r>
          </a:p>
          <a:p>
            <a:r>
              <a:rPr lang="en-US" dirty="0"/>
              <a:t>O, Draconian devil! Oh, lame saint!</a:t>
            </a:r>
          </a:p>
          <a:p>
            <a:r>
              <a:rPr lang="en-US" dirty="0"/>
              <a:t>Old Immortal </a:t>
            </a:r>
            <a:r>
              <a:rPr lang="en-US" dirty="0" err="1"/>
              <a:t>dovers</a:t>
            </a:r>
            <a:endParaRPr lang="en-US" dirty="0"/>
          </a:p>
          <a:p>
            <a:r>
              <a:rPr lang="en-US" dirty="0"/>
              <a:t>Software engineering</a:t>
            </a:r>
          </a:p>
          <a:p>
            <a:r>
              <a:rPr lang="en-US" dirty="0" err="1"/>
              <a:t>tac</a:t>
            </a:r>
            <a:endParaRPr lang="en-US" dirty="0"/>
          </a:p>
          <a:p>
            <a:r>
              <a:rPr lang="en-US" dirty="0"/>
              <a:t>Tom </a:t>
            </a:r>
            <a:r>
              <a:rPr lang="en-US" dirty="0" err="1"/>
              <a:t>Marvolo</a:t>
            </a:r>
            <a:r>
              <a:rPr lang="en-US" dirty="0"/>
              <a:t> Riddle</a:t>
            </a:r>
          </a:p>
          <a:p>
            <a:r>
              <a:rPr lang="en-US" dirty="0"/>
              <a:t>UCD</a:t>
            </a:r>
          </a:p>
        </p:txBody>
      </p:sp>
      <p:sp>
        <p:nvSpPr>
          <p:cNvPr id="5" name="Rectangle 4"/>
          <p:cNvSpPr/>
          <p:nvPr/>
        </p:nvSpPr>
        <p:spPr>
          <a:xfrm>
            <a:off x="5059798" y="2083160"/>
            <a:ext cx="4084201" cy="6463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Your Array Storing Anagrams Should Look like the Following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For Example </a:t>
            </a:r>
            <a:r>
              <a:rPr lang="mr-IN" b="1" dirty="0"/>
              <a:t>…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779468"/>
              </p:ext>
            </p:extLst>
          </p:nvPr>
        </p:nvGraphicFramePr>
        <p:xfrm>
          <a:off x="5342135" y="3794165"/>
          <a:ext cx="3344665" cy="1470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032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3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3803" y="1302985"/>
            <a:ext cx="82023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174750"/>
            <a:ext cx="8229600" cy="751021"/>
          </a:xfrm>
        </p:spPr>
        <p:txBody>
          <a:bodyPr>
            <a:normAutofit/>
          </a:bodyPr>
          <a:lstStyle/>
          <a:p>
            <a:r>
              <a:rPr lang="en-US" sz="3000" dirty="0"/>
              <a:t>If this is the sorted list of sentences:</a:t>
            </a:r>
            <a:endParaRPr lang="en-US" sz="2600" dirty="0"/>
          </a:p>
        </p:txBody>
      </p:sp>
      <p:sp>
        <p:nvSpPr>
          <p:cNvPr id="11" name="Rectangle 10"/>
          <p:cNvSpPr/>
          <p:nvPr/>
        </p:nvSpPr>
        <p:spPr>
          <a:xfrm>
            <a:off x="4797334" y="2083160"/>
            <a:ext cx="43466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Your Array Storing Anagrams Should Look like the Following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5342135" y="5403431"/>
            <a:ext cx="2892841" cy="1331649"/>
          </a:xfrm>
          <a:prstGeom prst="wedgeRoundRectCallout">
            <a:avLst>
              <a:gd name="adj1" fmla="val 21193"/>
              <a:gd name="adj2" fmla="val -7859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null character can indicate that there are no more anagrams in the list</a:t>
            </a:r>
          </a:p>
        </p:txBody>
      </p:sp>
    </p:spTree>
    <p:extLst>
      <p:ext uri="{BB962C8B-B14F-4D97-AF65-F5344CB8AC3E}">
        <p14:creationId xmlns:p14="http://schemas.microsoft.com/office/powerpoint/2010/main" val="390681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What To Do Today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74750"/>
            <a:ext cx="8229600" cy="4951413"/>
          </a:xfrm>
        </p:spPr>
        <p:txBody>
          <a:bodyPr>
            <a:normAutofit/>
          </a:bodyPr>
          <a:lstStyle/>
          <a:p>
            <a:r>
              <a:rPr lang="en-US" sz="3000" dirty="0"/>
              <a:t>Make sure you addressed point 1 of the assignment:</a:t>
            </a:r>
          </a:p>
          <a:p>
            <a:endParaRPr lang="en-US" sz="3000" dirty="0"/>
          </a:p>
          <a:p>
            <a:pPr marL="971550" lvl="1" indent="-514350">
              <a:buFont typeface="+mj-lt"/>
              <a:buAutoNum type="arabicPeriod"/>
            </a:pPr>
            <a:r>
              <a:rPr lang="en-IE" sz="2700" dirty="0"/>
              <a:t>Reads a list of sentences (1 sentence for each line), from a file provided as input(</a:t>
            </a:r>
            <a:r>
              <a:rPr lang="en-IE" sz="2700" dirty="0" err="1"/>
              <a:t>input.txt</a:t>
            </a:r>
            <a:r>
              <a:rPr lang="en-IE" sz="2700" dirty="0"/>
              <a:t>) and places them in a 2-dimensional array of characters.</a:t>
            </a:r>
          </a:p>
          <a:p>
            <a:pPr marL="971550" lvl="1" indent="-514350">
              <a:buFont typeface="+mj-lt"/>
              <a:buAutoNum type="arabicPeriod"/>
            </a:pPr>
            <a:endParaRPr lang="en-IE" dirty="0"/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IE" sz="3000" dirty="0"/>
              <a:t>To address the point 1, you should follow the checklist provided in the Week3 which you can also find </a:t>
            </a:r>
            <a:r>
              <a:rPr lang="en-IE" sz="3000" dirty="0" err="1"/>
              <a:t>i</a:t>
            </a:r>
            <a:r>
              <a:rPr lang="en-US" sz="3000" dirty="0"/>
              <a:t>n the next slide.</a:t>
            </a:r>
            <a:endParaRPr lang="en-IE" sz="3000" dirty="0"/>
          </a:p>
          <a:p>
            <a:endParaRPr lang="en-US" sz="3000" dirty="0"/>
          </a:p>
          <a:p>
            <a:pPr marL="457200" lvl="1" indent="0">
              <a:buNone/>
            </a:pPr>
            <a:endParaRPr lang="en-US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9872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What To Do Today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74750"/>
            <a:ext cx="8229600" cy="4951413"/>
          </a:xfrm>
        </p:spPr>
        <p:txBody>
          <a:bodyPr>
            <a:normAutofit/>
          </a:bodyPr>
          <a:lstStyle/>
          <a:p>
            <a:r>
              <a:rPr lang="en-US" sz="3000" dirty="0"/>
              <a:t>Checklist – Week 3:</a:t>
            </a:r>
          </a:p>
          <a:p>
            <a:endParaRPr lang="en-US" sz="1000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Open and Read </a:t>
            </a:r>
            <a:r>
              <a:rPr lang="en-US" dirty="0" err="1"/>
              <a:t>input.txt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Place file </a:t>
            </a:r>
            <a:r>
              <a:rPr lang="en-US" dirty="0" err="1"/>
              <a:t>input.txt</a:t>
            </a:r>
            <a:r>
              <a:rPr lang="en-US" dirty="0"/>
              <a:t> in a 2-dimensional array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Remember to substitute the '\n' character with the string termination character '\0'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Print the content of file </a:t>
            </a:r>
            <a:r>
              <a:rPr lang="en-US" dirty="0" err="1"/>
              <a:t>input.txt</a:t>
            </a:r>
            <a:r>
              <a:rPr lang="en-US" dirty="0"/>
              <a:t> correctly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Implement the functionalities to read the file and print the content of the 2-D array in a separate module.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6777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What To Do Today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74750"/>
            <a:ext cx="8229600" cy="4951413"/>
          </a:xfrm>
        </p:spPr>
        <p:txBody>
          <a:bodyPr>
            <a:normAutofit/>
          </a:bodyPr>
          <a:lstStyle/>
          <a:p>
            <a:r>
              <a:rPr lang="en-US" sz="3000" dirty="0"/>
              <a:t>Make sure you addressed point 2 of the assignment.</a:t>
            </a:r>
          </a:p>
          <a:p>
            <a:pPr marL="0" indent="0">
              <a:buNone/>
            </a:pPr>
            <a:endParaRPr lang="en-US" sz="3000" dirty="0"/>
          </a:p>
          <a:p>
            <a:pPr marL="914400" lvl="1" indent="-514350">
              <a:buFont typeface="+mj-lt"/>
              <a:buAutoNum type="arabicPeriod" startAt="2"/>
            </a:pPr>
            <a:r>
              <a:rPr lang="en-IE" sz="2700" dirty="0"/>
              <a:t>Sort the sentences placed in the 2-dimensional array alphabetically and writes the result in a file (e.g., </a:t>
            </a:r>
            <a:r>
              <a:rPr lang="en-IE" sz="2700" dirty="0" err="1"/>
              <a:t>output.txt</a:t>
            </a:r>
            <a:r>
              <a:rPr lang="en-IE" sz="2700" dirty="0"/>
              <a:t> ).</a:t>
            </a:r>
          </a:p>
          <a:p>
            <a:endParaRPr lang="en-US" dirty="0"/>
          </a:p>
          <a:p>
            <a:r>
              <a:rPr lang="en-IE" sz="3000" dirty="0"/>
              <a:t>To address the point 2, you should follow the checklist provided in the Week4 which you can also find </a:t>
            </a:r>
            <a:r>
              <a:rPr lang="en-IE" sz="3000" dirty="0" err="1"/>
              <a:t>i</a:t>
            </a:r>
            <a:r>
              <a:rPr lang="en-US" sz="3000" dirty="0"/>
              <a:t>n the next slide. </a:t>
            </a:r>
          </a:p>
        </p:txBody>
      </p:sp>
    </p:spTree>
    <p:extLst>
      <p:ext uri="{BB962C8B-B14F-4D97-AF65-F5344CB8AC3E}">
        <p14:creationId xmlns:p14="http://schemas.microsoft.com/office/powerpoint/2010/main" val="414682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What To Do Today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98298"/>
            <a:ext cx="8229600" cy="5800214"/>
          </a:xfrm>
        </p:spPr>
        <p:txBody>
          <a:bodyPr>
            <a:normAutofit fontScale="25000" lnSpcReduction="20000"/>
          </a:bodyPr>
          <a:lstStyle/>
          <a:p>
            <a:r>
              <a:rPr lang="en-US" sz="12000" dirty="0"/>
              <a:t>Checklist – Week 4:</a:t>
            </a:r>
          </a:p>
          <a:p>
            <a:endParaRPr lang="en-US" sz="6300" dirty="0"/>
          </a:p>
          <a:p>
            <a:pPr lvl="1">
              <a:buFont typeface="Wingdings" pitchFamily="2" charset="2"/>
              <a:buChar char="§"/>
            </a:pPr>
            <a:r>
              <a:rPr lang="en-IE" sz="8000" dirty="0"/>
              <a:t>By this week you should have implemented the following aspects for Assignment 1:</a:t>
            </a:r>
          </a:p>
          <a:p>
            <a:pPr lvl="1">
              <a:buFont typeface="Wingdings" pitchFamily="2" charset="2"/>
              <a:buChar char="§"/>
            </a:pPr>
            <a:r>
              <a:rPr lang="en-IE" sz="8000" dirty="0"/>
              <a:t>The aspects in indicated in </a:t>
            </a:r>
            <a:r>
              <a:rPr lang="en-IE" sz="8000" dirty="0">
                <a:hlinkClick r:id="rId3"/>
              </a:rPr>
              <a:t>Week 3 Checklist</a:t>
            </a:r>
            <a:endParaRPr lang="en-US" sz="8000" dirty="0"/>
          </a:p>
          <a:p>
            <a:pPr lvl="1">
              <a:buFont typeface="Wingdings" pitchFamily="2" charset="2"/>
              <a:buChar char="§"/>
            </a:pPr>
            <a:r>
              <a:rPr lang="en-IE" sz="8000" dirty="0"/>
              <a:t>Implementation of the quick sort algorithm with strings: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E" sz="8000" dirty="0"/>
              <a:t>Remember that to compare strings you need to use function </a:t>
            </a:r>
            <a:r>
              <a:rPr lang="en-IE" sz="8000" dirty="0">
                <a:hlinkClick r:id="rId4"/>
              </a:rPr>
              <a:t>strcmp</a:t>
            </a:r>
            <a:r>
              <a:rPr lang="en-IE" sz="8000" dirty="0"/>
              <a:t>. This function uses the ASCII value of characters to perform the string comparison. Thus, you need to be careful to strings starting with upper case and lower-case letters: the same letter has different ASCII values when it is expressed in lower and upper cases. For example 'a' has ASCII value 097, while 'A' has ASCII value '065'.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E" sz="8000" dirty="0"/>
              <a:t>Remember that to copy strings when you perform the swap during sorting you need to use function </a:t>
            </a:r>
            <a:r>
              <a:rPr lang="en-IE" sz="8000" dirty="0">
                <a:hlinkClick r:id="rId5"/>
              </a:rPr>
              <a:t>strcpy</a:t>
            </a:r>
            <a:endParaRPr lang="en-IE" sz="80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IE" sz="8000" dirty="0"/>
              <a:t>Remember to implement the sorting algorithm in a separate module. For example, you can create library </a:t>
            </a:r>
            <a:r>
              <a:rPr lang="en-IE" sz="8000" i="1" dirty="0" err="1"/>
              <a:t>sort.h</a:t>
            </a:r>
            <a:r>
              <a:rPr lang="en-IE" sz="8000" dirty="0"/>
              <a:t> containing the prototypes of the methods invoked from the main function. You should also create the source file </a:t>
            </a:r>
            <a:r>
              <a:rPr lang="en-IE" sz="8000" i="1" dirty="0" err="1"/>
              <a:t>sort.c</a:t>
            </a:r>
            <a:r>
              <a:rPr lang="en-IE" sz="8000" dirty="0"/>
              <a:t> implementing the methods declared in </a:t>
            </a:r>
            <a:r>
              <a:rPr lang="en-IE" sz="8000" i="1" dirty="0" err="1"/>
              <a:t>sort.h</a:t>
            </a:r>
            <a:r>
              <a:rPr lang="en-IE" sz="8000" dirty="0"/>
              <a:t>. Note that </a:t>
            </a:r>
            <a:r>
              <a:rPr lang="en-IE" sz="8000" i="1" dirty="0" err="1"/>
              <a:t>sort.c</a:t>
            </a:r>
            <a:r>
              <a:rPr lang="en-IE" sz="8000" dirty="0"/>
              <a:t> can also implement additional auxiliary methods necessary to support the sorting functionality.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8114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What To Do Today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74750"/>
            <a:ext cx="8229600" cy="4951413"/>
          </a:xfrm>
        </p:spPr>
        <p:txBody>
          <a:bodyPr>
            <a:normAutofit/>
          </a:bodyPr>
          <a:lstStyle/>
          <a:p>
            <a:r>
              <a:rPr lang="en-US" sz="3000" dirty="0"/>
              <a:t>Work on point 3 of Assignment 1: Identification of anagrams.</a:t>
            </a:r>
          </a:p>
          <a:p>
            <a:endParaRPr lang="en-US" sz="3000" dirty="0"/>
          </a:p>
          <a:p>
            <a:pPr marL="914400" lvl="1" indent="-514350">
              <a:buFont typeface="+mj-lt"/>
              <a:buAutoNum type="arabicPeriod" startAt="3"/>
            </a:pPr>
            <a:r>
              <a:rPr lang="en-IE" sz="2700" dirty="0"/>
              <a:t>Identify groups of sentences that are anagrams of one another and append the results in the output file (e.g., </a:t>
            </a:r>
            <a:r>
              <a:rPr lang="en-IE" sz="2700" dirty="0" err="1"/>
              <a:t>output.txt</a:t>
            </a:r>
            <a:r>
              <a:rPr lang="en-IE" sz="2700" dirty="0"/>
              <a:t> ). Note that spaces and punctuation characters are not considered to verify anagrams.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1042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 Few Tips on Identifying Anagrams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74750"/>
            <a:ext cx="8229600" cy="4951413"/>
          </a:xfrm>
        </p:spPr>
        <p:txBody>
          <a:bodyPr>
            <a:normAutofit/>
          </a:bodyPr>
          <a:lstStyle/>
          <a:p>
            <a:r>
              <a:rPr lang="en-US" sz="3000" dirty="0"/>
              <a:t>To identify sentences that are anagrams of one another you need to keep track of the number of each character in each sentence.</a:t>
            </a:r>
          </a:p>
          <a:p>
            <a:r>
              <a:rPr lang="en-US" sz="3000" dirty="0"/>
              <a:t>A possible solution is to create two 2D arrays of integers of size n x m.</a:t>
            </a:r>
          </a:p>
          <a:p>
            <a:pPr lvl="1"/>
            <a:r>
              <a:rPr lang="en-US" sz="2600" dirty="0"/>
              <a:t>n should be the number of sentences (or lines) in the input file</a:t>
            </a:r>
          </a:p>
          <a:p>
            <a:pPr lvl="1"/>
            <a:r>
              <a:rPr lang="en-US" sz="2600" dirty="0"/>
              <a:t>m should be equal to 26, i.e. the number of characters in the alphabet</a:t>
            </a:r>
          </a:p>
        </p:txBody>
      </p:sp>
    </p:spTree>
    <p:extLst>
      <p:ext uri="{BB962C8B-B14F-4D97-AF65-F5344CB8AC3E}">
        <p14:creationId xmlns:p14="http://schemas.microsoft.com/office/powerpoint/2010/main" val="279415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For Example (1/4)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800174"/>
              </p:ext>
            </p:extLst>
          </p:nvPr>
        </p:nvGraphicFramePr>
        <p:xfrm>
          <a:off x="2259932" y="2057130"/>
          <a:ext cx="5025121" cy="1667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40">
                  <a:extLst>
                    <a:ext uri="{9D8B030D-6E8A-4147-A177-3AD203B41FA5}">
                      <a16:colId xmlns:a16="http://schemas.microsoft.com/office/drawing/2014/main" val="2330222126"/>
                    </a:ext>
                  </a:extLst>
                </a:gridCol>
                <a:gridCol w="352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8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91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25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8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71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71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3051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075084"/>
                  </a:ext>
                </a:extLst>
              </a:tr>
              <a:tr h="330513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4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672338"/>
              </p:ext>
            </p:extLst>
          </p:nvPr>
        </p:nvGraphicFramePr>
        <p:xfrm>
          <a:off x="1778645" y="4988146"/>
          <a:ext cx="6268573" cy="1768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880">
                  <a:extLst>
                    <a:ext uri="{9D8B030D-6E8A-4147-A177-3AD203B41FA5}">
                      <a16:colId xmlns:a16="http://schemas.microsoft.com/office/drawing/2014/main" val="2589703497"/>
                    </a:ext>
                  </a:extLst>
                </a:gridCol>
                <a:gridCol w="37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60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0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0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70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70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70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706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5018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223037"/>
                  </a:ext>
                </a:extLst>
              </a:tr>
              <a:tr h="42501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0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37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060678" y="5301753"/>
            <a:ext cx="6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 . 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43742" y="5729324"/>
            <a:ext cx="6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 . 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43742" y="6152664"/>
            <a:ext cx="6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 . .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457200" y="786494"/>
            <a:ext cx="8229600" cy="1011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2D array 1: Where you can store your sentences, will look like the following: </a:t>
            </a: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485086" y="3734049"/>
            <a:ext cx="8229600" cy="1086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000" dirty="0"/>
              <a:t>2D array2: Where you can count the characters,  will look like the following: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7EDF4A-821D-9544-835B-FCB34BDAAE63}"/>
              </a:ext>
            </a:extLst>
          </p:cNvPr>
          <p:cNvSpPr txBox="1"/>
          <p:nvPr/>
        </p:nvSpPr>
        <p:spPr>
          <a:xfrm>
            <a:off x="622143" y="2563055"/>
            <a:ext cx="1596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number of lines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952B7E-17FE-A741-B9D4-D6101BC5B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984213"/>
              </p:ext>
            </p:extLst>
          </p:nvPr>
        </p:nvGraphicFramePr>
        <p:xfrm>
          <a:off x="2259932" y="1761453"/>
          <a:ext cx="4707560" cy="283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07560">
                  <a:extLst>
                    <a:ext uri="{9D8B030D-6E8A-4147-A177-3AD203B41FA5}">
                      <a16:colId xmlns:a16="http://schemas.microsoft.com/office/drawing/2014/main" val="238280626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 = number of letters (A, B, C … which are 26)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6525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6A8A4E5-4058-A047-8180-C83F695B0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149587"/>
              </p:ext>
            </p:extLst>
          </p:nvPr>
        </p:nvGraphicFramePr>
        <p:xfrm>
          <a:off x="2418712" y="4676585"/>
          <a:ext cx="4707560" cy="283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07560">
                  <a:extLst>
                    <a:ext uri="{9D8B030D-6E8A-4147-A177-3AD203B41FA5}">
                      <a16:colId xmlns:a16="http://schemas.microsoft.com/office/drawing/2014/main" val="238280626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 = number of letters (A, B, C … which are 26)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6525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62A6725-EF9E-EC45-97C2-3E397BF32EEC}"/>
              </a:ext>
            </a:extLst>
          </p:cNvPr>
          <p:cNvSpPr txBox="1"/>
          <p:nvPr/>
        </p:nvSpPr>
        <p:spPr>
          <a:xfrm>
            <a:off x="405246" y="5606213"/>
            <a:ext cx="135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number of lines</a:t>
            </a:r>
          </a:p>
        </p:txBody>
      </p:sp>
    </p:spTree>
    <p:extLst>
      <p:ext uri="{BB962C8B-B14F-4D97-AF65-F5344CB8AC3E}">
        <p14:creationId xmlns:p14="http://schemas.microsoft.com/office/powerpoint/2010/main" val="79550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For Example (2/4)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70245" y="5140982"/>
            <a:ext cx="6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 . 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53309" y="5568553"/>
            <a:ext cx="6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 . 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3309" y="5991893"/>
            <a:ext cx="6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 . .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457200" y="952053"/>
            <a:ext cx="8229600" cy="1222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If the 2D array 1 where you stored your sentences looks like the following:</a:t>
            </a: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457200" y="3831920"/>
            <a:ext cx="8229600" cy="1072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000" dirty="0"/>
              <a:t>The 2D array 2 shows in the element in position [1,3] the number of ‘d’s in “cuddle”:</a:t>
            </a:r>
          </a:p>
        </p:txBody>
      </p:sp>
      <p:sp>
        <p:nvSpPr>
          <p:cNvPr id="2" name="Rectangle 1"/>
          <p:cNvSpPr/>
          <p:nvPr/>
        </p:nvSpPr>
        <p:spPr>
          <a:xfrm>
            <a:off x="3333851" y="5664202"/>
            <a:ext cx="529166" cy="427571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9DFD389-AD4C-BC4C-A9FA-69B51AA67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590129"/>
              </p:ext>
            </p:extLst>
          </p:nvPr>
        </p:nvGraphicFramePr>
        <p:xfrm>
          <a:off x="2259932" y="2064253"/>
          <a:ext cx="5025121" cy="1667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40">
                  <a:extLst>
                    <a:ext uri="{9D8B030D-6E8A-4147-A177-3AD203B41FA5}">
                      <a16:colId xmlns:a16="http://schemas.microsoft.com/office/drawing/2014/main" val="2330222126"/>
                    </a:ext>
                  </a:extLst>
                </a:gridCol>
                <a:gridCol w="352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8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6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8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25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8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71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71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3051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075084"/>
                  </a:ext>
                </a:extLst>
              </a:tr>
              <a:tr h="330513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4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8940676-2172-5F42-ABAF-C6084DD50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548650"/>
              </p:ext>
            </p:extLst>
          </p:nvPr>
        </p:nvGraphicFramePr>
        <p:xfrm>
          <a:off x="1701672" y="4863422"/>
          <a:ext cx="6268573" cy="1768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880">
                  <a:extLst>
                    <a:ext uri="{9D8B030D-6E8A-4147-A177-3AD203B41FA5}">
                      <a16:colId xmlns:a16="http://schemas.microsoft.com/office/drawing/2014/main" val="2589703497"/>
                    </a:ext>
                  </a:extLst>
                </a:gridCol>
                <a:gridCol w="37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60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0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0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70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70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70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706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5018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223037"/>
                  </a:ext>
                </a:extLst>
              </a:tr>
              <a:tr h="42501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0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37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29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4461</TotalTime>
  <Words>1293</Words>
  <Application>Microsoft Macintosh PowerPoint</Application>
  <PresentationFormat>On-screen Show (4:3)</PresentationFormat>
  <Paragraphs>400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Wingdings</vt:lpstr>
      <vt:lpstr>Office Theme</vt:lpstr>
      <vt:lpstr>Lab 4  Identify the Anagrams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 CS5702</dc:title>
  <dc:creator>Liliana Pasquale</dc:creator>
  <cp:lastModifiedBy>Fanny Rivera Ortiz</cp:lastModifiedBy>
  <cp:revision>351</cp:revision>
  <cp:lastPrinted>2017-01-31T12:46:31Z</cp:lastPrinted>
  <dcterms:created xsi:type="dcterms:W3CDTF">2013-09-15T18:07:39Z</dcterms:created>
  <dcterms:modified xsi:type="dcterms:W3CDTF">2020-02-12T09:13:30Z</dcterms:modified>
</cp:coreProperties>
</file>