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7" r:id="rId2"/>
    <p:sldId id="426" r:id="rId3"/>
    <p:sldId id="389" r:id="rId4"/>
    <p:sldId id="373" r:id="rId5"/>
    <p:sldId id="427" r:id="rId6"/>
    <p:sldId id="428" r:id="rId7"/>
    <p:sldId id="374" r:id="rId8"/>
    <p:sldId id="375" r:id="rId9"/>
    <p:sldId id="429" r:id="rId10"/>
    <p:sldId id="430" r:id="rId11"/>
    <p:sldId id="417" r:id="rId12"/>
    <p:sldId id="418" r:id="rId13"/>
    <p:sldId id="419" r:id="rId14"/>
    <p:sldId id="420" r:id="rId15"/>
    <p:sldId id="422" r:id="rId16"/>
    <p:sldId id="446" r:id="rId17"/>
    <p:sldId id="435" r:id="rId18"/>
    <p:sldId id="434" r:id="rId19"/>
    <p:sldId id="423" r:id="rId20"/>
    <p:sldId id="432" r:id="rId21"/>
    <p:sldId id="433" r:id="rId22"/>
    <p:sldId id="376" r:id="rId23"/>
    <p:sldId id="436" r:id="rId24"/>
    <p:sldId id="378" r:id="rId25"/>
    <p:sldId id="379" r:id="rId26"/>
    <p:sldId id="380" r:id="rId27"/>
    <p:sldId id="382" r:id="rId28"/>
    <p:sldId id="447" r:id="rId29"/>
    <p:sldId id="437" r:id="rId30"/>
    <p:sldId id="415" r:id="rId31"/>
    <p:sldId id="438" r:id="rId32"/>
    <p:sldId id="384" r:id="rId33"/>
    <p:sldId id="439" r:id="rId34"/>
    <p:sldId id="443" r:id="rId35"/>
    <p:sldId id="444" r:id="rId36"/>
    <p:sldId id="425" r:id="rId37"/>
    <p:sldId id="441" r:id="rId38"/>
    <p:sldId id="442" r:id="rId39"/>
    <p:sldId id="416" r:id="rId40"/>
    <p:sldId id="445" r:id="rId41"/>
    <p:sldId id="448" r:id="rId42"/>
    <p:sldId id="454" r:id="rId43"/>
    <p:sldId id="461" r:id="rId44"/>
    <p:sldId id="462" r:id="rId45"/>
    <p:sldId id="456" r:id="rId46"/>
    <p:sldId id="457" r:id="rId47"/>
    <p:sldId id="458" r:id="rId48"/>
    <p:sldId id="459" r:id="rId49"/>
    <p:sldId id="460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0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70"/>
    <p:restoredTop sz="84153" autoAdjust="0"/>
  </p:normalViewPr>
  <p:slideViewPr>
    <p:cSldViewPr snapToGrid="0" snapToObjects="1">
      <p:cViewPr varScale="1">
        <p:scale>
          <a:sx n="100" d="100"/>
          <a:sy n="100" d="100"/>
        </p:scale>
        <p:origin x="1128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82B33-6368-A940-8119-DADCD3C28255}" type="datetimeFigureOut">
              <a:rPr lang="en-US" smtClean="0"/>
              <a:t>3/5/20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41684-5C60-2C41-98A6-1EF0B8AD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76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12123C3-2D01-4244-86E8-F3F431840EF4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A7425A1-C846-49F8-9FFB-D4C9A9328FB0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A7425A1-C846-49F8-9FFB-D4C9A9328FB0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A7425A1-C846-49F8-9FFB-D4C9A9328FB0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13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A7425A1-C846-49F8-9FFB-D4C9A9328FB0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14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A7425A1-C846-49F8-9FFB-D4C9A9328FB0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15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E914878-74A1-4AA5-944E-E92AE74DF69D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17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E914878-74A1-4AA5-944E-E92AE74DF69D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18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A7425A1-C846-49F8-9FFB-D4C9A9328FB0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19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12123C3-2D01-4244-86E8-F3F431840EF4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A7425A1-C846-49F8-9FFB-D4C9A9328FB0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20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A7425A1-C846-49F8-9FFB-D4C9A9328FB0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21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A7425A1-C846-49F8-9FFB-D4C9A9328FB0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22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5B1FE4D-9317-483D-8728-9514E4A33B61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24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60B7FA4-C9D6-4EED-899A-296B27A1424E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25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0183CD-D8AD-45FB-8122-7A3FF9EC61C2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26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Software-intensive systems have penetrated nearly all aspects of our lives, in a huge variety of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ways. Information technology has become so powerful and so adaptable, that the opportunities for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new uses seem boundless. However, our experience of actual computer systems, once they have been developed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Computer systems are designed, and anything that is designed has an intended purpose. If a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computer system is unsatisfactory, it is because the system was designed without an adequate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understanding of its purpose, or because we are using it for a purpose different from the intended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one. Both problems can be mitigated by careful analysis of purpose throughout a system’s life.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Requirements Engineering provides a framework for understanding the purpose of a system and the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contexts in which it will be used. Or, put another way, requirements engineering bridges the gap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between an initial vague recognition that there is some problem to which we can apply computer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technology, and the task of building a system to address the problem.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 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It is hard now to design new software without re-thinking the human activities that wil support it.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An important observation is that the introduction of new computer technology into any human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activities inevitably changes those activities, and people inevitably find ways of adapting how they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use and exploit such technology.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F757089-7BB4-48CF-863F-C82B6F67FAC2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27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Software-intensive systems have penetrated nearly all aspects of our lives, in a huge variety of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ways. Information technology has become so powerful and so adaptable, that the opportunities for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new uses seem boundless. However, our experience of actual computer systems, once they have been developed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Computer systems are designed, and anything that is designed has an intended purpose. If a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computer system is unsatisfactory, it is because the system was designed without an adequate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understanding of its purpose, or because we are using it for a purpose different from the intended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one. Both problems can be mitigated by careful analysis of purpose throughout a system’s life.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Requirements Engineering provides a framework for understanding the purpose of a system and the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contexts in which it will be used. Or, put another way, requirements engineering bridges the gap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between an initial vague recognition that there is some problem to which we can apply computer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technology, and the task of building a system to address the problem.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 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It is hard now to design new software without re-thinking the human activities that wil support it.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An important observation is that the introduction of new computer technology into any human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activities inevitably changes those activities, and people inevitably find ways of adapting how they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use and exploit such technology.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F757089-7BB4-48CF-863F-C82B6F67FAC2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29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commit can be reached by following the commit history</a:t>
            </a:r>
          </a:p>
        </p:txBody>
      </p:sp>
      <p:sp>
        <p:nvSpPr>
          <p:cNvPr id="51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4BA3A2F-C283-4ED5-BAC0-1B8F4F34CFC9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30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commit can be reached by following the commit history</a:t>
            </a:r>
          </a:p>
        </p:txBody>
      </p:sp>
      <p:sp>
        <p:nvSpPr>
          <p:cNvPr id="51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4BA3A2F-C283-4ED5-BAC0-1B8F4F34CFC9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31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Software-intensive systems have penetrated nearly all aspects of our lives, in a huge variety of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ways. Information technology has become so powerful and so adaptable, that the opportunities for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new uses seem boundless. However, our experience of actual computer systems, once they have been developed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Computer systems are designed, and anything that is designed has an intended purpose. If a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computer system is unsatisfactory, it is because the system was designed without an adequate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understanding of its purpose, or because we are using it for a purpose different from the intended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one. Both problems can be mitigated by careful analysis of purpose throughout a system’s life.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Requirements Engineering provides a framework for understanding the purpose of a system and the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contexts in which it will be used. Or, put another way, requirements engineering bridges the gap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between an initial vague recognition that there is some problem to which we can apply computer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technology, and the task of building a system to address the problem.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 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It is hard now to design new software without re-thinking the human activities that wil support it.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An important observation is that the introduction of new computer technology into any human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activities inevitably changes those activities, and people inevitably find ways of adapting how they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use and exploit such technology.</a:t>
            </a:r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39B1F51-474A-4EBB-A394-6578F7E987D2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32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39B1F51-474A-4EBB-A394-6578F7E987D2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33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DF169CB-0D99-465D-8D13-F94FA5636E56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35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DF169CB-0D99-465D-8D13-F94FA5636E56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36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DF169CB-0D99-465D-8D13-F94FA5636E56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37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DF169CB-0D99-465D-8D13-F94FA5636E56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38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commit can be reached by following the commit history</a:t>
            </a:r>
          </a:p>
        </p:txBody>
      </p:sp>
      <p:sp>
        <p:nvSpPr>
          <p:cNvPr id="5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F56C9FC-8E0B-4BBC-B9C6-95B96EB7676A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39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E914878-74A1-4AA5-944E-E92AE74DF69D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commit can be reached by following the commit history</a:t>
            </a:r>
          </a:p>
        </p:txBody>
      </p:sp>
      <p:sp>
        <p:nvSpPr>
          <p:cNvPr id="5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F56C9FC-8E0B-4BBC-B9C6-95B96EB7676A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40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peer working copy is a complete repository. Repositories are synchronized exchanging</a:t>
            </a:r>
            <a:r>
              <a:rPr lang="en-US" baseline="0" dirty="0"/>
              <a:t> patches from peer to peer.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606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peer working copy is a complete repository. Repositories are synchronized exchanging</a:t>
            </a:r>
            <a:r>
              <a:rPr lang="en-US" baseline="0" dirty="0"/>
              <a:t> patches from peer to peer.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606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peer working copy is a complete repository. Repositories are synchronized exchanging</a:t>
            </a:r>
            <a:r>
              <a:rPr lang="en-US" baseline="0" dirty="0"/>
              <a:t> patches from peer to peer.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606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peer working copy is a complete repository. Repositories are synchronized exchanging</a:t>
            </a:r>
            <a:r>
              <a:rPr lang="en-US" baseline="0" dirty="0"/>
              <a:t> patches from peer to peer.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606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peer working copy is a complete repository. Repositories are synchronized exchanging</a:t>
            </a:r>
            <a:r>
              <a:rPr lang="en-US" baseline="0" dirty="0"/>
              <a:t> patches from peer to peer.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606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peer working copy is a complete repository. Repositories are synchronized exchanging</a:t>
            </a:r>
            <a:r>
              <a:rPr lang="en-US" baseline="0" dirty="0"/>
              <a:t> patches from peer to peer.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606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peer working copy is a complete repository. Repositories are synchronized exchanging</a:t>
            </a:r>
            <a:r>
              <a:rPr lang="en-US" baseline="0" dirty="0"/>
              <a:t> patches from peer to peer.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6067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peer working copy is a complete repository. Repositories are synchronized exchanging</a:t>
            </a:r>
            <a:r>
              <a:rPr lang="en-US" baseline="0" dirty="0"/>
              <a:t> patches from peer to peer.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60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E914878-74A1-4AA5-944E-E92AE74DF69D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E914878-74A1-4AA5-944E-E92AE74DF69D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12123C3-2D01-4244-86E8-F3F431840EF4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E914878-74A1-4AA5-944E-E92AE74DF69D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8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4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9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8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9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3/5/20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6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3/5/20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2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3/5/20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1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9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4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172AC-9E95-4E41-A51A-19FF18A3DC4D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7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in?source=logi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gi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pasquale@github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@github.com/friveraortiz/COMP10050.git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mailto:user@github.com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sysgit.github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88058"/>
            <a:ext cx="9144000" cy="1470025"/>
          </a:xfrm>
        </p:spPr>
        <p:txBody>
          <a:bodyPr>
            <a:normAutofit/>
          </a:bodyPr>
          <a:lstStyle/>
          <a:p>
            <a:r>
              <a:rPr lang="en-US" sz="5400" b="1" dirty="0"/>
              <a:t>Week 7 </a:t>
            </a:r>
            <a:r>
              <a:rPr lang="en-US" sz="5400" b="1"/>
              <a:t>- Practical</a:t>
            </a:r>
            <a:endParaRPr lang="en-US" sz="54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5062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Using </a:t>
            </a:r>
            <a:r>
              <a:rPr lang="en-US" b="1" dirty="0" err="1"/>
              <a:t>Git</a:t>
            </a:r>
            <a:r>
              <a:rPr lang="en-US" b="1" dirty="0"/>
              <a:t> Command Line</a:t>
            </a:r>
          </a:p>
        </p:txBody>
      </p:sp>
    </p:spTree>
    <p:extLst>
      <p:ext uri="{BB962C8B-B14F-4D97-AF65-F5344CB8AC3E}">
        <p14:creationId xmlns:p14="http://schemas.microsoft.com/office/powerpoint/2010/main" val="2738564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a Repository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305780" y="1496879"/>
            <a:ext cx="8326626" cy="50877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GB" sz="3200" b="1" dirty="0"/>
              <a:t>Repository</a:t>
            </a:r>
          </a:p>
          <a:p>
            <a:r>
              <a:rPr lang="en-GB" sz="2800" dirty="0"/>
              <a:t>The place where developers store all their work</a:t>
            </a:r>
          </a:p>
          <a:p>
            <a:r>
              <a:rPr lang="en-GB" sz="2800" dirty="0"/>
              <a:t>Not only stores files but also the history of changes</a:t>
            </a:r>
          </a:p>
          <a:p>
            <a:r>
              <a:rPr lang="en-GB" sz="2800" dirty="0"/>
              <a:t>Accessed over the network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en-I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host a repository we will use </a:t>
            </a:r>
            <a:r>
              <a:rPr lang="en-I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</a:t>
            </a:r>
            <a:r>
              <a:rPr lang="en-I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which is a web-based hosting service for version control using Git.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I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I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endParaRPr lang="en-I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I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596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a </a:t>
            </a:r>
            <a:r>
              <a:rPr lang="en-US" sz="4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GitHub</a:t>
            </a: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account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327332" y="1228827"/>
            <a:ext cx="9098889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Open your favourite browser and go to </a:t>
            </a: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3"/>
              </a:rPr>
              <a:t>https://github.com/join?source=login</a:t>
            </a:r>
            <a:endParaRPr lang="en-I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cs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cs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Fill the fields necessary to register and click on “Create an account”</a:t>
            </a:r>
            <a:endParaRPr lang="en-IE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cs typeface="Arial"/>
            </a:endParaRPr>
          </a:p>
        </p:txBody>
      </p:sp>
      <p:pic>
        <p:nvPicPr>
          <p:cNvPr id="2" name="Picture 1" descr="Screen Shot 2017-02-23 at 16.44.4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225" y="2675629"/>
            <a:ext cx="4465997" cy="394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0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Login to </a:t>
            </a:r>
            <a:r>
              <a:rPr lang="en-US" sz="4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Github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666000" y="1259280"/>
            <a:ext cx="807192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 to</a:t>
            </a: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3"/>
              </a:rPr>
              <a:t>https://github.com/login</a:t>
            </a:r>
            <a:endParaRPr lang="en-I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 the username and password you used to sign up on GitHub</a:t>
            </a:r>
            <a:endParaRPr lang="en-IE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 descr="Screen Shot 2017-02-23 at 16.47.3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158" y="2287482"/>
            <a:ext cx="3339685" cy="44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94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a New Repository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666000" y="1259280"/>
            <a:ext cx="807192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“Start a Project”</a:t>
            </a:r>
            <a:endParaRPr lang="en-I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" name="Picture 1" descr="Screen Shot 2017-02-23 at 16.20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46" y="2339194"/>
            <a:ext cx="76327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03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reenshot 2019-02-27 at 11.03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346" y="1308909"/>
            <a:ext cx="6258593" cy="5212613"/>
          </a:xfrm>
          <a:prstGeom prst="rect">
            <a:avLst/>
          </a:prstGeom>
        </p:spPr>
      </p:pic>
      <p:sp>
        <p:nvSpPr>
          <p:cNvPr id="220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a New Repository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291022" y="1868089"/>
            <a:ext cx="2271421" cy="12651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26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Insert a repository name (e.g., COMP10050).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n-I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n-I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26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Set the repository as private</a:t>
            </a:r>
          </a:p>
          <a:p>
            <a:pPr marL="34326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E" sz="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n-I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26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26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Click “Create Repository”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2675331" y="2257778"/>
            <a:ext cx="3894395" cy="575006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53640" y="4340098"/>
            <a:ext cx="3374784" cy="53746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75330" y="6125163"/>
            <a:ext cx="1512265" cy="452803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99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2019-02-27 at 12.44.4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811"/>
          <a:stretch/>
        </p:blipFill>
        <p:spPr>
          <a:xfrm>
            <a:off x="1498600" y="1973491"/>
            <a:ext cx="6427788" cy="990073"/>
          </a:xfrm>
          <a:prstGeom prst="rect">
            <a:avLst/>
          </a:prstGeom>
        </p:spPr>
      </p:pic>
      <p:sp>
        <p:nvSpPr>
          <p:cNvPr id="220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a New Repository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60" y="110352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Here in the red square we can visualize the GitHub URL link of the repository</a:t>
            </a:r>
            <a:r>
              <a:rPr lang="en-US" sz="2400" b="1" dirty="0"/>
              <a:t>, </a:t>
            </a:r>
            <a:r>
              <a:rPr lang="en-US" sz="2400" dirty="0"/>
              <a:t>which will be our Remote Repository on the Internet.</a:t>
            </a:r>
          </a:p>
        </p:txBody>
      </p:sp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2B46682-E7E6-4E4A-A9B8-3A562507E0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571"/>
          <a:stretch/>
        </p:blipFill>
        <p:spPr>
          <a:xfrm>
            <a:off x="1589088" y="2844563"/>
            <a:ext cx="6337300" cy="39415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11818" y="3149601"/>
            <a:ext cx="4311381" cy="279400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68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5062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Step 3: Initialize a Local Repository on Your Machine</a:t>
            </a:r>
          </a:p>
        </p:txBody>
      </p:sp>
    </p:spTree>
    <p:extLst>
      <p:ext uri="{BB962C8B-B14F-4D97-AF65-F5344CB8AC3E}">
        <p14:creationId xmlns:p14="http://schemas.microsoft.com/office/powerpoint/2010/main" val="3376962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/>
          <p:cNvSpPr/>
          <p:nvPr/>
        </p:nvSpPr>
        <p:spPr>
          <a:xfrm>
            <a:off x="667080" y="1496880"/>
            <a:ext cx="8071920" cy="365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E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If you are on a MacOS or a Linux platform </a:t>
            </a: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from now on you will need to use the Terminal.</a:t>
            </a:r>
          </a:p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E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If you are on a Window platform </a:t>
            </a: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you will need to use </a:t>
            </a:r>
            <a:r>
              <a:rPr lang="en-IE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Git Bash </a:t>
            </a: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which you must have installed when you installed Git SCM in step 1.</a:t>
            </a:r>
          </a:p>
          <a:p>
            <a:pPr marL="914760" lvl="1" indent="-457200">
              <a:buClr>
                <a:srgbClr val="000000"/>
              </a:buClr>
              <a:buFont typeface="Lucida Grande"/>
              <a:buChar char="-"/>
            </a:pPr>
            <a:r>
              <a:rPr lang="en-IE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Git Bash </a:t>
            </a: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is a run emulation used to run Git from the command line.</a:t>
            </a:r>
          </a:p>
        </p:txBody>
      </p:sp>
      <p:sp>
        <p:nvSpPr>
          <p:cNvPr id="195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Assumption From Now 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3825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/>
          <p:cNvSpPr/>
          <p:nvPr/>
        </p:nvSpPr>
        <p:spPr>
          <a:xfrm>
            <a:off x="667080" y="1496880"/>
            <a:ext cx="8071920" cy="365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 your identity, i.e. username and email address. </a:t>
            </a:r>
          </a:p>
          <a:p>
            <a:pPr marL="914400" lvl="1" indent="-457200">
              <a:buFont typeface="Lucida Grande"/>
              <a:buChar char="-"/>
            </a:pPr>
            <a:r>
              <a:rPr lang="en-IE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 that your username and email address should be the same as those used to sign up on GitHub.</a:t>
            </a:r>
          </a:p>
          <a:p>
            <a:pPr>
              <a:lnSpc>
                <a:spcPct val="100000"/>
              </a:lnSpc>
            </a:pP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example:</a:t>
            </a:r>
          </a:p>
          <a:p>
            <a:pPr>
              <a:lnSpc>
                <a:spcPct val="100000"/>
              </a:lnSpc>
            </a:pP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Configure </a:t>
            </a:r>
            <a:r>
              <a:rPr lang="en-US" sz="4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8304" y="4665402"/>
            <a:ext cx="8467027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"/>
                <a:cs typeface="Courier"/>
              </a:rPr>
              <a:t>git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config</a:t>
            </a:r>
            <a:r>
              <a:rPr lang="en-US" sz="2000" dirty="0">
                <a:latin typeface="Courier"/>
                <a:cs typeface="Courier"/>
              </a:rPr>
              <a:t> --global </a:t>
            </a:r>
            <a:r>
              <a:rPr lang="en-US" sz="2000" dirty="0" err="1">
                <a:latin typeface="Courier"/>
                <a:cs typeface="Courier"/>
              </a:rPr>
              <a:t>user.name</a:t>
            </a:r>
            <a:r>
              <a:rPr lang="en-US" sz="2000" dirty="0">
                <a:latin typeface="Courier"/>
                <a:cs typeface="Courier"/>
              </a:rPr>
              <a:t> “</a:t>
            </a:r>
            <a:r>
              <a:rPr lang="en-US" sz="2000" dirty="0" err="1">
                <a:latin typeface="Courier"/>
                <a:cs typeface="Courier"/>
              </a:rPr>
              <a:t>lpasquale</a:t>
            </a:r>
            <a:r>
              <a:rPr lang="en-US" sz="2000" dirty="0">
                <a:latin typeface="Courier"/>
                <a:cs typeface="Courier"/>
              </a:rPr>
              <a:t>”</a:t>
            </a:r>
          </a:p>
          <a:p>
            <a:r>
              <a:rPr lang="en-US" sz="2000" dirty="0" err="1">
                <a:latin typeface="Courier"/>
                <a:cs typeface="Courier"/>
              </a:rPr>
              <a:t>git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config</a:t>
            </a:r>
            <a:r>
              <a:rPr lang="en-US" sz="2000" dirty="0">
                <a:latin typeface="Courier"/>
                <a:cs typeface="Courier"/>
              </a:rPr>
              <a:t> --global </a:t>
            </a:r>
            <a:r>
              <a:rPr lang="en-US" sz="2000" dirty="0" err="1">
                <a:latin typeface="Courier"/>
                <a:cs typeface="Courier"/>
              </a:rPr>
              <a:t>user.email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liliana.pasquale@ucd.ie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72891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0" y="2077721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Now you need to Initialize the Repository on Your Machine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327332" y="3460611"/>
            <a:ext cx="8534445" cy="20511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 of all, create a directory in your </a:t>
            </a: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computer using either Finder in MacOS or File Explorer in Windows </a:t>
            </a:r>
            <a:r>
              <a:rPr lang="en-I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where you want to place your repository (e.g., COMP10050)</a:t>
            </a:r>
            <a:endParaRPr lang="en-I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17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305780" y="1496879"/>
            <a:ext cx="8837860" cy="50877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I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 Git Command line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I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I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a new repository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I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Initialize a local repository on your machine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I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Check the status of your files.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I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Push files to the remote repository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I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Collaborate with another teammate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I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Deal with Conflicts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I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endParaRPr lang="en-I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I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8881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/>
          <p:nvPr/>
        </p:nvSpPr>
        <p:spPr>
          <a:xfrm>
            <a:off x="327332" y="4103512"/>
            <a:ext cx="8534445" cy="24660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Then, initialize your repository typing the following command</a:t>
            </a:r>
          </a:p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n-I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0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Initialize Your Repository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327332" y="1513278"/>
            <a:ext cx="8534445" cy="24660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From the Terminal/Git Bash go to the directory you created. For example,  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n-I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560" lvl="1">
              <a:buClr>
                <a:srgbClr val="000000"/>
              </a:buClr>
            </a:pP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Change the filepath above with the one you created in the previous slide.</a:t>
            </a:r>
            <a:endParaRPr lang="en-I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5"/>
          <p:cNvSpPr/>
          <p:nvPr/>
        </p:nvSpPr>
        <p:spPr>
          <a:xfrm>
            <a:off x="891772" y="5818872"/>
            <a:ext cx="6773760" cy="4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command creates the .git subdirectory where all the versions of your project will be stored.</a:t>
            </a:r>
            <a:endParaRPr lang="en-I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1772" y="2580545"/>
            <a:ext cx="517600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cd /Users/</a:t>
            </a:r>
            <a:r>
              <a:rPr lang="en-US" sz="2000" dirty="0" err="1">
                <a:latin typeface="Courier"/>
                <a:cs typeface="Courier"/>
              </a:rPr>
              <a:t>liliana</a:t>
            </a:r>
            <a:r>
              <a:rPr lang="en-US" sz="2000" dirty="0">
                <a:latin typeface="Courier"/>
                <a:cs typeface="Courier"/>
              </a:rPr>
              <a:t>/COMP10050</a:t>
            </a:r>
          </a:p>
        </p:txBody>
      </p:sp>
      <p:sp>
        <p:nvSpPr>
          <p:cNvPr id="8" name="Rectangle 7"/>
          <p:cNvSpPr/>
          <p:nvPr/>
        </p:nvSpPr>
        <p:spPr>
          <a:xfrm>
            <a:off x="891772" y="5201391"/>
            <a:ext cx="517600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"/>
                <a:cs typeface="Courier"/>
              </a:rPr>
              <a:t>git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init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62650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/>
          <p:nvPr/>
        </p:nvSpPr>
        <p:spPr>
          <a:xfrm>
            <a:off x="327332" y="3358450"/>
            <a:ext cx="8534445" cy="24660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the file to the staging area (command </a:t>
            </a:r>
            <a:r>
              <a:rPr lang="en-IE" sz="2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</a:t>
            </a:r>
            <a:r>
              <a:rPr lang="en-I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and create a new version by committing the changes to the local repository (command </a:t>
            </a:r>
            <a:r>
              <a:rPr lang="en-IE" sz="2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commit</a:t>
            </a:r>
            <a:r>
              <a:rPr lang="en-I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</a:p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n-I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0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Files to Your Local Repository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327332" y="1174614"/>
            <a:ext cx="8534445" cy="24660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the terminal create a new file named </a:t>
            </a:r>
            <a:r>
              <a:rPr lang="en-I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README.md</a:t>
            </a:r>
            <a:r>
              <a:rPr lang="en-I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containing the string “# COMP10050”. You can do so from the terminal typing the following: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n-I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5328" y="2636989"/>
            <a:ext cx="683020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mr-IN" sz="2400" dirty="0">
                <a:latin typeface="Courier"/>
                <a:cs typeface="Courier"/>
              </a:rPr>
              <a:t>echo "# COMP10050" &gt;&gt; README.md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5328" y="4793166"/>
            <a:ext cx="6830204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g</a:t>
            </a:r>
            <a:r>
              <a:rPr lang="mr-IN" sz="2400" dirty="0">
                <a:latin typeface="Courier"/>
                <a:cs typeface="Courier"/>
              </a:rPr>
              <a:t>it add README.md</a:t>
            </a:r>
          </a:p>
          <a:p>
            <a:r>
              <a:rPr lang="en-US" sz="2400" dirty="0">
                <a:latin typeface="Courier"/>
                <a:cs typeface="Courier"/>
              </a:rPr>
              <a:t>g</a:t>
            </a:r>
            <a:r>
              <a:rPr lang="mr-IN" sz="2400" dirty="0">
                <a:latin typeface="Courier"/>
                <a:cs typeface="Courier"/>
              </a:rPr>
              <a:t>it commit –m “first commit”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835328" y="5824505"/>
            <a:ext cx="8026449" cy="8641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Note that when you do a commit you always need to provide a message describing the changes you have applied.</a:t>
            </a:r>
          </a:p>
        </p:txBody>
      </p:sp>
    </p:spTree>
    <p:extLst>
      <p:ext uri="{BB962C8B-B14F-4D97-AF65-F5344CB8AC3E}">
        <p14:creationId xmlns:p14="http://schemas.microsoft.com/office/powerpoint/2010/main" val="3490630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Synchronize the Local Repository with the Remote One on </a:t>
            </a:r>
            <a:r>
              <a:rPr lang="en-US" sz="4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GitHub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0" y="1384408"/>
            <a:ext cx="8534445" cy="24660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the terminal, inside the directory containing your repository, type the following: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n-I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555" y="2361205"/>
            <a:ext cx="8026449" cy="12926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git remote add origin https://</a:t>
            </a:r>
            <a:r>
              <a:rPr lang="en-US" sz="2400" dirty="0" err="1">
                <a:latin typeface="Courier"/>
                <a:cs typeface="Courier"/>
              </a:rPr>
              <a:t>user@github.com</a:t>
            </a:r>
            <a:r>
              <a:rPr lang="en-US" sz="2400" i="1" dirty="0">
                <a:latin typeface="Courier"/>
                <a:cs typeface="Courier"/>
              </a:rPr>
              <a:t>&lt;</a:t>
            </a:r>
            <a:r>
              <a:rPr lang="en-US" sz="2400" i="1" dirty="0" err="1">
                <a:latin typeface="Courier"/>
                <a:cs typeface="Courier"/>
              </a:rPr>
              <a:t>remoteUrl</a:t>
            </a:r>
            <a:r>
              <a:rPr lang="en-US" sz="2400" i="1" dirty="0">
                <a:latin typeface="Courier"/>
                <a:cs typeface="Courier"/>
              </a:rPr>
              <a:t>&gt;</a:t>
            </a:r>
          </a:p>
          <a:p>
            <a:endParaRPr lang="en-US" sz="600" dirty="0">
              <a:latin typeface="Courier"/>
              <a:cs typeface="Courier"/>
            </a:endParaRPr>
          </a:p>
          <a:p>
            <a:r>
              <a:rPr lang="en-US" sz="2400" dirty="0" err="1">
                <a:latin typeface="Courier"/>
                <a:cs typeface="Courier"/>
              </a:rPr>
              <a:t>git</a:t>
            </a:r>
            <a:r>
              <a:rPr lang="en-US" sz="2400" dirty="0">
                <a:latin typeface="Courier"/>
                <a:cs typeface="Courier"/>
              </a:rPr>
              <a:t> push </a:t>
            </a:r>
            <a:r>
              <a:rPr lang="mr-IN" sz="2400" dirty="0">
                <a:latin typeface="Courier"/>
                <a:cs typeface="Courier"/>
              </a:rPr>
              <a:t>–</a:t>
            </a:r>
            <a:r>
              <a:rPr lang="en-US" sz="2400" dirty="0">
                <a:latin typeface="Courier"/>
                <a:cs typeface="Courier"/>
              </a:rPr>
              <a:t>u origin master</a:t>
            </a:r>
          </a:p>
        </p:txBody>
      </p:sp>
      <p:sp>
        <p:nvSpPr>
          <p:cNvPr id="10" name="CustomShape 2"/>
          <p:cNvSpPr/>
          <p:nvPr/>
        </p:nvSpPr>
        <p:spPr>
          <a:xfrm>
            <a:off x="0" y="3850464"/>
            <a:ext cx="9143640" cy="30075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Note that </a:t>
            </a: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&lt;</a:t>
            </a:r>
            <a:r>
              <a:rPr lang="en-IE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remoteUrl</a:t>
            </a: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&gt; </a:t>
            </a: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should be replaced with the GitHub URL of your remote repository. 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example: 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IE" sz="2000" spc="-1" dirty="0">
                <a:uFill>
                  <a:solidFill>
                    <a:srgbClr val="FFFFFF"/>
                  </a:solidFill>
                </a:uFill>
                <a:latin typeface="Calibri"/>
              </a:rPr>
              <a:t>      git remote add origin 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https://</a:t>
            </a:r>
            <a:r>
              <a:rPr lang="en-US" sz="2000" dirty="0">
                <a:latin typeface="Courier"/>
                <a:cs typeface="Courier"/>
                <a:hlinkClick r:id="rId3"/>
              </a:rPr>
              <a:t>lpasquale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@github.com/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Calibri"/>
              </a:rPr>
              <a:t>Users/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latin typeface="Calibri"/>
              </a:rPr>
              <a:t>liliana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Calibri"/>
              </a:rPr>
              <a:t>/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COMP10050.git</a:t>
            </a:r>
            <a:r>
              <a:rPr lang="en-IE" sz="2000" spc="-1" dirty="0"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</a:p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 slide 15 to see how to view the URL of your GitHub remote repository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n-I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3531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5062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Step 4: Check the Status of Your Files</a:t>
            </a:r>
          </a:p>
        </p:txBody>
      </p:sp>
    </p:spTree>
    <p:extLst>
      <p:ext uri="{BB962C8B-B14F-4D97-AF65-F5344CB8AC3E}">
        <p14:creationId xmlns:p14="http://schemas.microsoft.com/office/powerpoint/2010/main" val="2911328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Unmodified Files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666000" y="1259280"/>
            <a:ext cx="807192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your terminal go to the directory of your local repository and type:</a:t>
            </a:r>
            <a:endParaRPr lang="en-I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997920" y="2737080"/>
            <a:ext cx="7740360" cy="213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should show that your branch is up-to-date:</a:t>
            </a:r>
            <a:endParaRPr lang="en-I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Lucida Grande"/>
              <a:buChar char="-"/>
            </a:pPr>
            <a:r>
              <a:rPr lang="en-I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tracked files (i.e. files staged for commit)</a:t>
            </a:r>
            <a:endParaRPr lang="en-I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Lucida Grande"/>
              <a:buChar char="-"/>
            </a:pPr>
            <a:r>
              <a:rPr lang="en-I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modified files (files modified but not yet staged for commit)</a:t>
            </a:r>
            <a:endParaRPr lang="en-I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Lucida Grande"/>
              <a:buChar char="-"/>
            </a:pPr>
            <a:r>
              <a:rPr lang="en-I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untracked files (newly added files not staged for commit)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Lucida Grande"/>
              <a:buChar char="-"/>
            </a:pPr>
            <a:endParaRPr lang="en-I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I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example:</a:t>
            </a:r>
            <a:endParaRPr lang="en-I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7920" y="2179364"/>
            <a:ext cx="2336169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git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x-none" sz="2400" dirty="0">
                <a:latin typeface="Courier"/>
                <a:cs typeface="Courier"/>
              </a:rPr>
              <a:t>status</a:t>
            </a: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2" name="Picture 1" descr="Screenshot 2019-02-27 at 13.41.4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19"/>
          <a:stretch/>
        </p:blipFill>
        <p:spPr>
          <a:xfrm>
            <a:off x="1111589" y="4796363"/>
            <a:ext cx="6997684" cy="141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23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19-02-27 at 14.03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40" y="4453218"/>
            <a:ext cx="6896100" cy="19939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5277556" y="3048728"/>
            <a:ext cx="3460364" cy="1404490"/>
          </a:xfrm>
          <a:prstGeom prst="wedgeRectCallout">
            <a:avLst>
              <a:gd name="adj1" fmla="val -36348"/>
              <a:gd name="adj2" fmla="val 8283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Modified Files But Not Staged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666000" y="1259280"/>
            <a:ext cx="807192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Now, add a new file to your local repository (e.g., a simple </a:t>
            </a: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text</a:t>
            </a:r>
            <a:r>
              <a:rPr lang="en-I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file called Lab.txt) by typing the following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Now type the status command </a:t>
            </a: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endParaRPr lang="en-I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00460" lvl="1" indent="-342900">
              <a:buClr>
                <a:srgbClr val="000000"/>
              </a:buClr>
              <a:buFont typeface="Lucida Grande"/>
              <a:buChar char="-"/>
            </a:pPr>
            <a:endParaRPr lang="en-I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00460" lvl="1" indent="-342900">
              <a:buClr>
                <a:srgbClr val="000000"/>
              </a:buClr>
              <a:buFont typeface="Lucida Grande"/>
              <a:buChar char="-"/>
            </a:pPr>
            <a:endParaRPr lang="en-I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00460" lvl="1" indent="-342900">
              <a:buClr>
                <a:srgbClr val="000000"/>
              </a:buClr>
              <a:buFont typeface="Lucida Grande"/>
              <a:buChar char="-"/>
            </a:pPr>
            <a:endParaRPr lang="en-I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00460" lvl="1" indent="-342900">
              <a:buClr>
                <a:srgbClr val="000000"/>
              </a:buClr>
              <a:buFont typeface="Lucida Grande"/>
              <a:buChar char="-"/>
            </a:pPr>
            <a:endParaRPr lang="en-I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00460" lvl="1" indent="-342900">
              <a:buClr>
                <a:srgbClr val="000000"/>
              </a:buClr>
              <a:buFont typeface="Lucida Grande"/>
              <a:buChar char="-"/>
            </a:pPr>
            <a:endParaRPr lang="en-I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39" name="CustomShape 5"/>
          <p:cNvSpPr/>
          <p:nvPr/>
        </p:nvSpPr>
        <p:spPr>
          <a:xfrm>
            <a:off x="1025640" y="3573280"/>
            <a:ext cx="807192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25640" y="2071532"/>
            <a:ext cx="695268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e</a:t>
            </a:r>
            <a:r>
              <a:rPr lang="x-none" sz="2400" dirty="0">
                <a:latin typeface="Courier"/>
                <a:cs typeface="Courier"/>
              </a:rPr>
              <a:t>cho ‘My project’ &gt; Lab.txt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82084" y="3257781"/>
            <a:ext cx="2336169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git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x-none" sz="2400" dirty="0">
                <a:latin typeface="Courier"/>
                <a:cs typeface="Courier"/>
              </a:rPr>
              <a:t>status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82448" y="3048728"/>
            <a:ext cx="38554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560" lvl="1">
              <a:buClr>
                <a:srgbClr val="000000"/>
              </a:buClr>
            </a:pPr>
            <a:r>
              <a:rPr lang="en-I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 indicates that Lab.txt has not been selected to be included in the next version of your project in the next commit).</a:t>
            </a:r>
            <a:endParaRPr lang="en-IE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2649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Staged Files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666000" y="1259280"/>
            <a:ext cx="80719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 to your local repository directory and type</a:t>
            </a:r>
            <a:endParaRPr lang="en-I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5"/>
          <p:cNvSpPr/>
          <p:nvPr/>
        </p:nvSpPr>
        <p:spPr>
          <a:xfrm>
            <a:off x="693720" y="2441160"/>
            <a:ext cx="807192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Type the status command again to see that the Lab.txt is now tracked and staged to be committed</a:t>
            </a:r>
            <a:endParaRPr lang="en-I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25640" y="1754932"/>
            <a:ext cx="695268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g</a:t>
            </a:r>
            <a:r>
              <a:rPr lang="x-none" sz="2400" dirty="0">
                <a:latin typeface="Courier"/>
                <a:cs typeface="Courier"/>
              </a:rPr>
              <a:t>it add Lab.txt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10306" y="3231325"/>
            <a:ext cx="695268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g</a:t>
            </a:r>
            <a:r>
              <a:rPr lang="x-none" sz="2400" dirty="0">
                <a:latin typeface="Courier"/>
                <a:cs typeface="Courier"/>
              </a:rPr>
              <a:t>it status</a:t>
            </a: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3" name="Picture 2" descr="A picture containing knife&#10;&#10;Description automatically generated">
            <a:extLst>
              <a:ext uri="{FF2B5EF4-FFF2-40B4-BE49-F238E27FC236}">
                <a16:creationId xmlns:a16="http://schemas.microsoft.com/office/drawing/2014/main" id="{AA05E7AE-BA09-1743-AA78-69EDAFECF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306" y="3744465"/>
            <a:ext cx="5372100" cy="1257300"/>
          </a:xfrm>
          <a:prstGeom prst="rect">
            <a:avLst/>
          </a:prstGeom>
        </p:spPr>
      </p:pic>
      <p:sp>
        <p:nvSpPr>
          <p:cNvPr id="245" name="CustomShape 6"/>
          <p:cNvSpPr/>
          <p:nvPr/>
        </p:nvSpPr>
        <p:spPr>
          <a:xfrm>
            <a:off x="666000" y="4883680"/>
            <a:ext cx="8071920" cy="191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can tell that it is staged because it is under “Changes to be committed” heading.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file will be placed in the next version of your project when you perform a commit.</a:t>
            </a:r>
            <a:endParaRPr lang="en-I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8449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Committing Your Changes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453400" y="4287523"/>
            <a:ext cx="807192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Remember that only the files that are staged (i.e., you have run </a:t>
            </a:r>
            <a:r>
              <a:rPr lang="en-IE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 add</a:t>
            </a: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I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since you edited them) will go into this commit.</a:t>
            </a:r>
            <a:endParaRPr lang="en-I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6"/>
          <p:cNvSpPr/>
          <p:nvPr/>
        </p:nvSpPr>
        <p:spPr>
          <a:xfrm>
            <a:off x="453400" y="1310834"/>
            <a:ext cx="807192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can type your commit message inline with the </a:t>
            </a:r>
            <a:r>
              <a:rPr lang="en-I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commit </a:t>
            </a:r>
            <a:r>
              <a:rPr lang="en-I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command by specifying it after a </a:t>
            </a:r>
            <a:r>
              <a:rPr lang="en-I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–m</a:t>
            </a:r>
            <a:r>
              <a:rPr lang="en-I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flag.</a:t>
            </a:r>
            <a:endParaRPr lang="en-I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3040" y="2266921"/>
            <a:ext cx="695268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g</a:t>
            </a:r>
            <a:r>
              <a:rPr lang="x-none" sz="2400" dirty="0">
                <a:latin typeface="Courier"/>
                <a:cs typeface="Courier"/>
              </a:rPr>
              <a:t>it commit </a:t>
            </a:r>
            <a:r>
              <a:rPr lang="mr-IN" sz="2400" dirty="0">
                <a:latin typeface="Courier"/>
                <a:cs typeface="Courier"/>
              </a:rPr>
              <a:t>–</a:t>
            </a:r>
            <a:r>
              <a:rPr lang="x-none" sz="2400" dirty="0">
                <a:latin typeface="Courier"/>
                <a:cs typeface="Courier"/>
              </a:rPr>
              <a:t>m “Lab.txt added”</a:t>
            </a: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A23FA50D-E5F2-0A47-8AB7-960DF9654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40" y="2832721"/>
            <a:ext cx="6061768" cy="118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47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5062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Step 5: Push files to the 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1316476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360" y="1154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Committing Your Changes Does Not Push them to the Remote Repository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491262" y="2529280"/>
            <a:ext cx="807192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Remember that performing commits on your local repository will not propagate the new version of your project on the remote repository hosted on GitHub.</a:t>
            </a:r>
            <a:endParaRPr lang="en-I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6"/>
          <p:cNvSpPr/>
          <p:nvPr/>
        </p:nvSpPr>
        <p:spPr>
          <a:xfrm>
            <a:off x="491262" y="4347180"/>
            <a:ext cx="807192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can verify it logging in GitHub and opening your project.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won’t be able to see file “Lab.txt”</a:t>
            </a:r>
            <a:endParaRPr lang="en-I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1517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5062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Step 1: Install </a:t>
            </a:r>
            <a:r>
              <a:rPr lang="en-US" b="1" dirty="0" err="1"/>
              <a:t>Git</a:t>
            </a:r>
            <a:r>
              <a:rPr lang="en-US" b="1" dirty="0"/>
              <a:t> Command Line</a:t>
            </a:r>
          </a:p>
        </p:txBody>
      </p:sp>
    </p:spTree>
    <p:extLst>
      <p:ext uri="{BB962C8B-B14F-4D97-AF65-F5344CB8AC3E}">
        <p14:creationId xmlns:p14="http://schemas.microsoft.com/office/powerpoint/2010/main" val="2929551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Pushing to a remote repository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666720" y="1159200"/>
            <a:ext cx="833436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 push is essntially the transfer of your local information to </a:t>
            </a: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remote</a:t>
            </a:r>
            <a:r>
              <a:rPr lang="en-I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repository.</a:t>
            </a:r>
          </a:p>
          <a:p>
            <a:pPr>
              <a:lnSpc>
                <a:spcPct val="100000"/>
              </a:lnSpc>
            </a:pPr>
            <a:endParaRPr lang="en-I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I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you open the terminal and go inside the directory containing your project and type the following</a:t>
            </a:r>
            <a:endParaRPr lang="en-I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4"/>
          <p:cNvSpPr/>
          <p:nvPr/>
        </p:nvSpPr>
        <p:spPr>
          <a:xfrm>
            <a:off x="666720" y="3958845"/>
            <a:ext cx="833436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I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command will execute correctly only if you have committed your changes locally.  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n-IE" sz="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I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 push will send all the local changes to the remote repository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n-IE" sz="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6720" y="3305924"/>
            <a:ext cx="695268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g</a:t>
            </a:r>
            <a:r>
              <a:rPr lang="x-none" sz="2400" dirty="0">
                <a:latin typeface="Courier"/>
                <a:cs typeface="Courier"/>
              </a:rPr>
              <a:t>it push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623033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Pushing to a remote repository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666720" y="1159200"/>
            <a:ext cx="833436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You should now be able to see file Lab.txt in your remote repository on GitHub</a:t>
            </a:r>
            <a:endParaRPr lang="en-I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6720" y="3305924"/>
            <a:ext cx="695268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g</a:t>
            </a:r>
            <a:r>
              <a:rPr lang="x-none" sz="2400" dirty="0">
                <a:latin typeface="Courier"/>
                <a:cs typeface="Courier"/>
              </a:rPr>
              <a:t>it push</a:t>
            </a: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2" name="Picture 1" descr="Screenshot 2019-02-27 at 18.17.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46" y="2113602"/>
            <a:ext cx="8538668" cy="344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364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Removing Files (1/2)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666000" y="1369800"/>
            <a:ext cx="8071920" cy="191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remove a file from Git, you have to remove it from your tracked files (i.e. remove it from the staging area) and then commit.  </a:t>
            </a:r>
            <a:endParaRPr lang="en-I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4"/>
          <p:cNvSpPr/>
          <p:nvPr/>
        </p:nvSpPr>
        <p:spPr>
          <a:xfrm>
            <a:off x="694080" y="2571300"/>
            <a:ext cx="731232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Remove file Lab.txt typing the following</a:t>
            </a:r>
            <a:endParaRPr lang="en-I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6"/>
          <p:cNvSpPr/>
          <p:nvPr/>
        </p:nvSpPr>
        <p:spPr>
          <a:xfrm>
            <a:off x="450526" y="4050049"/>
            <a:ext cx="807192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you simply remove the file using command </a:t>
            </a:r>
            <a:r>
              <a:rPr lang="en-I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rm,</a:t>
            </a:r>
            <a:r>
              <a:rPr lang="en-I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the file will show up under “Changed but not updated” (that is the unstaged area).</a:t>
            </a:r>
            <a:endParaRPr lang="en-I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3720" y="3013014"/>
            <a:ext cx="695268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r</a:t>
            </a:r>
            <a:r>
              <a:rPr lang="x-none" sz="2400" dirty="0">
                <a:latin typeface="Courier"/>
                <a:cs typeface="Courier"/>
              </a:rPr>
              <a:t>m Lab.txt</a:t>
            </a:r>
          </a:p>
          <a:p>
            <a:r>
              <a:rPr lang="en-US" sz="2400" dirty="0">
                <a:latin typeface="Courier"/>
                <a:cs typeface="Courier"/>
              </a:rPr>
              <a:t>g</a:t>
            </a:r>
            <a:r>
              <a:rPr lang="x-none" sz="2400" dirty="0">
                <a:latin typeface="Courier"/>
                <a:cs typeface="Courier"/>
              </a:rPr>
              <a:t>it status</a:t>
            </a: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2" name="Picture 1" descr="Screenshot 2019-02-27 at 18.20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80" y="5323944"/>
            <a:ext cx="67310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71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Removing Files (2/2)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0" name="CustomShape 7"/>
          <p:cNvSpPr/>
          <p:nvPr/>
        </p:nvSpPr>
        <p:spPr>
          <a:xfrm>
            <a:off x="282222" y="1386926"/>
            <a:ext cx="8595378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 </a:t>
            </a:r>
            <a:r>
              <a:rPr lang="en-IE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git rm </a:t>
            </a: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command instead also removes the files from your working directory.</a:t>
            </a: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endParaRPr lang="en-I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Type the following to stage the file’s removal</a:t>
            </a:r>
            <a:endParaRPr lang="en-I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8"/>
          <p:cNvSpPr/>
          <p:nvPr/>
        </p:nvSpPr>
        <p:spPr>
          <a:xfrm>
            <a:off x="467016" y="5086200"/>
            <a:ext cx="80719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I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file will be removed in the next commit and the changes will be propagated to the remote repository</a:t>
            </a:r>
            <a:endParaRPr lang="en-I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9236" y="2814188"/>
            <a:ext cx="695268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g</a:t>
            </a:r>
            <a:r>
              <a:rPr lang="x-none" sz="2400" dirty="0">
                <a:latin typeface="Courier"/>
                <a:cs typeface="Courier"/>
              </a:rPr>
              <a:t>it rm Lab.txt</a:t>
            </a:r>
          </a:p>
        </p:txBody>
      </p:sp>
      <p:sp>
        <p:nvSpPr>
          <p:cNvPr id="11" name="CustomShape 2"/>
          <p:cNvSpPr/>
          <p:nvPr/>
        </p:nvSpPr>
        <p:spPr>
          <a:xfrm>
            <a:off x="282222" y="3549301"/>
            <a:ext cx="807192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I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Alternatively to remove the file from git, but still keeping it in your working directory. Type:</a:t>
            </a:r>
            <a:endParaRPr lang="en-I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9236" y="4371181"/>
            <a:ext cx="695268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g</a:t>
            </a:r>
            <a:r>
              <a:rPr lang="x-none" sz="2400" dirty="0">
                <a:latin typeface="Courier"/>
                <a:cs typeface="Courier"/>
              </a:rPr>
              <a:t>it rm </a:t>
            </a:r>
            <a:r>
              <a:rPr lang="mr-IN" sz="2400" dirty="0">
                <a:latin typeface="Courier"/>
                <a:cs typeface="Courier"/>
              </a:rPr>
              <a:t>--</a:t>
            </a:r>
            <a:r>
              <a:rPr lang="x-none" sz="2400" dirty="0">
                <a:latin typeface="Courier"/>
                <a:cs typeface="Courier"/>
              </a:rPr>
              <a:t>cached Lab.txt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90346" y="5937885"/>
            <a:ext cx="695268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g</a:t>
            </a:r>
            <a:r>
              <a:rPr lang="x-none" sz="2400" dirty="0">
                <a:latin typeface="Courier"/>
                <a:cs typeface="Courier"/>
              </a:rPr>
              <a:t>it commit </a:t>
            </a:r>
            <a:r>
              <a:rPr lang="mr-IN" sz="2400" dirty="0">
                <a:latin typeface="Courier"/>
                <a:cs typeface="Courier"/>
              </a:rPr>
              <a:t>–</a:t>
            </a:r>
            <a:r>
              <a:rPr lang="x-none" sz="2400" dirty="0">
                <a:latin typeface="Courier"/>
                <a:cs typeface="Courier"/>
              </a:rPr>
              <a:t>m “Lab.txt removed”</a:t>
            </a:r>
          </a:p>
          <a:p>
            <a:r>
              <a:rPr lang="en-US" sz="2400" dirty="0">
                <a:latin typeface="Courier"/>
                <a:cs typeface="Courier"/>
              </a:rPr>
              <a:t>g</a:t>
            </a:r>
            <a:r>
              <a:rPr lang="x-none" sz="2400" dirty="0">
                <a:latin typeface="Courier"/>
                <a:cs typeface="Courier"/>
              </a:rPr>
              <a:t>it push</a:t>
            </a:r>
          </a:p>
        </p:txBody>
      </p:sp>
    </p:spTree>
    <p:extLst>
      <p:ext uri="{BB962C8B-B14F-4D97-AF65-F5344CB8AC3E}">
        <p14:creationId xmlns:p14="http://schemas.microsoft.com/office/powerpoint/2010/main" val="1855960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5062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Step 6: Collaborate with Another Teammate</a:t>
            </a:r>
          </a:p>
        </p:txBody>
      </p:sp>
    </p:spTree>
    <p:extLst>
      <p:ext uri="{BB962C8B-B14F-4D97-AF65-F5344CB8AC3E}">
        <p14:creationId xmlns:p14="http://schemas.microsoft.com/office/powerpoint/2010/main" val="6305532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2"/>
          <p:cNvSpPr/>
          <p:nvPr/>
        </p:nvSpPr>
        <p:spPr>
          <a:xfrm>
            <a:off x="479414" y="1154880"/>
            <a:ext cx="8664226" cy="14935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First, pair with a colleague who is sitting next to you.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E" sz="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One of the persons in the pair can add the other as a collaborator to his/her project.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IE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Assign roles: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E" sz="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One person in the pair will impersonate </a:t>
            </a:r>
            <a:r>
              <a:rPr lang="en-IE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Person A</a:t>
            </a: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(i.e. the one that adds a collaborator)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 other person in the pair will impersonate </a:t>
            </a:r>
            <a:r>
              <a:rPr lang="en-IE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Person B</a:t>
            </a: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(i.e. the one that is added as a collaborator).</a:t>
            </a:r>
            <a:endParaRPr lang="en-I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>
              <a:lnSpc>
                <a:spcPct val="100000"/>
              </a:lnSpc>
            </a:pPr>
            <a:endParaRPr lang="en-I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endParaRPr lang="en-I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 in a group of 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8543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0" y="156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Cloning an Existing Repository (1/3)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652320" y="851470"/>
            <a:ext cx="8071920" cy="20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 a copy of an existing repository you would like to contribute to.</a:t>
            </a:r>
            <a:endParaRPr lang="en-I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I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" name="Picture 1" descr="Screenshot 2019-02-27 at 18.32.2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737"/>
          <a:stretch/>
        </p:blipFill>
        <p:spPr>
          <a:xfrm>
            <a:off x="996266" y="3223005"/>
            <a:ext cx="7362426" cy="738372"/>
          </a:xfrm>
          <a:prstGeom prst="rect">
            <a:avLst/>
          </a:prstGeom>
        </p:spPr>
      </p:pic>
      <p:sp>
        <p:nvSpPr>
          <p:cNvPr id="230" name="CustomShape 4"/>
          <p:cNvSpPr/>
          <p:nvPr/>
        </p:nvSpPr>
        <p:spPr>
          <a:xfrm>
            <a:off x="254000" y="1205584"/>
            <a:ext cx="8889640" cy="20110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n-IE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Person A </a:t>
            </a: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should invite Person B to collaborate to his/her project 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the GitHub page of the project </a:t>
            </a:r>
            <a:r>
              <a:rPr lang="en-IE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Person A</a:t>
            </a: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should select Settings &gt;&gt; Manage Access and type the GitHub username of Person B in the tab below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FE56C5-0BA6-3545-B01E-915C77DA4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266" y="3942512"/>
            <a:ext cx="6515100" cy="289980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215F46A-8D33-0C4B-B409-B5AED08C3EA2}"/>
              </a:ext>
            </a:extLst>
          </p:cNvPr>
          <p:cNvSpPr/>
          <p:nvPr/>
        </p:nvSpPr>
        <p:spPr>
          <a:xfrm>
            <a:off x="5269841" y="3655297"/>
            <a:ext cx="1016088" cy="35131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4632" y="4157353"/>
            <a:ext cx="1016088" cy="31967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57699" y="6351306"/>
            <a:ext cx="1270001" cy="35131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ular Callout 2"/>
          <p:cNvSpPr/>
          <p:nvPr/>
        </p:nvSpPr>
        <p:spPr>
          <a:xfrm>
            <a:off x="5727700" y="5561351"/>
            <a:ext cx="1979129" cy="608240"/>
          </a:xfrm>
          <a:prstGeom prst="wedgeRectCallout">
            <a:avLst>
              <a:gd name="adj1" fmla="val -44907"/>
              <a:gd name="adj2" fmla="val 11354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GitHub</a:t>
            </a:r>
            <a:r>
              <a:rPr lang="en-US" dirty="0">
                <a:solidFill>
                  <a:schemeClr val="tx1"/>
                </a:solidFill>
              </a:rPr>
              <a:t> username of Person B</a:t>
            </a:r>
          </a:p>
        </p:txBody>
      </p:sp>
    </p:spTree>
    <p:extLst>
      <p:ext uri="{BB962C8B-B14F-4D97-AF65-F5344CB8AC3E}">
        <p14:creationId xmlns:p14="http://schemas.microsoft.com/office/powerpoint/2010/main" val="3278051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2"/>
          <p:cNvSpPr/>
          <p:nvPr/>
        </p:nvSpPr>
        <p:spPr>
          <a:xfrm>
            <a:off x="479414" y="1154880"/>
            <a:ext cx="8071920" cy="14935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E" sz="2400" b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Now Person B should do the following </a:t>
            </a:r>
            <a:endParaRPr lang="en-IE" sz="2400" b="1" u="sng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I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endParaRPr lang="en-I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79414" y="2252556"/>
            <a:ext cx="8071920" cy="14935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the terminal, create a new directory where to place the new repository</a:t>
            </a:r>
            <a:endParaRPr lang="en-I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Cloning an Existing Repository (2/3)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942" y="3077534"/>
            <a:ext cx="6952680" cy="1200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c</a:t>
            </a:r>
            <a:r>
              <a:rPr lang="x-none" sz="2400" dirty="0">
                <a:latin typeface="Courier"/>
                <a:cs typeface="Courier"/>
              </a:rPr>
              <a:t>d ..</a:t>
            </a:r>
          </a:p>
          <a:p>
            <a:r>
              <a:rPr lang="en-US" sz="2400" dirty="0">
                <a:latin typeface="Courier"/>
                <a:cs typeface="Courier"/>
              </a:rPr>
              <a:t>m</a:t>
            </a:r>
            <a:r>
              <a:rPr lang="x-none" sz="2400" dirty="0">
                <a:latin typeface="Courier"/>
                <a:cs typeface="Courier"/>
              </a:rPr>
              <a:t>kdir newRepository</a:t>
            </a:r>
          </a:p>
          <a:p>
            <a:r>
              <a:rPr lang="en-US" sz="2400" dirty="0">
                <a:latin typeface="Courier"/>
                <a:cs typeface="Courier"/>
              </a:rPr>
              <a:t>c</a:t>
            </a:r>
            <a:r>
              <a:rPr lang="x-none" sz="2400" dirty="0">
                <a:latin typeface="Courier"/>
                <a:cs typeface="Courier"/>
              </a:rPr>
              <a:t>d newRepository</a:t>
            </a:r>
          </a:p>
        </p:txBody>
      </p:sp>
      <p:sp>
        <p:nvSpPr>
          <p:cNvPr id="8" name="CustomShape 2"/>
          <p:cNvSpPr/>
          <p:nvPr/>
        </p:nvSpPr>
        <p:spPr>
          <a:xfrm>
            <a:off x="479414" y="4397959"/>
            <a:ext cx="8071920" cy="14935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Clone the new repository </a:t>
            </a:r>
            <a:endParaRPr lang="en-I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I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880907"/>
            <a:ext cx="9143640" cy="430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latin typeface="Courier"/>
                <a:cs typeface="Courier"/>
              </a:rPr>
              <a:t>git clone </a:t>
            </a:r>
            <a:r>
              <a:rPr lang="en-US" sz="2200" dirty="0">
                <a:latin typeface="Courier"/>
              </a:rPr>
              <a:t>https://</a:t>
            </a:r>
            <a:r>
              <a:rPr lang="en-US" sz="2200" dirty="0">
                <a:latin typeface="Courier"/>
                <a:cs typeface="Courier"/>
                <a:hlinkClick r:id="rId3"/>
              </a:rPr>
              <a:t>user@github.com</a:t>
            </a:r>
            <a:r>
              <a:rPr lang="en-US" sz="2200" dirty="0">
                <a:latin typeface="Courier"/>
                <a:cs typeface="Courier"/>
              </a:rPr>
              <a:t> &lt;</a:t>
            </a:r>
            <a:r>
              <a:rPr lang="en-US" sz="2200" dirty="0" err="1">
                <a:latin typeface="Courier"/>
                <a:cs typeface="Courier"/>
              </a:rPr>
              <a:t>other_GitHub_url</a:t>
            </a:r>
            <a:r>
              <a:rPr lang="en-US" sz="2200" dirty="0">
                <a:latin typeface="Courier"/>
                <a:cs typeface="Courier"/>
              </a:rPr>
              <a:t>&gt;</a:t>
            </a:r>
            <a:endParaRPr lang="x-none" sz="2200" dirty="0">
              <a:latin typeface="Courier"/>
              <a:cs typeface="Courier"/>
            </a:endParaRPr>
          </a:p>
        </p:txBody>
      </p:sp>
      <p:sp>
        <p:nvSpPr>
          <p:cNvPr id="10" name="CustomShape 2"/>
          <p:cNvSpPr/>
          <p:nvPr/>
        </p:nvSpPr>
        <p:spPr>
          <a:xfrm>
            <a:off x="-85026" y="5463065"/>
            <a:ext cx="9229026" cy="14935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buFont typeface="Arial"/>
              <a:buChar char="•"/>
            </a:pP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 that </a:t>
            </a:r>
            <a:r>
              <a:rPr lang="en-US" sz="2400" dirty="0">
                <a:latin typeface="Courier"/>
                <a:cs typeface="Courier"/>
              </a:rPr>
              <a:t>&lt;</a:t>
            </a:r>
            <a:r>
              <a:rPr lang="en-US" sz="2400" dirty="0" err="1">
                <a:latin typeface="Courier"/>
                <a:cs typeface="Courier"/>
              </a:rPr>
              <a:t>other_GitHub_url</a:t>
            </a:r>
            <a:r>
              <a:rPr lang="en-US" sz="2400" dirty="0">
                <a:latin typeface="Courier"/>
                <a:cs typeface="Courier"/>
              </a:rPr>
              <a:t>&gt;</a:t>
            </a:r>
            <a:r>
              <a:rPr lang="en-US" sz="2400" dirty="0">
                <a:latin typeface="Calibri"/>
                <a:cs typeface="Calibri"/>
              </a:rPr>
              <a:t> should be replaced with the GitHub </a:t>
            </a:r>
            <a:r>
              <a:rPr lang="en-US" sz="2400" dirty="0" err="1">
                <a:latin typeface="Calibri"/>
                <a:cs typeface="Calibri"/>
              </a:rPr>
              <a:t>url</a:t>
            </a:r>
            <a:r>
              <a:rPr lang="en-US" sz="2400" dirty="0">
                <a:latin typeface="Calibri"/>
                <a:cs typeface="Calibri"/>
              </a:rPr>
              <a:t> of the repository of Person A. For example:                          git clone </a:t>
            </a:r>
            <a:r>
              <a:rPr lang="en-US" dirty="0"/>
              <a:t>https://</a:t>
            </a:r>
            <a:r>
              <a:rPr lang="en-US" dirty="0" err="1"/>
              <a:t>lpasquale@github.com</a:t>
            </a:r>
            <a:r>
              <a:rPr lang="en-US" dirty="0"/>
              <a:t>/Users/</a:t>
            </a:r>
            <a:r>
              <a:rPr lang="en-US" dirty="0" err="1"/>
              <a:t>liliana</a:t>
            </a:r>
            <a:r>
              <a:rPr lang="en-US" dirty="0"/>
              <a:t>/COMP10050.git</a:t>
            </a:r>
            <a:r>
              <a:rPr lang="en-IE" sz="2400" dirty="0"/>
              <a:t> </a:t>
            </a:r>
            <a:endParaRPr lang="x-none" sz="2400" dirty="0">
              <a:latin typeface="Calibri"/>
              <a:cs typeface="Calibri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462482" y="1727628"/>
            <a:ext cx="8071920" cy="14935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Accept the invitation sent by Person A</a:t>
            </a:r>
            <a:endParaRPr lang="en-I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I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28799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2"/>
          <p:cNvSpPr/>
          <p:nvPr/>
        </p:nvSpPr>
        <p:spPr>
          <a:xfrm>
            <a:off x="479414" y="1154880"/>
            <a:ext cx="8071920" cy="14935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>
              <a:lnSpc>
                <a:spcPct val="100000"/>
              </a:lnSpc>
            </a:pPr>
            <a:endParaRPr lang="en-I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endParaRPr lang="en-I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79414" y="2252556"/>
            <a:ext cx="8071920" cy="14935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Person B should now be able to see inside directory </a:t>
            </a: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newRepository </a:t>
            </a: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content of the repository created by person A (e.g., file README.md). To do so </a:t>
            </a: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Person B should type the following</a:t>
            </a:r>
            <a:endParaRPr lang="en-I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</a:pPr>
            <a:endParaRPr lang="en-I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Cloning an Existing Repository (3/3)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942" y="3918077"/>
            <a:ext cx="695268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x-none" sz="2400" dirty="0">
                <a:latin typeface="Courier"/>
                <a:cs typeface="Courier"/>
              </a:rPr>
              <a:t>ls</a:t>
            </a:r>
          </a:p>
        </p:txBody>
      </p:sp>
    </p:spTree>
    <p:extLst>
      <p:ext uri="{BB962C8B-B14F-4D97-AF65-F5344CB8AC3E}">
        <p14:creationId xmlns:p14="http://schemas.microsoft.com/office/powerpoint/2010/main" val="2697599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Person A modifies the Repository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0" name="CustomShape 3"/>
          <p:cNvSpPr/>
          <p:nvPr/>
        </p:nvSpPr>
        <p:spPr>
          <a:xfrm>
            <a:off x="666720" y="1159200"/>
            <a:ext cx="833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Person A now opens file README.md and modifies it, for example, by adding new text.</a:t>
            </a:r>
            <a:endParaRPr lang="en-I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666720" y="2395822"/>
            <a:ext cx="833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Person A subsequently commit changes in the local repository</a:t>
            </a:r>
            <a:endParaRPr lang="en-I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35942" y="3381983"/>
            <a:ext cx="695268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g</a:t>
            </a:r>
            <a:r>
              <a:rPr lang="x-none" sz="2400" dirty="0">
                <a:latin typeface="Courier"/>
                <a:cs typeface="Courier"/>
              </a:rPr>
              <a:t>it add README.md</a:t>
            </a:r>
          </a:p>
          <a:p>
            <a:r>
              <a:rPr lang="en-US" sz="2400" dirty="0">
                <a:latin typeface="Courier"/>
                <a:cs typeface="Courier"/>
              </a:rPr>
              <a:t>g</a:t>
            </a:r>
            <a:r>
              <a:rPr lang="x-none" sz="2400" dirty="0">
                <a:latin typeface="Courier"/>
                <a:cs typeface="Courier"/>
              </a:rPr>
              <a:t>it commit </a:t>
            </a:r>
            <a:r>
              <a:rPr lang="mr-IN" sz="2400" dirty="0">
                <a:latin typeface="Courier"/>
                <a:cs typeface="Courier"/>
              </a:rPr>
              <a:t>–</a:t>
            </a:r>
            <a:r>
              <a:rPr lang="x-none" sz="2400" dirty="0">
                <a:latin typeface="Courier"/>
                <a:cs typeface="Courier"/>
              </a:rPr>
              <a:t>m “README modified”</a:t>
            </a:r>
          </a:p>
        </p:txBody>
      </p:sp>
      <p:sp>
        <p:nvSpPr>
          <p:cNvPr id="9" name="CustomShape 3"/>
          <p:cNvSpPr/>
          <p:nvPr/>
        </p:nvSpPr>
        <p:spPr>
          <a:xfrm>
            <a:off x="743951" y="4636667"/>
            <a:ext cx="833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Person A subsequently push the changes in the remote repository</a:t>
            </a:r>
            <a:endParaRPr lang="en-I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35942" y="5679272"/>
            <a:ext cx="695268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g</a:t>
            </a:r>
            <a:r>
              <a:rPr lang="x-none" sz="2400" dirty="0">
                <a:latin typeface="Courier"/>
                <a:cs typeface="Courier"/>
              </a:rPr>
              <a:t>it push</a:t>
            </a:r>
          </a:p>
        </p:txBody>
      </p:sp>
    </p:spTree>
    <p:extLst>
      <p:ext uri="{BB962C8B-B14F-4D97-AF65-F5344CB8AC3E}">
        <p14:creationId xmlns:p14="http://schemas.microsoft.com/office/powerpoint/2010/main" val="28941405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Installation on Windows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666000" y="1259280"/>
            <a:ext cx="8071920" cy="10552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Download </a:t>
            </a: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Git from </a:t>
            </a:r>
            <a:r>
              <a:rPr lang="en-IE" sz="28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Git for Windows </a:t>
            </a: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at</a:t>
            </a:r>
            <a:r>
              <a:rPr lang="en-IE" sz="28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3"/>
              </a:rPr>
              <a:t>http://msysgit.github.io/</a:t>
            </a: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Install it.</a:t>
            </a:r>
            <a:endParaRPr lang="en-I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29978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Person B retrieves Remote Changes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0" name="CustomShape 3"/>
          <p:cNvSpPr/>
          <p:nvPr/>
        </p:nvSpPr>
        <p:spPr>
          <a:xfrm>
            <a:off x="666720" y="1159200"/>
            <a:ext cx="833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Now if Person B opens the file README.md inside folder </a:t>
            </a:r>
            <a:r>
              <a:rPr lang="en-IE" sz="2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newRepository,</a:t>
            </a:r>
            <a:r>
              <a:rPr lang="en-I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s/he won’t be able to view the changes that Person A has performed.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retrieve the changes Person A has performed it  will be necessary to enter directory </a:t>
            </a:r>
            <a:r>
              <a:rPr lang="en-I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newRepository</a:t>
            </a:r>
            <a:r>
              <a:rPr lang="en-I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from the terminal and type</a:t>
            </a:r>
            <a:endParaRPr lang="en-I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38386" y="4268158"/>
            <a:ext cx="695268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g</a:t>
            </a:r>
            <a:r>
              <a:rPr lang="x-none" sz="2400" dirty="0">
                <a:latin typeface="Courier"/>
                <a:cs typeface="Courier"/>
              </a:rPr>
              <a:t>it pull</a:t>
            </a:r>
          </a:p>
        </p:txBody>
      </p:sp>
      <p:sp>
        <p:nvSpPr>
          <p:cNvPr id="11" name="CustomShape 3"/>
          <p:cNvSpPr/>
          <p:nvPr/>
        </p:nvSpPr>
        <p:spPr>
          <a:xfrm>
            <a:off x="452231" y="4867600"/>
            <a:ext cx="833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Now if Person B </a:t>
            </a:r>
            <a:r>
              <a:rPr lang="en-I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opens file </a:t>
            </a:r>
            <a:r>
              <a:rPr lang="en-I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README.md inside folder newRepository, s/he will be able to view the changes that Person A has applied.</a:t>
            </a:r>
          </a:p>
        </p:txBody>
      </p:sp>
    </p:spTree>
    <p:extLst>
      <p:ext uri="{BB962C8B-B14F-4D97-AF65-F5344CB8AC3E}">
        <p14:creationId xmlns:p14="http://schemas.microsoft.com/office/powerpoint/2010/main" val="25106667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5062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Step 7: Deal with conflicts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30908" y="3649220"/>
            <a:ext cx="89127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In this exercise you will merge 2 branches that contain conflicting files.</a:t>
            </a:r>
          </a:p>
        </p:txBody>
      </p:sp>
    </p:spTree>
    <p:extLst>
      <p:ext uri="{BB962C8B-B14F-4D97-AF65-F5344CB8AC3E}">
        <p14:creationId xmlns:p14="http://schemas.microsoft.com/office/powerpoint/2010/main" val="19832010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0" y="213840"/>
            <a:ext cx="9143640" cy="93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E" sz="4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Clone a New Repository</a:t>
            </a:r>
            <a:endParaRPr lang="en-I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2545" y="124385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0908" y="1243855"/>
            <a:ext cx="8912732" cy="4782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Now create a new folder outside your </a:t>
            </a:r>
            <a:r>
              <a:rPr lang="en-US" sz="2800" dirty="0" err="1"/>
              <a:t>Git</a:t>
            </a:r>
            <a:r>
              <a:rPr lang="en-US" sz="2800" dirty="0"/>
              <a:t> local repository</a:t>
            </a:r>
          </a:p>
          <a:p>
            <a:pPr lvl="1">
              <a:lnSpc>
                <a:spcPct val="120000"/>
              </a:lnSpc>
            </a:pPr>
            <a:r>
              <a:rPr lang="en-US" sz="2400" dirty="0" err="1">
                <a:latin typeface="Courier"/>
                <a:cs typeface="Courier"/>
              </a:rPr>
              <a:t>mkdir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git</a:t>
            </a:r>
            <a:r>
              <a:rPr lang="en-US" sz="2400" dirty="0">
                <a:latin typeface="Courier"/>
                <a:cs typeface="Courier"/>
              </a:rPr>
              <a:t>-conflicts</a:t>
            </a:r>
          </a:p>
          <a:p>
            <a:endParaRPr lang="en-US" sz="2400" dirty="0"/>
          </a:p>
          <a:p>
            <a:r>
              <a:rPr lang="en-US" sz="2800" dirty="0"/>
              <a:t>Clone a new repository:</a:t>
            </a:r>
          </a:p>
          <a:p>
            <a:pPr lvl="1"/>
            <a:r>
              <a:rPr lang="en-US" sz="2200" dirty="0" err="1">
                <a:latin typeface="Courier"/>
                <a:cs typeface="Courier"/>
              </a:rPr>
              <a:t>git</a:t>
            </a:r>
            <a:r>
              <a:rPr lang="en-US" sz="2200" dirty="0">
                <a:latin typeface="Courier"/>
                <a:cs typeface="Courier"/>
              </a:rPr>
              <a:t> clone https://</a:t>
            </a:r>
            <a:r>
              <a:rPr lang="en-US" sz="2200" dirty="0" err="1">
                <a:latin typeface="Courier"/>
                <a:cs typeface="Courier"/>
              </a:rPr>
              <a:t>github.com</a:t>
            </a:r>
            <a:r>
              <a:rPr lang="en-US" sz="2200" dirty="0">
                <a:latin typeface="Courier"/>
                <a:cs typeface="Courier"/>
              </a:rPr>
              <a:t>/</a:t>
            </a:r>
            <a:r>
              <a:rPr lang="en-US" sz="2200" dirty="0" err="1">
                <a:latin typeface="Courier"/>
                <a:cs typeface="Courier"/>
              </a:rPr>
              <a:t>hcs</a:t>
            </a:r>
            <a:r>
              <a:rPr lang="en-US" sz="2200" dirty="0">
                <a:latin typeface="Courier"/>
                <a:cs typeface="Courier"/>
              </a:rPr>
              <a:t>/</a:t>
            </a:r>
            <a:r>
              <a:rPr lang="en-US" sz="2200" dirty="0" err="1">
                <a:latin typeface="Courier"/>
                <a:cs typeface="Courier"/>
              </a:rPr>
              <a:t>bootcamp-git.git</a:t>
            </a:r>
            <a:endParaRPr lang="en-US" sz="2200" dirty="0">
              <a:latin typeface="Courier"/>
              <a:cs typeface="Courier"/>
            </a:endParaRPr>
          </a:p>
          <a:p>
            <a:endParaRPr lang="en-US" sz="2400" dirty="0"/>
          </a:p>
          <a:p>
            <a:r>
              <a:rPr lang="en-US" sz="2800" dirty="0">
                <a:cs typeface="Calibri"/>
              </a:rPr>
              <a:t>In your new repository go to the master branch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endParaRPr lang="en-US" sz="600" dirty="0"/>
          </a:p>
          <a:p>
            <a:endParaRPr lang="en-US" sz="600" dirty="0"/>
          </a:p>
          <a:p>
            <a:endParaRPr lang="en-US" sz="600" dirty="0"/>
          </a:p>
          <a:p>
            <a:r>
              <a:rPr lang="en-US" sz="2400" dirty="0">
                <a:cs typeface="Calibri"/>
              </a:rPr>
              <a:t>You should visualize the following message:</a:t>
            </a:r>
          </a:p>
          <a:p>
            <a:pPr lvl="1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Already on 'master'</a:t>
            </a:r>
          </a:p>
          <a:p>
            <a:pPr lvl="1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Your branch is up to date with 'origin/master'.</a:t>
            </a:r>
          </a:p>
          <a:p>
            <a:endParaRPr lang="en-US" sz="600" dirty="0"/>
          </a:p>
          <a:p>
            <a:endParaRPr lang="en-US" sz="600" dirty="0"/>
          </a:p>
        </p:txBody>
      </p:sp>
      <p:sp>
        <p:nvSpPr>
          <p:cNvPr id="5" name="Rectangle 4"/>
          <p:cNvSpPr/>
          <p:nvPr/>
        </p:nvSpPr>
        <p:spPr>
          <a:xfrm>
            <a:off x="702317" y="4055719"/>
            <a:ext cx="36938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git</a:t>
            </a:r>
            <a:r>
              <a:rPr lang="en-US" sz="2400" dirty="0">
                <a:latin typeface="Courier"/>
                <a:cs typeface="Courier"/>
              </a:rPr>
              <a:t> checkout master</a:t>
            </a:r>
          </a:p>
        </p:txBody>
      </p:sp>
    </p:spTree>
    <p:extLst>
      <p:ext uri="{BB962C8B-B14F-4D97-AF65-F5344CB8AC3E}">
        <p14:creationId xmlns:p14="http://schemas.microsoft.com/office/powerpoint/2010/main" val="8816883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0" y="213840"/>
            <a:ext cx="9143640" cy="93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E" sz="4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Conflicting Files (dog.c) </a:t>
            </a:r>
            <a:endParaRPr lang="en-I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2545" y="124385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0908" y="1243855"/>
            <a:ext cx="8912732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arenR"/>
            </a:pPr>
            <a:r>
              <a:rPr lang="en-US" sz="2800" dirty="0"/>
              <a:t>Open file </a:t>
            </a:r>
            <a:r>
              <a:rPr lang="en-US" sz="2800" dirty="0" err="1"/>
              <a:t>dog.c</a:t>
            </a:r>
            <a:r>
              <a:rPr lang="en-US" sz="2800" dirty="0"/>
              <a:t> in your repository</a:t>
            </a:r>
          </a:p>
          <a:p>
            <a:pPr marL="514350" indent="-514350">
              <a:buAutoNum type="arabicParenR"/>
            </a:pPr>
            <a:endParaRPr lang="en-US" sz="2800" dirty="0"/>
          </a:p>
          <a:p>
            <a:pPr marL="514350" indent="-514350">
              <a:buAutoNum type="arabicParenR"/>
            </a:pPr>
            <a:r>
              <a:rPr lang="en-US" sz="2800" dirty="0"/>
              <a:t>Edit the file to make it look like the one below:</a:t>
            </a:r>
          </a:p>
          <a:p>
            <a:pPr marL="514350" indent="-514350">
              <a:buAutoNum type="arabicParenR"/>
            </a:pPr>
            <a:endParaRPr lang="en-US" sz="2800" dirty="0"/>
          </a:p>
          <a:p>
            <a:pPr marL="514350" indent="-514350">
              <a:buAutoNum type="arabicParenR"/>
            </a:pPr>
            <a:endParaRPr lang="en-US" sz="2800" dirty="0"/>
          </a:p>
          <a:p>
            <a:pPr marL="514350" indent="-514350">
              <a:buAutoNum type="arabicParenR"/>
            </a:pPr>
            <a:endParaRPr lang="en-US" sz="2800" dirty="0"/>
          </a:p>
          <a:p>
            <a:pPr marL="514350" indent="-514350">
              <a:buAutoNum type="arabicParenR"/>
            </a:pPr>
            <a:endParaRPr lang="en-US" sz="2800" dirty="0"/>
          </a:p>
          <a:p>
            <a:pPr marL="514350" indent="-514350">
              <a:buAutoNum type="arabicParenR"/>
            </a:pPr>
            <a:endParaRPr lang="en-US" sz="2800" dirty="0"/>
          </a:p>
          <a:p>
            <a:pPr marL="514350" indent="-514350">
              <a:buAutoNum type="arabicParenR"/>
            </a:pPr>
            <a:r>
              <a:rPr lang="en-US" sz="2800" dirty="0"/>
              <a:t>Add the file to the staging area and commit:</a:t>
            </a:r>
          </a:p>
          <a:p>
            <a:endParaRPr lang="en-US" sz="2400" dirty="0"/>
          </a:p>
          <a:p>
            <a:endParaRPr lang="en-US" sz="2800" dirty="0">
              <a:cs typeface="Calibri"/>
            </a:endParaRPr>
          </a:p>
          <a:p>
            <a:endParaRPr lang="en-US" sz="2800" dirty="0">
              <a:cs typeface="Calibri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endParaRPr lang="en-US" sz="600" dirty="0"/>
          </a:p>
          <a:p>
            <a:endParaRPr lang="en-US" sz="600" dirty="0"/>
          </a:p>
          <a:p>
            <a:endParaRPr lang="en-US" sz="600" dirty="0"/>
          </a:p>
        </p:txBody>
      </p:sp>
      <p:sp>
        <p:nvSpPr>
          <p:cNvPr id="6" name="Rectangle 5"/>
          <p:cNvSpPr/>
          <p:nvPr/>
        </p:nvSpPr>
        <p:spPr>
          <a:xfrm>
            <a:off x="1492005" y="2690404"/>
            <a:ext cx="1362984" cy="181588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puppy</a:t>
            </a:r>
          </a:p>
          <a:p>
            <a:r>
              <a:rPr lang="en-US" sz="1600" dirty="0"/>
              <a:t>canine</a:t>
            </a:r>
          </a:p>
          <a:p>
            <a:r>
              <a:rPr lang="en-US" sz="1600" dirty="0"/>
              <a:t>wolf</a:t>
            </a:r>
          </a:p>
          <a:p>
            <a:r>
              <a:rPr lang="en-US" sz="1600" dirty="0"/>
              <a:t>bark</a:t>
            </a:r>
          </a:p>
          <a:p>
            <a:r>
              <a:rPr lang="en-US" sz="1600" dirty="0"/>
              <a:t>bow wow</a:t>
            </a:r>
          </a:p>
          <a:p>
            <a:r>
              <a:rPr lang="en-US" sz="1600" dirty="0"/>
              <a:t>corgi</a:t>
            </a:r>
          </a:p>
          <a:p>
            <a:r>
              <a:rPr lang="en-US" sz="1600" dirty="0"/>
              <a:t>shepherd</a:t>
            </a:r>
          </a:p>
        </p:txBody>
      </p:sp>
      <p:sp>
        <p:nvSpPr>
          <p:cNvPr id="7" name="Rectangle 6"/>
          <p:cNvSpPr/>
          <p:nvPr/>
        </p:nvSpPr>
        <p:spPr>
          <a:xfrm>
            <a:off x="795233" y="5236487"/>
            <a:ext cx="498676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git</a:t>
            </a:r>
            <a:r>
              <a:rPr lang="en-US" sz="2400" dirty="0">
                <a:latin typeface="Courier"/>
                <a:cs typeface="Courier"/>
              </a:rPr>
              <a:t> add </a:t>
            </a:r>
            <a:r>
              <a:rPr lang="en-US" sz="2400" dirty="0" err="1">
                <a:latin typeface="Courier"/>
                <a:cs typeface="Courier"/>
              </a:rPr>
              <a:t>dog.c</a:t>
            </a:r>
            <a:endParaRPr lang="en-US" sz="2400" dirty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2400" dirty="0" err="1">
                <a:latin typeface="Courier"/>
                <a:cs typeface="Courier"/>
              </a:rPr>
              <a:t>git</a:t>
            </a:r>
            <a:r>
              <a:rPr lang="en-US" sz="2400" dirty="0">
                <a:latin typeface="Courier"/>
                <a:cs typeface="Courier"/>
              </a:rPr>
              <a:t> commit </a:t>
            </a:r>
            <a:r>
              <a:rPr lang="mr-IN" sz="2400" dirty="0">
                <a:latin typeface="Courier"/>
                <a:cs typeface="Courier"/>
              </a:rPr>
              <a:t>–</a:t>
            </a:r>
            <a:r>
              <a:rPr lang="en-US" sz="2400" dirty="0">
                <a:latin typeface="Courier"/>
                <a:cs typeface="Courier"/>
              </a:rPr>
              <a:t>m “edited dog”</a:t>
            </a:r>
          </a:p>
        </p:txBody>
      </p:sp>
    </p:spTree>
    <p:extLst>
      <p:ext uri="{BB962C8B-B14F-4D97-AF65-F5344CB8AC3E}">
        <p14:creationId xmlns:p14="http://schemas.microsoft.com/office/powerpoint/2010/main" val="5362427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0" y="213840"/>
            <a:ext cx="9143640" cy="93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E" sz="4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Conflicting Files (dog.c) </a:t>
            </a:r>
            <a:endParaRPr lang="en-I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2545" y="124385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9864" y="1168023"/>
            <a:ext cx="8912732" cy="9725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arenR"/>
            </a:pPr>
            <a:r>
              <a:rPr lang="en-US" sz="2800" dirty="0"/>
              <a:t>Now change branch (origin/merge-exercise)</a:t>
            </a:r>
          </a:p>
          <a:p>
            <a:pPr marL="514350" indent="-514350">
              <a:buAutoNum type="arabicParenR"/>
            </a:pPr>
            <a:endParaRPr lang="en-US" sz="2800" dirty="0"/>
          </a:p>
          <a:p>
            <a:pPr marL="514350" indent="-514350">
              <a:buAutoNum type="arabicParenR"/>
            </a:pPr>
            <a:r>
              <a:rPr lang="en-US" sz="2800" dirty="0"/>
              <a:t>Edit the file </a:t>
            </a:r>
            <a:r>
              <a:rPr lang="en-US" sz="2800" dirty="0" err="1"/>
              <a:t>dog.c</a:t>
            </a:r>
            <a:r>
              <a:rPr lang="en-US" sz="2800" dirty="0"/>
              <a:t> to make it look like the one below:</a:t>
            </a:r>
          </a:p>
          <a:p>
            <a:pPr marL="514350" indent="-514350">
              <a:buAutoNum type="arabicParenR"/>
            </a:pPr>
            <a:endParaRPr lang="en-US" sz="2800" dirty="0"/>
          </a:p>
          <a:p>
            <a:pPr marL="514350" indent="-514350">
              <a:buAutoNum type="arabicParenR"/>
            </a:pPr>
            <a:endParaRPr lang="en-US" sz="2800" dirty="0"/>
          </a:p>
          <a:p>
            <a:pPr marL="514350" indent="-514350">
              <a:buAutoNum type="arabicParenR"/>
            </a:pPr>
            <a:endParaRPr lang="en-US" sz="2800" dirty="0"/>
          </a:p>
          <a:p>
            <a:pPr marL="514350" indent="-514350">
              <a:buAutoNum type="arabicParenR"/>
            </a:pPr>
            <a:endParaRPr lang="en-US" sz="2800" dirty="0"/>
          </a:p>
          <a:p>
            <a:pPr marL="514350" indent="-514350">
              <a:buAutoNum type="arabicParenR"/>
            </a:pPr>
            <a:endParaRPr lang="en-US" sz="2800" dirty="0"/>
          </a:p>
          <a:p>
            <a:pPr marL="514350" indent="-514350">
              <a:buAutoNum type="arabicParenR"/>
            </a:pPr>
            <a:endParaRPr lang="en-US" sz="2800" dirty="0"/>
          </a:p>
          <a:p>
            <a:pPr marL="514350" indent="-514350">
              <a:buAutoNum type="arabicParenR"/>
            </a:pPr>
            <a:endParaRPr lang="en-US" sz="2800" dirty="0"/>
          </a:p>
          <a:p>
            <a:pPr marL="514350" indent="-514350">
              <a:buAutoNum type="arabicParenR"/>
            </a:pPr>
            <a:endParaRPr lang="en-US" sz="2800" dirty="0"/>
          </a:p>
          <a:p>
            <a:pPr marL="514350" indent="-514350">
              <a:buAutoNum type="arabicParenR"/>
            </a:pPr>
            <a:endParaRPr lang="en-US" sz="1200" dirty="0"/>
          </a:p>
          <a:p>
            <a:r>
              <a:rPr lang="en-US" sz="2800" dirty="0"/>
              <a:t>3) Add the file to the staging area and commit.</a:t>
            </a:r>
          </a:p>
          <a:p>
            <a:pPr marL="514350" indent="-514350">
              <a:buAutoNum type="arabicParenR"/>
            </a:pPr>
            <a:endParaRPr lang="en-US" sz="2800" dirty="0"/>
          </a:p>
          <a:p>
            <a:pPr marL="514350" indent="-514350">
              <a:buAutoNum type="arabicParenR"/>
            </a:pPr>
            <a:endParaRPr lang="en-US" sz="2800" dirty="0"/>
          </a:p>
          <a:p>
            <a:pPr marL="514350" indent="-514350">
              <a:buAutoNum type="arabicParenR"/>
            </a:pPr>
            <a:endParaRPr lang="en-US" sz="2800" dirty="0"/>
          </a:p>
          <a:p>
            <a:pPr marL="514350" indent="-514350">
              <a:buAutoNum type="arabicParenR"/>
            </a:pPr>
            <a:endParaRPr lang="en-US" sz="2800" dirty="0"/>
          </a:p>
          <a:p>
            <a:pPr marL="514350" indent="-514350">
              <a:buAutoNum type="arabicParenR"/>
            </a:pPr>
            <a:endParaRPr lang="en-US" sz="2800" dirty="0"/>
          </a:p>
          <a:p>
            <a:endParaRPr lang="en-US" sz="2400" dirty="0"/>
          </a:p>
          <a:p>
            <a:endParaRPr lang="en-US" sz="2800" dirty="0">
              <a:cs typeface="Calibri"/>
            </a:endParaRPr>
          </a:p>
          <a:p>
            <a:endParaRPr lang="en-US" sz="2800" dirty="0">
              <a:cs typeface="Calibri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endParaRPr lang="en-US" sz="600" dirty="0"/>
          </a:p>
          <a:p>
            <a:endParaRPr lang="en-US" sz="600" dirty="0"/>
          </a:p>
          <a:p>
            <a:endParaRPr lang="en-US" sz="600" dirty="0"/>
          </a:p>
        </p:txBody>
      </p:sp>
      <p:sp>
        <p:nvSpPr>
          <p:cNvPr id="8" name="Rectangle 7"/>
          <p:cNvSpPr/>
          <p:nvPr/>
        </p:nvSpPr>
        <p:spPr>
          <a:xfrm>
            <a:off x="833144" y="1558663"/>
            <a:ext cx="6464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git</a:t>
            </a:r>
            <a:r>
              <a:rPr lang="en-US" sz="2400" dirty="0">
                <a:latin typeface="Courier"/>
                <a:cs typeface="Courier"/>
              </a:rPr>
              <a:t> checkout origin/merge-exercise</a:t>
            </a:r>
          </a:p>
        </p:txBody>
      </p:sp>
      <p:sp>
        <p:nvSpPr>
          <p:cNvPr id="9" name="Rectangle 8"/>
          <p:cNvSpPr/>
          <p:nvPr/>
        </p:nvSpPr>
        <p:spPr>
          <a:xfrm>
            <a:off x="833464" y="2766695"/>
            <a:ext cx="1623744" cy="332398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puppy</a:t>
            </a:r>
          </a:p>
          <a:p>
            <a:r>
              <a:rPr lang="en-US" sz="1400" dirty="0"/>
              <a:t>canine</a:t>
            </a:r>
          </a:p>
          <a:p>
            <a:r>
              <a:rPr lang="en-US" sz="1400" dirty="0"/>
              <a:t>wolf</a:t>
            </a:r>
          </a:p>
          <a:p>
            <a:r>
              <a:rPr lang="en-US" sz="1400" dirty="0"/>
              <a:t>bark</a:t>
            </a:r>
          </a:p>
          <a:p>
            <a:r>
              <a:rPr lang="en-US" sz="1400" dirty="0"/>
              <a:t>bow wow</a:t>
            </a:r>
          </a:p>
          <a:p>
            <a:r>
              <a:rPr lang="en-US" sz="1400" dirty="0" err="1"/>
              <a:t>pikachu</a:t>
            </a:r>
            <a:endParaRPr lang="en-US" sz="1400" dirty="0"/>
          </a:p>
          <a:p>
            <a:r>
              <a:rPr lang="en-US" sz="1400" dirty="0" err="1"/>
              <a:t>charmander</a:t>
            </a:r>
            <a:endParaRPr lang="en-US" sz="1400" dirty="0"/>
          </a:p>
          <a:p>
            <a:r>
              <a:rPr lang="en-US" sz="1400" dirty="0" err="1"/>
              <a:t>squirtle</a:t>
            </a:r>
            <a:endParaRPr lang="en-US" sz="1400" dirty="0"/>
          </a:p>
          <a:p>
            <a:r>
              <a:rPr lang="en-US" sz="1400" dirty="0" err="1"/>
              <a:t>bulbasaur</a:t>
            </a:r>
            <a:endParaRPr lang="en-US" sz="1400" dirty="0"/>
          </a:p>
          <a:p>
            <a:r>
              <a:rPr lang="en-US" sz="1400" dirty="0" err="1"/>
              <a:t>charmelon</a:t>
            </a:r>
            <a:endParaRPr lang="en-US" sz="1400" dirty="0"/>
          </a:p>
          <a:p>
            <a:r>
              <a:rPr lang="en-US" sz="1400" dirty="0" err="1"/>
              <a:t>charizard</a:t>
            </a:r>
            <a:endParaRPr lang="en-US" sz="1400" dirty="0"/>
          </a:p>
          <a:p>
            <a:r>
              <a:rPr lang="en-US" sz="1400" dirty="0" err="1"/>
              <a:t>ivysaur</a:t>
            </a:r>
            <a:endParaRPr lang="en-US" sz="1400" dirty="0"/>
          </a:p>
          <a:p>
            <a:r>
              <a:rPr lang="en-US" sz="1400" dirty="0" err="1"/>
              <a:t>venasaur</a:t>
            </a:r>
            <a:endParaRPr lang="en-US" sz="1400" dirty="0"/>
          </a:p>
          <a:p>
            <a:r>
              <a:rPr lang="en-US" sz="1400" dirty="0" err="1"/>
              <a:t>wartortle</a:t>
            </a:r>
            <a:endParaRPr lang="en-US" sz="1400" dirty="0"/>
          </a:p>
          <a:p>
            <a:r>
              <a:rPr lang="en-US" sz="1400" dirty="0" err="1"/>
              <a:t>blastoise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3399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0" y="213840"/>
            <a:ext cx="9143640" cy="93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E" sz="4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Two conflicting files</a:t>
            </a:r>
            <a:endParaRPr lang="en-I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2545" y="124385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0908" y="1243855"/>
            <a:ext cx="27738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dog.c</a:t>
            </a:r>
            <a:r>
              <a:rPr lang="en-US" sz="2800" dirty="0"/>
              <a:t> in the master branch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92545" y="2197962"/>
            <a:ext cx="1362984" cy="181588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puppy</a:t>
            </a:r>
          </a:p>
          <a:p>
            <a:r>
              <a:rPr lang="en-US" sz="1600" dirty="0"/>
              <a:t>canine</a:t>
            </a:r>
          </a:p>
          <a:p>
            <a:r>
              <a:rPr lang="en-US" sz="1600" dirty="0"/>
              <a:t>wolf</a:t>
            </a:r>
          </a:p>
          <a:p>
            <a:r>
              <a:rPr lang="en-US" sz="1600" dirty="0"/>
              <a:t>bark</a:t>
            </a:r>
          </a:p>
          <a:p>
            <a:r>
              <a:rPr lang="en-US" sz="1600" dirty="0"/>
              <a:t>bow wow</a:t>
            </a:r>
          </a:p>
          <a:p>
            <a:r>
              <a:rPr lang="en-US" sz="1600" dirty="0"/>
              <a:t>corgi</a:t>
            </a:r>
          </a:p>
          <a:p>
            <a:r>
              <a:rPr lang="en-US" sz="1600" dirty="0"/>
              <a:t>shepherd</a:t>
            </a:r>
          </a:p>
        </p:txBody>
      </p:sp>
      <p:sp>
        <p:nvSpPr>
          <p:cNvPr id="6" name="Rectangle 5"/>
          <p:cNvSpPr/>
          <p:nvPr/>
        </p:nvSpPr>
        <p:spPr>
          <a:xfrm>
            <a:off x="4840641" y="2197962"/>
            <a:ext cx="1623744" cy="403187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puppy</a:t>
            </a:r>
          </a:p>
          <a:p>
            <a:r>
              <a:rPr lang="en-US" sz="1600" dirty="0"/>
              <a:t>canine</a:t>
            </a:r>
          </a:p>
          <a:p>
            <a:r>
              <a:rPr lang="en-US" sz="1600" dirty="0"/>
              <a:t>wolf</a:t>
            </a:r>
          </a:p>
          <a:p>
            <a:r>
              <a:rPr lang="en-US" sz="1600" dirty="0"/>
              <a:t>bark</a:t>
            </a:r>
          </a:p>
          <a:p>
            <a:r>
              <a:rPr lang="en-US" sz="1600" dirty="0"/>
              <a:t>bow wow</a:t>
            </a:r>
          </a:p>
          <a:p>
            <a:r>
              <a:rPr lang="en-US" sz="1600" dirty="0" err="1"/>
              <a:t>pikachu</a:t>
            </a:r>
            <a:endParaRPr lang="en-US" sz="1600" dirty="0"/>
          </a:p>
          <a:p>
            <a:r>
              <a:rPr lang="en-US" sz="1600" dirty="0" err="1"/>
              <a:t>charmander</a:t>
            </a:r>
            <a:endParaRPr lang="en-US" sz="1600" dirty="0"/>
          </a:p>
          <a:p>
            <a:r>
              <a:rPr lang="en-US" sz="1600" dirty="0" err="1"/>
              <a:t>squirtle</a:t>
            </a:r>
            <a:endParaRPr lang="en-US" sz="1600" dirty="0"/>
          </a:p>
          <a:p>
            <a:r>
              <a:rPr lang="en-US" sz="1600" dirty="0" err="1"/>
              <a:t>bulbasaur</a:t>
            </a:r>
            <a:endParaRPr lang="en-US" sz="1600" dirty="0"/>
          </a:p>
          <a:p>
            <a:r>
              <a:rPr lang="en-US" sz="1600" dirty="0" err="1"/>
              <a:t>charmelon</a:t>
            </a:r>
            <a:endParaRPr lang="en-US" sz="1600" dirty="0"/>
          </a:p>
          <a:p>
            <a:r>
              <a:rPr lang="en-US" sz="1600" dirty="0" err="1"/>
              <a:t>charizard</a:t>
            </a:r>
            <a:endParaRPr lang="en-US" sz="1600" dirty="0"/>
          </a:p>
          <a:p>
            <a:r>
              <a:rPr lang="en-US" sz="1600" dirty="0" err="1"/>
              <a:t>ivysaur</a:t>
            </a:r>
            <a:endParaRPr lang="en-US" sz="1600" dirty="0"/>
          </a:p>
          <a:p>
            <a:r>
              <a:rPr lang="en-US" sz="1600" dirty="0" err="1"/>
              <a:t>venasaur</a:t>
            </a:r>
            <a:endParaRPr lang="en-US" sz="1600" dirty="0"/>
          </a:p>
          <a:p>
            <a:r>
              <a:rPr lang="en-US" sz="1600" dirty="0" err="1"/>
              <a:t>wartortle</a:t>
            </a:r>
            <a:endParaRPr lang="en-US" sz="1600" dirty="0"/>
          </a:p>
          <a:p>
            <a:r>
              <a:rPr lang="en-US" sz="1600" dirty="0" err="1"/>
              <a:t>blastoise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491716" y="1242298"/>
            <a:ext cx="46464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dog.c</a:t>
            </a:r>
            <a:r>
              <a:rPr lang="en-US" sz="2800" dirty="0"/>
              <a:t> in the </a:t>
            </a:r>
          </a:p>
          <a:p>
            <a:r>
              <a:rPr lang="en-US" sz="2800" dirty="0"/>
              <a:t>origin/merge-exercise branch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92545" y="4180344"/>
            <a:ext cx="39287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Merging the master and the origin/merge-exercise branch will cause conflicts because there are 2 different versions of file </a:t>
            </a:r>
            <a:r>
              <a:rPr lang="en-US" sz="2400" dirty="0" err="1">
                <a:solidFill>
                  <a:srgbClr val="FF0000"/>
                </a:solidFill>
              </a:rPr>
              <a:t>dog.c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  <a:p>
            <a:endParaRPr lang="en-US" sz="600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7759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0" y="213840"/>
            <a:ext cx="9143640" cy="93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E" sz="4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Merge master with origin/master</a:t>
            </a:r>
            <a:endParaRPr lang="en-I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2545" y="124385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0908" y="1243855"/>
            <a:ext cx="8912732" cy="4616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1) Return to the branch repository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2) Merge the master with origin/merge-exercise repository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You should visualize the following message</a:t>
            </a:r>
            <a:endParaRPr lang="en-US" sz="2400" dirty="0"/>
          </a:p>
          <a:p>
            <a:endParaRPr lang="en-US" sz="2800" dirty="0">
              <a:cs typeface="Calibri"/>
            </a:endParaRPr>
          </a:p>
          <a:p>
            <a:endParaRPr lang="en-US" sz="2800" dirty="0">
              <a:cs typeface="Calibri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endParaRPr lang="en-US" sz="600" dirty="0"/>
          </a:p>
          <a:p>
            <a:endParaRPr lang="en-US" sz="600" dirty="0"/>
          </a:p>
          <a:p>
            <a:endParaRPr lang="en-US" sz="600" dirty="0"/>
          </a:p>
        </p:txBody>
      </p:sp>
      <p:sp>
        <p:nvSpPr>
          <p:cNvPr id="5" name="Rectangle 4"/>
          <p:cNvSpPr/>
          <p:nvPr/>
        </p:nvSpPr>
        <p:spPr>
          <a:xfrm>
            <a:off x="795233" y="1802185"/>
            <a:ext cx="36938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git</a:t>
            </a:r>
            <a:r>
              <a:rPr lang="en-US" sz="2400" dirty="0">
                <a:latin typeface="Courier"/>
                <a:cs typeface="Courier"/>
              </a:rPr>
              <a:t> checkout master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795233" y="3159313"/>
            <a:ext cx="5910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git</a:t>
            </a:r>
            <a:r>
              <a:rPr lang="en-US" sz="2400" dirty="0">
                <a:latin typeface="Courier"/>
                <a:cs typeface="Courier"/>
              </a:rPr>
              <a:t> merge origin/merge-exercise</a:t>
            </a:r>
          </a:p>
        </p:txBody>
      </p:sp>
      <p:sp>
        <p:nvSpPr>
          <p:cNvPr id="4" name="Rectangle 3"/>
          <p:cNvSpPr/>
          <p:nvPr/>
        </p:nvSpPr>
        <p:spPr>
          <a:xfrm>
            <a:off x="392545" y="4447732"/>
            <a:ext cx="73265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Auto-merging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dog.c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CONFLICT (content): Merge conflict in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dog.c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Automatic merge failed; fix conflicts and then commit the result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48901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0" y="213840"/>
            <a:ext cx="9143640" cy="93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E" sz="4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Visualize the Conflicts</a:t>
            </a:r>
            <a:endParaRPr lang="en-I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2545" y="124385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0908" y="1243855"/>
            <a:ext cx="89127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1) Open file </a:t>
            </a:r>
            <a:r>
              <a:rPr lang="en-US" sz="2800" dirty="0" err="1"/>
              <a:t>dog.c</a:t>
            </a:r>
            <a:endParaRPr lang="en-US" sz="2800" dirty="0"/>
          </a:p>
        </p:txBody>
      </p:sp>
      <p:pic>
        <p:nvPicPr>
          <p:cNvPr id="8" name="Picture 7" descr="Screenshot 2020-03-04 at 09.49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09" y="1897315"/>
            <a:ext cx="3125769" cy="46844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255054" y="2930907"/>
            <a:ext cx="65595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Different parts present in the </a:t>
            </a:r>
            <a:r>
              <a:rPr lang="en-US" sz="2400" dirty="0" err="1"/>
              <a:t>dog.c</a:t>
            </a:r>
            <a:r>
              <a:rPr lang="en-US" sz="2400" dirty="0"/>
              <a:t> file in the master branch</a:t>
            </a:r>
          </a:p>
          <a:p>
            <a:endParaRPr lang="en-US" sz="600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43024" y="4237345"/>
            <a:ext cx="466396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Different parts present in the </a:t>
            </a:r>
            <a:r>
              <a:rPr lang="en-US" sz="2400" dirty="0" err="1">
                <a:solidFill>
                  <a:srgbClr val="000000"/>
                </a:solidFill>
              </a:rPr>
              <a:t>dog.c</a:t>
            </a:r>
            <a:r>
              <a:rPr lang="en-US" sz="2400" dirty="0">
                <a:solidFill>
                  <a:srgbClr val="000000"/>
                </a:solidFill>
              </a:rPr>
              <a:t> file in the origin/merge-exercise branch</a:t>
            </a:r>
            <a:endParaRPr lang="en-US" sz="600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7635" y="2978943"/>
            <a:ext cx="1560679" cy="73679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5254" y="4132169"/>
            <a:ext cx="3285424" cy="2449563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585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0" y="213840"/>
            <a:ext cx="9143640" cy="93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E" sz="4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Resolve the conflict</a:t>
            </a:r>
            <a:endParaRPr lang="en-I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2545" y="124385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0908" y="1243855"/>
            <a:ext cx="89127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 possible way to resolve the conflicts would be to edit the file </a:t>
            </a:r>
            <a:r>
              <a:rPr lang="en-US" sz="2800" dirty="0" err="1"/>
              <a:t>dog.c</a:t>
            </a:r>
            <a:r>
              <a:rPr lang="en-US" sz="2800" dirty="0"/>
              <a:t> as follows:</a:t>
            </a:r>
          </a:p>
        </p:txBody>
      </p:sp>
      <p:sp>
        <p:nvSpPr>
          <p:cNvPr id="4" name="Rectangle 3"/>
          <p:cNvSpPr/>
          <p:nvPr/>
        </p:nvSpPr>
        <p:spPr>
          <a:xfrm>
            <a:off x="2077482" y="2253688"/>
            <a:ext cx="2887063" cy="424731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puppy</a:t>
            </a:r>
          </a:p>
          <a:p>
            <a:r>
              <a:rPr lang="en-US" dirty="0"/>
              <a:t>canine</a:t>
            </a:r>
          </a:p>
          <a:p>
            <a:r>
              <a:rPr lang="en-US" dirty="0"/>
              <a:t>wolf</a:t>
            </a:r>
          </a:p>
          <a:p>
            <a:r>
              <a:rPr lang="en-US" dirty="0"/>
              <a:t>bark</a:t>
            </a:r>
          </a:p>
          <a:p>
            <a:r>
              <a:rPr lang="en-US" dirty="0"/>
              <a:t>bow wow</a:t>
            </a:r>
          </a:p>
          <a:p>
            <a:r>
              <a:rPr lang="en-US" dirty="0" err="1"/>
              <a:t>pikachu</a:t>
            </a:r>
            <a:endParaRPr lang="en-US" dirty="0"/>
          </a:p>
          <a:p>
            <a:r>
              <a:rPr lang="en-US" dirty="0" err="1"/>
              <a:t>charmander</a:t>
            </a:r>
            <a:endParaRPr lang="en-US" dirty="0"/>
          </a:p>
          <a:p>
            <a:r>
              <a:rPr lang="en-US" dirty="0" err="1"/>
              <a:t>squirtle</a:t>
            </a:r>
            <a:endParaRPr lang="en-US" dirty="0"/>
          </a:p>
          <a:p>
            <a:r>
              <a:rPr lang="en-US" dirty="0" err="1"/>
              <a:t>bulbasaur</a:t>
            </a:r>
            <a:endParaRPr lang="en-US" dirty="0"/>
          </a:p>
          <a:p>
            <a:r>
              <a:rPr lang="en-US" dirty="0" err="1"/>
              <a:t>charmelon</a:t>
            </a:r>
            <a:endParaRPr lang="en-US" dirty="0"/>
          </a:p>
          <a:p>
            <a:r>
              <a:rPr lang="en-US" dirty="0" err="1"/>
              <a:t>charizard</a:t>
            </a:r>
            <a:endParaRPr lang="en-US" dirty="0"/>
          </a:p>
          <a:p>
            <a:r>
              <a:rPr lang="en-US" dirty="0" err="1"/>
              <a:t>ivysaur</a:t>
            </a:r>
            <a:endParaRPr lang="en-US" dirty="0"/>
          </a:p>
          <a:p>
            <a:r>
              <a:rPr lang="en-US" dirty="0" err="1"/>
              <a:t>venasaur</a:t>
            </a:r>
            <a:endParaRPr lang="en-US" dirty="0"/>
          </a:p>
          <a:p>
            <a:r>
              <a:rPr lang="en-US" dirty="0" err="1"/>
              <a:t>wartortle</a:t>
            </a:r>
            <a:endParaRPr lang="en-US" dirty="0"/>
          </a:p>
          <a:p>
            <a:r>
              <a:rPr lang="en-US" dirty="0" err="1"/>
              <a:t>blastoise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8107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0" y="213840"/>
            <a:ext cx="9143640" cy="93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E" sz="4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Commit the Changes</a:t>
            </a:r>
            <a:endParaRPr lang="en-I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2545" y="124385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0908" y="1243855"/>
            <a:ext cx="89127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On the command line, execute the following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795233" y="1802185"/>
            <a:ext cx="55408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git</a:t>
            </a:r>
            <a:r>
              <a:rPr lang="en-US" sz="2400" dirty="0">
                <a:latin typeface="Courier"/>
                <a:cs typeface="Courier"/>
              </a:rPr>
              <a:t> add </a:t>
            </a:r>
            <a:r>
              <a:rPr lang="en-US" sz="2400" dirty="0" err="1">
                <a:latin typeface="Courier"/>
                <a:cs typeface="Courier"/>
              </a:rPr>
              <a:t>dog.c</a:t>
            </a:r>
            <a:endParaRPr lang="en-US" sz="2400" dirty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2400" dirty="0" err="1">
                <a:latin typeface="Courier"/>
                <a:cs typeface="Courier"/>
              </a:rPr>
              <a:t>git</a:t>
            </a:r>
            <a:r>
              <a:rPr lang="en-US" sz="2400" dirty="0">
                <a:latin typeface="Courier"/>
                <a:cs typeface="Courier"/>
              </a:rPr>
              <a:t> commit </a:t>
            </a:r>
            <a:r>
              <a:rPr lang="mr-IN" sz="2400" dirty="0">
                <a:latin typeface="Courier"/>
                <a:cs typeface="Courier"/>
              </a:rPr>
              <a:t>–</a:t>
            </a:r>
            <a:r>
              <a:rPr lang="en-US" sz="2400" dirty="0">
                <a:latin typeface="Courier"/>
                <a:cs typeface="Courier"/>
              </a:rPr>
              <a:t>m “merge my dogs” </a:t>
            </a:r>
          </a:p>
        </p:txBody>
      </p:sp>
      <p:sp>
        <p:nvSpPr>
          <p:cNvPr id="7" name="CustomShape 1"/>
          <p:cNvSpPr/>
          <p:nvPr/>
        </p:nvSpPr>
        <p:spPr>
          <a:xfrm>
            <a:off x="795233" y="4044061"/>
            <a:ext cx="7071594" cy="93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E" sz="4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Congratulations, you resolved the Conflicts and Completed the Git Lab!</a:t>
            </a:r>
            <a:endParaRPr lang="en-I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512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Installation on Mac (1/2)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666000" y="1259279"/>
            <a:ext cx="8071920" cy="23152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I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Install </a:t>
            </a:r>
            <a:r>
              <a:rPr lang="en-IE" sz="28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Homebrew </a:t>
            </a:r>
          </a:p>
          <a:p>
            <a:pPr>
              <a:lnSpc>
                <a:spcPct val="100000"/>
              </a:lnSpc>
            </a:pPr>
            <a:r>
              <a:rPr lang="en-I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(ONLY IF YOU HAVE NOT INSTALLED IT ALREADY)</a:t>
            </a:r>
          </a:p>
          <a:p>
            <a:pPr>
              <a:lnSpc>
                <a:spcPct val="100000"/>
              </a:lnSpc>
            </a:pPr>
            <a:endParaRPr lang="en-IE" sz="28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I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Copy &amp; paste the following </a:t>
            </a:r>
            <a:r>
              <a:rPr lang="en-I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into the terminal window and </a:t>
            </a:r>
            <a:r>
              <a:rPr lang="en-I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hit </a:t>
            </a:r>
            <a:r>
              <a:rPr lang="en-IE" sz="28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6000" y="3722456"/>
            <a:ext cx="8071920" cy="11079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ruby -e "$(curl -</a:t>
            </a:r>
            <a:r>
              <a:rPr lang="en-US" dirty="0" err="1">
                <a:latin typeface="Courier"/>
                <a:cs typeface="Courier"/>
              </a:rPr>
              <a:t>fsSL</a:t>
            </a:r>
            <a:r>
              <a:rPr lang="en-US" dirty="0">
                <a:latin typeface="Courier"/>
                <a:cs typeface="Courier"/>
              </a:rPr>
              <a:t> https://</a:t>
            </a:r>
            <a:r>
              <a:rPr lang="en-US" dirty="0" err="1">
                <a:latin typeface="Courier"/>
                <a:cs typeface="Courier"/>
              </a:rPr>
              <a:t>raw.githubusercontent.com</a:t>
            </a:r>
            <a:r>
              <a:rPr lang="en-US" dirty="0">
                <a:latin typeface="Courier"/>
                <a:cs typeface="Courier"/>
              </a:rPr>
              <a:t>/Homebrew/install/master/install)"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brew doctor</a:t>
            </a:r>
          </a:p>
        </p:txBody>
      </p:sp>
      <p:sp>
        <p:nvSpPr>
          <p:cNvPr id="3" name="Rectangle 2"/>
          <p:cNvSpPr/>
          <p:nvPr/>
        </p:nvSpPr>
        <p:spPr>
          <a:xfrm>
            <a:off x="666000" y="5178473"/>
            <a:ext cx="807192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You will be offered to install the </a:t>
            </a:r>
            <a:r>
              <a:rPr lang="en-US" sz="2000" i="1" dirty="0"/>
              <a:t>Command Line Developer Tools </a:t>
            </a:r>
            <a:r>
              <a:rPr lang="en-US" sz="2000" dirty="0"/>
              <a:t>from </a:t>
            </a:r>
            <a:r>
              <a:rPr lang="en-US" sz="2000" i="1" dirty="0"/>
              <a:t>Apple</a:t>
            </a:r>
            <a:r>
              <a:rPr lang="en-US" sz="2000" dirty="0"/>
              <a:t>. </a:t>
            </a:r>
          </a:p>
          <a:p>
            <a:endParaRPr lang="en-US" sz="600" b="1" dirty="0"/>
          </a:p>
          <a:p>
            <a:r>
              <a:rPr lang="en-US" sz="2000" b="1" dirty="0"/>
              <a:t>Confirm by clicking Install</a:t>
            </a:r>
            <a:r>
              <a:rPr lang="en-US" sz="2000" dirty="0"/>
              <a:t>. After the installation finished, continue installing Homebrew by </a:t>
            </a:r>
            <a:r>
              <a:rPr lang="en-US" sz="2000" b="1" dirty="0"/>
              <a:t>hitting Return again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476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Installation on Mac (2/2)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666000" y="1259279"/>
            <a:ext cx="8071920" cy="23152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2"/>
            </a:pPr>
            <a:r>
              <a:rPr lang="en-IE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Install </a:t>
            </a:r>
            <a:r>
              <a:rPr lang="en-IE" sz="32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  </a:t>
            </a:r>
          </a:p>
          <a:p>
            <a:pPr>
              <a:lnSpc>
                <a:spcPct val="100000"/>
              </a:lnSpc>
            </a:pPr>
            <a:endParaRPr lang="en-IE" sz="28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I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Copy &amp; paste the following </a:t>
            </a:r>
            <a:r>
              <a:rPr lang="en-I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into the terminal window and </a:t>
            </a:r>
            <a:r>
              <a:rPr lang="en-I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hit </a:t>
            </a:r>
            <a:r>
              <a:rPr lang="en-IE" sz="28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6000" y="3168458"/>
            <a:ext cx="403830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brew install </a:t>
            </a:r>
            <a:r>
              <a:rPr lang="en-US" dirty="0" err="1">
                <a:latin typeface="Courier"/>
                <a:cs typeface="Courier"/>
              </a:rPr>
              <a:t>git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6000" y="4051803"/>
            <a:ext cx="8071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You can use </a:t>
            </a:r>
            <a:r>
              <a:rPr lang="en-US" sz="2800" dirty="0" err="1"/>
              <a:t>Git</a:t>
            </a:r>
            <a:r>
              <a:rPr lang="en-US" sz="2800" dirty="0"/>
              <a:t> now.</a:t>
            </a:r>
          </a:p>
        </p:txBody>
      </p:sp>
    </p:spTree>
    <p:extLst>
      <p:ext uri="{BB962C8B-B14F-4D97-AF65-F5344CB8AC3E}">
        <p14:creationId xmlns:p14="http://schemas.microsoft.com/office/powerpoint/2010/main" val="2245505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Installation on Linux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667080" y="1170220"/>
            <a:ext cx="8071920" cy="365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I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Debian-based Linux systems</a:t>
            </a:r>
            <a:endParaRPr lang="en-I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IE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Copy &amp; paste the following </a:t>
            </a: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into the terminal window and </a:t>
            </a:r>
            <a:r>
              <a:rPr lang="en-IE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hit </a:t>
            </a:r>
            <a:r>
              <a:rPr lang="en-IE" sz="2400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Return</a:t>
            </a:r>
          </a:p>
          <a:p>
            <a:pPr lvl="1"/>
            <a:endParaRPr lang="en-IE" sz="2400" b="1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1"/>
            <a:endParaRPr lang="en-IE" sz="2400" b="1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1"/>
            <a:endParaRPr lang="en-IE" sz="2400" b="1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1"/>
            <a:endParaRPr lang="en-IE" sz="2400" b="1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2900" indent="-342900">
              <a:buFont typeface="Arial"/>
              <a:buChar char="•"/>
            </a:pPr>
            <a:endParaRPr lang="en-IE" sz="2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2900" indent="-342900">
              <a:buFont typeface="Arial"/>
              <a:buChar char="•"/>
            </a:pPr>
            <a:r>
              <a:rPr lang="en-IE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Red Hat-based Linux systems</a:t>
            </a:r>
          </a:p>
          <a:p>
            <a:pPr marL="457200" lvl="2"/>
            <a:r>
              <a:rPr lang="en-IE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Copy &amp; paste the following </a:t>
            </a: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into the terminal window and </a:t>
            </a:r>
            <a:r>
              <a:rPr lang="en-IE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hit </a:t>
            </a:r>
            <a:r>
              <a:rPr lang="en-IE" sz="2400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Return</a:t>
            </a:r>
          </a:p>
          <a:p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I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1596" y="2580545"/>
            <a:ext cx="4038309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"/>
                <a:cs typeface="Courier"/>
              </a:rPr>
              <a:t>sudo</a:t>
            </a:r>
            <a:r>
              <a:rPr lang="en-US" sz="2000" dirty="0">
                <a:latin typeface="Courier"/>
                <a:cs typeface="Courier"/>
              </a:rPr>
              <a:t> apt-get update</a:t>
            </a:r>
          </a:p>
          <a:p>
            <a:r>
              <a:rPr lang="en-US" sz="2000" dirty="0" err="1">
                <a:latin typeface="Courier"/>
                <a:cs typeface="Courier"/>
              </a:rPr>
              <a:t>sudo</a:t>
            </a:r>
            <a:r>
              <a:rPr lang="en-US" sz="2000" dirty="0">
                <a:latin typeface="Courier"/>
                <a:cs typeface="Courier"/>
              </a:rPr>
              <a:t> apt-get upgrade</a:t>
            </a:r>
          </a:p>
          <a:p>
            <a:r>
              <a:rPr lang="en-US" sz="2000" dirty="0" err="1">
                <a:latin typeface="Courier"/>
                <a:cs typeface="Courier"/>
              </a:rPr>
              <a:t>sudo</a:t>
            </a:r>
            <a:r>
              <a:rPr lang="en-US" sz="2000" dirty="0">
                <a:latin typeface="Courier"/>
                <a:cs typeface="Courier"/>
              </a:rPr>
              <a:t> apt-get install </a:t>
            </a:r>
            <a:r>
              <a:rPr lang="en-US" sz="2000" dirty="0" err="1">
                <a:latin typeface="Courier"/>
                <a:cs typeface="Courier"/>
              </a:rPr>
              <a:t>git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55118" y="5532605"/>
            <a:ext cx="4038309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"/>
                <a:cs typeface="Courier"/>
              </a:rPr>
              <a:t>sudo</a:t>
            </a:r>
            <a:r>
              <a:rPr lang="en-US" sz="2000" dirty="0">
                <a:latin typeface="Courier"/>
                <a:cs typeface="Courier"/>
              </a:rPr>
              <a:t> yum upgrade</a:t>
            </a:r>
          </a:p>
          <a:p>
            <a:r>
              <a:rPr lang="en-US" sz="2000" dirty="0" err="1">
                <a:latin typeface="Courier"/>
                <a:cs typeface="Courier"/>
              </a:rPr>
              <a:t>sudo</a:t>
            </a:r>
            <a:r>
              <a:rPr lang="en-US" sz="2000" dirty="0">
                <a:latin typeface="Courier"/>
                <a:cs typeface="Courier"/>
              </a:rPr>
              <a:t> yum install </a:t>
            </a:r>
            <a:r>
              <a:rPr lang="en-US" sz="2000" dirty="0" err="1">
                <a:latin typeface="Courier"/>
                <a:cs typeface="Courier"/>
              </a:rPr>
              <a:t>git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8981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/>
          <p:cNvSpPr/>
          <p:nvPr/>
        </p:nvSpPr>
        <p:spPr>
          <a:xfrm>
            <a:off x="667080" y="1496880"/>
            <a:ext cx="8071920" cy="365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 the following command on the console</a:t>
            </a:r>
          </a:p>
          <a:p>
            <a:pPr>
              <a:lnSpc>
                <a:spcPct val="100000"/>
              </a:lnSpc>
            </a:pP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should print the git version that you have currently installed. For example, you should visualize a message similar to the following one:</a:t>
            </a:r>
            <a:endParaRPr lang="en-I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 that your installation was successful (on </a:t>
            </a:r>
            <a:r>
              <a:rPr lang="en-US" sz="4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MacOS</a:t>
            </a:r>
            <a:r>
              <a:rPr lang="en-US" sz="4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/Linux only</a:t>
            </a: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7807" y="4802119"/>
            <a:ext cx="619092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 err="1">
                <a:latin typeface="Courier"/>
                <a:cs typeface="Courier"/>
              </a:rPr>
              <a:t>git</a:t>
            </a:r>
            <a:r>
              <a:rPr lang="en-US" sz="2000" dirty="0">
                <a:latin typeface="Courier"/>
                <a:cs typeface="Courier"/>
              </a:rPr>
              <a:t> version 2.20.1 (Apple Git-117)</a:t>
            </a:r>
            <a:endParaRPr lang="en-IE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7807" y="2180435"/>
            <a:ext cx="4038309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"/>
                <a:cs typeface="Courier"/>
              </a:rPr>
              <a:t>git</a:t>
            </a:r>
            <a:r>
              <a:rPr lang="en-US" sz="2000" dirty="0">
                <a:latin typeface="Courier"/>
                <a:cs typeface="Courier"/>
              </a:rPr>
              <a:t> --version</a:t>
            </a:r>
          </a:p>
        </p:txBody>
      </p:sp>
    </p:spTree>
    <p:extLst>
      <p:ext uri="{BB962C8B-B14F-4D97-AF65-F5344CB8AC3E}">
        <p14:creationId xmlns:p14="http://schemas.microsoft.com/office/powerpoint/2010/main" val="4232280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5062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Step 2: Create a New Repository</a:t>
            </a:r>
          </a:p>
        </p:txBody>
      </p:sp>
    </p:spTree>
    <p:extLst>
      <p:ext uri="{BB962C8B-B14F-4D97-AF65-F5344CB8AC3E}">
        <p14:creationId xmlns:p14="http://schemas.microsoft.com/office/powerpoint/2010/main" val="3832590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5219</TotalTime>
  <Words>3422</Words>
  <Application>Microsoft Macintosh PowerPoint</Application>
  <PresentationFormat>On-screen Show (4:3)</PresentationFormat>
  <Paragraphs>529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Courier</vt:lpstr>
      <vt:lpstr>Courier New</vt:lpstr>
      <vt:lpstr>Lucida Grande</vt:lpstr>
      <vt:lpstr>Times New Roman</vt:lpstr>
      <vt:lpstr>Office Theme</vt:lpstr>
      <vt:lpstr>Week 7 - Practical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  CS5702</dc:title>
  <dc:creator>Liliana Pasquale</dc:creator>
  <cp:lastModifiedBy>Fanny Rivera Ortiz</cp:lastModifiedBy>
  <cp:revision>372</cp:revision>
  <dcterms:created xsi:type="dcterms:W3CDTF">2013-09-15T18:07:39Z</dcterms:created>
  <dcterms:modified xsi:type="dcterms:W3CDTF">2020-03-05T15:28:02Z</dcterms:modified>
</cp:coreProperties>
</file>