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371" r:id="rId3"/>
    <p:sldId id="372" r:id="rId4"/>
    <p:sldId id="365" r:id="rId5"/>
    <p:sldId id="375" r:id="rId6"/>
    <p:sldId id="367" r:id="rId7"/>
    <p:sldId id="376" r:id="rId8"/>
    <p:sldId id="373" r:id="rId9"/>
    <p:sldId id="368" r:id="rId10"/>
    <p:sldId id="369" r:id="rId11"/>
    <p:sldId id="374" r:id="rId12"/>
    <p:sldId id="377" r:id="rId13"/>
    <p:sldId id="370" r:id="rId14"/>
    <p:sldId id="378" r:id="rId15"/>
    <p:sldId id="379" r:id="rId16"/>
    <p:sldId id="386" r:id="rId17"/>
    <p:sldId id="383" r:id="rId18"/>
    <p:sldId id="385" r:id="rId19"/>
    <p:sldId id="36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98"/>
    <p:restoredTop sz="90260" autoAdjust="0"/>
  </p:normalViewPr>
  <p:slideViewPr>
    <p:cSldViewPr snapToGrid="0" snapToObjects="1">
      <p:cViewPr>
        <p:scale>
          <a:sx n="130" d="100"/>
          <a:sy n="130" d="100"/>
        </p:scale>
        <p:origin x="1664" y="-7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82B33-6368-A940-8119-DADCD3C28255}" type="datetimeFigureOut">
              <a:rPr lang="en-US" smtClean="0"/>
              <a:t>1/30/20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41684-5C60-2C41-98A6-1EF0B8AD8CEB}" type="slidenum">
              <a:rPr lang="en-US" smtClean="0"/>
              <a:t>‹#›</a:t>
            </a:fld>
            <a:endParaRPr lang="en-US"/>
          </a:p>
        </p:txBody>
      </p:sp>
    </p:spTree>
    <p:extLst>
      <p:ext uri="{BB962C8B-B14F-4D97-AF65-F5344CB8AC3E}">
        <p14:creationId xmlns:p14="http://schemas.microsoft.com/office/powerpoint/2010/main" val="36053763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11</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12</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13</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14</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dirty="0"/>
              <a:t>I moved the instructions of creating first the directory and then the new file to avoid confusion.</a:t>
            </a:r>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15</a:t>
            </a:fld>
            <a:endParaRPr lang="en-US"/>
          </a:p>
        </p:txBody>
      </p:sp>
    </p:spTree>
    <p:extLst>
      <p:ext uri="{BB962C8B-B14F-4D97-AF65-F5344CB8AC3E}">
        <p14:creationId xmlns:p14="http://schemas.microsoft.com/office/powerpoint/2010/main" val="3079563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Changes: I added this new slide to make clearer what is necessary to create the </a:t>
            </a:r>
            <a:r>
              <a:rPr lang="en-IE" dirty="0" err="1"/>
              <a:t>main.c</a:t>
            </a:r>
            <a:r>
              <a:rPr lang="en-IE" dirty="0"/>
              <a:t> file</a:t>
            </a:r>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16</a:t>
            </a:fld>
            <a:endParaRPr lang="en-US"/>
          </a:p>
        </p:txBody>
      </p:sp>
    </p:spTree>
    <p:extLst>
      <p:ext uri="{BB962C8B-B14F-4D97-AF65-F5344CB8AC3E}">
        <p14:creationId xmlns:p14="http://schemas.microsoft.com/office/powerpoint/2010/main" val="1342138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dirty="0"/>
              <a:t>I added a comment at the beginning related to the WEATHER_FILE_PATH constant and added missing variables such as </a:t>
            </a:r>
            <a:r>
              <a:rPr lang="en-IE" dirty="0" err="1"/>
              <a:t>lineNum</a:t>
            </a:r>
            <a:r>
              <a:rPr lang="en-IE" dirty="0"/>
              <a:t> and ​</a:t>
            </a:r>
            <a:r>
              <a:rPr lang="en-IE" dirty="0" err="1"/>
              <a:t>i</a:t>
            </a:r>
            <a:r>
              <a:rPr lang="en-IE" dirty="0"/>
              <a:t>​. Finally, added the entire main declaration body.</a:t>
            </a:r>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17</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18</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19</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3</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5</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6</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7</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8</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a:t>
            </a:r>
            <a:r>
              <a:rPr lang="en-IE" dirty="0"/>
              <a:t>I added the words “as follows” and added the beginning and the ending of the declaration of the library to avoid confusion of where to copy and paste the provided code in the slide.</a:t>
            </a:r>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9</a:t>
            </a:fld>
            <a:endParaRPr lang="en-US"/>
          </a:p>
        </p:txBody>
      </p:sp>
    </p:spTree>
    <p:extLst>
      <p:ext uri="{BB962C8B-B14F-4D97-AF65-F5344CB8AC3E}">
        <p14:creationId xmlns:p14="http://schemas.microsoft.com/office/powerpoint/2010/main" val="1418088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Changes: </a:t>
            </a:r>
            <a:r>
              <a:rPr lang="en-IE" sz="1200" kern="1200" dirty="0">
                <a:solidFill>
                  <a:schemeClr val="tx1"/>
                </a:solidFill>
                <a:latin typeface="+mn-lt"/>
                <a:ea typeface="+mn-ea"/>
                <a:cs typeface="+mn-cs"/>
              </a:rPr>
              <a:t>I changed the quotes in the library name from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a:t>
            </a:r>
            <a:r>
              <a:rPr lang="en-IE" sz="1200" kern="1200" dirty="0">
                <a:solidFill>
                  <a:schemeClr val="tx1"/>
                </a:solidFill>
                <a:effectLst/>
                <a:latin typeface="+mn-lt"/>
                <a:ea typeface="+mn-ea"/>
                <a:cs typeface="+mn-cs"/>
              </a:rPr>
              <a:t> </a:t>
            </a:r>
            <a:r>
              <a:rPr lang="en-IE" sz="1200" kern="1200" dirty="0">
                <a:solidFill>
                  <a:schemeClr val="tx1"/>
                </a:solidFill>
                <a:latin typeface="+mn-lt"/>
                <a:ea typeface="+mn-ea"/>
                <a:cs typeface="+mn-cs"/>
              </a:rPr>
              <a:t> to "</a:t>
            </a:r>
            <a:r>
              <a:rPr lang="en-IE" sz="1200" kern="1200" dirty="0" err="1">
                <a:solidFill>
                  <a:schemeClr val="tx1"/>
                </a:solidFill>
                <a:latin typeface="+mn-lt"/>
                <a:ea typeface="+mn-ea"/>
                <a:cs typeface="+mn-cs"/>
              </a:rPr>
              <a:t>library.h</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10</a:t>
            </a:fld>
            <a:endParaRPr lang="en-US"/>
          </a:p>
        </p:txBody>
      </p:sp>
    </p:spTree>
    <p:extLst>
      <p:ext uri="{BB962C8B-B14F-4D97-AF65-F5344CB8AC3E}">
        <p14:creationId xmlns:p14="http://schemas.microsoft.com/office/powerpoint/2010/main" val="141808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73172AC-9E95-4E41-A51A-19FF18A3DC4D}"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181528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73172AC-9E95-4E41-A51A-19FF18A3DC4D}"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217904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73172AC-9E95-4E41-A51A-19FF18A3DC4D}"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294499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73172AC-9E95-4E41-A51A-19FF18A3DC4D}"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38990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73172AC-9E95-4E41-A51A-19FF18A3DC4D}"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199188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73172AC-9E95-4E41-A51A-19FF18A3DC4D}" type="datetimeFigureOut">
              <a:rPr lang="en-US" smtClean="0"/>
              <a:t>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397129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73172AC-9E95-4E41-A51A-19FF18A3DC4D}" type="datetimeFigureOut">
              <a:rPr lang="en-US" smtClean="0"/>
              <a:t>1/30/20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198106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373172AC-9E95-4E41-A51A-19FF18A3DC4D}" type="datetimeFigureOut">
              <a:rPr lang="en-US" smtClean="0"/>
              <a:t>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110352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172AC-9E95-4E41-A51A-19FF18A3DC4D}" type="datetimeFigureOut">
              <a:rPr lang="en-US" smtClean="0"/>
              <a:t>1/30/20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388191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3172AC-9E95-4E41-A51A-19FF18A3DC4D}" type="datetimeFigureOut">
              <a:rPr lang="en-US" smtClean="0"/>
              <a:t>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117639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3172AC-9E95-4E41-A51A-19FF18A3DC4D}" type="datetimeFigureOut">
              <a:rPr lang="en-US" smtClean="0"/>
              <a:t>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0543-5AD6-4C46-9473-1CC8F359D94E}" type="slidenum">
              <a:rPr lang="en-US" smtClean="0"/>
              <a:t>‹#›</a:t>
            </a:fld>
            <a:endParaRPr lang="en-US"/>
          </a:p>
        </p:txBody>
      </p:sp>
    </p:spTree>
    <p:extLst>
      <p:ext uri="{BB962C8B-B14F-4D97-AF65-F5344CB8AC3E}">
        <p14:creationId xmlns:p14="http://schemas.microsoft.com/office/powerpoint/2010/main" val="213274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72AC-9E95-4E41-A51A-19FF18A3DC4D}" type="datetimeFigureOut">
              <a:rPr lang="en-US" smtClean="0"/>
              <a:t>1/30/20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0543-5AD6-4C46-9473-1CC8F359D94E}" type="slidenum">
              <a:rPr lang="en-US" smtClean="0"/>
              <a:t>‹#›</a:t>
            </a:fld>
            <a:endParaRPr lang="en-US"/>
          </a:p>
        </p:txBody>
      </p:sp>
    </p:spTree>
    <p:extLst>
      <p:ext uri="{BB962C8B-B14F-4D97-AF65-F5344CB8AC3E}">
        <p14:creationId xmlns:p14="http://schemas.microsoft.com/office/powerpoint/2010/main" val="114867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88058"/>
            <a:ext cx="9144000" cy="1470025"/>
          </a:xfrm>
        </p:spPr>
        <p:txBody>
          <a:bodyPr>
            <a:normAutofit/>
          </a:bodyPr>
          <a:lstStyle/>
          <a:p>
            <a:r>
              <a:rPr lang="en-US" sz="5400" b="1" dirty="0"/>
              <a:t>LAB 2</a:t>
            </a:r>
          </a:p>
        </p:txBody>
      </p:sp>
      <p:sp>
        <p:nvSpPr>
          <p:cNvPr id="4" name="Title 1"/>
          <p:cNvSpPr txBox="1">
            <a:spLocks/>
          </p:cNvSpPr>
          <p:nvPr/>
        </p:nvSpPr>
        <p:spPr>
          <a:xfrm>
            <a:off x="457200" y="250622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mr-IN" b="1" dirty="0"/>
              <a:t>Libraries </a:t>
            </a:r>
            <a:r>
              <a:rPr lang="mr-IN" b="1"/>
              <a:t>+ </a:t>
            </a:r>
            <a:r>
              <a:rPr lang="x-none" b="1"/>
              <a:t>Assignment </a:t>
            </a:r>
            <a:r>
              <a:rPr lang="x-none" b="1" dirty="0"/>
              <a:t>1</a:t>
            </a:r>
            <a:endParaRPr lang="en-US" b="1" dirty="0"/>
          </a:p>
        </p:txBody>
      </p:sp>
    </p:spTree>
    <p:extLst>
      <p:ext uri="{BB962C8B-B14F-4D97-AF65-F5344CB8AC3E}">
        <p14:creationId xmlns:p14="http://schemas.microsoft.com/office/powerpoint/2010/main" val="273856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75876" y="1143144"/>
            <a:ext cx="8229600" cy="1198106"/>
          </a:xfrm>
        </p:spPr>
        <p:txBody>
          <a:bodyPr>
            <a:normAutofit fontScale="92500" lnSpcReduction="20000"/>
          </a:bodyPr>
          <a:lstStyle/>
          <a:p>
            <a:r>
              <a:rPr lang="en-US" sz="2800" dirty="0"/>
              <a:t>In your </a:t>
            </a:r>
            <a:r>
              <a:rPr lang="en-US" sz="2800" dirty="0" err="1"/>
              <a:t>CLion</a:t>
            </a:r>
            <a:r>
              <a:rPr lang="en-US" sz="2800" dirty="0"/>
              <a:t> project create a new C/C++  Source File and call it “</a:t>
            </a:r>
            <a:r>
              <a:rPr lang="en-US" sz="2800" i="1" dirty="0" err="1"/>
              <a:t>library.c</a:t>
            </a:r>
            <a:r>
              <a:rPr lang="en-US" sz="2800" dirty="0"/>
              <a:t>”</a:t>
            </a:r>
          </a:p>
          <a:p>
            <a:r>
              <a:rPr lang="en-US" sz="2800" dirty="0"/>
              <a:t>Cut and paste the following in </a:t>
            </a:r>
            <a:r>
              <a:rPr lang="en-US" sz="2800" dirty="0" err="1"/>
              <a:t>library.c</a:t>
            </a:r>
            <a:r>
              <a:rPr lang="en-US" sz="2800" dirty="0"/>
              <a:t>:</a:t>
            </a:r>
          </a:p>
        </p:txBody>
      </p:sp>
      <p:sp>
        <p:nvSpPr>
          <p:cNvPr id="5" name="Rectangle 4"/>
          <p:cNvSpPr/>
          <p:nvPr/>
        </p:nvSpPr>
        <p:spPr>
          <a:xfrm>
            <a:off x="821722" y="2389216"/>
            <a:ext cx="6928617" cy="4708982"/>
          </a:xfrm>
          <a:prstGeom prst="rect">
            <a:avLst/>
          </a:prstGeom>
        </p:spPr>
        <p:txBody>
          <a:bodyPr wrap="square">
            <a:spAutoFit/>
          </a:bodyPr>
          <a:lstStyle/>
          <a:p>
            <a:r>
              <a:rPr lang="en-US" dirty="0">
                <a:latin typeface="Courier"/>
                <a:cs typeface="Courier"/>
              </a:rPr>
              <a:t>#include &lt;</a:t>
            </a:r>
            <a:r>
              <a:rPr lang="en-US" dirty="0" err="1">
                <a:latin typeface="Courier"/>
                <a:cs typeface="Courier"/>
              </a:rPr>
              <a:t>stdio.h</a:t>
            </a:r>
            <a:r>
              <a:rPr lang="en-US" dirty="0">
                <a:latin typeface="Courier"/>
                <a:cs typeface="Courier"/>
              </a:rPr>
              <a:t>&gt;</a:t>
            </a:r>
          </a:p>
          <a:p>
            <a:endParaRPr lang="en-US" sz="600" dirty="0"/>
          </a:p>
          <a:p>
            <a:r>
              <a:rPr lang="en-US" dirty="0">
                <a:latin typeface="Courier"/>
                <a:cs typeface="Courier"/>
              </a:rPr>
              <a:t>#include ”</a:t>
            </a:r>
            <a:r>
              <a:rPr lang="en-US" dirty="0" err="1">
                <a:latin typeface="Courier"/>
                <a:cs typeface="Courier"/>
              </a:rPr>
              <a:t>library.h</a:t>
            </a:r>
            <a:r>
              <a:rPr lang="en-US" dirty="0">
                <a:latin typeface="Courier"/>
                <a:cs typeface="Courier"/>
              </a:rPr>
              <a:t>” </a:t>
            </a:r>
          </a:p>
          <a:p>
            <a:r>
              <a:rPr lang="en-US" dirty="0">
                <a:latin typeface="Courier"/>
                <a:cs typeface="Courier"/>
              </a:rPr>
              <a:t>double </a:t>
            </a:r>
            <a:r>
              <a:rPr lang="en-US" dirty="0" err="1">
                <a:latin typeface="Courier"/>
                <a:cs typeface="Courier"/>
              </a:rPr>
              <a:t>avg</a:t>
            </a:r>
            <a:r>
              <a:rPr lang="en-US" dirty="0">
                <a:latin typeface="Courier"/>
                <a:cs typeface="Courier"/>
              </a:rPr>
              <a:t>(</a:t>
            </a:r>
            <a:r>
              <a:rPr lang="en-US" dirty="0" err="1">
                <a:latin typeface="Courier"/>
                <a:cs typeface="Courier"/>
              </a:rPr>
              <a:t>int</a:t>
            </a:r>
            <a:r>
              <a:rPr lang="en-US" dirty="0">
                <a:latin typeface="Courier"/>
                <a:cs typeface="Courier"/>
              </a:rPr>
              <a:t> numbers[], </a:t>
            </a:r>
            <a:r>
              <a:rPr lang="en-US" dirty="0" err="1">
                <a:latin typeface="Courier"/>
                <a:cs typeface="Courier"/>
              </a:rPr>
              <a:t>int</a:t>
            </a:r>
            <a:r>
              <a:rPr lang="en-US" dirty="0">
                <a:latin typeface="Courier"/>
                <a:cs typeface="Courier"/>
              </a:rPr>
              <a:t> size){    </a:t>
            </a:r>
          </a:p>
          <a:p>
            <a:r>
              <a:rPr lang="en-US" dirty="0">
                <a:latin typeface="Courier"/>
                <a:cs typeface="Courier"/>
              </a:rPr>
              <a:t>	</a:t>
            </a:r>
            <a:r>
              <a:rPr lang="en-US" dirty="0" err="1">
                <a:latin typeface="Courier"/>
                <a:cs typeface="Courier"/>
              </a:rPr>
              <a:t>int</a:t>
            </a:r>
            <a:r>
              <a:rPr lang="en-US" dirty="0">
                <a:latin typeface="Courier"/>
                <a:cs typeface="Courier"/>
              </a:rPr>
              <a:t> </a:t>
            </a:r>
            <a:r>
              <a:rPr lang="en-US" dirty="0" err="1">
                <a:latin typeface="Courier"/>
                <a:cs typeface="Courier"/>
              </a:rPr>
              <a:t>i</a:t>
            </a:r>
            <a:r>
              <a:rPr lang="en-US" dirty="0">
                <a:latin typeface="Courier"/>
                <a:cs typeface="Courier"/>
              </a:rPr>
              <a:t> =0;    </a:t>
            </a:r>
          </a:p>
          <a:p>
            <a:r>
              <a:rPr lang="en-US" dirty="0">
                <a:latin typeface="Courier"/>
                <a:cs typeface="Courier"/>
              </a:rPr>
              <a:t>	double result =0;   </a:t>
            </a:r>
          </a:p>
          <a:p>
            <a:r>
              <a:rPr lang="en-US" dirty="0">
                <a:latin typeface="Courier"/>
                <a:cs typeface="Courier"/>
              </a:rPr>
              <a:t>	 for(</a:t>
            </a:r>
            <a:r>
              <a:rPr lang="en-US" dirty="0" err="1">
                <a:latin typeface="Courier"/>
                <a:cs typeface="Courier"/>
              </a:rPr>
              <a:t>i</a:t>
            </a:r>
            <a:r>
              <a:rPr lang="en-US" dirty="0">
                <a:latin typeface="Courier"/>
                <a:cs typeface="Courier"/>
              </a:rPr>
              <a:t>=0; </a:t>
            </a:r>
            <a:r>
              <a:rPr lang="en-US" dirty="0" err="1">
                <a:latin typeface="Courier"/>
                <a:cs typeface="Courier"/>
              </a:rPr>
              <a:t>i</a:t>
            </a:r>
            <a:r>
              <a:rPr lang="en-US" dirty="0">
                <a:latin typeface="Courier"/>
                <a:cs typeface="Courier"/>
              </a:rPr>
              <a:t>&lt; size; </a:t>
            </a:r>
            <a:r>
              <a:rPr lang="en-US" dirty="0" err="1">
                <a:latin typeface="Courier"/>
                <a:cs typeface="Courier"/>
              </a:rPr>
              <a:t>i</a:t>
            </a:r>
            <a:r>
              <a:rPr lang="en-US" dirty="0">
                <a:latin typeface="Courier"/>
                <a:cs typeface="Courier"/>
              </a:rPr>
              <a:t>++)       </a:t>
            </a:r>
          </a:p>
          <a:p>
            <a:r>
              <a:rPr lang="en-US" dirty="0">
                <a:latin typeface="Courier"/>
                <a:cs typeface="Courier"/>
              </a:rPr>
              <a:t>		 result += numbers[</a:t>
            </a:r>
            <a:r>
              <a:rPr lang="en-US" dirty="0" err="1">
                <a:latin typeface="Courier"/>
                <a:cs typeface="Courier"/>
              </a:rPr>
              <a:t>i</a:t>
            </a:r>
            <a:r>
              <a:rPr lang="en-US" dirty="0">
                <a:latin typeface="Courier"/>
                <a:cs typeface="Courier"/>
              </a:rPr>
              <a:t>];   </a:t>
            </a:r>
          </a:p>
          <a:p>
            <a:r>
              <a:rPr lang="en-US" dirty="0">
                <a:latin typeface="Courier"/>
                <a:cs typeface="Courier"/>
              </a:rPr>
              <a:t>	 return result/size;</a:t>
            </a:r>
          </a:p>
          <a:p>
            <a:r>
              <a:rPr lang="en-US" dirty="0">
                <a:latin typeface="Courier"/>
                <a:cs typeface="Courier"/>
              </a:rPr>
              <a:t>}</a:t>
            </a:r>
          </a:p>
          <a:p>
            <a:endParaRPr lang="en-US" dirty="0">
              <a:latin typeface="Courier"/>
              <a:cs typeface="Courier"/>
            </a:endParaRPr>
          </a:p>
          <a:p>
            <a:r>
              <a:rPr lang="en-US" dirty="0">
                <a:latin typeface="Courier"/>
                <a:cs typeface="Courier"/>
              </a:rPr>
              <a:t>void </a:t>
            </a:r>
            <a:r>
              <a:rPr lang="en-US" dirty="0" err="1">
                <a:latin typeface="Courier"/>
                <a:cs typeface="Courier"/>
              </a:rPr>
              <a:t>insertNumbers</a:t>
            </a:r>
            <a:r>
              <a:rPr lang="en-US" dirty="0">
                <a:latin typeface="Courier"/>
                <a:cs typeface="Courier"/>
              </a:rPr>
              <a:t>(</a:t>
            </a:r>
            <a:r>
              <a:rPr lang="en-US" dirty="0" err="1">
                <a:latin typeface="Courier"/>
                <a:cs typeface="Courier"/>
              </a:rPr>
              <a:t>int</a:t>
            </a:r>
            <a:r>
              <a:rPr lang="en-US" dirty="0">
                <a:latin typeface="Courier"/>
                <a:cs typeface="Courier"/>
              </a:rPr>
              <a:t> numbers[], </a:t>
            </a:r>
            <a:r>
              <a:rPr lang="en-US" dirty="0" err="1">
                <a:latin typeface="Courier"/>
                <a:cs typeface="Courier"/>
              </a:rPr>
              <a:t>int</a:t>
            </a:r>
            <a:r>
              <a:rPr lang="en-US" dirty="0">
                <a:latin typeface="Courier"/>
                <a:cs typeface="Courier"/>
              </a:rPr>
              <a:t> </a:t>
            </a:r>
            <a:r>
              <a:rPr lang="en-US" dirty="0" err="1">
                <a:latin typeface="Courier"/>
                <a:cs typeface="Courier"/>
              </a:rPr>
              <a:t>maxSize</a:t>
            </a:r>
            <a:r>
              <a:rPr lang="en-US" dirty="0">
                <a:latin typeface="Courier"/>
                <a:cs typeface="Courier"/>
              </a:rPr>
              <a:t>){    </a:t>
            </a:r>
          </a:p>
          <a:p>
            <a:r>
              <a:rPr lang="en-US" dirty="0">
                <a:latin typeface="Courier"/>
                <a:cs typeface="Courier"/>
              </a:rPr>
              <a:t>	</a:t>
            </a:r>
            <a:r>
              <a:rPr lang="en-US" dirty="0" err="1">
                <a:latin typeface="Courier"/>
                <a:cs typeface="Courier"/>
              </a:rPr>
              <a:t>int</a:t>
            </a:r>
            <a:r>
              <a:rPr lang="en-US" dirty="0">
                <a:latin typeface="Courier"/>
                <a:cs typeface="Courier"/>
              </a:rPr>
              <a:t> </a:t>
            </a:r>
            <a:r>
              <a:rPr lang="en-US" dirty="0" err="1">
                <a:latin typeface="Courier"/>
                <a:cs typeface="Courier"/>
              </a:rPr>
              <a:t>i</a:t>
            </a:r>
            <a:r>
              <a:rPr lang="en-US" dirty="0">
                <a:latin typeface="Courier"/>
                <a:cs typeface="Courier"/>
              </a:rPr>
              <a:t> =0;   </a:t>
            </a:r>
          </a:p>
          <a:p>
            <a:r>
              <a:rPr lang="en-US" dirty="0">
                <a:latin typeface="Courier"/>
                <a:cs typeface="Courier"/>
              </a:rPr>
              <a:t>	 for(</a:t>
            </a:r>
            <a:r>
              <a:rPr lang="en-US" dirty="0" err="1">
                <a:latin typeface="Courier"/>
                <a:cs typeface="Courier"/>
              </a:rPr>
              <a:t>i</a:t>
            </a:r>
            <a:r>
              <a:rPr lang="en-US" dirty="0">
                <a:latin typeface="Courier"/>
                <a:cs typeface="Courier"/>
              </a:rPr>
              <a:t> =0; </a:t>
            </a:r>
            <a:r>
              <a:rPr lang="en-US" dirty="0" err="1">
                <a:latin typeface="Courier"/>
                <a:cs typeface="Courier"/>
              </a:rPr>
              <a:t>i</a:t>
            </a:r>
            <a:r>
              <a:rPr lang="en-US" dirty="0">
                <a:latin typeface="Courier"/>
                <a:cs typeface="Courier"/>
              </a:rPr>
              <a:t>&lt;</a:t>
            </a:r>
            <a:r>
              <a:rPr lang="en-US" dirty="0" err="1">
                <a:latin typeface="Courier"/>
                <a:cs typeface="Courier"/>
              </a:rPr>
              <a:t>maxSize;i</a:t>
            </a:r>
            <a:r>
              <a:rPr lang="en-US" dirty="0">
                <a:latin typeface="Courier"/>
                <a:cs typeface="Courier"/>
              </a:rPr>
              <a:t>++){        </a:t>
            </a:r>
          </a:p>
          <a:p>
            <a:r>
              <a:rPr lang="en-US" dirty="0">
                <a:latin typeface="Courier"/>
                <a:cs typeface="Courier"/>
              </a:rPr>
              <a:t>		</a:t>
            </a:r>
            <a:r>
              <a:rPr lang="en-US" dirty="0" err="1">
                <a:latin typeface="Courier"/>
                <a:cs typeface="Courier"/>
              </a:rPr>
              <a:t>printf</a:t>
            </a:r>
            <a:r>
              <a:rPr lang="en-US" dirty="0">
                <a:latin typeface="Courier"/>
                <a:cs typeface="Courier"/>
              </a:rPr>
              <a:t>("insert an integer number: ");        </a:t>
            </a:r>
          </a:p>
          <a:p>
            <a:r>
              <a:rPr lang="en-US" dirty="0">
                <a:latin typeface="Courier"/>
                <a:cs typeface="Courier"/>
              </a:rPr>
              <a:t>		</a:t>
            </a:r>
            <a:r>
              <a:rPr lang="en-US" dirty="0" err="1">
                <a:latin typeface="Courier"/>
                <a:cs typeface="Courier"/>
              </a:rPr>
              <a:t>scanf</a:t>
            </a:r>
            <a:r>
              <a:rPr lang="en-US" dirty="0">
                <a:latin typeface="Courier"/>
                <a:cs typeface="Courier"/>
              </a:rPr>
              <a:t> ("%d", &amp;numbers[</a:t>
            </a:r>
            <a:r>
              <a:rPr lang="en-US" dirty="0" err="1">
                <a:latin typeface="Courier"/>
                <a:cs typeface="Courier"/>
              </a:rPr>
              <a:t>i</a:t>
            </a:r>
            <a:r>
              <a:rPr lang="en-US" dirty="0">
                <a:latin typeface="Courier"/>
                <a:cs typeface="Courier"/>
              </a:rPr>
              <a:t>]);    }</a:t>
            </a:r>
          </a:p>
          <a:p>
            <a:r>
              <a:rPr lang="en-US" dirty="0">
                <a:latin typeface="Courier"/>
                <a:cs typeface="Courier"/>
              </a:rPr>
              <a:t>}</a:t>
            </a:r>
          </a:p>
        </p:txBody>
      </p:sp>
    </p:spTree>
    <p:extLst>
      <p:ext uri="{BB962C8B-B14F-4D97-AF65-F5344CB8AC3E}">
        <p14:creationId xmlns:p14="http://schemas.microsoft.com/office/powerpoint/2010/main" val="361684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75876" y="1143144"/>
            <a:ext cx="8229600" cy="1198106"/>
          </a:xfrm>
        </p:spPr>
        <p:txBody>
          <a:bodyPr>
            <a:normAutofit fontScale="92500" lnSpcReduction="20000"/>
          </a:bodyPr>
          <a:lstStyle/>
          <a:p>
            <a:r>
              <a:rPr lang="en-US" sz="2800" dirty="0"/>
              <a:t>In your </a:t>
            </a:r>
            <a:r>
              <a:rPr lang="en-US" sz="2800" dirty="0" err="1"/>
              <a:t>CLion</a:t>
            </a:r>
            <a:r>
              <a:rPr lang="en-US" sz="2800" dirty="0"/>
              <a:t> project create a new C/C++  Source File and call it “</a:t>
            </a:r>
            <a:r>
              <a:rPr lang="en-US" sz="2800" i="1" dirty="0" err="1"/>
              <a:t>library.c</a:t>
            </a:r>
            <a:r>
              <a:rPr lang="en-US" sz="2800" dirty="0"/>
              <a:t>”</a:t>
            </a:r>
          </a:p>
          <a:p>
            <a:r>
              <a:rPr lang="en-US" sz="2800" dirty="0"/>
              <a:t>Cut and paste the following in </a:t>
            </a:r>
            <a:r>
              <a:rPr lang="en-US" sz="2800" dirty="0" err="1"/>
              <a:t>library.c</a:t>
            </a:r>
            <a:r>
              <a:rPr lang="en-US" sz="2800" dirty="0"/>
              <a:t>:</a:t>
            </a:r>
          </a:p>
        </p:txBody>
      </p:sp>
      <p:sp>
        <p:nvSpPr>
          <p:cNvPr id="5" name="Rectangle 4"/>
          <p:cNvSpPr/>
          <p:nvPr/>
        </p:nvSpPr>
        <p:spPr>
          <a:xfrm>
            <a:off x="603416" y="2389216"/>
            <a:ext cx="6928617" cy="4708982"/>
          </a:xfrm>
          <a:prstGeom prst="rect">
            <a:avLst/>
          </a:prstGeom>
        </p:spPr>
        <p:txBody>
          <a:bodyPr wrap="square">
            <a:spAutoFit/>
          </a:bodyPr>
          <a:lstStyle/>
          <a:p>
            <a:r>
              <a:rPr lang="en-US" dirty="0">
                <a:latin typeface="Courier"/>
                <a:cs typeface="Courier"/>
              </a:rPr>
              <a:t>#include &lt;</a:t>
            </a:r>
            <a:r>
              <a:rPr lang="en-US" dirty="0" err="1">
                <a:latin typeface="Courier"/>
                <a:cs typeface="Courier"/>
              </a:rPr>
              <a:t>stdio.h</a:t>
            </a:r>
            <a:r>
              <a:rPr lang="en-US" dirty="0">
                <a:latin typeface="Courier"/>
                <a:cs typeface="Courier"/>
              </a:rPr>
              <a:t>&gt;</a:t>
            </a:r>
          </a:p>
          <a:p>
            <a:endParaRPr lang="en-US" sz="600" dirty="0"/>
          </a:p>
          <a:p>
            <a:r>
              <a:rPr lang="en-US" dirty="0">
                <a:latin typeface="Courier"/>
                <a:cs typeface="Courier"/>
              </a:rPr>
              <a:t>#include “</a:t>
            </a:r>
            <a:r>
              <a:rPr lang="en-US" dirty="0" err="1">
                <a:latin typeface="Courier"/>
                <a:cs typeface="Courier"/>
              </a:rPr>
              <a:t>library.h</a:t>
            </a:r>
            <a:r>
              <a:rPr lang="en-US" dirty="0">
                <a:latin typeface="Courier"/>
                <a:cs typeface="Courier"/>
              </a:rPr>
              <a:t>”</a:t>
            </a:r>
          </a:p>
          <a:p>
            <a:r>
              <a:rPr lang="en-US" dirty="0">
                <a:latin typeface="Courier"/>
                <a:cs typeface="Courier"/>
              </a:rPr>
              <a:t>double </a:t>
            </a:r>
            <a:r>
              <a:rPr lang="en-US" dirty="0" err="1">
                <a:latin typeface="Courier"/>
                <a:cs typeface="Courier"/>
              </a:rPr>
              <a:t>avg</a:t>
            </a:r>
            <a:r>
              <a:rPr lang="en-US" dirty="0">
                <a:latin typeface="Courier"/>
                <a:cs typeface="Courier"/>
              </a:rPr>
              <a:t>(</a:t>
            </a:r>
            <a:r>
              <a:rPr lang="en-US" dirty="0" err="1">
                <a:latin typeface="Courier"/>
                <a:cs typeface="Courier"/>
              </a:rPr>
              <a:t>int</a:t>
            </a:r>
            <a:r>
              <a:rPr lang="en-US" dirty="0">
                <a:latin typeface="Courier"/>
                <a:cs typeface="Courier"/>
              </a:rPr>
              <a:t> numbers[], </a:t>
            </a:r>
            <a:r>
              <a:rPr lang="en-US" dirty="0" err="1">
                <a:latin typeface="Courier"/>
                <a:cs typeface="Courier"/>
              </a:rPr>
              <a:t>int</a:t>
            </a:r>
            <a:r>
              <a:rPr lang="en-US" dirty="0">
                <a:latin typeface="Courier"/>
                <a:cs typeface="Courier"/>
              </a:rPr>
              <a:t> size){    </a:t>
            </a:r>
          </a:p>
          <a:p>
            <a:r>
              <a:rPr lang="en-US" dirty="0">
                <a:latin typeface="Courier"/>
                <a:cs typeface="Courier"/>
              </a:rPr>
              <a:t>	</a:t>
            </a:r>
            <a:r>
              <a:rPr lang="en-US" dirty="0" err="1">
                <a:latin typeface="Courier"/>
                <a:cs typeface="Courier"/>
              </a:rPr>
              <a:t>int</a:t>
            </a:r>
            <a:r>
              <a:rPr lang="en-US" dirty="0">
                <a:latin typeface="Courier"/>
                <a:cs typeface="Courier"/>
              </a:rPr>
              <a:t> </a:t>
            </a:r>
            <a:r>
              <a:rPr lang="en-US" dirty="0" err="1">
                <a:latin typeface="Courier"/>
                <a:cs typeface="Courier"/>
              </a:rPr>
              <a:t>i</a:t>
            </a:r>
            <a:r>
              <a:rPr lang="en-US" dirty="0">
                <a:latin typeface="Courier"/>
                <a:cs typeface="Courier"/>
              </a:rPr>
              <a:t> =0;    </a:t>
            </a:r>
          </a:p>
          <a:p>
            <a:r>
              <a:rPr lang="en-US" dirty="0">
                <a:latin typeface="Courier"/>
                <a:cs typeface="Courier"/>
              </a:rPr>
              <a:t>	double result =0;   </a:t>
            </a:r>
          </a:p>
          <a:p>
            <a:r>
              <a:rPr lang="en-US" dirty="0">
                <a:latin typeface="Courier"/>
                <a:cs typeface="Courier"/>
              </a:rPr>
              <a:t>	 for(</a:t>
            </a:r>
            <a:r>
              <a:rPr lang="en-US" dirty="0" err="1">
                <a:latin typeface="Courier"/>
                <a:cs typeface="Courier"/>
              </a:rPr>
              <a:t>i</a:t>
            </a:r>
            <a:r>
              <a:rPr lang="en-US" dirty="0">
                <a:latin typeface="Courier"/>
                <a:cs typeface="Courier"/>
              </a:rPr>
              <a:t>=0; </a:t>
            </a:r>
            <a:r>
              <a:rPr lang="en-US" dirty="0" err="1">
                <a:latin typeface="Courier"/>
                <a:cs typeface="Courier"/>
              </a:rPr>
              <a:t>i</a:t>
            </a:r>
            <a:r>
              <a:rPr lang="en-US" dirty="0">
                <a:latin typeface="Courier"/>
                <a:cs typeface="Courier"/>
              </a:rPr>
              <a:t>&lt; size; </a:t>
            </a:r>
            <a:r>
              <a:rPr lang="en-US" dirty="0" err="1">
                <a:latin typeface="Courier"/>
                <a:cs typeface="Courier"/>
              </a:rPr>
              <a:t>i</a:t>
            </a:r>
            <a:r>
              <a:rPr lang="en-US" dirty="0">
                <a:latin typeface="Courier"/>
                <a:cs typeface="Courier"/>
              </a:rPr>
              <a:t>++)       </a:t>
            </a:r>
          </a:p>
          <a:p>
            <a:r>
              <a:rPr lang="en-US" dirty="0">
                <a:latin typeface="Courier"/>
                <a:cs typeface="Courier"/>
              </a:rPr>
              <a:t>		 result += numbers[</a:t>
            </a:r>
            <a:r>
              <a:rPr lang="en-US" dirty="0" err="1">
                <a:latin typeface="Courier"/>
                <a:cs typeface="Courier"/>
              </a:rPr>
              <a:t>i</a:t>
            </a:r>
            <a:r>
              <a:rPr lang="en-US" dirty="0">
                <a:latin typeface="Courier"/>
                <a:cs typeface="Courier"/>
              </a:rPr>
              <a:t>];   </a:t>
            </a:r>
          </a:p>
          <a:p>
            <a:r>
              <a:rPr lang="en-US" dirty="0">
                <a:latin typeface="Courier"/>
                <a:cs typeface="Courier"/>
              </a:rPr>
              <a:t>	 return result/size;</a:t>
            </a:r>
          </a:p>
          <a:p>
            <a:r>
              <a:rPr lang="en-US" dirty="0">
                <a:latin typeface="Courier"/>
                <a:cs typeface="Courier"/>
              </a:rPr>
              <a:t>}</a:t>
            </a:r>
          </a:p>
          <a:p>
            <a:endParaRPr lang="en-US" dirty="0">
              <a:latin typeface="Courier"/>
              <a:cs typeface="Courier"/>
            </a:endParaRPr>
          </a:p>
          <a:p>
            <a:r>
              <a:rPr lang="en-US" dirty="0">
                <a:latin typeface="Courier"/>
                <a:cs typeface="Courier"/>
              </a:rPr>
              <a:t>void </a:t>
            </a:r>
            <a:r>
              <a:rPr lang="en-US" dirty="0" err="1">
                <a:latin typeface="Courier"/>
                <a:cs typeface="Courier"/>
              </a:rPr>
              <a:t>insertNumbers</a:t>
            </a:r>
            <a:r>
              <a:rPr lang="en-US" dirty="0">
                <a:latin typeface="Courier"/>
                <a:cs typeface="Courier"/>
              </a:rPr>
              <a:t>(</a:t>
            </a:r>
            <a:r>
              <a:rPr lang="en-US" dirty="0" err="1">
                <a:latin typeface="Courier"/>
                <a:cs typeface="Courier"/>
              </a:rPr>
              <a:t>int</a:t>
            </a:r>
            <a:r>
              <a:rPr lang="en-US" dirty="0">
                <a:latin typeface="Courier"/>
                <a:cs typeface="Courier"/>
              </a:rPr>
              <a:t> numbers[], </a:t>
            </a:r>
            <a:r>
              <a:rPr lang="en-US" dirty="0" err="1">
                <a:latin typeface="Courier"/>
                <a:cs typeface="Courier"/>
              </a:rPr>
              <a:t>int</a:t>
            </a:r>
            <a:r>
              <a:rPr lang="en-US" dirty="0">
                <a:latin typeface="Courier"/>
                <a:cs typeface="Courier"/>
              </a:rPr>
              <a:t> </a:t>
            </a:r>
            <a:r>
              <a:rPr lang="en-US" dirty="0" err="1">
                <a:latin typeface="Courier"/>
                <a:cs typeface="Courier"/>
              </a:rPr>
              <a:t>maxSize</a:t>
            </a:r>
            <a:r>
              <a:rPr lang="en-US" dirty="0">
                <a:latin typeface="Courier"/>
                <a:cs typeface="Courier"/>
              </a:rPr>
              <a:t>){    </a:t>
            </a:r>
          </a:p>
          <a:p>
            <a:r>
              <a:rPr lang="en-US" dirty="0">
                <a:latin typeface="Courier"/>
                <a:cs typeface="Courier"/>
              </a:rPr>
              <a:t>	</a:t>
            </a:r>
            <a:r>
              <a:rPr lang="en-US" dirty="0" err="1">
                <a:latin typeface="Courier"/>
                <a:cs typeface="Courier"/>
              </a:rPr>
              <a:t>int</a:t>
            </a:r>
            <a:r>
              <a:rPr lang="en-US" dirty="0">
                <a:latin typeface="Courier"/>
                <a:cs typeface="Courier"/>
              </a:rPr>
              <a:t> </a:t>
            </a:r>
            <a:r>
              <a:rPr lang="en-US" dirty="0" err="1">
                <a:latin typeface="Courier"/>
                <a:cs typeface="Courier"/>
              </a:rPr>
              <a:t>i</a:t>
            </a:r>
            <a:r>
              <a:rPr lang="en-US" dirty="0">
                <a:latin typeface="Courier"/>
                <a:cs typeface="Courier"/>
              </a:rPr>
              <a:t> =0;   </a:t>
            </a:r>
          </a:p>
          <a:p>
            <a:r>
              <a:rPr lang="en-US" dirty="0">
                <a:latin typeface="Courier"/>
                <a:cs typeface="Courier"/>
              </a:rPr>
              <a:t>	 for(</a:t>
            </a:r>
            <a:r>
              <a:rPr lang="en-US" dirty="0" err="1">
                <a:latin typeface="Courier"/>
                <a:cs typeface="Courier"/>
              </a:rPr>
              <a:t>i</a:t>
            </a:r>
            <a:r>
              <a:rPr lang="en-US" dirty="0">
                <a:latin typeface="Courier"/>
                <a:cs typeface="Courier"/>
              </a:rPr>
              <a:t> =0; </a:t>
            </a:r>
            <a:r>
              <a:rPr lang="en-US" dirty="0" err="1">
                <a:latin typeface="Courier"/>
                <a:cs typeface="Courier"/>
              </a:rPr>
              <a:t>i</a:t>
            </a:r>
            <a:r>
              <a:rPr lang="en-US" dirty="0">
                <a:latin typeface="Courier"/>
                <a:cs typeface="Courier"/>
              </a:rPr>
              <a:t>&lt;</a:t>
            </a:r>
            <a:r>
              <a:rPr lang="en-US" dirty="0" err="1">
                <a:latin typeface="Courier"/>
                <a:cs typeface="Courier"/>
              </a:rPr>
              <a:t>maxSize;i</a:t>
            </a:r>
            <a:r>
              <a:rPr lang="en-US" dirty="0">
                <a:latin typeface="Courier"/>
                <a:cs typeface="Courier"/>
              </a:rPr>
              <a:t>++){        </a:t>
            </a:r>
          </a:p>
          <a:p>
            <a:r>
              <a:rPr lang="en-US" dirty="0">
                <a:latin typeface="Courier"/>
                <a:cs typeface="Courier"/>
              </a:rPr>
              <a:t>		</a:t>
            </a:r>
            <a:r>
              <a:rPr lang="en-US" dirty="0" err="1">
                <a:latin typeface="Courier"/>
                <a:cs typeface="Courier"/>
              </a:rPr>
              <a:t>printf</a:t>
            </a:r>
            <a:r>
              <a:rPr lang="en-US" dirty="0">
                <a:latin typeface="Courier"/>
                <a:cs typeface="Courier"/>
              </a:rPr>
              <a:t>("insert an integer number: ");        </a:t>
            </a:r>
          </a:p>
          <a:p>
            <a:r>
              <a:rPr lang="en-US" dirty="0">
                <a:latin typeface="Courier"/>
                <a:cs typeface="Courier"/>
              </a:rPr>
              <a:t>		</a:t>
            </a:r>
            <a:r>
              <a:rPr lang="en-US" dirty="0" err="1">
                <a:latin typeface="Courier"/>
                <a:cs typeface="Courier"/>
              </a:rPr>
              <a:t>scanf</a:t>
            </a:r>
            <a:r>
              <a:rPr lang="en-US" dirty="0">
                <a:latin typeface="Courier"/>
                <a:cs typeface="Courier"/>
              </a:rPr>
              <a:t> ("%d", &amp;numbers[</a:t>
            </a:r>
            <a:r>
              <a:rPr lang="en-US" dirty="0" err="1">
                <a:latin typeface="Courier"/>
                <a:cs typeface="Courier"/>
              </a:rPr>
              <a:t>i</a:t>
            </a:r>
            <a:r>
              <a:rPr lang="en-US" dirty="0">
                <a:latin typeface="Courier"/>
                <a:cs typeface="Courier"/>
              </a:rPr>
              <a:t>]);    }</a:t>
            </a:r>
          </a:p>
          <a:p>
            <a:r>
              <a:rPr lang="en-US" dirty="0">
                <a:latin typeface="Courier"/>
                <a:cs typeface="Courier"/>
              </a:rPr>
              <a:t>}</a:t>
            </a:r>
          </a:p>
        </p:txBody>
      </p:sp>
      <p:sp>
        <p:nvSpPr>
          <p:cNvPr id="6" name="Rectangular Callout 5"/>
          <p:cNvSpPr/>
          <p:nvPr/>
        </p:nvSpPr>
        <p:spPr>
          <a:xfrm>
            <a:off x="6086391" y="2579502"/>
            <a:ext cx="2891284" cy="1428646"/>
          </a:xfrm>
          <a:prstGeom prst="wedgeRectCallout">
            <a:avLst>
              <a:gd name="adj1" fmla="val -105621"/>
              <a:gd name="adj2" fmla="val -2768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It includes the library that contains the method prototypes it implements.</a:t>
            </a:r>
          </a:p>
        </p:txBody>
      </p:sp>
      <p:sp>
        <p:nvSpPr>
          <p:cNvPr id="7" name="Rectangle 6"/>
          <p:cNvSpPr/>
          <p:nvPr/>
        </p:nvSpPr>
        <p:spPr>
          <a:xfrm>
            <a:off x="603416" y="2659696"/>
            <a:ext cx="3008538" cy="44287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24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75876" y="1143144"/>
            <a:ext cx="8229600" cy="1198106"/>
          </a:xfrm>
        </p:spPr>
        <p:txBody>
          <a:bodyPr>
            <a:normAutofit fontScale="92500" lnSpcReduction="20000"/>
          </a:bodyPr>
          <a:lstStyle/>
          <a:p>
            <a:r>
              <a:rPr lang="en-US" sz="2800" dirty="0"/>
              <a:t>In your </a:t>
            </a:r>
            <a:r>
              <a:rPr lang="en-US" sz="2800" dirty="0" err="1"/>
              <a:t>CLion</a:t>
            </a:r>
            <a:r>
              <a:rPr lang="en-US" sz="2800" dirty="0"/>
              <a:t> project create a new C/C++  Source File and call it “</a:t>
            </a:r>
            <a:r>
              <a:rPr lang="en-US" sz="2800" i="1" dirty="0" err="1"/>
              <a:t>library.c</a:t>
            </a:r>
            <a:r>
              <a:rPr lang="en-US" sz="2800" dirty="0"/>
              <a:t>”</a:t>
            </a:r>
          </a:p>
          <a:p>
            <a:r>
              <a:rPr lang="en-US" sz="2800" dirty="0"/>
              <a:t>Cut and paste the following in </a:t>
            </a:r>
            <a:r>
              <a:rPr lang="en-US" sz="2800" dirty="0" err="1"/>
              <a:t>library.c</a:t>
            </a:r>
            <a:r>
              <a:rPr lang="en-US" sz="2800" dirty="0"/>
              <a:t>:</a:t>
            </a:r>
          </a:p>
        </p:txBody>
      </p:sp>
      <p:sp>
        <p:nvSpPr>
          <p:cNvPr id="5" name="Rectangle 4"/>
          <p:cNvSpPr/>
          <p:nvPr/>
        </p:nvSpPr>
        <p:spPr>
          <a:xfrm>
            <a:off x="603416" y="2389216"/>
            <a:ext cx="6928617" cy="4708982"/>
          </a:xfrm>
          <a:prstGeom prst="rect">
            <a:avLst/>
          </a:prstGeom>
        </p:spPr>
        <p:txBody>
          <a:bodyPr wrap="square">
            <a:spAutoFit/>
          </a:bodyPr>
          <a:lstStyle/>
          <a:p>
            <a:r>
              <a:rPr lang="en-US" dirty="0">
                <a:latin typeface="Courier"/>
                <a:cs typeface="Courier"/>
              </a:rPr>
              <a:t>#include &lt;</a:t>
            </a:r>
            <a:r>
              <a:rPr lang="en-US" dirty="0" err="1">
                <a:latin typeface="Courier"/>
                <a:cs typeface="Courier"/>
              </a:rPr>
              <a:t>stdio.h</a:t>
            </a:r>
            <a:r>
              <a:rPr lang="en-US" dirty="0">
                <a:latin typeface="Courier"/>
                <a:cs typeface="Courier"/>
              </a:rPr>
              <a:t>&gt;</a:t>
            </a:r>
          </a:p>
          <a:p>
            <a:endParaRPr lang="en-US" sz="600" dirty="0"/>
          </a:p>
          <a:p>
            <a:r>
              <a:rPr lang="en-US" dirty="0">
                <a:latin typeface="Courier"/>
                <a:cs typeface="Courier"/>
              </a:rPr>
              <a:t>#include “</a:t>
            </a:r>
            <a:r>
              <a:rPr lang="en-US" dirty="0" err="1">
                <a:latin typeface="Courier"/>
                <a:cs typeface="Courier"/>
              </a:rPr>
              <a:t>library.h</a:t>
            </a:r>
            <a:r>
              <a:rPr lang="en-US" dirty="0">
                <a:latin typeface="Courier"/>
                <a:cs typeface="Courier"/>
              </a:rPr>
              <a:t>”</a:t>
            </a:r>
          </a:p>
          <a:p>
            <a:r>
              <a:rPr lang="en-US" dirty="0">
                <a:latin typeface="Courier"/>
                <a:cs typeface="Courier"/>
              </a:rPr>
              <a:t>double </a:t>
            </a:r>
            <a:r>
              <a:rPr lang="en-US" dirty="0" err="1">
                <a:latin typeface="Courier"/>
                <a:cs typeface="Courier"/>
              </a:rPr>
              <a:t>avg</a:t>
            </a:r>
            <a:r>
              <a:rPr lang="en-US" dirty="0">
                <a:latin typeface="Courier"/>
                <a:cs typeface="Courier"/>
              </a:rPr>
              <a:t>(</a:t>
            </a:r>
            <a:r>
              <a:rPr lang="en-US" dirty="0" err="1">
                <a:latin typeface="Courier"/>
                <a:cs typeface="Courier"/>
              </a:rPr>
              <a:t>int</a:t>
            </a:r>
            <a:r>
              <a:rPr lang="en-US" dirty="0">
                <a:latin typeface="Courier"/>
                <a:cs typeface="Courier"/>
              </a:rPr>
              <a:t> numbers[], </a:t>
            </a:r>
            <a:r>
              <a:rPr lang="en-US" dirty="0" err="1">
                <a:latin typeface="Courier"/>
                <a:cs typeface="Courier"/>
              </a:rPr>
              <a:t>int</a:t>
            </a:r>
            <a:r>
              <a:rPr lang="en-US" dirty="0">
                <a:latin typeface="Courier"/>
                <a:cs typeface="Courier"/>
              </a:rPr>
              <a:t> size){    </a:t>
            </a:r>
          </a:p>
          <a:p>
            <a:r>
              <a:rPr lang="en-US" dirty="0">
                <a:latin typeface="Courier"/>
                <a:cs typeface="Courier"/>
              </a:rPr>
              <a:t>	</a:t>
            </a:r>
            <a:r>
              <a:rPr lang="en-US" dirty="0" err="1">
                <a:latin typeface="Courier"/>
                <a:cs typeface="Courier"/>
              </a:rPr>
              <a:t>int</a:t>
            </a:r>
            <a:r>
              <a:rPr lang="en-US" dirty="0">
                <a:latin typeface="Courier"/>
                <a:cs typeface="Courier"/>
              </a:rPr>
              <a:t> </a:t>
            </a:r>
            <a:r>
              <a:rPr lang="en-US" dirty="0" err="1">
                <a:latin typeface="Courier"/>
                <a:cs typeface="Courier"/>
              </a:rPr>
              <a:t>i</a:t>
            </a:r>
            <a:r>
              <a:rPr lang="en-US" dirty="0">
                <a:latin typeface="Courier"/>
                <a:cs typeface="Courier"/>
              </a:rPr>
              <a:t> =0;    </a:t>
            </a:r>
          </a:p>
          <a:p>
            <a:r>
              <a:rPr lang="en-US" dirty="0">
                <a:latin typeface="Courier"/>
                <a:cs typeface="Courier"/>
              </a:rPr>
              <a:t>	double result =0;   </a:t>
            </a:r>
          </a:p>
          <a:p>
            <a:r>
              <a:rPr lang="en-US" dirty="0">
                <a:latin typeface="Courier"/>
                <a:cs typeface="Courier"/>
              </a:rPr>
              <a:t>	 for(</a:t>
            </a:r>
            <a:r>
              <a:rPr lang="en-US" dirty="0" err="1">
                <a:latin typeface="Courier"/>
                <a:cs typeface="Courier"/>
              </a:rPr>
              <a:t>i</a:t>
            </a:r>
            <a:r>
              <a:rPr lang="en-US" dirty="0">
                <a:latin typeface="Courier"/>
                <a:cs typeface="Courier"/>
              </a:rPr>
              <a:t>=0; </a:t>
            </a:r>
            <a:r>
              <a:rPr lang="en-US" dirty="0" err="1">
                <a:latin typeface="Courier"/>
                <a:cs typeface="Courier"/>
              </a:rPr>
              <a:t>i</a:t>
            </a:r>
            <a:r>
              <a:rPr lang="en-US" dirty="0">
                <a:latin typeface="Courier"/>
                <a:cs typeface="Courier"/>
              </a:rPr>
              <a:t>&lt; size; </a:t>
            </a:r>
            <a:r>
              <a:rPr lang="en-US" dirty="0" err="1">
                <a:latin typeface="Courier"/>
                <a:cs typeface="Courier"/>
              </a:rPr>
              <a:t>i</a:t>
            </a:r>
            <a:r>
              <a:rPr lang="en-US" dirty="0">
                <a:latin typeface="Courier"/>
                <a:cs typeface="Courier"/>
              </a:rPr>
              <a:t>++)       </a:t>
            </a:r>
          </a:p>
          <a:p>
            <a:r>
              <a:rPr lang="en-US" dirty="0">
                <a:latin typeface="Courier"/>
                <a:cs typeface="Courier"/>
              </a:rPr>
              <a:t>		 result += numbers[</a:t>
            </a:r>
            <a:r>
              <a:rPr lang="en-US" dirty="0" err="1">
                <a:latin typeface="Courier"/>
                <a:cs typeface="Courier"/>
              </a:rPr>
              <a:t>i</a:t>
            </a:r>
            <a:r>
              <a:rPr lang="en-US" dirty="0">
                <a:latin typeface="Courier"/>
                <a:cs typeface="Courier"/>
              </a:rPr>
              <a:t>];   </a:t>
            </a:r>
          </a:p>
          <a:p>
            <a:r>
              <a:rPr lang="en-US" dirty="0">
                <a:latin typeface="Courier"/>
                <a:cs typeface="Courier"/>
              </a:rPr>
              <a:t>	 return result/size;</a:t>
            </a:r>
          </a:p>
          <a:p>
            <a:r>
              <a:rPr lang="en-US" dirty="0">
                <a:latin typeface="Courier"/>
                <a:cs typeface="Courier"/>
              </a:rPr>
              <a:t>}</a:t>
            </a:r>
          </a:p>
          <a:p>
            <a:endParaRPr lang="en-US" dirty="0">
              <a:latin typeface="Courier"/>
              <a:cs typeface="Courier"/>
            </a:endParaRPr>
          </a:p>
          <a:p>
            <a:r>
              <a:rPr lang="en-US" dirty="0">
                <a:latin typeface="Courier"/>
                <a:cs typeface="Courier"/>
              </a:rPr>
              <a:t>void </a:t>
            </a:r>
            <a:r>
              <a:rPr lang="en-US" dirty="0" err="1">
                <a:latin typeface="Courier"/>
                <a:cs typeface="Courier"/>
              </a:rPr>
              <a:t>insertNumbers</a:t>
            </a:r>
            <a:r>
              <a:rPr lang="en-US" dirty="0">
                <a:latin typeface="Courier"/>
                <a:cs typeface="Courier"/>
              </a:rPr>
              <a:t>(</a:t>
            </a:r>
            <a:r>
              <a:rPr lang="en-US" dirty="0" err="1">
                <a:latin typeface="Courier"/>
                <a:cs typeface="Courier"/>
              </a:rPr>
              <a:t>int</a:t>
            </a:r>
            <a:r>
              <a:rPr lang="en-US" dirty="0">
                <a:latin typeface="Courier"/>
                <a:cs typeface="Courier"/>
              </a:rPr>
              <a:t> numbers[], </a:t>
            </a:r>
            <a:r>
              <a:rPr lang="en-US" dirty="0" err="1">
                <a:latin typeface="Courier"/>
                <a:cs typeface="Courier"/>
              </a:rPr>
              <a:t>int</a:t>
            </a:r>
            <a:r>
              <a:rPr lang="en-US" dirty="0">
                <a:latin typeface="Courier"/>
                <a:cs typeface="Courier"/>
              </a:rPr>
              <a:t> </a:t>
            </a:r>
            <a:r>
              <a:rPr lang="en-US" dirty="0" err="1">
                <a:latin typeface="Courier"/>
                <a:cs typeface="Courier"/>
              </a:rPr>
              <a:t>maxSize</a:t>
            </a:r>
            <a:r>
              <a:rPr lang="en-US" dirty="0">
                <a:latin typeface="Courier"/>
                <a:cs typeface="Courier"/>
              </a:rPr>
              <a:t>){    </a:t>
            </a:r>
          </a:p>
          <a:p>
            <a:r>
              <a:rPr lang="en-US" dirty="0">
                <a:latin typeface="Courier"/>
                <a:cs typeface="Courier"/>
              </a:rPr>
              <a:t>	</a:t>
            </a:r>
            <a:r>
              <a:rPr lang="en-US" dirty="0" err="1">
                <a:latin typeface="Courier"/>
                <a:cs typeface="Courier"/>
              </a:rPr>
              <a:t>int</a:t>
            </a:r>
            <a:r>
              <a:rPr lang="en-US" dirty="0">
                <a:latin typeface="Courier"/>
                <a:cs typeface="Courier"/>
              </a:rPr>
              <a:t> </a:t>
            </a:r>
            <a:r>
              <a:rPr lang="en-US" dirty="0" err="1">
                <a:latin typeface="Courier"/>
                <a:cs typeface="Courier"/>
              </a:rPr>
              <a:t>i</a:t>
            </a:r>
            <a:r>
              <a:rPr lang="en-US" dirty="0">
                <a:latin typeface="Courier"/>
                <a:cs typeface="Courier"/>
              </a:rPr>
              <a:t> =0;   </a:t>
            </a:r>
          </a:p>
          <a:p>
            <a:r>
              <a:rPr lang="en-US" dirty="0">
                <a:latin typeface="Courier"/>
                <a:cs typeface="Courier"/>
              </a:rPr>
              <a:t>	 for(</a:t>
            </a:r>
            <a:r>
              <a:rPr lang="en-US" dirty="0" err="1">
                <a:latin typeface="Courier"/>
                <a:cs typeface="Courier"/>
              </a:rPr>
              <a:t>i</a:t>
            </a:r>
            <a:r>
              <a:rPr lang="en-US" dirty="0">
                <a:latin typeface="Courier"/>
                <a:cs typeface="Courier"/>
              </a:rPr>
              <a:t> =0; </a:t>
            </a:r>
            <a:r>
              <a:rPr lang="en-US" dirty="0" err="1">
                <a:latin typeface="Courier"/>
                <a:cs typeface="Courier"/>
              </a:rPr>
              <a:t>i</a:t>
            </a:r>
            <a:r>
              <a:rPr lang="en-US" dirty="0">
                <a:latin typeface="Courier"/>
                <a:cs typeface="Courier"/>
              </a:rPr>
              <a:t>&lt;</a:t>
            </a:r>
            <a:r>
              <a:rPr lang="en-US" dirty="0" err="1">
                <a:latin typeface="Courier"/>
                <a:cs typeface="Courier"/>
              </a:rPr>
              <a:t>maxSize;i</a:t>
            </a:r>
            <a:r>
              <a:rPr lang="en-US" dirty="0">
                <a:latin typeface="Courier"/>
                <a:cs typeface="Courier"/>
              </a:rPr>
              <a:t>++){        </a:t>
            </a:r>
          </a:p>
          <a:p>
            <a:r>
              <a:rPr lang="en-US" dirty="0">
                <a:latin typeface="Courier"/>
                <a:cs typeface="Courier"/>
              </a:rPr>
              <a:t>		</a:t>
            </a:r>
            <a:r>
              <a:rPr lang="en-US" dirty="0" err="1">
                <a:latin typeface="Courier"/>
                <a:cs typeface="Courier"/>
              </a:rPr>
              <a:t>printf</a:t>
            </a:r>
            <a:r>
              <a:rPr lang="en-US" dirty="0">
                <a:latin typeface="Courier"/>
                <a:cs typeface="Courier"/>
              </a:rPr>
              <a:t>("insert an integer number: ");        </a:t>
            </a:r>
          </a:p>
          <a:p>
            <a:r>
              <a:rPr lang="en-US" dirty="0">
                <a:latin typeface="Courier"/>
                <a:cs typeface="Courier"/>
              </a:rPr>
              <a:t>		</a:t>
            </a:r>
            <a:r>
              <a:rPr lang="en-US" dirty="0" err="1">
                <a:latin typeface="Courier"/>
                <a:cs typeface="Courier"/>
              </a:rPr>
              <a:t>scanf</a:t>
            </a:r>
            <a:r>
              <a:rPr lang="en-US" dirty="0">
                <a:latin typeface="Courier"/>
                <a:cs typeface="Courier"/>
              </a:rPr>
              <a:t> ("%d", &amp;numbers[</a:t>
            </a:r>
            <a:r>
              <a:rPr lang="en-US" dirty="0" err="1">
                <a:latin typeface="Courier"/>
                <a:cs typeface="Courier"/>
              </a:rPr>
              <a:t>i</a:t>
            </a:r>
            <a:r>
              <a:rPr lang="en-US" dirty="0">
                <a:latin typeface="Courier"/>
                <a:cs typeface="Courier"/>
              </a:rPr>
              <a:t>]);    }</a:t>
            </a:r>
          </a:p>
          <a:p>
            <a:r>
              <a:rPr lang="en-US" dirty="0">
                <a:latin typeface="Courier"/>
                <a:cs typeface="Courier"/>
              </a:rPr>
              <a:t>}</a:t>
            </a:r>
          </a:p>
        </p:txBody>
      </p:sp>
      <p:sp>
        <p:nvSpPr>
          <p:cNvPr id="6" name="Rectangular Callout 5"/>
          <p:cNvSpPr/>
          <p:nvPr/>
        </p:nvSpPr>
        <p:spPr>
          <a:xfrm>
            <a:off x="6086391" y="3016852"/>
            <a:ext cx="2600409" cy="991296"/>
          </a:xfrm>
          <a:prstGeom prst="wedgeRectCallout">
            <a:avLst>
              <a:gd name="adj1" fmla="val -41785"/>
              <a:gd name="adj2" fmla="val 10425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Implemented methods</a:t>
            </a:r>
          </a:p>
        </p:txBody>
      </p:sp>
      <p:sp>
        <p:nvSpPr>
          <p:cNvPr id="7" name="Rectangle 6"/>
          <p:cNvSpPr/>
          <p:nvPr/>
        </p:nvSpPr>
        <p:spPr>
          <a:xfrm>
            <a:off x="583569" y="3016852"/>
            <a:ext cx="5330509" cy="20429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83569" y="5059790"/>
            <a:ext cx="6779261" cy="164691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57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29" y="291919"/>
            <a:ext cx="8229600" cy="1143000"/>
          </a:xfrm>
        </p:spPr>
        <p:txBody>
          <a:bodyPr/>
          <a:lstStyle/>
          <a:p>
            <a:r>
              <a:rPr lang="en-GB" b="1" dirty="0"/>
              <a:t>How is a library imported?</a:t>
            </a:r>
            <a:endParaRPr lang="en-US" b="1" dirty="0"/>
          </a:p>
        </p:txBody>
      </p:sp>
      <p:sp>
        <p:nvSpPr>
          <p:cNvPr id="14" name="Rectangle 13"/>
          <p:cNvSpPr/>
          <p:nvPr/>
        </p:nvSpPr>
        <p:spPr>
          <a:xfrm>
            <a:off x="587929" y="1630595"/>
            <a:ext cx="4572000" cy="1384995"/>
          </a:xfrm>
          <a:prstGeom prst="rect">
            <a:avLst/>
          </a:prstGeom>
        </p:spPr>
        <p:txBody>
          <a:bodyPr>
            <a:spAutoFit/>
          </a:bodyPr>
          <a:lstStyle/>
          <a:p>
            <a:r>
              <a:rPr lang="en-US" dirty="0">
                <a:latin typeface="Courier"/>
                <a:cs typeface="Courier"/>
              </a:rPr>
              <a:t>#include &lt;</a:t>
            </a:r>
            <a:r>
              <a:rPr lang="en-US" dirty="0" err="1">
                <a:latin typeface="Courier"/>
                <a:cs typeface="Courier"/>
              </a:rPr>
              <a:t>stdio.h</a:t>
            </a:r>
            <a:r>
              <a:rPr lang="en-US" dirty="0">
                <a:latin typeface="Courier"/>
                <a:cs typeface="Courier"/>
              </a:rPr>
              <a:t>&gt;</a:t>
            </a:r>
          </a:p>
          <a:p>
            <a:endParaRPr lang="en-US" sz="600" dirty="0"/>
          </a:p>
          <a:p>
            <a:r>
              <a:rPr lang="en-US" dirty="0">
                <a:latin typeface="Courier"/>
                <a:cs typeface="Courier"/>
              </a:rPr>
              <a:t>#include &lt;</a:t>
            </a:r>
            <a:r>
              <a:rPr lang="en-US" dirty="0" err="1">
                <a:latin typeface="Courier"/>
                <a:cs typeface="Courier"/>
              </a:rPr>
              <a:t>string.h</a:t>
            </a:r>
            <a:r>
              <a:rPr lang="en-US" dirty="0">
                <a:latin typeface="Courier"/>
                <a:cs typeface="Courier"/>
              </a:rPr>
              <a:t>&gt;</a:t>
            </a:r>
          </a:p>
          <a:p>
            <a:endParaRPr lang="en-US" sz="600" dirty="0"/>
          </a:p>
          <a:p>
            <a:r>
              <a:rPr lang="en-US" dirty="0">
                <a:latin typeface="Courier"/>
                <a:cs typeface="Courier"/>
              </a:rPr>
              <a:t>#include “</a:t>
            </a:r>
            <a:r>
              <a:rPr lang="en-US" dirty="0" err="1">
                <a:latin typeface="Courier"/>
                <a:cs typeface="Courier"/>
              </a:rPr>
              <a:t>library.h</a:t>
            </a:r>
            <a:r>
              <a:rPr lang="en-US" dirty="0">
                <a:latin typeface="Courier"/>
                <a:cs typeface="Courier"/>
              </a:rPr>
              <a:t>”</a:t>
            </a:r>
          </a:p>
          <a:p>
            <a:r>
              <a:rPr lang="mr-IN" dirty="0">
                <a:latin typeface="Courier"/>
                <a:cs typeface="Courier"/>
              </a:rPr>
              <a:t>…</a:t>
            </a:r>
            <a:endParaRPr lang="en-US" dirty="0">
              <a:latin typeface="Courier"/>
              <a:cs typeface="Courier"/>
            </a:endParaRPr>
          </a:p>
        </p:txBody>
      </p:sp>
      <p:sp>
        <p:nvSpPr>
          <p:cNvPr id="16" name="Content Placeholder 2"/>
          <p:cNvSpPr>
            <a:spLocks noGrp="1"/>
          </p:cNvSpPr>
          <p:nvPr>
            <p:ph idx="1"/>
          </p:nvPr>
        </p:nvSpPr>
        <p:spPr>
          <a:xfrm>
            <a:off x="357970" y="3379981"/>
            <a:ext cx="8686800" cy="3247352"/>
          </a:xfrm>
        </p:spPr>
        <p:txBody>
          <a:bodyPr>
            <a:normAutofit/>
          </a:bodyPr>
          <a:lstStyle/>
          <a:p>
            <a:pPr marL="0" indent="0">
              <a:buNone/>
            </a:pPr>
            <a:r>
              <a:rPr lang="en-US" sz="2800" dirty="0"/>
              <a:t>If you open </a:t>
            </a:r>
            <a:r>
              <a:rPr lang="en-US" sz="2800" i="1" dirty="0" err="1"/>
              <a:t>main.c</a:t>
            </a:r>
            <a:r>
              <a:rPr lang="en-US" sz="2800" dirty="0"/>
              <a:t> or </a:t>
            </a:r>
            <a:r>
              <a:rPr lang="en-US" sz="2800" i="1" dirty="0" err="1"/>
              <a:t>library.c</a:t>
            </a:r>
            <a:r>
              <a:rPr lang="en-US" sz="2800" i="1" dirty="0"/>
              <a:t> </a:t>
            </a:r>
            <a:r>
              <a:rPr lang="en-US" sz="2800" dirty="0"/>
              <a:t>you will see the lines above</a:t>
            </a:r>
          </a:p>
          <a:p>
            <a:endParaRPr lang="en-US" sz="2800" dirty="0">
              <a:sym typeface="Wingdings"/>
            </a:endParaRPr>
          </a:p>
          <a:p>
            <a:r>
              <a:rPr lang="en-US" sz="2800" dirty="0">
                <a:sym typeface="Wingdings"/>
              </a:rPr>
              <a:t>Remember that your project should only contain 1 main method. </a:t>
            </a:r>
          </a:p>
          <a:p>
            <a:endParaRPr lang="en-US" sz="1200" dirty="0">
              <a:sym typeface="Wingdings"/>
            </a:endParaRPr>
          </a:p>
          <a:p>
            <a:r>
              <a:rPr lang="en-US" sz="2800" dirty="0">
                <a:sym typeface="Wingdings"/>
              </a:rPr>
              <a:t>The source file implementing the methods declared in the library should not contain a main method.</a:t>
            </a:r>
            <a:endParaRPr lang="en-US" sz="2800" dirty="0"/>
          </a:p>
          <a:p>
            <a:pPr marL="0" indent="0">
              <a:buNone/>
            </a:pPr>
            <a:endParaRPr lang="en-US" sz="2800" dirty="0"/>
          </a:p>
        </p:txBody>
      </p:sp>
      <p:sp>
        <p:nvSpPr>
          <p:cNvPr id="17" name="Rectangle 16"/>
          <p:cNvSpPr/>
          <p:nvPr/>
        </p:nvSpPr>
        <p:spPr>
          <a:xfrm>
            <a:off x="298808" y="2371589"/>
            <a:ext cx="4538151" cy="37347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92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506220"/>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a:t>Now try to run the following example in a new C</a:t>
            </a:r>
            <a:r>
              <a:rPr lang="en-US" b="1" dirty="0"/>
              <a:t>L</a:t>
            </a:r>
            <a:r>
              <a:rPr lang="x-none" b="1" dirty="0"/>
              <a:t>ion Project.</a:t>
            </a:r>
            <a:endParaRPr lang="en-US" b="1" dirty="0"/>
          </a:p>
        </p:txBody>
      </p:sp>
    </p:spTree>
    <p:extLst>
      <p:ext uri="{BB962C8B-B14F-4D97-AF65-F5344CB8AC3E}">
        <p14:creationId xmlns:p14="http://schemas.microsoft.com/office/powerpoint/2010/main" val="180010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03599"/>
            <a:ext cx="9144000" cy="1725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0" y="66854"/>
            <a:ext cx="9144000" cy="9363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t>Example</a:t>
            </a:r>
          </a:p>
        </p:txBody>
      </p:sp>
      <p:sp>
        <p:nvSpPr>
          <p:cNvPr id="8" name="Content Placeholder 1"/>
          <p:cNvSpPr txBox="1">
            <a:spLocks/>
          </p:cNvSpPr>
          <p:nvPr/>
        </p:nvSpPr>
        <p:spPr>
          <a:xfrm>
            <a:off x="155973" y="1193681"/>
            <a:ext cx="8988027" cy="50764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457200"/>
            <a:r>
              <a:rPr lang="en-US" sz="3300" dirty="0"/>
              <a:t>Create a new directory inside your project called </a:t>
            </a:r>
            <a:r>
              <a:rPr lang="en-US" sz="3300" i="1" dirty="0" err="1"/>
              <a:t>inputFiles</a:t>
            </a:r>
            <a:endParaRPr lang="en-US" sz="3300" dirty="0"/>
          </a:p>
          <a:p>
            <a:pPr marL="514350" indent="-457200"/>
            <a:r>
              <a:rPr lang="en-US" sz="3300" dirty="0"/>
              <a:t>Then, create inside the </a:t>
            </a:r>
            <a:r>
              <a:rPr lang="en-US" sz="3300" dirty="0" err="1"/>
              <a:t>inputFiles</a:t>
            </a:r>
            <a:r>
              <a:rPr lang="en-US" sz="3300" dirty="0"/>
              <a:t> directory, a new text file and call it  “</a:t>
            </a:r>
            <a:r>
              <a:rPr lang="en-US" sz="3300" i="1" dirty="0" err="1"/>
              <a:t>weather.txt</a:t>
            </a:r>
            <a:r>
              <a:rPr lang="en-US" sz="3300" dirty="0"/>
              <a:t>”</a:t>
            </a:r>
          </a:p>
          <a:p>
            <a:pPr marL="514350" indent="-457200"/>
            <a:r>
              <a:rPr lang="en-US" sz="3300" dirty="0"/>
              <a:t>The file should look like the following</a:t>
            </a:r>
          </a:p>
          <a:p>
            <a:pPr marL="514350" indent="-457200"/>
            <a:endParaRPr lang="en-US" sz="3300" dirty="0"/>
          </a:p>
          <a:p>
            <a:pPr marL="514350" indent="-457200"/>
            <a:endParaRPr lang="en-US" sz="3300" dirty="0"/>
          </a:p>
          <a:p>
            <a:pPr marL="514350" indent="-457200"/>
            <a:endParaRPr lang="en-US" sz="3300" dirty="0"/>
          </a:p>
          <a:p>
            <a:pPr marL="514350" indent="-457200"/>
            <a:endParaRPr lang="en-US" sz="3300" dirty="0"/>
          </a:p>
          <a:p>
            <a:pPr marL="514350" indent="-457200"/>
            <a:endParaRPr lang="en-US" sz="3300" i="1" dirty="0"/>
          </a:p>
          <a:p>
            <a:pPr marL="57150" indent="0">
              <a:buNone/>
            </a:pPr>
            <a:endParaRPr lang="en-US" sz="1800" dirty="0"/>
          </a:p>
        </p:txBody>
      </p:sp>
      <p:sp>
        <p:nvSpPr>
          <p:cNvPr id="12" name="Rectangle 11"/>
          <p:cNvSpPr/>
          <p:nvPr/>
        </p:nvSpPr>
        <p:spPr>
          <a:xfrm>
            <a:off x="2692532" y="4138546"/>
            <a:ext cx="2701103" cy="1569660"/>
          </a:xfrm>
          <a:prstGeom prst="rect">
            <a:avLst/>
          </a:prstGeom>
          <a:ln w="12700" cmpd="sng">
            <a:solidFill>
              <a:schemeClr val="tx1"/>
            </a:solidFill>
          </a:ln>
        </p:spPr>
        <p:txBody>
          <a:bodyPr wrap="square">
            <a:spAutoFit/>
          </a:bodyPr>
          <a:lstStyle/>
          <a:p>
            <a:r>
              <a:rPr lang="en-US" sz="2400" dirty="0">
                <a:latin typeface="Courier"/>
                <a:cs typeface="Courier"/>
              </a:rPr>
              <a:t>Athlone 10C</a:t>
            </a:r>
          </a:p>
          <a:p>
            <a:r>
              <a:rPr lang="en-US" sz="2400" dirty="0">
                <a:latin typeface="Courier"/>
                <a:cs typeface="Courier"/>
              </a:rPr>
              <a:t>Galway 9C</a:t>
            </a:r>
          </a:p>
          <a:p>
            <a:r>
              <a:rPr lang="en-US" sz="2400" dirty="0">
                <a:latin typeface="Courier"/>
                <a:cs typeface="Courier"/>
              </a:rPr>
              <a:t>Dublin 11C</a:t>
            </a:r>
          </a:p>
          <a:p>
            <a:r>
              <a:rPr lang="en-US" sz="2400" dirty="0">
                <a:latin typeface="Courier"/>
                <a:cs typeface="Courier"/>
              </a:rPr>
              <a:t>Cork 9C</a:t>
            </a:r>
          </a:p>
        </p:txBody>
      </p:sp>
    </p:spTree>
    <p:extLst>
      <p:ext uri="{BB962C8B-B14F-4D97-AF65-F5344CB8AC3E}">
        <p14:creationId xmlns:p14="http://schemas.microsoft.com/office/powerpoint/2010/main" val="157363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03599"/>
            <a:ext cx="9144000" cy="1725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0" y="66854"/>
            <a:ext cx="9144000" cy="9363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t>Example</a:t>
            </a:r>
          </a:p>
        </p:txBody>
      </p:sp>
      <p:sp>
        <p:nvSpPr>
          <p:cNvPr id="8" name="Content Placeholder 1"/>
          <p:cNvSpPr txBox="1">
            <a:spLocks/>
          </p:cNvSpPr>
          <p:nvPr/>
        </p:nvSpPr>
        <p:spPr>
          <a:xfrm>
            <a:off x="155973" y="1193681"/>
            <a:ext cx="8988027" cy="50764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457200"/>
            <a:endParaRPr lang="en-US" sz="3300" i="1" dirty="0"/>
          </a:p>
          <a:p>
            <a:pPr marL="514350" indent="-457200"/>
            <a:r>
              <a:rPr lang="en-US" sz="3300" dirty="0"/>
              <a:t>Create a main source file and cut and paste the program in the following slide.</a:t>
            </a:r>
          </a:p>
          <a:p>
            <a:pPr marL="514350" indent="-457200"/>
            <a:r>
              <a:rPr lang="en-US" sz="3300" dirty="0"/>
              <a:t>Modify the location of weather file depending on the location of this file in YOUR COMPUTER.</a:t>
            </a:r>
          </a:p>
          <a:p>
            <a:pPr marL="57150" indent="0">
              <a:buNone/>
            </a:pPr>
            <a:endParaRPr lang="en-US" sz="1800" dirty="0"/>
          </a:p>
        </p:txBody>
      </p:sp>
    </p:spTree>
    <p:extLst>
      <p:ext uri="{BB962C8B-B14F-4D97-AF65-F5344CB8AC3E}">
        <p14:creationId xmlns:p14="http://schemas.microsoft.com/office/powerpoint/2010/main" val="50345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567693"/>
            <a:ext cx="8686801" cy="6401753"/>
          </a:xfrm>
          <a:prstGeom prst="rect">
            <a:avLst/>
          </a:prstGeom>
        </p:spPr>
        <p:txBody>
          <a:bodyPr wrap="square">
            <a:spAutoFit/>
          </a:bodyPr>
          <a:lstStyle/>
          <a:p>
            <a:r>
              <a:rPr lang="en-US" sz="1400" dirty="0">
                <a:solidFill>
                  <a:srgbClr val="BA00A0"/>
                </a:solidFill>
              </a:rPr>
              <a:t>Include &lt;</a:t>
            </a:r>
            <a:r>
              <a:rPr lang="en-US" sz="1400" dirty="0" err="1">
                <a:solidFill>
                  <a:srgbClr val="BA00A0"/>
                </a:solidFill>
              </a:rPr>
              <a:t>stdio.h</a:t>
            </a:r>
            <a:r>
              <a:rPr lang="en-US" sz="1400" dirty="0">
                <a:solidFill>
                  <a:srgbClr val="BA00A0"/>
                </a:solidFill>
              </a:rPr>
              <a:t>&gt;</a:t>
            </a:r>
          </a:p>
          <a:p>
            <a:r>
              <a:rPr lang="en-US" sz="1400" b="1" dirty="0">
                <a:solidFill>
                  <a:srgbClr val="008000"/>
                </a:solidFill>
              </a:rPr>
              <a:t>// Remember to MODIFY the location of weather file in YOUR COMPUTER</a:t>
            </a:r>
            <a:endParaRPr lang="en-US" sz="1400" b="1" dirty="0">
              <a:solidFill>
                <a:srgbClr val="BA00A0"/>
              </a:solidFill>
            </a:endParaRPr>
          </a:p>
          <a:p>
            <a:r>
              <a:rPr lang="en-US" sz="1400" dirty="0">
                <a:solidFill>
                  <a:srgbClr val="BA00A0"/>
                </a:solidFill>
              </a:rPr>
              <a:t>const char </a:t>
            </a:r>
            <a:r>
              <a:rPr lang="en-US" sz="1400" dirty="0"/>
              <a:t>*WEATHER_FILE_PATH = ”</a:t>
            </a:r>
            <a:r>
              <a:rPr lang="en-US" sz="1400" dirty="0">
                <a:solidFill>
                  <a:srgbClr val="0000FF"/>
                </a:solidFill>
              </a:rPr>
              <a:t>./</a:t>
            </a:r>
            <a:r>
              <a:rPr lang="en-US" sz="1400" dirty="0" err="1">
                <a:solidFill>
                  <a:srgbClr val="0000FF"/>
                </a:solidFill>
              </a:rPr>
              <a:t>inputFiles</a:t>
            </a:r>
            <a:r>
              <a:rPr lang="en-US" sz="1400" dirty="0">
                <a:solidFill>
                  <a:srgbClr val="0000FF"/>
                </a:solidFill>
              </a:rPr>
              <a:t>/</a:t>
            </a:r>
            <a:r>
              <a:rPr lang="en-US" sz="1400" dirty="0" err="1">
                <a:solidFill>
                  <a:srgbClr val="0000FF"/>
                </a:solidFill>
              </a:rPr>
              <a:t>weather.txt</a:t>
            </a:r>
            <a:r>
              <a:rPr lang="en-US" sz="1400" dirty="0">
                <a:solidFill>
                  <a:srgbClr val="0000FF"/>
                </a:solidFill>
              </a:rPr>
              <a:t>"</a:t>
            </a:r>
            <a:r>
              <a:rPr lang="en-US" sz="1400" dirty="0"/>
              <a:t>; </a:t>
            </a:r>
            <a:endParaRPr lang="en-US" sz="1400" dirty="0">
              <a:solidFill>
                <a:srgbClr val="008000"/>
              </a:solidFill>
            </a:endParaRPr>
          </a:p>
          <a:p>
            <a:r>
              <a:rPr lang="en-US" sz="1400" dirty="0">
                <a:solidFill>
                  <a:srgbClr val="BA00A0"/>
                </a:solidFill>
              </a:rPr>
              <a:t>char</a:t>
            </a:r>
            <a:r>
              <a:rPr lang="en-US" sz="1400" dirty="0"/>
              <a:t> </a:t>
            </a:r>
            <a:r>
              <a:rPr lang="en-US" sz="1400" dirty="0" err="1"/>
              <a:t>weatherArr</a:t>
            </a:r>
            <a:r>
              <a:rPr lang="en-US" sz="1400" dirty="0"/>
              <a:t>[5][70]; </a:t>
            </a:r>
            <a:r>
              <a:rPr lang="en-US" sz="1400" dirty="0">
                <a:solidFill>
                  <a:srgbClr val="008000"/>
                </a:solidFill>
              </a:rPr>
              <a:t>// stores weather data (limited to five rows)</a:t>
            </a:r>
          </a:p>
          <a:p>
            <a:r>
              <a:rPr lang="en-IE" sz="1400" dirty="0"/>
              <a:t>int </a:t>
            </a:r>
            <a:r>
              <a:rPr lang="en-IE" sz="1400" dirty="0" err="1"/>
              <a:t>lineNum</a:t>
            </a:r>
            <a:r>
              <a:rPr lang="en-IE" sz="1400" dirty="0"/>
              <a:t>;</a:t>
            </a:r>
            <a:br>
              <a:rPr lang="en-IE" sz="1400" dirty="0"/>
            </a:br>
            <a:r>
              <a:rPr lang="en-IE" sz="1400" dirty="0"/>
              <a:t>int </a:t>
            </a:r>
            <a:r>
              <a:rPr lang="en-IE" sz="1400" dirty="0" err="1"/>
              <a:t>i</a:t>
            </a:r>
            <a:r>
              <a:rPr lang="en-IE" sz="1400" dirty="0"/>
              <a:t>;</a:t>
            </a:r>
            <a:endParaRPr lang="en-US" sz="1400" dirty="0">
              <a:solidFill>
                <a:srgbClr val="008000"/>
              </a:solidFill>
            </a:endParaRPr>
          </a:p>
          <a:p>
            <a:endParaRPr lang="en-US" sz="1400" dirty="0"/>
          </a:p>
          <a:p>
            <a:r>
              <a:rPr lang="en-US" sz="1400" dirty="0"/>
              <a:t>Int main ()</a:t>
            </a:r>
          </a:p>
          <a:p>
            <a:r>
              <a:rPr lang="en-US" sz="1400" dirty="0"/>
              <a:t>{</a:t>
            </a:r>
          </a:p>
          <a:p>
            <a:r>
              <a:rPr lang="en-US" sz="1400" dirty="0"/>
              <a:t>FILE *</a:t>
            </a:r>
            <a:r>
              <a:rPr lang="en-US" sz="1400" dirty="0" err="1"/>
              <a:t>fp</a:t>
            </a:r>
            <a:r>
              <a:rPr lang="en-US" sz="1400" dirty="0"/>
              <a:t> = </a:t>
            </a:r>
            <a:r>
              <a:rPr lang="en-US" sz="1400" b="1" dirty="0" err="1"/>
              <a:t>fopen</a:t>
            </a:r>
            <a:r>
              <a:rPr lang="en-US" sz="1400" dirty="0"/>
              <a:t>(WEATHER_FILE_PATH,  "r+" );       </a:t>
            </a:r>
            <a:r>
              <a:rPr lang="en-US" sz="1400" dirty="0">
                <a:solidFill>
                  <a:srgbClr val="008000"/>
                </a:solidFill>
              </a:rPr>
              <a:t>/* open for reading */</a:t>
            </a:r>
          </a:p>
          <a:p>
            <a:r>
              <a:rPr lang="en-US" sz="1400" dirty="0"/>
              <a:t>	</a:t>
            </a:r>
          </a:p>
          <a:p>
            <a:r>
              <a:rPr lang="en-US" sz="1400" dirty="0">
                <a:solidFill>
                  <a:srgbClr val="008000"/>
                </a:solidFill>
              </a:rPr>
              <a:t>// This will take each row in the file and store it in </a:t>
            </a:r>
            <a:r>
              <a:rPr lang="en-US" sz="1400" dirty="0" err="1">
                <a:solidFill>
                  <a:srgbClr val="008000"/>
                </a:solidFill>
              </a:rPr>
              <a:t>weatherArr</a:t>
            </a:r>
            <a:r>
              <a:rPr lang="en-US" sz="1400" dirty="0">
                <a:solidFill>
                  <a:srgbClr val="008000"/>
                </a:solidFill>
              </a:rPr>
              <a:t>.</a:t>
            </a:r>
          </a:p>
          <a:p>
            <a:r>
              <a:rPr lang="en-US" sz="1400" dirty="0"/>
              <a:t>	</a:t>
            </a:r>
            <a:r>
              <a:rPr lang="en-US" sz="1400" dirty="0">
                <a:solidFill>
                  <a:srgbClr val="BA00A0"/>
                </a:solidFill>
              </a:rPr>
              <a:t>if</a:t>
            </a:r>
            <a:r>
              <a:rPr lang="en-US" sz="1400" dirty="0"/>
              <a:t> (</a:t>
            </a:r>
            <a:r>
              <a:rPr lang="en-US" sz="1400" dirty="0" err="1"/>
              <a:t>fp</a:t>
            </a:r>
            <a:r>
              <a:rPr lang="en-US" sz="1400" dirty="0"/>
              <a:t> == NULL ){      </a:t>
            </a:r>
            <a:r>
              <a:rPr lang="en-US" sz="1400" dirty="0">
                <a:solidFill>
                  <a:srgbClr val="008000"/>
                </a:solidFill>
              </a:rPr>
              <a:t>/* check does weather file exist </a:t>
            </a:r>
            <a:r>
              <a:rPr lang="en-US" sz="1400" dirty="0" err="1">
                <a:solidFill>
                  <a:srgbClr val="008000"/>
                </a:solidFill>
              </a:rPr>
              <a:t>etc</a:t>
            </a:r>
            <a:r>
              <a:rPr lang="en-US" sz="1400" dirty="0">
                <a:solidFill>
                  <a:srgbClr val="008000"/>
                </a:solidFill>
              </a:rPr>
              <a:t> */</a:t>
            </a:r>
          </a:p>
          <a:p>
            <a:r>
              <a:rPr lang="en-US" sz="1400" dirty="0"/>
              <a:t>		</a:t>
            </a:r>
            <a:r>
              <a:rPr lang="en-US" sz="1400" b="1" dirty="0" err="1"/>
              <a:t>perror</a:t>
            </a:r>
            <a:r>
              <a:rPr lang="en-US" sz="1400" dirty="0"/>
              <a:t> ("Error opening weather file");</a:t>
            </a:r>
          </a:p>
          <a:p>
            <a:r>
              <a:rPr lang="en-US" sz="1400" dirty="0"/>
              <a:t>		</a:t>
            </a:r>
            <a:r>
              <a:rPr lang="en-US" sz="1400" dirty="0" err="1"/>
              <a:t>lineNum</a:t>
            </a:r>
            <a:r>
              <a:rPr lang="en-US" sz="1400" dirty="0"/>
              <a:t> = -1; </a:t>
            </a:r>
            <a:r>
              <a:rPr lang="en-US" sz="1400" dirty="0">
                <a:solidFill>
                  <a:srgbClr val="008000"/>
                </a:solidFill>
              </a:rPr>
              <a:t>/* use this as a file not found code */</a:t>
            </a:r>
          </a:p>
          <a:p>
            <a:r>
              <a:rPr lang="en-US" sz="1400" dirty="0"/>
              <a:t>	} </a:t>
            </a:r>
            <a:r>
              <a:rPr lang="en-US" sz="1400" dirty="0">
                <a:solidFill>
                  <a:srgbClr val="BA00A0"/>
                </a:solidFill>
              </a:rPr>
              <a:t>else</a:t>
            </a:r>
            <a:r>
              <a:rPr lang="en-US" sz="1400" dirty="0"/>
              <a:t> {</a:t>
            </a:r>
          </a:p>
          <a:p>
            <a:r>
              <a:rPr lang="en-US" sz="1400" dirty="0"/>
              <a:t>		</a:t>
            </a:r>
            <a:r>
              <a:rPr lang="en-US" sz="1400" dirty="0">
                <a:solidFill>
                  <a:srgbClr val="008000"/>
                </a:solidFill>
              </a:rPr>
              <a:t>// </a:t>
            </a:r>
            <a:r>
              <a:rPr lang="en-US" sz="1400" dirty="0" err="1">
                <a:solidFill>
                  <a:srgbClr val="008000"/>
                </a:solidFill>
              </a:rPr>
              <a:t>fgets</a:t>
            </a:r>
            <a:r>
              <a:rPr lang="en-US" sz="1400" dirty="0">
                <a:solidFill>
                  <a:srgbClr val="008000"/>
                </a:solidFill>
              </a:rPr>
              <a:t> returns NULL when it gets to the end of the file</a:t>
            </a:r>
          </a:p>
          <a:p>
            <a:r>
              <a:rPr lang="en-US" sz="1400" dirty="0"/>
              <a:t>		</a:t>
            </a:r>
            <a:r>
              <a:rPr lang="en-US" sz="1400" dirty="0">
                <a:solidFill>
                  <a:srgbClr val="BA00A0"/>
                </a:solidFill>
              </a:rPr>
              <a:t>while</a:t>
            </a:r>
            <a:r>
              <a:rPr lang="en-US" sz="1400" dirty="0"/>
              <a:t> ( </a:t>
            </a:r>
            <a:r>
              <a:rPr lang="en-US" sz="1400" b="1" dirty="0" err="1"/>
              <a:t>fgets</a:t>
            </a:r>
            <a:r>
              <a:rPr lang="en-US" sz="1400" dirty="0"/>
              <a:t>( </a:t>
            </a:r>
            <a:r>
              <a:rPr lang="en-US" sz="1400" dirty="0" err="1"/>
              <a:t>weatherArr</a:t>
            </a:r>
            <a:r>
              <a:rPr lang="en-US" sz="1400" dirty="0"/>
              <a:t>[</a:t>
            </a:r>
            <a:r>
              <a:rPr lang="en-US" sz="1400" dirty="0" err="1"/>
              <a:t>lineNum</a:t>
            </a:r>
            <a:r>
              <a:rPr lang="en-US" sz="1400" dirty="0"/>
              <a:t>], </a:t>
            </a:r>
            <a:r>
              <a:rPr lang="en-US" sz="1400" dirty="0" err="1"/>
              <a:t>sizeof</a:t>
            </a:r>
            <a:r>
              <a:rPr lang="en-US" sz="1400" dirty="0"/>
              <a:t>(</a:t>
            </a:r>
            <a:r>
              <a:rPr lang="en-US" sz="1400" dirty="0" err="1"/>
              <a:t>weatherArr</a:t>
            </a:r>
            <a:r>
              <a:rPr lang="en-US" sz="1400" dirty="0"/>
              <a:t>[</a:t>
            </a:r>
            <a:r>
              <a:rPr lang="en-US" sz="1400" dirty="0" err="1"/>
              <a:t>lineNum</a:t>
            </a:r>
            <a:r>
              <a:rPr lang="en-US" sz="1400" dirty="0"/>
              <a:t>]), </a:t>
            </a:r>
            <a:r>
              <a:rPr lang="en-US" sz="1400" dirty="0" err="1"/>
              <a:t>fp</a:t>
            </a:r>
            <a:r>
              <a:rPr lang="en-US" sz="1400" dirty="0"/>
              <a:t> ) != NULL ) {</a:t>
            </a:r>
          </a:p>
          <a:p>
            <a:r>
              <a:rPr lang="en-US" sz="1400" dirty="0"/>
              <a:t>			</a:t>
            </a:r>
            <a:r>
              <a:rPr lang="en-US" sz="1400" dirty="0" err="1"/>
              <a:t>lineNum</a:t>
            </a:r>
            <a:r>
              <a:rPr lang="en-US" sz="1400" dirty="0"/>
              <a:t>++;</a:t>
            </a:r>
          </a:p>
          <a:p>
            <a:r>
              <a:rPr lang="en-US" sz="1400" dirty="0"/>
              <a:t>		}</a:t>
            </a:r>
          </a:p>
          <a:p>
            <a:r>
              <a:rPr lang="en-US" sz="1400" dirty="0"/>
              <a:t>		</a:t>
            </a:r>
            <a:r>
              <a:rPr lang="en-US" sz="1400" dirty="0" err="1"/>
              <a:t>fclose</a:t>
            </a:r>
            <a:r>
              <a:rPr lang="en-US" sz="1400" dirty="0"/>
              <a:t> (</a:t>
            </a:r>
            <a:r>
              <a:rPr lang="en-US" sz="1400" dirty="0" err="1"/>
              <a:t>fp</a:t>
            </a:r>
            <a:r>
              <a:rPr lang="en-US" sz="1400" dirty="0"/>
              <a:t>);</a:t>
            </a:r>
          </a:p>
          <a:p>
            <a:r>
              <a:rPr lang="en-US" sz="1400" dirty="0"/>
              <a:t>	}</a:t>
            </a:r>
          </a:p>
          <a:p>
            <a:r>
              <a:rPr lang="en-US" sz="1400" dirty="0">
                <a:solidFill>
                  <a:srgbClr val="008000"/>
                </a:solidFill>
              </a:rPr>
              <a:t>// Print out  the lines that were read from the file</a:t>
            </a:r>
          </a:p>
          <a:p>
            <a:r>
              <a:rPr lang="en-US" sz="1400" dirty="0">
                <a:solidFill>
                  <a:srgbClr val="BA00A0"/>
                </a:solidFill>
              </a:rPr>
              <a:t>for</a:t>
            </a:r>
            <a:r>
              <a:rPr lang="en-US" sz="1400" dirty="0"/>
              <a:t>(</a:t>
            </a:r>
            <a:r>
              <a:rPr lang="en-US" sz="1400" dirty="0" err="1">
                <a:solidFill>
                  <a:srgbClr val="000000"/>
                </a:solidFill>
              </a:rPr>
              <a:t>i</a:t>
            </a:r>
            <a:r>
              <a:rPr lang="en-US" sz="1400" dirty="0">
                <a:solidFill>
                  <a:srgbClr val="000000"/>
                </a:solidFill>
              </a:rPr>
              <a:t> =0; </a:t>
            </a:r>
            <a:r>
              <a:rPr lang="en-US" sz="1400" dirty="0" err="1">
                <a:solidFill>
                  <a:srgbClr val="000000"/>
                </a:solidFill>
              </a:rPr>
              <a:t>i</a:t>
            </a:r>
            <a:r>
              <a:rPr lang="en-US" sz="1400" dirty="0">
                <a:solidFill>
                  <a:srgbClr val="000000"/>
                </a:solidFill>
              </a:rPr>
              <a:t> &lt; </a:t>
            </a:r>
            <a:r>
              <a:rPr lang="en-US" sz="1400" dirty="0" err="1">
                <a:solidFill>
                  <a:srgbClr val="000000"/>
                </a:solidFill>
              </a:rPr>
              <a:t>lineNum</a:t>
            </a:r>
            <a:r>
              <a:rPr lang="en-US" sz="1400" dirty="0">
                <a:solidFill>
                  <a:srgbClr val="000000"/>
                </a:solidFill>
              </a:rPr>
              <a:t>; </a:t>
            </a:r>
            <a:r>
              <a:rPr lang="en-US" sz="1400" dirty="0" err="1">
                <a:solidFill>
                  <a:srgbClr val="000000"/>
                </a:solidFill>
              </a:rPr>
              <a:t>i</a:t>
            </a:r>
            <a:r>
              <a:rPr lang="en-US" sz="1400" dirty="0">
                <a:solidFill>
                  <a:srgbClr val="000000"/>
                </a:solidFill>
              </a:rPr>
              <a:t> ++</a:t>
            </a:r>
            <a:r>
              <a:rPr lang="en-US" sz="1400" dirty="0"/>
              <a:t>)</a:t>
            </a:r>
          </a:p>
          <a:p>
            <a:r>
              <a:rPr lang="en-US" sz="1400" dirty="0"/>
              <a:t>   {</a:t>
            </a:r>
          </a:p>
          <a:p>
            <a:r>
              <a:rPr lang="en-US" sz="1400" dirty="0"/>
              <a:t>	</a:t>
            </a:r>
            <a:r>
              <a:rPr lang="en-US" sz="1400" dirty="0" err="1"/>
              <a:t>printf</a:t>
            </a:r>
            <a:r>
              <a:rPr lang="en-US" sz="1400" dirty="0"/>
              <a:t>(“\</a:t>
            </a:r>
            <a:r>
              <a:rPr lang="en-US" sz="1400" dirty="0" err="1"/>
              <a:t>n%s</a:t>
            </a:r>
            <a:r>
              <a:rPr lang="en-US" sz="1400" dirty="0"/>
              <a:t>\n”, </a:t>
            </a:r>
            <a:r>
              <a:rPr lang="en-US" sz="1400" dirty="0" err="1"/>
              <a:t>weatherArr</a:t>
            </a:r>
            <a:r>
              <a:rPr lang="en-US" sz="1400" dirty="0"/>
              <a:t>[</a:t>
            </a:r>
            <a:r>
              <a:rPr lang="en-US" sz="1400" dirty="0" err="1"/>
              <a:t>i</a:t>
            </a:r>
            <a:r>
              <a:rPr lang="en-US" sz="1400" dirty="0"/>
              <a:t>]);</a:t>
            </a:r>
          </a:p>
          <a:p>
            <a:r>
              <a:rPr lang="en-US" sz="1400" dirty="0"/>
              <a:t>   }</a:t>
            </a:r>
          </a:p>
          <a:p>
            <a:r>
              <a:rPr lang="en-US" sz="1400" dirty="0"/>
              <a:t>}</a:t>
            </a:r>
          </a:p>
          <a:p>
            <a:endParaRPr lang="en-US" dirty="0"/>
          </a:p>
        </p:txBody>
      </p:sp>
      <p:sp>
        <p:nvSpPr>
          <p:cNvPr id="5" name="Title 1"/>
          <p:cNvSpPr txBox="1">
            <a:spLocks/>
          </p:cNvSpPr>
          <p:nvPr/>
        </p:nvSpPr>
        <p:spPr>
          <a:xfrm>
            <a:off x="457199" y="0"/>
            <a:ext cx="8229600" cy="689113"/>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b="1" dirty="0"/>
              <a:t>Exercise 2</a:t>
            </a:r>
            <a:endParaRPr lang="en-US" b="1" dirty="0"/>
          </a:p>
        </p:txBody>
      </p:sp>
      <p:sp>
        <p:nvSpPr>
          <p:cNvPr id="7" name="TextBox 6"/>
          <p:cNvSpPr txBox="1"/>
          <p:nvPr/>
        </p:nvSpPr>
        <p:spPr>
          <a:xfrm>
            <a:off x="1527573" y="6519446"/>
            <a:ext cx="7616427" cy="338554"/>
          </a:xfrm>
          <a:prstGeom prst="rect">
            <a:avLst/>
          </a:prstGeom>
          <a:noFill/>
        </p:spPr>
        <p:txBody>
          <a:bodyPr wrap="square" rtlCol="0">
            <a:spAutoFit/>
          </a:bodyPr>
          <a:lstStyle/>
          <a:p>
            <a:pPr algn="r"/>
            <a:r>
              <a:rPr lang="en-US" sz="1600" b="1" dirty="0"/>
              <a:t>Source</a:t>
            </a:r>
            <a:r>
              <a:rPr lang="en-US" sz="1600" dirty="0"/>
              <a:t>:  Material by Prof. P Cunningham 2015</a:t>
            </a:r>
          </a:p>
        </p:txBody>
      </p:sp>
    </p:spTree>
    <p:extLst>
      <p:ext uri="{BB962C8B-B14F-4D97-AF65-F5344CB8AC3E}">
        <p14:creationId xmlns:p14="http://schemas.microsoft.com/office/powerpoint/2010/main" val="388417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50622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a:t>Now put it together</a:t>
            </a:r>
            <a:r>
              <a:rPr lang="mr-IN" b="1" dirty="0"/>
              <a:t>…</a:t>
            </a:r>
            <a:endParaRPr lang="en-US" b="1" dirty="0"/>
          </a:p>
        </p:txBody>
      </p:sp>
    </p:spTree>
    <p:extLst>
      <p:ext uri="{BB962C8B-B14F-4D97-AF65-F5344CB8AC3E}">
        <p14:creationId xmlns:p14="http://schemas.microsoft.com/office/powerpoint/2010/main" val="72844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3966" y="578601"/>
            <a:ext cx="8229600" cy="584523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a:buChar char="•"/>
            </a:pPr>
            <a:r>
              <a:rPr lang="en-GB" sz="3200" dirty="0"/>
              <a:t>For the rest of the lab, start familiarising with the libraries and the example provided.</a:t>
            </a:r>
          </a:p>
          <a:p>
            <a:pPr marL="571500" indent="-571500" algn="l">
              <a:buFont typeface="Arial"/>
              <a:buChar char="•"/>
            </a:pPr>
            <a:endParaRPr lang="en-GB" sz="3200" dirty="0"/>
          </a:p>
          <a:p>
            <a:pPr marL="571500" indent="-571500" algn="l">
              <a:buFont typeface="Arial"/>
              <a:buChar char="•"/>
            </a:pPr>
            <a:r>
              <a:rPr lang="en-GB" sz="3200" dirty="0"/>
              <a:t>A target objective for this week is to address point 1 in the assignment: Read file </a:t>
            </a:r>
            <a:r>
              <a:rPr lang="en-GB" sz="3200" i="1" dirty="0" err="1"/>
              <a:t>input.txt</a:t>
            </a:r>
            <a:r>
              <a:rPr lang="en-GB" sz="3200" i="1" dirty="0"/>
              <a:t> </a:t>
            </a:r>
            <a:r>
              <a:rPr lang="en-GB" sz="3200" dirty="0"/>
              <a:t>line by line and place it in a </a:t>
            </a:r>
            <a:r>
              <a:rPr lang="en-GB" sz="3200"/>
              <a:t>2D array</a:t>
            </a:r>
            <a:endParaRPr lang="en-GB" sz="3200" dirty="0"/>
          </a:p>
          <a:p>
            <a:pPr marL="1028700" lvl="1" indent="-571500">
              <a:buFont typeface="Arial"/>
              <a:buChar char="•"/>
            </a:pPr>
            <a:endParaRPr lang="en-GB" sz="600" dirty="0"/>
          </a:p>
          <a:p>
            <a:pPr marL="1028700" lvl="1" indent="-571500">
              <a:buFont typeface="Arial"/>
              <a:buChar char="•"/>
            </a:pPr>
            <a:endParaRPr lang="en-GB" dirty="0"/>
          </a:p>
        </p:txBody>
      </p:sp>
    </p:spTree>
    <p:extLst>
      <p:ext uri="{BB962C8B-B14F-4D97-AF65-F5344CB8AC3E}">
        <p14:creationId xmlns:p14="http://schemas.microsoft.com/office/powerpoint/2010/main" val="222972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Create an example project in </a:t>
            </a:r>
            <a:r>
              <a:rPr lang="en-US" dirty="0" err="1"/>
              <a:t>CLion</a:t>
            </a:r>
            <a:r>
              <a:rPr lang="en-US" dirty="0"/>
              <a:t> that uses libraries</a:t>
            </a:r>
          </a:p>
          <a:p>
            <a:endParaRPr lang="en-US" dirty="0"/>
          </a:p>
          <a:p>
            <a:r>
              <a:rPr lang="en-US" dirty="0"/>
              <a:t>Familiarize with an example program that reads a file line by line.</a:t>
            </a:r>
          </a:p>
          <a:p>
            <a:endParaRPr lang="en-US" dirty="0"/>
          </a:p>
          <a:p>
            <a:r>
              <a:rPr lang="en-US" dirty="0"/>
              <a:t>Address Point 1 of the assignment by creating and using custom libraries.</a:t>
            </a:r>
          </a:p>
        </p:txBody>
      </p:sp>
    </p:spTree>
    <p:extLst>
      <p:ext uri="{BB962C8B-B14F-4D97-AF65-F5344CB8AC3E}">
        <p14:creationId xmlns:p14="http://schemas.microsoft.com/office/powerpoint/2010/main" val="231663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50622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a:t>Create and Use Libraries</a:t>
            </a:r>
            <a:endParaRPr lang="en-US" b="1" dirty="0"/>
          </a:p>
        </p:txBody>
      </p:sp>
    </p:spTree>
    <p:extLst>
      <p:ext uri="{BB962C8B-B14F-4D97-AF65-F5344CB8AC3E}">
        <p14:creationId xmlns:p14="http://schemas.microsoft.com/office/powerpoint/2010/main" val="142510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57200" y="1490939"/>
            <a:ext cx="8229600" cy="5156235"/>
          </a:xfrm>
        </p:spPr>
        <p:txBody>
          <a:bodyPr>
            <a:normAutofit/>
          </a:bodyPr>
          <a:lstStyle/>
          <a:p>
            <a:r>
              <a:rPr lang="en-US" dirty="0"/>
              <a:t>Libraries allow creating re-usable software modules.</a:t>
            </a:r>
          </a:p>
          <a:p>
            <a:endParaRPr lang="en-US" sz="1400" dirty="0"/>
          </a:p>
          <a:p>
            <a:r>
              <a:rPr lang="en-US" dirty="0"/>
              <a:t>To create libraries you need to define 2 files:</a:t>
            </a:r>
          </a:p>
          <a:p>
            <a:pPr lvl="1"/>
            <a:r>
              <a:rPr lang="en-US" dirty="0"/>
              <a:t>(*.h) </a:t>
            </a:r>
            <a:r>
              <a:rPr lang="en-US" dirty="0">
                <a:sym typeface="Wingdings"/>
              </a:rPr>
              <a:t> It is a header file containing the method prototypes</a:t>
            </a:r>
          </a:p>
          <a:p>
            <a:pPr lvl="1"/>
            <a:r>
              <a:rPr lang="en-US" dirty="0">
                <a:sym typeface="Wingdings"/>
              </a:rPr>
              <a:t>(*.c)  It is a source file containing the implementation of the methods listed in the header file.</a:t>
            </a:r>
          </a:p>
          <a:p>
            <a:endParaRPr lang="en-US" sz="1400" dirty="0">
              <a:sym typeface="Wingdings"/>
            </a:endParaRPr>
          </a:p>
        </p:txBody>
      </p:sp>
    </p:spTree>
    <p:extLst>
      <p:ext uri="{BB962C8B-B14F-4D97-AF65-F5344CB8AC3E}">
        <p14:creationId xmlns:p14="http://schemas.microsoft.com/office/powerpoint/2010/main" val="237579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50622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a:t>Let’s Do It!</a:t>
            </a:r>
            <a:endParaRPr lang="en-US" b="1" dirty="0"/>
          </a:p>
        </p:txBody>
      </p:sp>
    </p:spTree>
    <p:extLst>
      <p:ext uri="{BB962C8B-B14F-4D97-AF65-F5344CB8AC3E}">
        <p14:creationId xmlns:p14="http://schemas.microsoft.com/office/powerpoint/2010/main" val="31021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Create the main source file</a:t>
            </a:r>
            <a:endParaRPr lang="en-US" b="1" dirty="0"/>
          </a:p>
        </p:txBody>
      </p:sp>
      <p:sp>
        <p:nvSpPr>
          <p:cNvPr id="3" name="Content Placeholder 2"/>
          <p:cNvSpPr>
            <a:spLocks noGrp="1"/>
          </p:cNvSpPr>
          <p:nvPr>
            <p:ph idx="1"/>
          </p:nvPr>
        </p:nvSpPr>
        <p:spPr>
          <a:xfrm>
            <a:off x="457200" y="1229506"/>
            <a:ext cx="8229600" cy="1198106"/>
          </a:xfrm>
        </p:spPr>
        <p:txBody>
          <a:bodyPr>
            <a:normAutofit/>
          </a:bodyPr>
          <a:lstStyle/>
          <a:p>
            <a:r>
              <a:rPr lang="en-US" sz="2800" dirty="0"/>
              <a:t>Create a new project in </a:t>
            </a:r>
            <a:r>
              <a:rPr lang="en-US" sz="2800" dirty="0" err="1"/>
              <a:t>CLion</a:t>
            </a:r>
            <a:endParaRPr lang="en-US" sz="2800" dirty="0"/>
          </a:p>
          <a:p>
            <a:r>
              <a:rPr lang="en-US" sz="2800" dirty="0"/>
              <a:t>Cut and paste the following in your main file:</a:t>
            </a:r>
          </a:p>
        </p:txBody>
      </p:sp>
      <p:sp>
        <p:nvSpPr>
          <p:cNvPr id="4" name="Rectangle 3"/>
          <p:cNvSpPr/>
          <p:nvPr/>
        </p:nvSpPr>
        <p:spPr>
          <a:xfrm>
            <a:off x="1101856" y="2397775"/>
            <a:ext cx="5756144" cy="4404284"/>
          </a:xfrm>
          <a:prstGeom prst="rect">
            <a:avLst/>
          </a:prstGeom>
        </p:spPr>
        <p:txBody>
          <a:bodyPr wrap="square">
            <a:spAutoFit/>
          </a:bodyPr>
          <a:lstStyle/>
          <a:p>
            <a:pPr>
              <a:lnSpc>
                <a:spcPct val="120000"/>
              </a:lnSpc>
            </a:pPr>
            <a:r>
              <a:rPr lang="en-US" dirty="0"/>
              <a:t>#include &lt;</a:t>
            </a:r>
            <a:r>
              <a:rPr lang="en-US" dirty="0" err="1"/>
              <a:t>stdio.h</a:t>
            </a:r>
            <a:r>
              <a:rPr lang="en-US" dirty="0"/>
              <a:t>&gt;</a:t>
            </a:r>
          </a:p>
          <a:p>
            <a:pPr>
              <a:lnSpc>
                <a:spcPct val="120000"/>
              </a:lnSpc>
            </a:pPr>
            <a:r>
              <a:rPr lang="en-US" dirty="0"/>
              <a:t>#include &lt;</a:t>
            </a:r>
            <a:r>
              <a:rPr lang="en-US" dirty="0" err="1"/>
              <a:t>stdlib.h</a:t>
            </a:r>
            <a:r>
              <a:rPr lang="en-US" dirty="0"/>
              <a:t>&gt;</a:t>
            </a:r>
          </a:p>
          <a:p>
            <a:pPr>
              <a:lnSpc>
                <a:spcPct val="120000"/>
              </a:lnSpc>
            </a:pPr>
            <a:r>
              <a:rPr lang="en-US" dirty="0"/>
              <a:t>#include </a:t>
            </a:r>
            <a:r>
              <a:rPr lang="en-IE" dirty="0"/>
              <a:t>"</a:t>
            </a:r>
            <a:r>
              <a:rPr lang="en-IE" dirty="0" err="1"/>
              <a:t>library.h</a:t>
            </a:r>
            <a:r>
              <a:rPr lang="en-IE" dirty="0"/>
              <a:t>"</a:t>
            </a:r>
            <a:endParaRPr lang="en-US" dirty="0"/>
          </a:p>
          <a:p>
            <a:pPr>
              <a:lnSpc>
                <a:spcPct val="120000"/>
              </a:lnSpc>
            </a:pPr>
            <a:r>
              <a:rPr lang="en-US" dirty="0"/>
              <a:t>#define MAX_SIZE  10</a:t>
            </a:r>
          </a:p>
          <a:p>
            <a:pPr>
              <a:lnSpc>
                <a:spcPct val="120000"/>
              </a:lnSpc>
            </a:pPr>
            <a:r>
              <a:rPr lang="en-US" dirty="0" err="1"/>
              <a:t>int</a:t>
            </a:r>
            <a:r>
              <a:rPr lang="en-US" dirty="0"/>
              <a:t> main(){   </a:t>
            </a:r>
          </a:p>
          <a:p>
            <a:pPr>
              <a:lnSpc>
                <a:spcPct val="120000"/>
              </a:lnSpc>
            </a:pPr>
            <a:r>
              <a:rPr lang="en-US" dirty="0"/>
              <a:t> 	//result of the average function    </a:t>
            </a:r>
          </a:p>
          <a:p>
            <a:pPr>
              <a:lnSpc>
                <a:spcPct val="120000"/>
              </a:lnSpc>
            </a:pPr>
            <a:r>
              <a:rPr lang="en-US" dirty="0"/>
              <a:t>	double average = 0;    </a:t>
            </a:r>
          </a:p>
          <a:p>
            <a:pPr>
              <a:lnSpc>
                <a:spcPct val="120000"/>
              </a:lnSpc>
            </a:pPr>
            <a:r>
              <a:rPr lang="en-US" dirty="0"/>
              <a:t>	//numbers to be averaged    </a:t>
            </a:r>
          </a:p>
          <a:p>
            <a:pPr>
              <a:lnSpc>
                <a:spcPct val="120000"/>
              </a:lnSpc>
            </a:pPr>
            <a:r>
              <a:rPr lang="en-US" dirty="0"/>
              <a:t>	</a:t>
            </a:r>
            <a:r>
              <a:rPr lang="en-US" dirty="0" err="1"/>
              <a:t>int</a:t>
            </a:r>
            <a:r>
              <a:rPr lang="en-US" dirty="0"/>
              <a:t> numbers[10];    </a:t>
            </a:r>
          </a:p>
          <a:p>
            <a:pPr>
              <a:lnSpc>
                <a:spcPct val="120000"/>
              </a:lnSpc>
            </a:pPr>
            <a:r>
              <a:rPr lang="en-US" dirty="0"/>
              <a:t>	</a:t>
            </a:r>
            <a:r>
              <a:rPr lang="en-US" dirty="0" err="1"/>
              <a:t>insertNumbers</a:t>
            </a:r>
            <a:r>
              <a:rPr lang="en-US" dirty="0"/>
              <a:t>(numbers, MAX_SIZE);  </a:t>
            </a:r>
          </a:p>
          <a:p>
            <a:pPr>
              <a:lnSpc>
                <a:spcPct val="120000"/>
              </a:lnSpc>
            </a:pPr>
            <a:r>
              <a:rPr lang="en-US" dirty="0"/>
              <a:t>  	average = </a:t>
            </a:r>
            <a:r>
              <a:rPr lang="en-US" dirty="0" err="1"/>
              <a:t>avg</a:t>
            </a:r>
            <a:r>
              <a:rPr lang="en-US" dirty="0"/>
              <a:t>(</a:t>
            </a:r>
            <a:r>
              <a:rPr lang="en-US" dirty="0" err="1"/>
              <a:t>numbers,MAX_SIZE</a:t>
            </a:r>
            <a:r>
              <a:rPr lang="en-US" dirty="0"/>
              <a:t>);   </a:t>
            </a:r>
          </a:p>
          <a:p>
            <a:pPr>
              <a:lnSpc>
                <a:spcPct val="120000"/>
              </a:lnSpc>
            </a:pPr>
            <a:r>
              <a:rPr lang="en-US" dirty="0"/>
              <a:t>	 </a:t>
            </a:r>
            <a:r>
              <a:rPr lang="en-US" dirty="0" err="1"/>
              <a:t>printf</a:t>
            </a:r>
            <a:r>
              <a:rPr lang="en-US" dirty="0"/>
              <a:t> ("\</a:t>
            </a:r>
            <a:r>
              <a:rPr lang="en-US" dirty="0" err="1"/>
              <a:t>nThe</a:t>
            </a:r>
            <a:r>
              <a:rPr lang="en-US" dirty="0"/>
              <a:t> average is: %.2f", average);</a:t>
            </a:r>
          </a:p>
          <a:p>
            <a:pPr>
              <a:lnSpc>
                <a:spcPct val="120000"/>
              </a:lnSpc>
            </a:pPr>
            <a:r>
              <a:rPr lang="en-US" dirty="0"/>
              <a:t>}</a:t>
            </a:r>
          </a:p>
        </p:txBody>
      </p:sp>
      <p:sp>
        <p:nvSpPr>
          <p:cNvPr id="5" name="Rectangular Callout 4"/>
          <p:cNvSpPr/>
          <p:nvPr/>
        </p:nvSpPr>
        <p:spPr>
          <a:xfrm>
            <a:off x="5537007" y="3254140"/>
            <a:ext cx="3149793" cy="1845335"/>
          </a:xfrm>
          <a:prstGeom prst="wedgeRectCallout">
            <a:avLst>
              <a:gd name="adj1" fmla="val -81974"/>
              <a:gd name="adj2" fmla="val 4211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This program returns the average of 10 numbers provided as input.</a:t>
            </a:r>
          </a:p>
        </p:txBody>
      </p:sp>
    </p:spTree>
    <p:extLst>
      <p:ext uri="{BB962C8B-B14F-4D97-AF65-F5344CB8AC3E}">
        <p14:creationId xmlns:p14="http://schemas.microsoft.com/office/powerpoint/2010/main" val="230020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57200" y="1229506"/>
            <a:ext cx="8229600" cy="1198106"/>
          </a:xfrm>
        </p:spPr>
        <p:txBody>
          <a:bodyPr>
            <a:normAutofit/>
          </a:bodyPr>
          <a:lstStyle/>
          <a:p>
            <a:r>
              <a:rPr lang="en-US" sz="2800" dirty="0"/>
              <a:t>Create a new project in </a:t>
            </a:r>
            <a:r>
              <a:rPr lang="en-US" sz="2800" dirty="0" err="1"/>
              <a:t>CLion</a:t>
            </a:r>
            <a:endParaRPr lang="en-US" sz="2800" dirty="0"/>
          </a:p>
          <a:p>
            <a:r>
              <a:rPr lang="en-US" sz="2800" dirty="0"/>
              <a:t>Cut and paste the following in your main file:</a:t>
            </a:r>
          </a:p>
        </p:txBody>
      </p:sp>
      <p:sp>
        <p:nvSpPr>
          <p:cNvPr id="4" name="Rectangle 3"/>
          <p:cNvSpPr/>
          <p:nvPr/>
        </p:nvSpPr>
        <p:spPr>
          <a:xfrm>
            <a:off x="1101856" y="2397775"/>
            <a:ext cx="5756144" cy="4404284"/>
          </a:xfrm>
          <a:prstGeom prst="rect">
            <a:avLst/>
          </a:prstGeom>
        </p:spPr>
        <p:txBody>
          <a:bodyPr wrap="square">
            <a:spAutoFit/>
          </a:bodyPr>
          <a:lstStyle/>
          <a:p>
            <a:pPr>
              <a:lnSpc>
                <a:spcPct val="120000"/>
              </a:lnSpc>
            </a:pPr>
            <a:r>
              <a:rPr lang="en-US" dirty="0"/>
              <a:t>#include &lt;</a:t>
            </a:r>
            <a:r>
              <a:rPr lang="en-US" dirty="0" err="1"/>
              <a:t>stdio.h</a:t>
            </a:r>
            <a:r>
              <a:rPr lang="en-US" dirty="0"/>
              <a:t>&gt;</a:t>
            </a:r>
          </a:p>
          <a:p>
            <a:pPr>
              <a:lnSpc>
                <a:spcPct val="120000"/>
              </a:lnSpc>
            </a:pPr>
            <a:r>
              <a:rPr lang="en-US" dirty="0"/>
              <a:t>#include &lt;</a:t>
            </a:r>
            <a:r>
              <a:rPr lang="en-US" dirty="0" err="1"/>
              <a:t>stdlib.h</a:t>
            </a:r>
            <a:r>
              <a:rPr lang="en-US" dirty="0"/>
              <a:t>&gt;</a:t>
            </a:r>
          </a:p>
          <a:p>
            <a:pPr>
              <a:lnSpc>
                <a:spcPct val="120000"/>
              </a:lnSpc>
            </a:pPr>
            <a:r>
              <a:rPr lang="en-US" dirty="0"/>
              <a:t>#include </a:t>
            </a:r>
            <a:r>
              <a:rPr lang="en-IE" dirty="0"/>
              <a:t>"</a:t>
            </a:r>
            <a:r>
              <a:rPr lang="en-IE" dirty="0" err="1"/>
              <a:t>library.h</a:t>
            </a:r>
            <a:r>
              <a:rPr lang="en-IE" dirty="0"/>
              <a:t>"</a:t>
            </a:r>
            <a:endParaRPr lang="en-US" dirty="0"/>
          </a:p>
          <a:p>
            <a:pPr>
              <a:lnSpc>
                <a:spcPct val="120000"/>
              </a:lnSpc>
            </a:pPr>
            <a:r>
              <a:rPr lang="en-US" dirty="0"/>
              <a:t>#define MAX_SIZE  10</a:t>
            </a:r>
          </a:p>
          <a:p>
            <a:pPr>
              <a:lnSpc>
                <a:spcPct val="120000"/>
              </a:lnSpc>
            </a:pPr>
            <a:r>
              <a:rPr lang="en-US" dirty="0" err="1"/>
              <a:t>int</a:t>
            </a:r>
            <a:r>
              <a:rPr lang="en-US" dirty="0"/>
              <a:t> main(){   </a:t>
            </a:r>
          </a:p>
          <a:p>
            <a:pPr>
              <a:lnSpc>
                <a:spcPct val="120000"/>
              </a:lnSpc>
            </a:pPr>
            <a:r>
              <a:rPr lang="en-US" dirty="0"/>
              <a:t> 	//result of the average function    </a:t>
            </a:r>
          </a:p>
          <a:p>
            <a:pPr>
              <a:lnSpc>
                <a:spcPct val="120000"/>
              </a:lnSpc>
            </a:pPr>
            <a:r>
              <a:rPr lang="en-US" dirty="0"/>
              <a:t>	double average = 0;    </a:t>
            </a:r>
          </a:p>
          <a:p>
            <a:pPr>
              <a:lnSpc>
                <a:spcPct val="120000"/>
              </a:lnSpc>
            </a:pPr>
            <a:r>
              <a:rPr lang="en-US" dirty="0"/>
              <a:t>	//numbers to be averaged    </a:t>
            </a:r>
          </a:p>
          <a:p>
            <a:pPr>
              <a:lnSpc>
                <a:spcPct val="120000"/>
              </a:lnSpc>
            </a:pPr>
            <a:r>
              <a:rPr lang="en-US" dirty="0"/>
              <a:t>	</a:t>
            </a:r>
            <a:r>
              <a:rPr lang="en-US" dirty="0" err="1"/>
              <a:t>int</a:t>
            </a:r>
            <a:r>
              <a:rPr lang="en-US" dirty="0"/>
              <a:t> numbers[10];    </a:t>
            </a:r>
          </a:p>
          <a:p>
            <a:pPr>
              <a:lnSpc>
                <a:spcPct val="120000"/>
              </a:lnSpc>
            </a:pPr>
            <a:r>
              <a:rPr lang="en-US" dirty="0"/>
              <a:t>	</a:t>
            </a:r>
            <a:r>
              <a:rPr lang="en-US" dirty="0" err="1"/>
              <a:t>insertNumbers</a:t>
            </a:r>
            <a:r>
              <a:rPr lang="en-US" dirty="0"/>
              <a:t>(numbers, MAX_SIZE);  </a:t>
            </a:r>
          </a:p>
          <a:p>
            <a:pPr>
              <a:lnSpc>
                <a:spcPct val="120000"/>
              </a:lnSpc>
            </a:pPr>
            <a:r>
              <a:rPr lang="en-US" dirty="0"/>
              <a:t>  	average = </a:t>
            </a:r>
            <a:r>
              <a:rPr lang="en-US" dirty="0" err="1"/>
              <a:t>avg</a:t>
            </a:r>
            <a:r>
              <a:rPr lang="en-US" dirty="0"/>
              <a:t>(</a:t>
            </a:r>
            <a:r>
              <a:rPr lang="en-US" dirty="0" err="1"/>
              <a:t>numbers,MAX_SIZE</a:t>
            </a:r>
            <a:r>
              <a:rPr lang="en-US" dirty="0"/>
              <a:t>);   </a:t>
            </a:r>
          </a:p>
          <a:p>
            <a:pPr>
              <a:lnSpc>
                <a:spcPct val="120000"/>
              </a:lnSpc>
            </a:pPr>
            <a:r>
              <a:rPr lang="en-US" dirty="0"/>
              <a:t>	 </a:t>
            </a:r>
            <a:r>
              <a:rPr lang="en-US" dirty="0" err="1"/>
              <a:t>printf</a:t>
            </a:r>
            <a:r>
              <a:rPr lang="en-US" dirty="0"/>
              <a:t> ("\</a:t>
            </a:r>
            <a:r>
              <a:rPr lang="en-US" dirty="0" err="1"/>
              <a:t>nThe</a:t>
            </a:r>
            <a:r>
              <a:rPr lang="en-US" dirty="0"/>
              <a:t> average is: %.2f", average);</a:t>
            </a:r>
          </a:p>
          <a:p>
            <a:pPr>
              <a:lnSpc>
                <a:spcPct val="120000"/>
              </a:lnSpc>
            </a:pPr>
            <a:r>
              <a:rPr lang="en-US" dirty="0"/>
              <a:t>}</a:t>
            </a:r>
          </a:p>
        </p:txBody>
      </p:sp>
      <p:sp>
        <p:nvSpPr>
          <p:cNvPr id="5" name="Rectangular Callout 4"/>
          <p:cNvSpPr/>
          <p:nvPr/>
        </p:nvSpPr>
        <p:spPr>
          <a:xfrm>
            <a:off x="5457623" y="3740276"/>
            <a:ext cx="3473034" cy="1448489"/>
          </a:xfrm>
          <a:prstGeom prst="wedgeRectCallout">
            <a:avLst>
              <a:gd name="adj1" fmla="val -73266"/>
              <a:gd name="adj2" fmla="val 45344"/>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dirty="0">
                <a:solidFill>
                  <a:schemeClr val="tx1"/>
                </a:solidFill>
              </a:rPr>
              <a:t>It uses 2 functions that are not implemented inside the main (</a:t>
            </a:r>
            <a:r>
              <a:rPr lang="en-US" dirty="0" err="1">
                <a:solidFill>
                  <a:schemeClr val="tx1"/>
                </a:solidFill>
              </a:rPr>
              <a:t>insertNumbers</a:t>
            </a:r>
            <a:r>
              <a:rPr lang="en-US" dirty="0">
                <a:solidFill>
                  <a:schemeClr val="tx1"/>
                </a:solidFill>
              </a:rPr>
              <a:t> and </a:t>
            </a:r>
            <a:r>
              <a:rPr lang="en-US" dirty="0" err="1">
                <a:solidFill>
                  <a:schemeClr val="tx1"/>
                </a:solidFill>
              </a:rPr>
              <a:t>avg</a:t>
            </a:r>
            <a:r>
              <a:rPr lang="en-US" dirty="0">
                <a:solidFill>
                  <a:schemeClr val="tx1"/>
                </a:solidFill>
              </a:rPr>
              <a:t>).</a:t>
            </a:r>
          </a:p>
        </p:txBody>
      </p:sp>
      <p:sp>
        <p:nvSpPr>
          <p:cNvPr id="6" name="Rectangle 5"/>
          <p:cNvSpPr/>
          <p:nvPr/>
        </p:nvSpPr>
        <p:spPr>
          <a:xfrm>
            <a:off x="1508289" y="5436794"/>
            <a:ext cx="3731030" cy="7143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18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57200" y="1229506"/>
            <a:ext cx="8229600" cy="1198106"/>
          </a:xfrm>
        </p:spPr>
        <p:txBody>
          <a:bodyPr>
            <a:normAutofit/>
          </a:bodyPr>
          <a:lstStyle/>
          <a:p>
            <a:r>
              <a:rPr lang="en-US" sz="2800" dirty="0"/>
              <a:t>Create a new project in </a:t>
            </a:r>
            <a:r>
              <a:rPr lang="en-US" sz="2800" dirty="0" err="1"/>
              <a:t>CLion</a:t>
            </a:r>
            <a:endParaRPr lang="en-US" sz="2800" dirty="0"/>
          </a:p>
          <a:p>
            <a:r>
              <a:rPr lang="en-US" sz="2800" dirty="0"/>
              <a:t>Cut and paste the following in your main file:</a:t>
            </a:r>
          </a:p>
        </p:txBody>
      </p:sp>
      <p:sp>
        <p:nvSpPr>
          <p:cNvPr id="4" name="Rectangle 3"/>
          <p:cNvSpPr/>
          <p:nvPr/>
        </p:nvSpPr>
        <p:spPr>
          <a:xfrm>
            <a:off x="1101856" y="2397775"/>
            <a:ext cx="5756144" cy="4404284"/>
          </a:xfrm>
          <a:prstGeom prst="rect">
            <a:avLst/>
          </a:prstGeom>
        </p:spPr>
        <p:txBody>
          <a:bodyPr wrap="square">
            <a:spAutoFit/>
          </a:bodyPr>
          <a:lstStyle/>
          <a:p>
            <a:pPr>
              <a:lnSpc>
                <a:spcPct val="120000"/>
              </a:lnSpc>
            </a:pPr>
            <a:r>
              <a:rPr lang="en-US" dirty="0"/>
              <a:t>#include &lt;</a:t>
            </a:r>
            <a:r>
              <a:rPr lang="en-US" dirty="0" err="1"/>
              <a:t>stdio.h</a:t>
            </a:r>
            <a:r>
              <a:rPr lang="en-US" dirty="0"/>
              <a:t>&gt;</a:t>
            </a:r>
          </a:p>
          <a:p>
            <a:pPr>
              <a:lnSpc>
                <a:spcPct val="120000"/>
              </a:lnSpc>
            </a:pPr>
            <a:r>
              <a:rPr lang="en-US" dirty="0"/>
              <a:t>#include &lt;</a:t>
            </a:r>
            <a:r>
              <a:rPr lang="en-US" dirty="0" err="1"/>
              <a:t>stdlib.h</a:t>
            </a:r>
            <a:r>
              <a:rPr lang="en-US" dirty="0"/>
              <a:t>&gt;</a:t>
            </a:r>
          </a:p>
          <a:p>
            <a:pPr>
              <a:lnSpc>
                <a:spcPct val="120000"/>
              </a:lnSpc>
            </a:pPr>
            <a:r>
              <a:rPr lang="en-US" dirty="0"/>
              <a:t>#include </a:t>
            </a:r>
            <a:r>
              <a:rPr lang="en-IE" dirty="0"/>
              <a:t>"</a:t>
            </a:r>
            <a:r>
              <a:rPr lang="en-IE" dirty="0" err="1"/>
              <a:t>library.h</a:t>
            </a:r>
            <a:r>
              <a:rPr lang="en-IE" dirty="0"/>
              <a:t>"</a:t>
            </a:r>
            <a:endParaRPr lang="en-US" dirty="0"/>
          </a:p>
          <a:p>
            <a:pPr>
              <a:lnSpc>
                <a:spcPct val="120000"/>
              </a:lnSpc>
            </a:pPr>
            <a:r>
              <a:rPr lang="en-US" dirty="0"/>
              <a:t>#define MAX_SIZE  10</a:t>
            </a:r>
          </a:p>
          <a:p>
            <a:pPr>
              <a:lnSpc>
                <a:spcPct val="120000"/>
              </a:lnSpc>
            </a:pPr>
            <a:r>
              <a:rPr lang="en-US" dirty="0" err="1"/>
              <a:t>int</a:t>
            </a:r>
            <a:r>
              <a:rPr lang="en-US" dirty="0"/>
              <a:t> main(){   </a:t>
            </a:r>
          </a:p>
          <a:p>
            <a:pPr>
              <a:lnSpc>
                <a:spcPct val="120000"/>
              </a:lnSpc>
            </a:pPr>
            <a:r>
              <a:rPr lang="en-US" dirty="0"/>
              <a:t> 	//result of the average function    </a:t>
            </a:r>
          </a:p>
          <a:p>
            <a:pPr>
              <a:lnSpc>
                <a:spcPct val="120000"/>
              </a:lnSpc>
            </a:pPr>
            <a:r>
              <a:rPr lang="en-US" dirty="0"/>
              <a:t>	double average = 0;    </a:t>
            </a:r>
          </a:p>
          <a:p>
            <a:pPr>
              <a:lnSpc>
                <a:spcPct val="120000"/>
              </a:lnSpc>
            </a:pPr>
            <a:r>
              <a:rPr lang="en-US" dirty="0"/>
              <a:t>	//numbers to be averaged    </a:t>
            </a:r>
          </a:p>
          <a:p>
            <a:pPr>
              <a:lnSpc>
                <a:spcPct val="120000"/>
              </a:lnSpc>
            </a:pPr>
            <a:r>
              <a:rPr lang="en-US" dirty="0"/>
              <a:t>	</a:t>
            </a:r>
            <a:r>
              <a:rPr lang="en-US" dirty="0" err="1"/>
              <a:t>int</a:t>
            </a:r>
            <a:r>
              <a:rPr lang="en-US" dirty="0"/>
              <a:t> numbers[10];    </a:t>
            </a:r>
          </a:p>
          <a:p>
            <a:pPr>
              <a:lnSpc>
                <a:spcPct val="120000"/>
              </a:lnSpc>
            </a:pPr>
            <a:r>
              <a:rPr lang="en-US" dirty="0"/>
              <a:t>	</a:t>
            </a:r>
            <a:r>
              <a:rPr lang="en-US" dirty="0" err="1"/>
              <a:t>insertNumbers</a:t>
            </a:r>
            <a:r>
              <a:rPr lang="en-US" dirty="0"/>
              <a:t>(numbers, MAX_SIZE);  </a:t>
            </a:r>
          </a:p>
          <a:p>
            <a:pPr>
              <a:lnSpc>
                <a:spcPct val="120000"/>
              </a:lnSpc>
            </a:pPr>
            <a:r>
              <a:rPr lang="en-US" dirty="0"/>
              <a:t>  	average = </a:t>
            </a:r>
            <a:r>
              <a:rPr lang="en-US" dirty="0" err="1"/>
              <a:t>avg</a:t>
            </a:r>
            <a:r>
              <a:rPr lang="en-US" dirty="0"/>
              <a:t>(</a:t>
            </a:r>
            <a:r>
              <a:rPr lang="en-US" dirty="0" err="1"/>
              <a:t>numbers,MAX_SIZE</a:t>
            </a:r>
            <a:r>
              <a:rPr lang="en-US" dirty="0"/>
              <a:t>);   </a:t>
            </a:r>
          </a:p>
          <a:p>
            <a:pPr>
              <a:lnSpc>
                <a:spcPct val="120000"/>
              </a:lnSpc>
            </a:pPr>
            <a:r>
              <a:rPr lang="en-US" dirty="0"/>
              <a:t>	 </a:t>
            </a:r>
            <a:r>
              <a:rPr lang="en-US" dirty="0" err="1"/>
              <a:t>printf</a:t>
            </a:r>
            <a:r>
              <a:rPr lang="en-US" dirty="0"/>
              <a:t> ("\</a:t>
            </a:r>
            <a:r>
              <a:rPr lang="en-US" dirty="0" err="1"/>
              <a:t>nThe</a:t>
            </a:r>
            <a:r>
              <a:rPr lang="en-US" dirty="0"/>
              <a:t> average is: %.2f", average);</a:t>
            </a:r>
          </a:p>
          <a:p>
            <a:pPr>
              <a:lnSpc>
                <a:spcPct val="120000"/>
              </a:lnSpc>
            </a:pPr>
            <a:r>
              <a:rPr lang="en-US" dirty="0"/>
              <a:t>}</a:t>
            </a:r>
          </a:p>
        </p:txBody>
      </p:sp>
      <p:sp>
        <p:nvSpPr>
          <p:cNvPr id="5" name="Rectangular Callout 4"/>
          <p:cNvSpPr/>
          <p:nvPr/>
        </p:nvSpPr>
        <p:spPr>
          <a:xfrm>
            <a:off x="5457623" y="2916821"/>
            <a:ext cx="3473034" cy="1547700"/>
          </a:xfrm>
          <a:prstGeom prst="wedgeRectCallout">
            <a:avLst>
              <a:gd name="adj1" fmla="val -105266"/>
              <a:gd name="adj2" fmla="val -3414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These functions are implemented in another module called library which is imported in the main using </a:t>
            </a:r>
            <a:r>
              <a:rPr lang="en-US" i="1" dirty="0">
                <a:solidFill>
                  <a:schemeClr val="tx1"/>
                </a:solidFill>
              </a:rPr>
              <a:t>include</a:t>
            </a:r>
            <a:r>
              <a:rPr lang="en-US" dirty="0">
                <a:solidFill>
                  <a:schemeClr val="tx1"/>
                </a:solidFill>
              </a:rPr>
              <a:t>.</a:t>
            </a:r>
          </a:p>
        </p:txBody>
      </p:sp>
      <p:sp>
        <p:nvSpPr>
          <p:cNvPr id="6" name="Rectangle 5"/>
          <p:cNvSpPr/>
          <p:nvPr/>
        </p:nvSpPr>
        <p:spPr>
          <a:xfrm>
            <a:off x="1508289" y="5436794"/>
            <a:ext cx="3731030" cy="7143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6545" y="3069220"/>
            <a:ext cx="2427567" cy="44287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3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4"/>
            <a:ext cx="8229600" cy="1143000"/>
          </a:xfrm>
        </p:spPr>
        <p:txBody>
          <a:bodyPr/>
          <a:lstStyle/>
          <a:p>
            <a:r>
              <a:rPr lang="en-GB" b="1" dirty="0"/>
              <a:t>Creating and Using Libraries</a:t>
            </a:r>
            <a:endParaRPr lang="en-US" b="1" dirty="0"/>
          </a:p>
        </p:txBody>
      </p:sp>
      <p:sp>
        <p:nvSpPr>
          <p:cNvPr id="3" name="Content Placeholder 2"/>
          <p:cNvSpPr>
            <a:spLocks noGrp="1"/>
          </p:cNvSpPr>
          <p:nvPr>
            <p:ph idx="1"/>
          </p:nvPr>
        </p:nvSpPr>
        <p:spPr>
          <a:xfrm>
            <a:off x="457200" y="964466"/>
            <a:ext cx="8229600" cy="1198106"/>
          </a:xfrm>
        </p:spPr>
        <p:txBody>
          <a:bodyPr>
            <a:normAutofit fontScale="92500" lnSpcReduction="20000"/>
          </a:bodyPr>
          <a:lstStyle/>
          <a:p>
            <a:r>
              <a:rPr lang="en-US" sz="2800" dirty="0"/>
              <a:t>In your </a:t>
            </a:r>
            <a:r>
              <a:rPr lang="en-US" sz="2800" dirty="0" err="1"/>
              <a:t>CLion</a:t>
            </a:r>
            <a:r>
              <a:rPr lang="en-US" sz="2800" dirty="0"/>
              <a:t> Project create a new C/C++ Header file and call it “</a:t>
            </a:r>
            <a:r>
              <a:rPr lang="en-US" sz="2800" i="1" dirty="0" err="1"/>
              <a:t>library.h</a:t>
            </a:r>
            <a:r>
              <a:rPr lang="en-US" sz="2800" dirty="0"/>
              <a:t>”</a:t>
            </a:r>
          </a:p>
          <a:p>
            <a:r>
              <a:rPr lang="en-US" sz="2800" dirty="0"/>
              <a:t>Cut and paste the following in </a:t>
            </a:r>
            <a:r>
              <a:rPr lang="en-US" sz="2800" dirty="0" err="1"/>
              <a:t>library.h</a:t>
            </a:r>
            <a:r>
              <a:rPr lang="en-US" sz="2800" dirty="0"/>
              <a:t> as follows:</a:t>
            </a:r>
          </a:p>
        </p:txBody>
      </p:sp>
      <p:sp>
        <p:nvSpPr>
          <p:cNvPr id="4" name="Rectangle 3"/>
          <p:cNvSpPr/>
          <p:nvPr/>
        </p:nvSpPr>
        <p:spPr>
          <a:xfrm>
            <a:off x="1101855" y="2212244"/>
            <a:ext cx="6909941" cy="4723729"/>
          </a:xfrm>
          <a:prstGeom prst="rect">
            <a:avLst/>
          </a:prstGeom>
        </p:spPr>
        <p:txBody>
          <a:bodyPr wrap="square">
            <a:spAutoFit/>
          </a:bodyPr>
          <a:lstStyle/>
          <a:p>
            <a:pPr>
              <a:lnSpc>
                <a:spcPct val="120000"/>
              </a:lnSpc>
            </a:pPr>
            <a:r>
              <a:rPr lang="en-IE" dirty="0"/>
              <a:t>#</a:t>
            </a:r>
            <a:r>
              <a:rPr lang="en-IE" dirty="0" err="1"/>
              <a:t>ifndef</a:t>
            </a:r>
            <a:r>
              <a:rPr lang="en-IE" dirty="0"/>
              <a:t> LAB2_LIBRARY_H</a:t>
            </a:r>
            <a:br>
              <a:rPr lang="en-IE" dirty="0"/>
            </a:br>
            <a:r>
              <a:rPr lang="en-IE" dirty="0"/>
              <a:t>#define LAB2_LIBRARY_H</a:t>
            </a:r>
            <a:endParaRPr lang="en-US" dirty="0">
              <a:solidFill>
                <a:srgbClr val="008000"/>
              </a:solidFill>
            </a:endParaRPr>
          </a:p>
          <a:p>
            <a:pPr>
              <a:lnSpc>
                <a:spcPct val="120000"/>
              </a:lnSpc>
            </a:pPr>
            <a:r>
              <a:rPr lang="en-US" dirty="0">
                <a:solidFill>
                  <a:srgbClr val="008000"/>
                </a:solidFill>
              </a:rPr>
              <a:t>/* * Calculates the average of a set of integers. It takes as input: </a:t>
            </a:r>
          </a:p>
          <a:p>
            <a:pPr>
              <a:lnSpc>
                <a:spcPct val="120000"/>
              </a:lnSpc>
            </a:pPr>
            <a:r>
              <a:rPr lang="en-US" dirty="0">
                <a:solidFill>
                  <a:srgbClr val="008000"/>
                </a:solidFill>
              </a:rPr>
              <a:t>    * - numbers: the numbers to be averaged </a:t>
            </a:r>
          </a:p>
          <a:p>
            <a:pPr>
              <a:lnSpc>
                <a:spcPct val="120000"/>
              </a:lnSpc>
            </a:pPr>
            <a:r>
              <a:rPr lang="en-US" dirty="0">
                <a:solidFill>
                  <a:srgbClr val="008000"/>
                </a:solidFill>
              </a:rPr>
              <a:t>    * - size: home many numbers should be averaged </a:t>
            </a:r>
          </a:p>
          <a:p>
            <a:pPr>
              <a:lnSpc>
                <a:spcPct val="120000"/>
              </a:lnSpc>
            </a:pPr>
            <a:r>
              <a:rPr lang="en-US" dirty="0">
                <a:solidFill>
                  <a:srgbClr val="008000"/>
                </a:solidFill>
              </a:rPr>
              <a:t>    * It returns the result of the average function */</a:t>
            </a:r>
          </a:p>
          <a:p>
            <a:pPr>
              <a:lnSpc>
                <a:spcPct val="120000"/>
              </a:lnSpc>
            </a:pPr>
            <a:r>
              <a:rPr lang="en-US" dirty="0"/>
              <a:t>double </a:t>
            </a:r>
            <a:r>
              <a:rPr lang="en-US" dirty="0" err="1"/>
              <a:t>avg</a:t>
            </a:r>
            <a:r>
              <a:rPr lang="en-US" dirty="0"/>
              <a:t>(</a:t>
            </a:r>
            <a:r>
              <a:rPr lang="en-US" dirty="0" err="1"/>
              <a:t>int</a:t>
            </a:r>
            <a:r>
              <a:rPr lang="en-US" dirty="0"/>
              <a:t> numbers[], </a:t>
            </a:r>
            <a:r>
              <a:rPr lang="en-US" dirty="0" err="1"/>
              <a:t>int</a:t>
            </a:r>
            <a:r>
              <a:rPr lang="en-US" dirty="0"/>
              <a:t> size);</a:t>
            </a:r>
          </a:p>
          <a:p>
            <a:pPr>
              <a:lnSpc>
                <a:spcPct val="120000"/>
              </a:lnSpc>
            </a:pPr>
            <a:endParaRPr lang="en-US" dirty="0"/>
          </a:p>
          <a:p>
            <a:pPr>
              <a:lnSpc>
                <a:spcPct val="120000"/>
              </a:lnSpc>
            </a:pPr>
            <a:r>
              <a:rPr lang="en-US" dirty="0">
                <a:solidFill>
                  <a:srgbClr val="008000"/>
                </a:solidFill>
              </a:rPr>
              <a:t>/* * Allows to insert a set of integers form the standard input. </a:t>
            </a:r>
          </a:p>
          <a:p>
            <a:pPr>
              <a:lnSpc>
                <a:spcPct val="120000"/>
              </a:lnSpc>
            </a:pPr>
            <a:r>
              <a:rPr lang="en-US" dirty="0">
                <a:solidFill>
                  <a:srgbClr val="008000"/>
                </a:solidFill>
              </a:rPr>
              <a:t>    *   It takes as input </a:t>
            </a:r>
          </a:p>
          <a:p>
            <a:pPr>
              <a:lnSpc>
                <a:spcPct val="120000"/>
              </a:lnSpc>
            </a:pPr>
            <a:r>
              <a:rPr lang="en-US" dirty="0">
                <a:solidFill>
                  <a:srgbClr val="008000"/>
                </a:solidFill>
              </a:rPr>
              <a:t>    * - numbers: the numbers to be inserted </a:t>
            </a:r>
          </a:p>
          <a:p>
            <a:pPr>
              <a:lnSpc>
                <a:spcPct val="120000"/>
              </a:lnSpc>
            </a:pPr>
            <a:r>
              <a:rPr lang="en-US" dirty="0">
                <a:solidFill>
                  <a:srgbClr val="008000"/>
                </a:solidFill>
              </a:rPr>
              <a:t>    * - </a:t>
            </a:r>
            <a:r>
              <a:rPr lang="en-US" dirty="0" err="1">
                <a:solidFill>
                  <a:srgbClr val="008000"/>
                </a:solidFill>
              </a:rPr>
              <a:t>maxSize</a:t>
            </a:r>
            <a:r>
              <a:rPr lang="en-US" dirty="0">
                <a:solidFill>
                  <a:srgbClr val="008000"/>
                </a:solidFill>
              </a:rPr>
              <a:t>: maximum </a:t>
            </a:r>
            <a:r>
              <a:rPr lang="en-US" dirty="0" err="1">
                <a:solidFill>
                  <a:srgbClr val="008000"/>
                </a:solidFill>
              </a:rPr>
              <a:t>amoount</a:t>
            </a:r>
            <a:r>
              <a:rPr lang="en-US" dirty="0">
                <a:solidFill>
                  <a:srgbClr val="008000"/>
                </a:solidFill>
              </a:rPr>
              <a:t> of numbers to be inserted */</a:t>
            </a:r>
          </a:p>
          <a:p>
            <a:pPr>
              <a:lnSpc>
                <a:spcPct val="120000"/>
              </a:lnSpc>
            </a:pPr>
            <a:r>
              <a:rPr lang="en-US" dirty="0"/>
              <a:t>void </a:t>
            </a:r>
            <a:r>
              <a:rPr lang="en-US" dirty="0" err="1"/>
              <a:t>insertNumbers</a:t>
            </a:r>
            <a:r>
              <a:rPr lang="en-US" dirty="0"/>
              <a:t>(int numbers[], int </a:t>
            </a:r>
            <a:r>
              <a:rPr lang="en-US" dirty="0" err="1"/>
              <a:t>maxSize</a:t>
            </a:r>
            <a:r>
              <a:rPr lang="en-US" dirty="0"/>
              <a:t>);</a:t>
            </a:r>
          </a:p>
          <a:p>
            <a:pPr>
              <a:lnSpc>
                <a:spcPct val="120000"/>
              </a:lnSpc>
            </a:pPr>
            <a:r>
              <a:rPr lang="en-IE" dirty="0"/>
              <a:t>#endif //LAB2_LIBRARY_H</a:t>
            </a:r>
            <a:endParaRPr lang="en-US" dirty="0"/>
          </a:p>
        </p:txBody>
      </p:sp>
    </p:spTree>
    <p:extLst>
      <p:ext uri="{BB962C8B-B14F-4D97-AF65-F5344CB8AC3E}">
        <p14:creationId xmlns:p14="http://schemas.microsoft.com/office/powerpoint/2010/main" val="2796369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4049</TotalTime>
  <Words>1882</Words>
  <Application>Microsoft Macintosh PowerPoint</Application>
  <PresentationFormat>On-screen Show (4:3)</PresentationFormat>
  <Paragraphs>236</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vt:lpstr>
      <vt:lpstr>Office Theme</vt:lpstr>
      <vt:lpstr>LAB 2</vt:lpstr>
      <vt:lpstr>Objectives</vt:lpstr>
      <vt:lpstr>PowerPoint Presentation</vt:lpstr>
      <vt:lpstr>Creating and Using Libraries</vt:lpstr>
      <vt:lpstr>PowerPoint Presentation</vt:lpstr>
      <vt:lpstr>Create the main source file</vt:lpstr>
      <vt:lpstr>Creating and Using Libraries</vt:lpstr>
      <vt:lpstr>Creating and Using Libraries</vt:lpstr>
      <vt:lpstr>Creating and Using Libraries</vt:lpstr>
      <vt:lpstr>Creating and Using Libraries</vt:lpstr>
      <vt:lpstr>Creating and Using Libraries</vt:lpstr>
      <vt:lpstr>Creating and Using Libraries</vt:lpstr>
      <vt:lpstr>How is a library imported?</vt:lpstr>
      <vt:lpstr>PowerPoint Presentation</vt:lpstr>
      <vt:lpstr>PowerPoint Presentation</vt:lpstr>
      <vt:lpstr>PowerPoint Presentation</vt:lpstr>
      <vt:lpstr>PowerPoint Presentation</vt:lpstr>
      <vt:lpstr>PowerPoint Presentation</vt:lpstr>
      <vt:lpstr>PowerPoint Presentation</vt:lpstr>
    </vt:vector>
  </TitlesOfParts>
  <Company>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CS5702</dc:title>
  <dc:creator>Liliana Pasquale</dc:creator>
  <cp:lastModifiedBy>Fanny Rivera Ortiz</cp:lastModifiedBy>
  <cp:revision>260</cp:revision>
  <dcterms:created xsi:type="dcterms:W3CDTF">2013-09-15T18:07:39Z</dcterms:created>
  <dcterms:modified xsi:type="dcterms:W3CDTF">2020-01-30T15:46:43Z</dcterms:modified>
</cp:coreProperties>
</file>