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394" r:id="rId3"/>
    <p:sldId id="331" r:id="rId4"/>
    <p:sldId id="412" r:id="rId5"/>
    <p:sldId id="41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9" r:id="rId34"/>
    <p:sldId id="356" r:id="rId35"/>
    <p:sldId id="414" r:id="rId36"/>
    <p:sldId id="355" r:id="rId37"/>
    <p:sldId id="450" r:id="rId38"/>
    <p:sldId id="45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11" autoAdjust="0"/>
  </p:normalViewPr>
  <p:slideViewPr>
    <p:cSldViewPr snapToGrid="0" snapToObjects="1">
      <p:cViewPr varScale="1">
        <p:scale>
          <a:sx n="71" d="100"/>
          <a:sy n="71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2"/>
            <a:ext cx="9144000" cy="4829199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Engineering Project 1 COMP10050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Lecture </a:t>
            </a:r>
            <a:r>
              <a:rPr lang="en-US" b="1" dirty="0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2"/>
            <a:ext cx="9144000" cy="4829199"/>
          </a:xfrm>
        </p:spPr>
        <p:txBody>
          <a:bodyPr>
            <a:normAutofit/>
          </a:bodyPr>
          <a:lstStyle/>
          <a:p>
            <a:r>
              <a:rPr lang="en-US" b="1" dirty="0" smtClean="0"/>
              <a:t>But How can we store more than one string?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377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Store a List of Strings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78132" y="2267410"/>
            <a:ext cx="6036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en-US" sz="2400" dirty="0"/>
              <a:t>sentences[</a:t>
            </a:r>
            <a:r>
              <a:rPr lang="en-US" sz="2400" b="1" dirty="0"/>
              <a:t>MAX_LINES</a:t>
            </a:r>
            <a:r>
              <a:rPr lang="en-US" sz="2400" dirty="0"/>
              <a:t>][</a:t>
            </a:r>
            <a:r>
              <a:rPr lang="en-US" sz="2400" b="1" dirty="0"/>
              <a:t>MAX_CHAR</a:t>
            </a:r>
            <a:r>
              <a:rPr lang="en-US" sz="2400" dirty="0"/>
              <a:t>];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132" y="142552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#define </a:t>
            </a:r>
            <a:r>
              <a:rPr lang="en-US" sz="2400" b="1" dirty="0"/>
              <a:t>MAX_LINES </a:t>
            </a:r>
            <a:r>
              <a:rPr lang="en-US" sz="2400" dirty="0"/>
              <a:t>20</a:t>
            </a:r>
          </a:p>
          <a:p>
            <a:r>
              <a:rPr lang="en-US" sz="2400" dirty="0"/>
              <a:t>#define </a:t>
            </a:r>
            <a:r>
              <a:rPr lang="en-US" sz="2400" b="1" dirty="0"/>
              <a:t>MAX_CHAR </a:t>
            </a:r>
            <a:r>
              <a:rPr lang="en-US" sz="2400" dirty="0"/>
              <a:t>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5290"/>
              </p:ext>
            </p:extLst>
          </p:nvPr>
        </p:nvGraphicFramePr>
        <p:xfrm>
          <a:off x="1603348" y="4015141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3348" y="5168866"/>
            <a:ext cx="61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</a:t>
            </a:r>
            <a:endParaRPr lang="en-US" sz="2800" dirty="0"/>
          </a:p>
        </p:txBody>
      </p:sp>
      <p:sp>
        <p:nvSpPr>
          <p:cNvPr id="6" name="Left Brace 5"/>
          <p:cNvSpPr/>
          <p:nvPr/>
        </p:nvSpPr>
        <p:spPr>
          <a:xfrm>
            <a:off x="1036732" y="3901622"/>
            <a:ext cx="566616" cy="245207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64653" y="4915386"/>
            <a:ext cx="13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MAX_LINES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83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Store a List of Strings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78132" y="2267410"/>
            <a:ext cx="6036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en-US" sz="2400" dirty="0"/>
              <a:t>sentences[</a:t>
            </a:r>
            <a:r>
              <a:rPr lang="en-US" sz="2400" b="1" dirty="0"/>
              <a:t>MAX_LINES</a:t>
            </a:r>
            <a:r>
              <a:rPr lang="en-US" sz="2400" dirty="0"/>
              <a:t>][</a:t>
            </a:r>
            <a:r>
              <a:rPr lang="en-US" sz="2400" b="1" dirty="0"/>
              <a:t>MAX_CHAR</a:t>
            </a:r>
            <a:r>
              <a:rPr lang="en-US" sz="2400" dirty="0"/>
              <a:t>];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132" y="142552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#define </a:t>
            </a:r>
            <a:r>
              <a:rPr lang="en-US" sz="2400" b="1" dirty="0"/>
              <a:t>MAX_LINES </a:t>
            </a:r>
            <a:r>
              <a:rPr lang="en-US" sz="2400" dirty="0"/>
              <a:t>20</a:t>
            </a:r>
          </a:p>
          <a:p>
            <a:r>
              <a:rPr lang="en-US" sz="2400" dirty="0"/>
              <a:t>#define </a:t>
            </a:r>
            <a:r>
              <a:rPr lang="en-US" sz="2400" b="1" dirty="0"/>
              <a:t>MAX_CHAR </a:t>
            </a:r>
            <a:r>
              <a:rPr lang="en-US" sz="2400" dirty="0"/>
              <a:t>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35618"/>
              </p:ext>
            </p:extLst>
          </p:nvPr>
        </p:nvGraphicFramePr>
        <p:xfrm>
          <a:off x="1603348" y="4015141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3348" y="5168866"/>
            <a:ext cx="61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29884" y="3188512"/>
            <a:ext cx="130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MAX_CHAR</a:t>
            </a:r>
            <a:endParaRPr lang="en-US" b="1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3603503" y="1393787"/>
            <a:ext cx="680137" cy="5008253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Print Sentences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78132" y="2267410"/>
            <a:ext cx="6036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en-US" sz="2400" dirty="0"/>
              <a:t>sentences[</a:t>
            </a:r>
            <a:r>
              <a:rPr lang="en-US" sz="2400" b="1" dirty="0"/>
              <a:t>MAX_LINES</a:t>
            </a:r>
            <a:r>
              <a:rPr lang="en-US" sz="2400" dirty="0"/>
              <a:t>][</a:t>
            </a:r>
            <a:r>
              <a:rPr lang="en-US" sz="2400" b="1" dirty="0"/>
              <a:t>MAX_CHAR</a:t>
            </a:r>
            <a:r>
              <a:rPr lang="en-US" sz="2400" dirty="0"/>
              <a:t>];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132" y="142552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#define </a:t>
            </a:r>
            <a:r>
              <a:rPr lang="en-US" sz="2400" b="1" dirty="0"/>
              <a:t>MAX_LINES </a:t>
            </a:r>
            <a:r>
              <a:rPr lang="en-US" sz="2400" dirty="0"/>
              <a:t>20</a:t>
            </a:r>
          </a:p>
          <a:p>
            <a:r>
              <a:rPr lang="en-US" sz="2400" dirty="0"/>
              <a:t>#define </a:t>
            </a:r>
            <a:r>
              <a:rPr lang="en-US" sz="2400" b="1" dirty="0"/>
              <a:t>MAX_CHAR </a:t>
            </a:r>
            <a:r>
              <a:rPr lang="en-US" sz="2400" dirty="0"/>
              <a:t>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28712"/>
              </p:ext>
            </p:extLst>
          </p:nvPr>
        </p:nvGraphicFramePr>
        <p:xfrm>
          <a:off x="1603348" y="4015141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3348" y="5168866"/>
            <a:ext cx="61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48994" y="5678243"/>
            <a:ext cx="744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(“Character [1][2]: %c”, sentences[1][2]);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71202" y="62465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Character [1][2</a:t>
            </a:r>
            <a:r>
              <a:rPr lang="en-US" sz="2400" dirty="0" smtClean="0">
                <a:solidFill>
                  <a:srgbClr val="0000FF"/>
                </a:solidFill>
              </a:rPr>
              <a:t>]: </a:t>
            </a:r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963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Print Sentences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78132" y="2267410"/>
            <a:ext cx="6036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en-US" sz="2400" dirty="0"/>
              <a:t>sentences[</a:t>
            </a:r>
            <a:r>
              <a:rPr lang="en-US" sz="2400" b="1" dirty="0"/>
              <a:t>MAX_LINES</a:t>
            </a:r>
            <a:r>
              <a:rPr lang="en-US" sz="2400" dirty="0"/>
              <a:t>][</a:t>
            </a:r>
            <a:r>
              <a:rPr lang="en-US" sz="2400" b="1" dirty="0"/>
              <a:t>MAX_CHAR</a:t>
            </a:r>
            <a:r>
              <a:rPr lang="en-US" sz="2400" dirty="0"/>
              <a:t>];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132" y="142552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#define </a:t>
            </a:r>
            <a:r>
              <a:rPr lang="en-US" sz="2400" b="1" dirty="0"/>
              <a:t>MAX_LINES </a:t>
            </a:r>
            <a:r>
              <a:rPr lang="en-US" sz="2400" dirty="0"/>
              <a:t>20</a:t>
            </a:r>
          </a:p>
          <a:p>
            <a:r>
              <a:rPr lang="en-US" sz="2400" dirty="0"/>
              <a:t>#define </a:t>
            </a:r>
            <a:r>
              <a:rPr lang="en-US" sz="2400" b="1" dirty="0"/>
              <a:t>MAX_CHAR </a:t>
            </a:r>
            <a:r>
              <a:rPr lang="en-US" sz="2400" dirty="0"/>
              <a:t>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88511"/>
              </p:ext>
            </p:extLst>
          </p:nvPr>
        </p:nvGraphicFramePr>
        <p:xfrm>
          <a:off x="1603348" y="4015141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3348" y="5168866"/>
            <a:ext cx="61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48994" y="5678243"/>
            <a:ext cx="744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(“%</a:t>
            </a:r>
            <a:r>
              <a:rPr lang="en-US" sz="2400" dirty="0"/>
              <a:t>s</a:t>
            </a:r>
            <a:r>
              <a:rPr lang="en-US" sz="2400" dirty="0" smtClean="0"/>
              <a:t>”, sentences[1]);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71202" y="62465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cuddle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90830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File Input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207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30180"/>
            <a:ext cx="9144000" cy="41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smtClean="0"/>
              <a:t>FILE *</a:t>
            </a:r>
            <a:r>
              <a:rPr lang="en-US" sz="3300" b="1" dirty="0" err="1" smtClean="0"/>
              <a:t>fopen</a:t>
            </a:r>
            <a:r>
              <a:rPr lang="en-US" sz="3300" b="1" dirty="0" smtClean="0"/>
              <a:t>(</a:t>
            </a:r>
            <a:r>
              <a:rPr lang="en-US" sz="3300" b="1" dirty="0" err="1" smtClean="0"/>
              <a:t>const</a:t>
            </a:r>
            <a:r>
              <a:rPr lang="en-US" sz="3300" b="1" dirty="0" smtClean="0"/>
              <a:t> char *path, </a:t>
            </a:r>
            <a:r>
              <a:rPr lang="en-US" sz="3300" b="1" dirty="0" err="1" smtClean="0"/>
              <a:t>const</a:t>
            </a:r>
            <a:r>
              <a:rPr lang="en-US" sz="3300" b="1" dirty="0" smtClean="0"/>
              <a:t> char *mode)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2800" dirty="0" smtClean="0">
                <a:latin typeface="Courier"/>
                <a:cs typeface="Courier"/>
              </a:rPr>
              <a:t>	</a:t>
            </a:r>
            <a:r>
              <a:rPr lang="en-US" sz="2800" dirty="0" err="1" smtClean="0">
                <a:latin typeface="Courier"/>
                <a:cs typeface="Courier"/>
              </a:rPr>
              <a:t>fopen</a:t>
            </a:r>
            <a:r>
              <a:rPr lang="en-US" sz="2800" dirty="0" smtClean="0">
                <a:latin typeface="Courier"/>
                <a:cs typeface="Courier"/>
              </a:rPr>
              <a:t>(FILE_PATH, “r+”)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Opening a File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87864" y="2644283"/>
            <a:ext cx="8686800" cy="4150216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Mode</a:t>
            </a:r>
            <a:r>
              <a:rPr lang="en-US" sz="3000" dirty="0" smtClean="0">
                <a:solidFill>
                  <a:srgbClr val="000000"/>
                </a:solidFill>
              </a:rPr>
              <a:t> can be “</a:t>
            </a:r>
            <a:r>
              <a:rPr lang="en-US" sz="3000" b="1" dirty="0" smtClean="0">
                <a:solidFill>
                  <a:srgbClr val="000000"/>
                </a:solidFill>
              </a:rPr>
              <a:t>r</a:t>
            </a:r>
            <a:r>
              <a:rPr lang="en-US" sz="3000" dirty="0" smtClean="0">
                <a:solidFill>
                  <a:srgbClr val="000000"/>
                </a:solidFill>
              </a:rPr>
              <a:t>” (read only), “</a:t>
            </a:r>
            <a:r>
              <a:rPr lang="en-US" sz="3000" b="1" dirty="0" smtClean="0">
                <a:solidFill>
                  <a:srgbClr val="000000"/>
                </a:solidFill>
              </a:rPr>
              <a:t>w</a:t>
            </a:r>
            <a:r>
              <a:rPr lang="en-US" sz="3000" dirty="0" smtClean="0">
                <a:solidFill>
                  <a:srgbClr val="000000"/>
                </a:solidFill>
              </a:rPr>
              <a:t>” (write only), “</a:t>
            </a:r>
            <a:r>
              <a:rPr lang="en-US" sz="3000" b="1" dirty="0" smtClean="0">
                <a:solidFill>
                  <a:srgbClr val="000000"/>
                </a:solidFill>
              </a:rPr>
              <a:t>a</a:t>
            </a:r>
            <a:r>
              <a:rPr lang="en-US" sz="3000" dirty="0" smtClean="0">
                <a:solidFill>
                  <a:srgbClr val="000000"/>
                </a:solidFill>
              </a:rPr>
              <a:t>” (append)</a:t>
            </a:r>
          </a:p>
          <a:p>
            <a:r>
              <a:rPr lang="en-US" sz="3000" b="1" dirty="0" err="1">
                <a:solidFill>
                  <a:srgbClr val="000000"/>
                </a:solidFill>
              </a:rPr>
              <a:t>f</a:t>
            </a:r>
            <a:r>
              <a:rPr lang="en-US" sz="3000" b="1" dirty="0" err="1" smtClean="0">
                <a:solidFill>
                  <a:srgbClr val="000000"/>
                </a:solidFill>
              </a:rPr>
              <a:t>open</a:t>
            </a:r>
            <a:r>
              <a:rPr lang="en-US" sz="3000" dirty="0" smtClean="0">
                <a:solidFill>
                  <a:srgbClr val="000000"/>
                </a:solidFill>
              </a:rPr>
              <a:t> returns a pointer to the file stream if it exists or NULL otherwise</a:t>
            </a:r>
          </a:p>
          <a:p>
            <a:r>
              <a:rPr lang="en-US" sz="3000" dirty="0" smtClean="0">
                <a:solidFill>
                  <a:srgbClr val="000000"/>
                </a:solidFill>
              </a:rPr>
              <a:t>No need to know the details of the FILE data type</a:t>
            </a:r>
          </a:p>
          <a:p>
            <a:r>
              <a:rPr lang="en-US" sz="3000" b="1" dirty="0" smtClean="0">
                <a:solidFill>
                  <a:srgbClr val="000000"/>
                </a:solidFill>
              </a:rPr>
              <a:t>Important:</a:t>
            </a:r>
            <a:r>
              <a:rPr lang="en-US" sz="3000" dirty="0" smtClean="0">
                <a:solidFill>
                  <a:srgbClr val="000000"/>
                </a:solidFill>
              </a:rPr>
              <a:t> The standard input and output are also FILE* </a:t>
            </a:r>
            <a:r>
              <a:rPr lang="en-US" sz="3000" dirty="0" err="1" smtClean="0">
                <a:solidFill>
                  <a:srgbClr val="000000"/>
                </a:solidFill>
              </a:rPr>
              <a:t>datatypes</a:t>
            </a:r>
            <a:r>
              <a:rPr lang="en-US" sz="3000" dirty="0" smtClean="0">
                <a:solidFill>
                  <a:srgbClr val="000000"/>
                </a:solidFill>
              </a:rPr>
              <a:t> (</a:t>
            </a:r>
            <a:r>
              <a:rPr lang="en-US" sz="3000" dirty="0" err="1" smtClean="0">
                <a:solidFill>
                  <a:srgbClr val="000000"/>
                </a:solidFill>
              </a:rPr>
              <a:t>stdin,stdout</a:t>
            </a:r>
            <a:r>
              <a:rPr lang="en-US" sz="3000" dirty="0" smtClean="0">
                <a:solidFill>
                  <a:srgbClr val="000000"/>
                </a:solidFill>
              </a:rPr>
              <a:t>).</a:t>
            </a:r>
          </a:p>
          <a:p>
            <a:r>
              <a:rPr lang="en-US" sz="3000" b="1" dirty="0" smtClean="0">
                <a:solidFill>
                  <a:srgbClr val="000000"/>
                </a:solidFill>
              </a:rPr>
              <a:t>Important: </a:t>
            </a:r>
            <a:r>
              <a:rPr lang="en-US" sz="3000" dirty="0" err="1" smtClean="0">
                <a:solidFill>
                  <a:srgbClr val="000000"/>
                </a:solidFill>
              </a:rPr>
              <a:t>stderr</a:t>
            </a:r>
            <a:r>
              <a:rPr lang="en-US" sz="3000" dirty="0" smtClean="0">
                <a:solidFill>
                  <a:srgbClr val="000000"/>
                </a:solidFill>
              </a:rPr>
              <a:t> corresponds to standard error output (different from </a:t>
            </a:r>
            <a:r>
              <a:rPr lang="en-US" sz="3000" dirty="0" err="1" smtClean="0">
                <a:solidFill>
                  <a:srgbClr val="000000"/>
                </a:solidFill>
              </a:rPr>
              <a:t>stdout</a:t>
            </a:r>
            <a:r>
              <a:rPr lang="en-US" sz="3000" dirty="0" smtClean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66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93681"/>
            <a:ext cx="9144000" cy="41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err="1"/>
              <a:t>i</a:t>
            </a:r>
            <a:r>
              <a:rPr lang="en-US" sz="3300" b="1" dirty="0" err="1" smtClean="0"/>
              <a:t>nt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fclose</a:t>
            </a:r>
            <a:r>
              <a:rPr lang="en-US" sz="3300" b="1" dirty="0" smtClean="0"/>
              <a:t>(FILE* </a:t>
            </a:r>
            <a:r>
              <a:rPr lang="en-US" sz="3300" b="1" dirty="0" err="1" smtClean="0"/>
              <a:t>fp</a:t>
            </a:r>
            <a:r>
              <a:rPr lang="en-US" sz="3300" b="1" dirty="0" smtClean="0"/>
              <a:t>)</a:t>
            </a:r>
          </a:p>
          <a:p>
            <a:pPr marL="457200" lvl="1" indent="0">
              <a:buNone/>
            </a:pPr>
            <a:endParaRPr lang="en-US" sz="3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3200" dirty="0" err="1" smtClean="0">
                <a:latin typeface="Courier"/>
                <a:cs typeface="Courier"/>
              </a:rPr>
              <a:t>fclose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dirty="0" err="1" smtClean="0">
                <a:latin typeface="Courier"/>
                <a:cs typeface="Courier"/>
              </a:rPr>
              <a:t>fp</a:t>
            </a:r>
            <a:r>
              <a:rPr lang="en-US" sz="3200" dirty="0" smtClean="0">
                <a:latin typeface="Courier"/>
                <a:cs typeface="Courier"/>
              </a:rPr>
              <a:t>)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Closing a File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004123"/>
            <a:ext cx="8229600" cy="313421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Closes the stream (releases OS resources).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Returns 0 if the stream is </a:t>
            </a:r>
            <a:r>
              <a:rPr lang="en-US" sz="2800" dirty="0">
                <a:solidFill>
                  <a:srgbClr val="000000"/>
                </a:solidFill>
              </a:rPr>
              <a:t>closed </a:t>
            </a:r>
            <a:r>
              <a:rPr lang="en-US" sz="2800" dirty="0" smtClean="0">
                <a:solidFill>
                  <a:srgbClr val="000000"/>
                </a:solidFill>
              </a:rPr>
              <a:t>successfully. On failure, EOF is returned.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f</a:t>
            </a:r>
            <a:r>
              <a:rPr lang="en-US" sz="2800" dirty="0" err="1" smtClean="0">
                <a:solidFill>
                  <a:srgbClr val="000000"/>
                </a:solidFill>
              </a:rPr>
              <a:t>close</a:t>
            </a:r>
            <a:r>
              <a:rPr lang="en-US" sz="2800" dirty="0" smtClean="0">
                <a:solidFill>
                  <a:srgbClr val="000000"/>
                </a:solidFill>
              </a:rPr>
              <a:t>() is automatically called on all open files when program terminates.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81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93681"/>
            <a:ext cx="9144000" cy="41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err="1"/>
              <a:t>i</a:t>
            </a:r>
            <a:r>
              <a:rPr lang="en-US" sz="3300" b="1" dirty="0" err="1" smtClean="0"/>
              <a:t>nt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getc</a:t>
            </a:r>
            <a:r>
              <a:rPr lang="en-US" sz="3300" b="1" dirty="0" smtClean="0"/>
              <a:t>(FILE* </a:t>
            </a:r>
            <a:r>
              <a:rPr lang="en-US" sz="3300" b="1" dirty="0" err="1" smtClean="0"/>
              <a:t>fp</a:t>
            </a:r>
            <a:r>
              <a:rPr lang="en-US" sz="3300" b="1" dirty="0" smtClean="0"/>
              <a:t>)</a:t>
            </a:r>
          </a:p>
          <a:p>
            <a:pPr marL="914400" lvl="1" indent="-457200"/>
            <a:r>
              <a:rPr lang="en-US" sz="2900" dirty="0" smtClean="0"/>
              <a:t>Reads a single character from the stream</a:t>
            </a:r>
          </a:p>
          <a:p>
            <a:pPr marL="914400" lvl="1" indent="-457200"/>
            <a:r>
              <a:rPr lang="en-US" sz="2900" dirty="0" smtClean="0"/>
              <a:t>Returns the character read or EOF on error/end of file.</a:t>
            </a:r>
          </a:p>
          <a:p>
            <a:pPr marL="57150" indent="0">
              <a:buNone/>
            </a:pPr>
            <a:endParaRPr lang="en-US" sz="2400" dirty="0" smtClean="0"/>
          </a:p>
          <a:p>
            <a:pPr marL="57150" indent="0">
              <a:buNone/>
            </a:pPr>
            <a:r>
              <a:rPr lang="en-US" sz="2800" b="1" dirty="0" smtClean="0"/>
              <a:t>Note: </a:t>
            </a:r>
            <a:r>
              <a:rPr lang="en-US" sz="2800" dirty="0" err="1" smtClean="0"/>
              <a:t>getchar</a:t>
            </a:r>
            <a:r>
              <a:rPr lang="en-US" sz="2800" dirty="0" smtClean="0"/>
              <a:t> simply uses the standard input to read a character. We can implement it as follows:</a:t>
            </a:r>
          </a:p>
          <a:p>
            <a:pPr marL="57150" indent="0">
              <a:buNone/>
            </a:pPr>
            <a:r>
              <a:rPr lang="en-US" sz="2800" b="1" dirty="0" smtClean="0"/>
              <a:t>#define </a:t>
            </a:r>
            <a:r>
              <a:rPr lang="en-US" sz="2800" b="1" dirty="0" err="1" smtClean="0"/>
              <a:t>getchar</a:t>
            </a:r>
            <a:r>
              <a:rPr lang="en-US" sz="2800" b="1" dirty="0" smtClean="0"/>
              <a:t>() </a:t>
            </a:r>
            <a:r>
              <a:rPr lang="en-US" sz="2800" b="1" dirty="0" err="1" smtClean="0"/>
              <a:t>getc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stdin</a:t>
            </a:r>
            <a:r>
              <a:rPr lang="en-US" sz="2800" b="1" dirty="0" smtClean="0"/>
              <a:t>)</a:t>
            </a:r>
          </a:p>
          <a:p>
            <a:pPr marL="914400" lvl="1" indent="-457200"/>
            <a:endParaRPr lang="en-US" sz="29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File 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5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93680"/>
            <a:ext cx="8734026" cy="473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smtClean="0"/>
              <a:t>char* </a:t>
            </a:r>
            <a:r>
              <a:rPr lang="en-US" sz="3300" b="1" dirty="0" err="1" smtClean="0"/>
              <a:t>fgets</a:t>
            </a:r>
            <a:r>
              <a:rPr lang="en-US" sz="3300" b="1" dirty="0" smtClean="0"/>
              <a:t>(char *line, </a:t>
            </a:r>
            <a:r>
              <a:rPr lang="en-US" sz="3300" b="1" dirty="0" err="1" smtClean="0"/>
              <a:t>int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maxlen</a:t>
            </a:r>
            <a:r>
              <a:rPr lang="en-US" sz="3300" b="1" dirty="0" smtClean="0"/>
              <a:t>, FILE *</a:t>
            </a:r>
            <a:r>
              <a:rPr lang="en-US" sz="3300" b="1" dirty="0" err="1" smtClean="0"/>
              <a:t>fp</a:t>
            </a:r>
            <a:r>
              <a:rPr lang="en-US" sz="3300" b="1" dirty="0" smtClean="0"/>
              <a:t>)</a:t>
            </a:r>
          </a:p>
          <a:p>
            <a:pPr marL="914400" lvl="1" indent="-457200"/>
            <a:r>
              <a:rPr lang="en-US" sz="2900" b="1" dirty="0" smtClean="0"/>
              <a:t>line –</a:t>
            </a:r>
            <a:r>
              <a:rPr lang="en-US" sz="2900" dirty="0" smtClean="0"/>
              <a:t> pointer to an array of chars where the string read is stored</a:t>
            </a:r>
            <a:endParaRPr lang="en-US" sz="2900" b="1" dirty="0" smtClean="0"/>
          </a:p>
          <a:p>
            <a:pPr marL="914400" lvl="1" indent="-457200"/>
            <a:r>
              <a:rPr lang="en-US" sz="2900" dirty="0" smtClean="0"/>
              <a:t>Reads a single line (up to a number of characters given by </a:t>
            </a:r>
            <a:r>
              <a:rPr lang="en-US" sz="2900" b="1" dirty="0" err="1" smtClean="0"/>
              <a:t>maxlen</a:t>
            </a:r>
            <a:r>
              <a:rPr lang="en-US" sz="2900" dirty="0" smtClean="0"/>
              <a:t>) from the file input stream </a:t>
            </a:r>
            <a:r>
              <a:rPr lang="en-US" sz="2900" b="1" dirty="0" err="1" smtClean="0"/>
              <a:t>fp</a:t>
            </a:r>
            <a:r>
              <a:rPr lang="en-US" sz="2900" dirty="0" smtClean="0"/>
              <a:t> (including </a:t>
            </a:r>
            <a:r>
              <a:rPr lang="en-US" sz="2900" dirty="0" err="1" smtClean="0"/>
              <a:t>linebreak</a:t>
            </a:r>
            <a:r>
              <a:rPr lang="en-US" sz="2900" dirty="0" smtClean="0"/>
              <a:t>).</a:t>
            </a:r>
          </a:p>
          <a:p>
            <a:pPr marL="914400" lvl="1" indent="-457200"/>
            <a:r>
              <a:rPr lang="en-US" sz="2900" dirty="0" smtClean="0"/>
              <a:t>Returns a pointer to the character array that stores the line (read-only)</a:t>
            </a:r>
          </a:p>
          <a:p>
            <a:pPr marL="914400" lvl="1" indent="-457200"/>
            <a:r>
              <a:rPr lang="en-US" sz="2900" dirty="0" smtClean="0"/>
              <a:t>Return NULL if end of stream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File 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-449701"/>
            <a:ext cx="34925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88" y="274638"/>
            <a:ext cx="7956359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104"/>
          </a:xfrm>
        </p:spPr>
        <p:txBody>
          <a:bodyPr>
            <a:normAutofit/>
          </a:bodyPr>
          <a:lstStyle/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Introduce you to Assignment 1</a:t>
            </a: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Use 2-D Arrays to store sentences</a:t>
            </a:r>
          </a:p>
          <a:p>
            <a:pPr marL="69850" indent="0">
              <a:spcBef>
                <a:spcPts val="60"/>
              </a:spcBef>
              <a:buNone/>
              <a:tabLst>
                <a:tab pos="755015" algn="l"/>
              </a:tabLst>
            </a:pPr>
            <a:endParaRPr lang="en-US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>
                <a:cs typeface="Calibri"/>
              </a:rPr>
              <a:t>Open, Read and Write </a:t>
            </a:r>
            <a:r>
              <a:rPr lang="en-US" dirty="0" smtClean="0">
                <a:cs typeface="Calibri"/>
              </a:rPr>
              <a:t>Files</a:t>
            </a: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Create Modules in C</a:t>
            </a: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69850" indent="0">
              <a:spcBef>
                <a:spcPts val="60"/>
              </a:spcBef>
              <a:buNone/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469900" lvl="1" indent="0">
              <a:lnSpc>
                <a:spcPts val="2600"/>
              </a:lnSpc>
              <a:buNone/>
              <a:tabLst>
                <a:tab pos="755015" algn="l"/>
              </a:tabLst>
            </a:pPr>
            <a:endParaRPr lang="en-US" sz="22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1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93681"/>
            <a:ext cx="9144000" cy="41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err="1"/>
              <a:t>i</a:t>
            </a:r>
            <a:r>
              <a:rPr lang="en-US" sz="3300" b="1" dirty="0" err="1" smtClean="0"/>
              <a:t>nt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putc</a:t>
            </a:r>
            <a:r>
              <a:rPr lang="en-US" sz="3300" b="1" dirty="0" smtClean="0"/>
              <a:t>(</a:t>
            </a:r>
            <a:r>
              <a:rPr lang="en-US" sz="3300" b="1" dirty="0" err="1" smtClean="0"/>
              <a:t>int</a:t>
            </a:r>
            <a:r>
              <a:rPr lang="en-US" sz="3300" b="1" dirty="0" smtClean="0"/>
              <a:t> c, FILE* </a:t>
            </a:r>
            <a:r>
              <a:rPr lang="en-US" sz="3300" b="1" dirty="0" err="1" smtClean="0"/>
              <a:t>fp</a:t>
            </a:r>
            <a:r>
              <a:rPr lang="en-US" sz="3300" b="1" dirty="0" smtClean="0"/>
              <a:t>)</a:t>
            </a:r>
          </a:p>
          <a:p>
            <a:pPr marL="914400" lvl="1" indent="-457200"/>
            <a:r>
              <a:rPr lang="en-US" sz="2900" dirty="0" smtClean="0"/>
              <a:t>Writes a single character </a:t>
            </a:r>
            <a:r>
              <a:rPr lang="en-US" sz="2900" b="1" dirty="0" smtClean="0"/>
              <a:t>c</a:t>
            </a:r>
            <a:r>
              <a:rPr lang="en-US" sz="2900" dirty="0" smtClean="0"/>
              <a:t> to the output stream</a:t>
            </a:r>
          </a:p>
          <a:p>
            <a:pPr marL="914400" lvl="1" indent="-457200"/>
            <a:r>
              <a:rPr lang="en-US" sz="2900" dirty="0" smtClean="0"/>
              <a:t>Returns the character written or EOF on error</a:t>
            </a:r>
          </a:p>
          <a:p>
            <a:pPr marL="57150" indent="0">
              <a:buNone/>
            </a:pPr>
            <a:endParaRPr lang="en-US" sz="2400" dirty="0" smtClean="0"/>
          </a:p>
          <a:p>
            <a:pPr marL="57150" indent="0">
              <a:buNone/>
            </a:pPr>
            <a:r>
              <a:rPr lang="en-US" sz="2800" b="1" dirty="0" smtClean="0"/>
              <a:t>Note: </a:t>
            </a:r>
            <a:r>
              <a:rPr lang="en-US" sz="2800" dirty="0" err="1" smtClean="0"/>
              <a:t>putchar</a:t>
            </a:r>
            <a:r>
              <a:rPr lang="en-US" sz="2800" dirty="0" smtClean="0"/>
              <a:t> simply uses the standard output to write a character. </a:t>
            </a:r>
          </a:p>
          <a:p>
            <a:pPr marL="57150" indent="0">
              <a:buNone/>
            </a:pPr>
            <a:r>
              <a:rPr lang="en-US" sz="2800" dirty="0" smtClean="0"/>
              <a:t>We can implement it as follows:</a:t>
            </a:r>
          </a:p>
          <a:p>
            <a:pPr marL="57150" indent="0">
              <a:buNone/>
            </a:pPr>
            <a:r>
              <a:rPr lang="en-US" sz="2800" b="1" dirty="0" smtClean="0"/>
              <a:t>#define </a:t>
            </a:r>
            <a:r>
              <a:rPr lang="en-US" sz="2800" b="1" dirty="0" err="1" smtClean="0"/>
              <a:t>putchar</a:t>
            </a:r>
            <a:r>
              <a:rPr lang="en-US" sz="2800" b="1" dirty="0" smtClean="0"/>
              <a:t>() </a:t>
            </a:r>
            <a:r>
              <a:rPr lang="en-US" sz="2800" b="1" dirty="0" err="1" smtClean="0"/>
              <a:t>putc</a:t>
            </a:r>
            <a:r>
              <a:rPr lang="en-US" sz="2800" b="1" dirty="0" smtClean="0"/>
              <a:t>(c, </a:t>
            </a:r>
            <a:r>
              <a:rPr lang="en-US" sz="2800" b="1" dirty="0" err="1" smtClean="0"/>
              <a:t>stdout</a:t>
            </a:r>
            <a:r>
              <a:rPr lang="en-US" sz="2800" b="1" dirty="0" smtClean="0"/>
              <a:t>)</a:t>
            </a:r>
          </a:p>
          <a:p>
            <a:pPr marL="914400" lvl="1" indent="-457200"/>
            <a:endParaRPr lang="en-US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File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5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155974" y="1193681"/>
            <a:ext cx="9144000" cy="337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b="1" dirty="0" err="1" smtClean="0"/>
              <a:t>int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fputs</a:t>
            </a:r>
            <a:r>
              <a:rPr lang="en-US" sz="3300" b="1" dirty="0" smtClean="0"/>
              <a:t>(char *line, FILE *</a:t>
            </a:r>
            <a:r>
              <a:rPr lang="en-US" sz="3300" b="1" dirty="0" err="1" smtClean="0"/>
              <a:t>fp</a:t>
            </a:r>
            <a:r>
              <a:rPr lang="en-US" sz="3300" b="1" dirty="0" smtClean="0"/>
              <a:t>)</a:t>
            </a:r>
          </a:p>
          <a:p>
            <a:pPr marL="914400" lvl="1" indent="-457200"/>
            <a:r>
              <a:rPr lang="en-US" sz="2900" dirty="0" smtClean="0"/>
              <a:t>Writes a single line to the output stream</a:t>
            </a:r>
          </a:p>
          <a:p>
            <a:pPr marL="914400" lvl="1" indent="-457200"/>
            <a:r>
              <a:rPr lang="en-US" sz="2900" dirty="0" smtClean="0"/>
              <a:t>Returns zero on success, EOF otherwise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File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24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867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55973" y="2863194"/>
            <a:ext cx="7079447" cy="29752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824436" y="3743766"/>
            <a:ext cx="7079447" cy="20501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1893975" y="4181097"/>
            <a:ext cx="3565129" cy="763237"/>
          </a:xfrm>
          <a:prstGeom prst="wedgeRectCallout">
            <a:avLst>
              <a:gd name="adj1" fmla="val 22594"/>
              <a:gd name="adj2" fmla="val -11275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Make sure this path exists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349" y="3428195"/>
            <a:ext cx="7079447" cy="20501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824436" y="3743766"/>
            <a:ext cx="7079447" cy="20501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349" y="3428195"/>
            <a:ext cx="7079447" cy="20501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4500976" y="3955469"/>
            <a:ext cx="3565129" cy="763237"/>
          </a:xfrm>
          <a:prstGeom prst="wedgeRectCallout">
            <a:avLst>
              <a:gd name="adj1" fmla="val -20531"/>
              <a:gd name="adj2" fmla="val -10399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File needs to be read and written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1181" y="2963816"/>
            <a:ext cx="779869" cy="5348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64349" y="3955469"/>
            <a:ext cx="7079447" cy="1522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64349" y="4451293"/>
            <a:ext cx="3565129" cy="763237"/>
          </a:xfrm>
          <a:prstGeom prst="wedgeRectCallout">
            <a:avLst>
              <a:gd name="adj1" fmla="val 22594"/>
              <a:gd name="adj2" fmla="val -11275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Writes “Hello World in the file”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64349" y="4451293"/>
            <a:ext cx="7079447" cy="1027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4349" y="5096734"/>
            <a:ext cx="3565129" cy="763237"/>
          </a:xfrm>
          <a:prstGeom prst="wedgeRectCallout">
            <a:avLst>
              <a:gd name="adj1" fmla="val 5094"/>
              <a:gd name="adj2" fmla="val -12151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Reads the first 80 characters from the first line of the file.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7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p</a:t>
            </a:r>
            <a:r>
              <a:rPr lang="en-US" sz="3300" dirty="0" err="1" smtClean="0"/>
              <a:t>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Create a new file and write string “Hello World” in it.</a:t>
            </a:r>
          </a:p>
          <a:p>
            <a:pPr marL="571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986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Is there anything missing?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266501" y="5389215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close</a:t>
            </a:r>
            <a:r>
              <a:rPr lang="en-US" sz="3300" dirty="0" smtClean="0"/>
              <a:t>(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“/Users/liliana1/myfile.txt”</a:t>
            </a:r>
            <a:r>
              <a:rPr lang="en-US" sz="3300" dirty="0" smtClean="0"/>
              <a:t>,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err="1" smtClean="0">
                <a:solidFill>
                  <a:srgbClr val="3366FF"/>
                </a:solidFill>
              </a:rPr>
              <a:t>rw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p</a:t>
            </a:r>
            <a:r>
              <a:rPr lang="en-US" sz="3300" dirty="0" err="1" smtClean="0"/>
              <a:t>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841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08"/>
            <a:ext cx="9144000" cy="1470025"/>
          </a:xfrm>
        </p:spPr>
        <p:txBody>
          <a:bodyPr/>
          <a:lstStyle/>
          <a:p>
            <a:r>
              <a:rPr lang="en-US" b="1" dirty="0" smtClean="0"/>
              <a:t>Let’s Have a Look at Assignment 1</a:t>
            </a:r>
            <a:endParaRPr lang="en-US" b="1" dirty="0"/>
          </a:p>
        </p:txBody>
      </p:sp>
      <p:pic>
        <p:nvPicPr>
          <p:cNvPr id="3" name="Picture 2" descr="frame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29" y="1607146"/>
            <a:ext cx="2933743" cy="3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Will the program still read string “Hello World” correctly?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5035748" y="2919256"/>
            <a:ext cx="779869" cy="5348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8373" y="1961019"/>
            <a:ext cx="8578593" cy="3253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</a:t>
            </a:r>
            <a:r>
              <a:rPr lang="en-US" sz="3300" dirty="0" err="1" smtClean="0">
                <a:solidFill>
                  <a:srgbClr val="3366FF"/>
                </a:solidFill>
              </a:rPr>
              <a:t>myfile.txt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, </a:t>
            </a:r>
            <a:r>
              <a:rPr lang="en-US" sz="3300" dirty="0" smtClean="0">
                <a:solidFill>
                  <a:srgbClr val="3366FF"/>
                </a:solidFill>
              </a:rPr>
              <a:t>“w+”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p</a:t>
            </a:r>
            <a:r>
              <a:rPr lang="en-US" sz="3300" dirty="0" err="1" smtClean="0"/>
              <a:t>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507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308373" y="1961019"/>
            <a:ext cx="8578593" cy="3922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</a:t>
            </a:r>
            <a:r>
              <a:rPr lang="en-US" sz="3300" dirty="0" err="1" smtClean="0">
                <a:solidFill>
                  <a:srgbClr val="3366FF"/>
                </a:solidFill>
              </a:rPr>
              <a:t>myfile.txt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, </a:t>
            </a:r>
            <a:r>
              <a:rPr lang="en-US" sz="3300" dirty="0" smtClean="0">
                <a:solidFill>
                  <a:srgbClr val="3366FF"/>
                </a:solidFill>
              </a:rPr>
              <a:t>“w+”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seek</a:t>
            </a:r>
            <a:r>
              <a:rPr lang="en-US" sz="3300" dirty="0" smtClean="0"/>
              <a:t>(</a:t>
            </a:r>
            <a:r>
              <a:rPr lang="en-US" sz="3300" dirty="0" err="1" smtClean="0"/>
              <a:t>fp</a:t>
            </a:r>
            <a:r>
              <a:rPr lang="en-US" sz="3300" dirty="0" smtClean="0"/>
              <a:t>, 0, SEEK_SET);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p</a:t>
            </a:r>
            <a:r>
              <a:rPr lang="en-US" sz="3300" dirty="0" err="1" smtClean="0"/>
              <a:t>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Will the program still read string “Hello World” correctly?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22825" y="3966618"/>
            <a:ext cx="3230896" cy="5348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321334" y="3944344"/>
            <a:ext cx="3565129" cy="763237"/>
          </a:xfrm>
          <a:prstGeom prst="wedgeRectCallout">
            <a:avLst>
              <a:gd name="adj1" fmla="val -65531"/>
              <a:gd name="adj2" fmla="val 403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Moves the file pointer position to the beginning of the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3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308373" y="1961019"/>
            <a:ext cx="8578593" cy="3922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FILE *</a:t>
            </a:r>
            <a:r>
              <a:rPr lang="en-US" sz="3300" dirty="0" err="1" smtClean="0"/>
              <a:t>fp</a:t>
            </a:r>
            <a:r>
              <a:rPr lang="en-US" sz="3300" dirty="0" smtClean="0"/>
              <a:t>;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3366FF"/>
                </a:solidFill>
              </a:rPr>
              <a:t>c</a:t>
            </a:r>
            <a:r>
              <a:rPr lang="en-US" sz="3300" dirty="0" smtClean="0">
                <a:solidFill>
                  <a:srgbClr val="3366FF"/>
                </a:solidFill>
              </a:rPr>
              <a:t>har</a:t>
            </a:r>
            <a:r>
              <a:rPr lang="en-US" sz="3300" dirty="0" smtClean="0"/>
              <a:t>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[80];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</a:t>
            </a:r>
            <a:r>
              <a:rPr lang="en-US" sz="3300" dirty="0" smtClean="0"/>
              <a:t> = </a:t>
            </a:r>
            <a:r>
              <a:rPr lang="en-US" sz="3300" dirty="0" err="1" smtClean="0"/>
              <a:t>fopen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“/Users/liliana1/</a:t>
            </a:r>
            <a:r>
              <a:rPr lang="en-US" sz="3300" dirty="0" err="1" smtClean="0">
                <a:solidFill>
                  <a:srgbClr val="3366FF"/>
                </a:solidFill>
              </a:rPr>
              <a:t>myfile.txt</a:t>
            </a:r>
            <a:r>
              <a:rPr lang="en-US" sz="3300" dirty="0" smtClean="0">
                <a:solidFill>
                  <a:srgbClr val="3366FF"/>
                </a:solidFill>
              </a:rPr>
              <a:t>”</a:t>
            </a:r>
            <a:r>
              <a:rPr lang="en-US" sz="3300" dirty="0" smtClean="0"/>
              <a:t>, </a:t>
            </a:r>
            <a:r>
              <a:rPr lang="en-US" sz="3300" dirty="0" smtClean="0">
                <a:solidFill>
                  <a:srgbClr val="3366FF"/>
                </a:solidFill>
              </a:rPr>
              <a:t>“w+”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puts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“Hello World”</a:t>
            </a:r>
            <a:r>
              <a:rPr lang="en-US" sz="3300" dirty="0" smtClean="0"/>
              <a:t>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seek</a:t>
            </a:r>
            <a:r>
              <a:rPr lang="en-US" sz="3300" dirty="0" smtClean="0"/>
              <a:t>(</a:t>
            </a:r>
            <a:r>
              <a:rPr lang="en-US" sz="3300" dirty="0" err="1" smtClean="0"/>
              <a:t>fp</a:t>
            </a:r>
            <a:r>
              <a:rPr lang="en-US" sz="3300" dirty="0" smtClean="0"/>
              <a:t>, 0, SEEK_SET);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f</a:t>
            </a:r>
            <a:r>
              <a:rPr lang="en-US" sz="3300" dirty="0" err="1" smtClean="0"/>
              <a:t>gets</a:t>
            </a:r>
            <a:r>
              <a:rPr lang="en-US" sz="3300" dirty="0" smtClean="0"/>
              <a:t>(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, 80, </a:t>
            </a:r>
            <a:r>
              <a:rPr lang="en-US" sz="3300" dirty="0" err="1" smtClean="0"/>
              <a:t>fp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/>
          </a:p>
          <a:p>
            <a:pPr marL="57150" indent="0">
              <a:buNone/>
            </a:pPr>
            <a:r>
              <a:rPr lang="en-US" sz="3300" dirty="0" err="1"/>
              <a:t>p</a:t>
            </a:r>
            <a:r>
              <a:rPr lang="en-US" sz="3300" dirty="0" err="1" smtClean="0"/>
              <a:t>rintf</a:t>
            </a:r>
            <a:r>
              <a:rPr lang="en-US" sz="3300" dirty="0" smtClean="0"/>
              <a:t>(</a:t>
            </a:r>
            <a:r>
              <a:rPr lang="en-US" sz="3300" dirty="0" smtClean="0">
                <a:solidFill>
                  <a:srgbClr val="3366FF"/>
                </a:solidFill>
              </a:rPr>
              <a:t>“The context f </a:t>
            </a:r>
            <a:r>
              <a:rPr lang="en-US" sz="3300" dirty="0" err="1" smtClean="0">
                <a:solidFill>
                  <a:srgbClr val="3366FF"/>
                </a:solidFill>
              </a:rPr>
              <a:t>myfile</a:t>
            </a:r>
            <a:r>
              <a:rPr lang="en-US" sz="3300" dirty="0" smtClean="0">
                <a:solidFill>
                  <a:srgbClr val="3366FF"/>
                </a:solidFill>
              </a:rPr>
              <a:t> is: %s”</a:t>
            </a:r>
            <a:r>
              <a:rPr lang="en-US" sz="3300" dirty="0" smtClean="0"/>
              <a:t>, </a:t>
            </a:r>
            <a:r>
              <a:rPr lang="en-US" sz="3300" dirty="0" err="1" smtClean="0"/>
              <a:t>myString</a:t>
            </a:r>
            <a:r>
              <a:rPr lang="en-US" sz="3300" dirty="0" smtClean="0"/>
              <a:t>);</a:t>
            </a:r>
          </a:p>
          <a:p>
            <a:pPr marL="57150" indent="0">
              <a:buNone/>
            </a:pPr>
            <a:endParaRPr lang="en-US" sz="3300" dirty="0" smtClean="0"/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003599"/>
            <a:ext cx="9144000" cy="957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973" y="1193681"/>
            <a:ext cx="8578593" cy="76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3300" dirty="0" smtClean="0"/>
              <a:t>Will the program still read string “Hello World” correctly?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22825" y="3966618"/>
            <a:ext cx="3230896" cy="5348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989796" y="3632355"/>
            <a:ext cx="3565129" cy="1292480"/>
          </a:xfrm>
          <a:prstGeom prst="wedgeRectCallout">
            <a:avLst>
              <a:gd name="adj1" fmla="val -69281"/>
              <a:gd name="adj2" fmla="val -1757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SEEK_CUR : move the pointer to the current position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SEEK_END : move the pointer to 		the end of the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2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2"/>
            <a:ext cx="9144000" cy="4829199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Modules in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6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Your assignment should be modular and should not be implemented in 1 single file and using a single main function!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Modularity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28615" y="2869712"/>
            <a:ext cx="7131539" cy="34802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3" y="2869712"/>
            <a:ext cx="1409212" cy="1409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119628"/>
            <a:ext cx="268849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Assignment 1 </a:t>
            </a:r>
            <a:r>
              <a:rPr lang="en-US" sz="2400" b="1" dirty="0" err="1" smtClean="0"/>
              <a:t>CLion</a:t>
            </a:r>
            <a:r>
              <a:rPr lang="en-US" sz="2400" b="1" dirty="0" smtClean="0"/>
              <a:t> Project</a:t>
            </a:r>
            <a:endParaRPr lang="en-US" sz="2400" b="1" dirty="0"/>
          </a:p>
        </p:txBody>
      </p:sp>
      <p:sp>
        <p:nvSpPr>
          <p:cNvPr id="9" name="Folded Corner 8"/>
          <p:cNvSpPr/>
          <p:nvPr/>
        </p:nvSpPr>
        <p:spPr>
          <a:xfrm>
            <a:off x="3184769" y="3061566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6084" y="3977030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ain.c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584107" y="3005940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5422" y="3929161"/>
            <a:ext cx="8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fileIO.c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6674359" y="3005940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5674" y="3929161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fileIO.h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5638817" y="4486924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30132" y="5410145"/>
            <a:ext cx="71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sort.c</a:t>
            </a:r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>
            <a:off x="6709531" y="4486924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00846" y="5410145"/>
            <a:ext cx="7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sort.h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2622948" y="5021857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9345" y="5945078"/>
            <a:ext cx="116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anagram.c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3635048" y="5021857"/>
            <a:ext cx="801077" cy="918308"/>
          </a:xfrm>
          <a:prstGeom prst="foldedCorner">
            <a:avLst>
              <a:gd name="adj" fmla="val 4858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14624" y="5945078"/>
            <a:ext cx="119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anagram.h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20308" y="3465094"/>
            <a:ext cx="11723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85846" y="3770924"/>
            <a:ext cx="1559169" cy="9769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26363" y="4486924"/>
            <a:ext cx="8685" cy="4637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GB" b="1" dirty="0" smtClean="0"/>
              <a:t>Creating and Using 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940"/>
            <a:ext cx="8229600" cy="256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err="1" smtClean="0"/>
              <a:t>fileIO.h</a:t>
            </a:r>
            <a:r>
              <a:rPr lang="en-US" sz="2800" dirty="0" smtClean="0"/>
              <a:t> </a:t>
            </a:r>
            <a:r>
              <a:rPr lang="en-US" sz="2800" dirty="0">
                <a:sym typeface="Wingdings"/>
              </a:rPr>
              <a:t> It is a library containing the prototypes of </a:t>
            </a:r>
            <a:r>
              <a:rPr lang="en-US" sz="2800" dirty="0" smtClean="0">
                <a:sym typeface="Wingdings"/>
              </a:rPr>
              <a:t>the </a:t>
            </a:r>
            <a:r>
              <a:rPr lang="en-US" sz="2800" dirty="0">
                <a:sym typeface="Wingdings"/>
              </a:rPr>
              <a:t>methods </a:t>
            </a:r>
            <a:r>
              <a:rPr lang="en-US" sz="2800" dirty="0" smtClean="0">
                <a:sym typeface="Wingdings"/>
              </a:rPr>
              <a:t>necessary to read and write to/from files</a:t>
            </a:r>
          </a:p>
          <a:p>
            <a:pPr marL="0" indent="0">
              <a:buNone/>
            </a:pPr>
            <a:endParaRPr lang="en-US" sz="600" dirty="0">
              <a:sym typeface="Wingdings"/>
            </a:endParaRPr>
          </a:p>
          <a:p>
            <a:pPr marL="0" indent="0">
              <a:buNone/>
            </a:pPr>
            <a:r>
              <a:rPr lang="en-US" sz="2800" i="1" dirty="0" err="1" smtClean="0">
                <a:sym typeface="Wingdings"/>
              </a:rPr>
              <a:t>fileIO.c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 It is a source file containing the </a:t>
            </a:r>
            <a:r>
              <a:rPr lang="en-US" sz="2800" dirty="0" smtClean="0">
                <a:sym typeface="Wingdings"/>
              </a:rPr>
              <a:t>implementation of </a:t>
            </a:r>
            <a:r>
              <a:rPr lang="en-US" sz="2800" dirty="0">
                <a:sym typeface="Wingdings"/>
              </a:rPr>
              <a:t>the methods listed </a:t>
            </a:r>
            <a:r>
              <a:rPr lang="en-US" sz="2800" dirty="0" smtClean="0">
                <a:sym typeface="Wingdings"/>
              </a:rPr>
              <a:t>in </a:t>
            </a:r>
            <a:r>
              <a:rPr lang="en-US" sz="2800" dirty="0" err="1" smtClean="0">
                <a:sym typeface="Wingdings"/>
              </a:rPr>
              <a:t>fileIO.h</a:t>
            </a:r>
            <a:endParaRPr lang="en-US" sz="2800" dirty="0"/>
          </a:p>
        </p:txBody>
      </p:sp>
      <p:pic>
        <p:nvPicPr>
          <p:cNvPr id="4" name="Picture 3" descr="Screenshot 2020-01-27 at 22.4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2491"/>
            <a:ext cx="9144000" cy="39288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435231"/>
            <a:ext cx="2833077" cy="14067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fileIO.h</a:t>
            </a:r>
            <a:endParaRPr lang="en-US" b="1" dirty="0"/>
          </a:p>
        </p:txBody>
      </p:sp>
      <p:pic>
        <p:nvPicPr>
          <p:cNvPr id="2" name="Picture 1" descr="Screenshot 2020-01-27 at 22.4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1461721"/>
            <a:ext cx="6163652" cy="42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fileIO.c</a:t>
            </a:r>
            <a:endParaRPr lang="en-US" b="1" dirty="0"/>
          </a:p>
        </p:txBody>
      </p:sp>
      <p:pic>
        <p:nvPicPr>
          <p:cNvPr id="3" name="Picture 2" descr="Screenshot 2020-01-27 at 22.4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5" y="1229505"/>
            <a:ext cx="6248888" cy="4734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8035" y="2266463"/>
            <a:ext cx="2833077" cy="957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42154" y="2305540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Includes the library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9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1-27 at 22.4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5" y="1446146"/>
            <a:ext cx="5503524" cy="35556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main.c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078035" y="1826848"/>
            <a:ext cx="2833077" cy="3223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42154" y="1885465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Includes the library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9358" y="3815863"/>
            <a:ext cx="3810488" cy="5998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1112" y="4478274"/>
            <a:ext cx="277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methods of the library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546969"/>
            <a:ext cx="8229600" cy="1006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Library methods can also be used from other source files. </a:t>
            </a:r>
          </a:p>
          <a:p>
            <a:pPr marL="0" indent="0" algn="ctr">
              <a:buNone/>
            </a:pPr>
            <a:r>
              <a:rPr lang="en-GB" sz="2400" dirty="0" smtClean="0"/>
              <a:t>The important is to declare the library at the beginning!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04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88" y="274638"/>
            <a:ext cx="7956359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Assignment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104"/>
          </a:xfrm>
        </p:spPr>
        <p:txBody>
          <a:bodyPr>
            <a:normAutofit/>
          </a:bodyPr>
          <a:lstStyle/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Read/write strings from/to files</a:t>
            </a: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Sort strings</a:t>
            </a: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Identify anagrams</a:t>
            </a: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Identify missing anagrams</a:t>
            </a: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 smtClean="0">
              <a:cs typeface="Calibri"/>
            </a:endParaRPr>
          </a:p>
          <a:p>
            <a:pPr marL="469900" lvl="1" indent="0">
              <a:lnSpc>
                <a:spcPts val="2600"/>
              </a:lnSpc>
              <a:buNone/>
              <a:tabLst>
                <a:tab pos="755015" algn="l"/>
              </a:tabLst>
            </a:pPr>
            <a:endParaRPr lang="en-US" sz="22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51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88" y="274638"/>
            <a:ext cx="7956359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Assignment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104"/>
          </a:xfrm>
        </p:spPr>
        <p:txBody>
          <a:bodyPr>
            <a:normAutofit/>
          </a:bodyPr>
          <a:lstStyle/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Read/write strings from/to files</a:t>
            </a:r>
          </a:p>
          <a:p>
            <a:pPr marL="469900" lvl="1" indent="0">
              <a:spcBef>
                <a:spcPts val="60"/>
              </a:spcBef>
              <a:buNone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 </a:t>
            </a:r>
            <a:r>
              <a:rPr lang="en-US" dirty="0" smtClean="0">
                <a:cs typeface="Calibri"/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(Week 2)</a:t>
            </a: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Sort strings</a:t>
            </a:r>
          </a:p>
          <a:p>
            <a:pPr marL="469900" lvl="2" indent="0">
              <a:spcBef>
                <a:spcPts val="60"/>
              </a:spcBef>
              <a:buNone/>
              <a:tabLst>
                <a:tab pos="755015" algn="l"/>
              </a:tabLst>
            </a:pPr>
            <a:r>
              <a:rPr lang="en-US" sz="2800" dirty="0">
                <a:cs typeface="Calibri"/>
                <a:sym typeface="Wingdings"/>
              </a:rPr>
              <a:t>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(Week 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3)</a:t>
            </a:r>
            <a:endParaRPr lang="en-US" sz="2800" dirty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Identify anagrams</a:t>
            </a:r>
          </a:p>
          <a:p>
            <a:pPr marL="469900" lvl="2" indent="0">
              <a:spcBef>
                <a:spcPts val="60"/>
              </a:spcBef>
              <a:buNone/>
              <a:tabLst>
                <a:tab pos="755015" algn="l"/>
              </a:tabLst>
            </a:pPr>
            <a:r>
              <a:rPr lang="en-US" sz="2800" dirty="0">
                <a:cs typeface="Calibri"/>
                <a:sym typeface="Wingdings"/>
              </a:rPr>
              <a:t>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(Week 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4-5)</a:t>
            </a:r>
            <a:endParaRPr lang="en-US" sz="2800" dirty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endParaRPr lang="en-US" sz="1200" dirty="0" smtClean="0">
              <a:cs typeface="Calibri"/>
            </a:endParaRPr>
          </a:p>
          <a:p>
            <a:pPr marL="584200" indent="-514350">
              <a:spcBef>
                <a:spcPts val="60"/>
              </a:spcBef>
              <a:buFont typeface="+mj-lt"/>
              <a:buAutoNum type="arabicPeriod"/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Identify missing anagrams</a:t>
            </a:r>
          </a:p>
          <a:p>
            <a:pPr marL="469900" lvl="1" indent="0">
              <a:spcBef>
                <a:spcPts val="60"/>
              </a:spcBef>
              <a:buNone/>
              <a:tabLst>
                <a:tab pos="755015" algn="l"/>
              </a:tabLst>
            </a:pPr>
            <a:r>
              <a:rPr lang="en-US" dirty="0" smtClean="0">
                <a:cs typeface="Calibri"/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cs typeface="Calibri"/>
                <a:sym typeface="Wingdings"/>
              </a:rPr>
              <a:t>(Week 6)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 smtClean="0">
              <a:cs typeface="Calibri"/>
            </a:endParaRPr>
          </a:p>
          <a:p>
            <a:pPr marL="469900" lvl="1" indent="0">
              <a:lnSpc>
                <a:spcPts val="2600"/>
              </a:lnSpc>
              <a:buNone/>
              <a:tabLst>
                <a:tab pos="755015" algn="l"/>
              </a:tabLst>
            </a:pPr>
            <a:endParaRPr lang="en-US" sz="22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87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2"/>
            <a:ext cx="9144000" cy="4829199"/>
          </a:xfrm>
        </p:spPr>
        <p:txBody>
          <a:bodyPr>
            <a:normAutofit/>
          </a:bodyPr>
          <a:lstStyle/>
          <a:p>
            <a:r>
              <a:rPr lang="en-US" b="1" dirty="0" smtClean="0"/>
              <a:t>Use 2D Arrays To Store Strings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617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Strings – Representation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2236"/>
            <a:ext cx="8229600" cy="159725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00"/>
                </a:solidFill>
              </a:rPr>
              <a:t>Strings are represented as an array of characters</a:t>
            </a:r>
          </a:p>
          <a:p>
            <a:r>
              <a:rPr lang="en-GB" sz="2800" dirty="0" smtClean="0">
                <a:solidFill>
                  <a:srgbClr val="000000"/>
                </a:solidFill>
              </a:rPr>
              <a:t>C does not restrict the length of the string. The end of the string is specified using \0.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2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Strings – Representation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2236"/>
            <a:ext cx="8229600" cy="159725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00"/>
                </a:solidFill>
              </a:rPr>
              <a:t>Strings are represented as an array of characters</a:t>
            </a:r>
          </a:p>
          <a:p>
            <a:r>
              <a:rPr lang="en-GB" sz="2800" dirty="0" smtClean="0">
                <a:solidFill>
                  <a:srgbClr val="000000"/>
                </a:solidFill>
              </a:rPr>
              <a:t>C does not restrict the length of the string. The end of the string is specified using \0.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43066" y="3066809"/>
            <a:ext cx="8229600" cy="99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800" dirty="0" smtClean="0"/>
              <a:t>For instance “Hello” is represented as follows</a:t>
            </a:r>
            <a:endParaRPr lang="en-US" dirty="0" smtClean="0"/>
          </a:p>
        </p:txBody>
      </p:sp>
      <p:pic>
        <p:nvPicPr>
          <p:cNvPr id="3" name="Picture 2" descr="Screen Shot 2017-02-06 at 19.2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" y="3794918"/>
            <a:ext cx="7412165" cy="27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769391"/>
            <a:ext cx="8229600" cy="354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Clr>
                <a:schemeClr val="tx1"/>
              </a:buClr>
              <a:buNone/>
            </a:pPr>
            <a:r>
              <a:rPr lang="en-US" sz="3000" b="1" dirty="0" smtClean="0">
                <a:solidFill>
                  <a:srgbClr val="0000FF"/>
                </a:solidFill>
              </a:rPr>
              <a:t>char</a:t>
            </a:r>
            <a:r>
              <a:rPr lang="en-US" sz="3000" dirty="0" smtClean="0"/>
              <a:t> </a:t>
            </a:r>
            <a:r>
              <a:rPr lang="en-US" sz="3000" dirty="0" err="1" smtClean="0"/>
              <a:t>str</a:t>
            </a:r>
            <a:r>
              <a:rPr lang="en-US" sz="3000" dirty="0" smtClean="0"/>
              <a:t>[] = </a:t>
            </a:r>
            <a:r>
              <a:rPr lang="en-US" sz="3000" dirty="0" smtClean="0">
                <a:latin typeface="Courier"/>
                <a:cs typeface="Courier"/>
              </a:rPr>
              <a:t>“hello”</a:t>
            </a:r>
            <a:r>
              <a:rPr lang="en-US" sz="3000" dirty="0" smtClean="0"/>
              <a:t>; </a:t>
            </a:r>
          </a:p>
          <a:p>
            <a:pPr marL="57150" indent="0">
              <a:buClr>
                <a:schemeClr val="tx1"/>
              </a:buCl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/*compiler takes care of size */</a:t>
            </a:r>
          </a:p>
          <a:p>
            <a:pPr marL="57150" indent="0">
              <a:buClr>
                <a:schemeClr val="tx1"/>
              </a:buClr>
              <a:buNone/>
            </a:pPr>
            <a:endParaRPr lang="en-US" sz="1200" dirty="0" smtClean="0"/>
          </a:p>
          <a:p>
            <a:pPr marL="57150" indent="0">
              <a:buClr>
                <a:schemeClr val="tx1"/>
              </a:buClr>
              <a:buNone/>
            </a:pPr>
            <a:r>
              <a:rPr lang="en-US" sz="3000" dirty="0" smtClean="0"/>
              <a:t>char </a:t>
            </a:r>
            <a:r>
              <a:rPr lang="en-US" sz="3000" dirty="0" err="1" smtClean="0"/>
              <a:t>str</a:t>
            </a:r>
            <a:r>
              <a:rPr lang="en-US" sz="3000" dirty="0" smtClean="0"/>
              <a:t>[10] </a:t>
            </a:r>
            <a:r>
              <a:rPr lang="en-US" sz="3000" dirty="0"/>
              <a:t>= </a:t>
            </a:r>
            <a:r>
              <a:rPr lang="en-US" sz="3000" dirty="0">
                <a:latin typeface="Courier"/>
                <a:cs typeface="Courier"/>
              </a:rPr>
              <a:t>“hello”</a:t>
            </a:r>
            <a:r>
              <a:rPr lang="en-US" sz="3000" dirty="0" smtClean="0"/>
              <a:t>;</a:t>
            </a:r>
          </a:p>
          <a:p>
            <a:pPr marL="57150" indent="0">
              <a:buClr>
                <a:schemeClr val="tx1"/>
              </a:buClr>
              <a:buNone/>
            </a:pPr>
            <a:r>
              <a:rPr lang="en-US" sz="3000" dirty="0" smtClean="0"/>
              <a:t> </a:t>
            </a:r>
            <a:r>
              <a:rPr lang="en-US" sz="3000" dirty="0">
                <a:solidFill>
                  <a:srgbClr val="008000"/>
                </a:solidFill>
              </a:rPr>
              <a:t>/</a:t>
            </a:r>
            <a:r>
              <a:rPr lang="en-US" sz="3000" dirty="0" smtClean="0">
                <a:solidFill>
                  <a:srgbClr val="008000"/>
                </a:solidFill>
              </a:rPr>
              <a:t>*</a:t>
            </a:r>
            <a:r>
              <a:rPr lang="en-US" sz="3000" dirty="0">
                <a:solidFill>
                  <a:srgbClr val="008000"/>
                </a:solidFill>
              </a:rPr>
              <a:t> </a:t>
            </a:r>
            <a:r>
              <a:rPr lang="en-US" sz="3000" dirty="0" smtClean="0">
                <a:solidFill>
                  <a:srgbClr val="008000"/>
                </a:solidFill>
              </a:rPr>
              <a:t>make sure the array is large enough </a:t>
            </a:r>
            <a:r>
              <a:rPr lang="en-US" sz="3000" dirty="0">
                <a:solidFill>
                  <a:srgbClr val="008000"/>
                </a:solidFill>
              </a:rPr>
              <a:t>*</a:t>
            </a:r>
            <a:r>
              <a:rPr lang="en-US" sz="3000" dirty="0" smtClean="0">
                <a:solidFill>
                  <a:srgbClr val="008000"/>
                </a:solidFill>
              </a:rPr>
              <a:t>/</a:t>
            </a:r>
          </a:p>
          <a:p>
            <a:pPr marL="57150" indent="0">
              <a:buClr>
                <a:schemeClr val="tx1"/>
              </a:buClr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57150" indent="0">
              <a:buClr>
                <a:schemeClr val="tx1"/>
              </a:buClr>
              <a:buNone/>
            </a:pPr>
            <a:r>
              <a:rPr lang="en-US" sz="3000" b="1" dirty="0" smtClean="0">
                <a:solidFill>
                  <a:srgbClr val="0000FF"/>
                </a:solidFill>
              </a:rPr>
              <a:t>char</a:t>
            </a:r>
            <a:r>
              <a:rPr lang="en-US" sz="3000" dirty="0" smtClean="0"/>
              <a:t> </a:t>
            </a:r>
            <a:r>
              <a:rPr lang="en-US" sz="3000" dirty="0" err="1"/>
              <a:t>str</a:t>
            </a:r>
            <a:r>
              <a:rPr lang="en-US" sz="3000" dirty="0"/>
              <a:t>[] = {</a:t>
            </a:r>
            <a:r>
              <a:rPr lang="en-US" sz="3000" dirty="0">
                <a:latin typeface="Courier"/>
                <a:cs typeface="Courier"/>
              </a:rPr>
              <a:t>‘</a:t>
            </a:r>
            <a:r>
              <a:rPr lang="en-US" sz="3000" dirty="0" err="1">
                <a:latin typeface="Courier"/>
                <a:cs typeface="Courier"/>
              </a:rPr>
              <a:t>h’</a:t>
            </a:r>
            <a:r>
              <a:rPr lang="en-US" sz="3000" dirty="0" err="1"/>
              <a:t>,</a:t>
            </a:r>
            <a:r>
              <a:rPr lang="en-US" sz="3000" dirty="0" err="1">
                <a:latin typeface="Courier"/>
                <a:cs typeface="Courier"/>
              </a:rPr>
              <a:t>’e’</a:t>
            </a:r>
            <a:r>
              <a:rPr lang="en-US" sz="3000" dirty="0" err="1"/>
              <a:t>,</a:t>
            </a:r>
            <a:r>
              <a:rPr lang="en-US" sz="3000" dirty="0" err="1">
                <a:latin typeface="Courier"/>
                <a:cs typeface="Courier"/>
              </a:rPr>
              <a:t>’l’</a:t>
            </a:r>
            <a:r>
              <a:rPr lang="en-US" sz="3000" dirty="0" err="1"/>
              <a:t>,</a:t>
            </a:r>
            <a:r>
              <a:rPr lang="en-US" sz="3000" dirty="0" err="1">
                <a:latin typeface="Courier"/>
                <a:cs typeface="Courier"/>
              </a:rPr>
              <a:t>’l’</a:t>
            </a:r>
            <a:r>
              <a:rPr lang="en-US" sz="3000" dirty="0" err="1" smtClean="0"/>
              <a:t>,</a:t>
            </a:r>
            <a:r>
              <a:rPr lang="en-US" sz="3000" dirty="0" err="1" smtClean="0">
                <a:latin typeface="Courier"/>
                <a:cs typeface="Courier"/>
              </a:rPr>
              <a:t>’o</a:t>
            </a:r>
            <a:r>
              <a:rPr lang="en-US" sz="3000" dirty="0" smtClean="0">
                <a:latin typeface="Courier"/>
                <a:cs typeface="Courier"/>
              </a:rPr>
              <a:t>’,’\0’</a:t>
            </a:r>
            <a:r>
              <a:rPr lang="en-US" sz="3000" dirty="0" smtClean="0"/>
              <a:t>}</a:t>
            </a:r>
          </a:p>
          <a:p>
            <a:pPr marL="57150" indent="0">
              <a:buClr>
                <a:schemeClr val="tx1"/>
              </a:buClr>
              <a:buNone/>
            </a:pPr>
            <a:endParaRPr lang="en-US" sz="30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Strings – Declaration Examples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69872" y="3136037"/>
            <a:ext cx="8686800" cy="1076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872" y="4427208"/>
            <a:ext cx="8686800" cy="1076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1900</Words>
  <Application>Microsoft Macintosh PowerPoint</Application>
  <PresentationFormat>On-screen Show (4:3)</PresentationFormat>
  <Paragraphs>396</Paragraphs>
  <Slides>38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Software Engineering Project 1 COMP10050  Lecture 2 </vt:lpstr>
      <vt:lpstr>Objectives</vt:lpstr>
      <vt:lpstr>Let’s Have a Look at Assignment 1</vt:lpstr>
      <vt:lpstr>Assignment 1</vt:lpstr>
      <vt:lpstr>Assignment 1</vt:lpstr>
      <vt:lpstr>Use 2D Arrays To Store Strings</vt:lpstr>
      <vt:lpstr>PowerPoint Presentation</vt:lpstr>
      <vt:lpstr>PowerPoint Presentation</vt:lpstr>
      <vt:lpstr>PowerPoint Presentation</vt:lpstr>
      <vt:lpstr>But How can we store more than one string?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Modules in C</vt:lpstr>
      <vt:lpstr>PowerPoint Presentation</vt:lpstr>
      <vt:lpstr>Creating and Using Libraries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244</cp:revision>
  <dcterms:created xsi:type="dcterms:W3CDTF">2013-09-15T18:07:39Z</dcterms:created>
  <dcterms:modified xsi:type="dcterms:W3CDTF">2020-01-28T18:38:55Z</dcterms:modified>
</cp:coreProperties>
</file>