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7" r:id="rId2"/>
    <p:sldId id="352" r:id="rId3"/>
    <p:sldId id="355" r:id="rId4"/>
    <p:sldId id="359" r:id="rId5"/>
    <p:sldId id="385" r:id="rId6"/>
    <p:sldId id="414" r:id="rId7"/>
    <p:sldId id="413" r:id="rId8"/>
    <p:sldId id="397" r:id="rId9"/>
    <p:sldId id="399" r:id="rId10"/>
    <p:sldId id="401" r:id="rId11"/>
    <p:sldId id="403" r:id="rId12"/>
    <p:sldId id="404" r:id="rId13"/>
    <p:sldId id="405" r:id="rId14"/>
    <p:sldId id="406" r:id="rId15"/>
    <p:sldId id="407" r:id="rId16"/>
    <p:sldId id="408" r:id="rId17"/>
    <p:sldId id="415" r:id="rId18"/>
    <p:sldId id="410" r:id="rId19"/>
    <p:sldId id="456" r:id="rId20"/>
    <p:sldId id="457" r:id="rId21"/>
    <p:sldId id="458" r:id="rId22"/>
    <p:sldId id="459" r:id="rId23"/>
    <p:sldId id="460" r:id="rId24"/>
    <p:sldId id="396" r:id="rId25"/>
    <p:sldId id="419" r:id="rId26"/>
    <p:sldId id="420" r:id="rId27"/>
    <p:sldId id="421" r:id="rId28"/>
    <p:sldId id="512" r:id="rId29"/>
    <p:sldId id="513" r:id="rId30"/>
    <p:sldId id="514" r:id="rId31"/>
    <p:sldId id="515" r:id="rId32"/>
    <p:sldId id="516" r:id="rId33"/>
    <p:sldId id="517" r:id="rId34"/>
    <p:sldId id="519" r:id="rId35"/>
    <p:sldId id="520" r:id="rId36"/>
    <p:sldId id="523" r:id="rId37"/>
    <p:sldId id="467" r:id="rId38"/>
    <p:sldId id="524" r:id="rId39"/>
    <p:sldId id="525" r:id="rId40"/>
    <p:sldId id="527" r:id="rId41"/>
    <p:sldId id="526" r:id="rId42"/>
    <p:sldId id="528" r:id="rId43"/>
    <p:sldId id="529" r:id="rId44"/>
    <p:sldId id="533" r:id="rId45"/>
    <p:sldId id="530" r:id="rId46"/>
    <p:sldId id="531" r:id="rId47"/>
    <p:sldId id="53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17" autoAdjust="0"/>
  </p:normalViewPr>
  <p:slideViewPr>
    <p:cSldViewPr snapToGrid="0" snapToObjects="1">
      <p:cViewPr varScale="1">
        <p:scale>
          <a:sx n="77" d="100"/>
          <a:sy n="77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Insertion sort may not work well for large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tend to move up into the correct order like bubble rising to the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Insertion sort may not work well for large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04/02/20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slideLayout" Target="../slideLayouts/slideLayout6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66.xml"/><Relationship Id="rId14" Type="http://schemas.openxmlformats.org/officeDocument/2006/relationships/tags" Target="../tags/tag67.xml"/><Relationship Id="rId15" Type="http://schemas.openxmlformats.org/officeDocument/2006/relationships/tags" Target="../tags/tag68.xml"/><Relationship Id="rId16" Type="http://schemas.openxmlformats.org/officeDocument/2006/relationships/tags" Target="../tags/tag69.xml"/><Relationship Id="rId17" Type="http://schemas.openxmlformats.org/officeDocument/2006/relationships/tags" Target="../tags/tag70.xml"/><Relationship Id="rId18" Type="http://schemas.openxmlformats.org/officeDocument/2006/relationships/tags" Target="../tags/tag71.xml"/><Relationship Id="rId19" Type="http://schemas.openxmlformats.org/officeDocument/2006/relationships/tags" Target="../tags/tag72.xml"/><Relationship Id="rId63" Type="http://schemas.openxmlformats.org/officeDocument/2006/relationships/tags" Target="../tags/tag116.xml"/><Relationship Id="rId64" Type="http://schemas.openxmlformats.org/officeDocument/2006/relationships/tags" Target="../tags/tag117.xml"/><Relationship Id="rId65" Type="http://schemas.openxmlformats.org/officeDocument/2006/relationships/tags" Target="../tags/tag118.xml"/><Relationship Id="rId66" Type="http://schemas.openxmlformats.org/officeDocument/2006/relationships/tags" Target="../tags/tag119.xml"/><Relationship Id="rId67" Type="http://schemas.openxmlformats.org/officeDocument/2006/relationships/tags" Target="../tags/tag120.xml"/><Relationship Id="rId68" Type="http://schemas.openxmlformats.org/officeDocument/2006/relationships/tags" Target="../tags/tag121.xml"/><Relationship Id="rId69" Type="http://schemas.openxmlformats.org/officeDocument/2006/relationships/tags" Target="../tags/tag122.xml"/><Relationship Id="rId50" Type="http://schemas.openxmlformats.org/officeDocument/2006/relationships/tags" Target="../tags/tag103.xml"/><Relationship Id="rId51" Type="http://schemas.openxmlformats.org/officeDocument/2006/relationships/tags" Target="../tags/tag104.xml"/><Relationship Id="rId52" Type="http://schemas.openxmlformats.org/officeDocument/2006/relationships/tags" Target="../tags/tag105.xml"/><Relationship Id="rId53" Type="http://schemas.openxmlformats.org/officeDocument/2006/relationships/tags" Target="../tags/tag106.xml"/><Relationship Id="rId54" Type="http://schemas.openxmlformats.org/officeDocument/2006/relationships/tags" Target="../tags/tag107.xml"/><Relationship Id="rId55" Type="http://schemas.openxmlformats.org/officeDocument/2006/relationships/tags" Target="../tags/tag108.xml"/><Relationship Id="rId56" Type="http://schemas.openxmlformats.org/officeDocument/2006/relationships/tags" Target="../tags/tag109.xml"/><Relationship Id="rId57" Type="http://schemas.openxmlformats.org/officeDocument/2006/relationships/tags" Target="../tags/tag110.xml"/><Relationship Id="rId58" Type="http://schemas.openxmlformats.org/officeDocument/2006/relationships/tags" Target="../tags/tag111.xml"/><Relationship Id="rId59" Type="http://schemas.openxmlformats.org/officeDocument/2006/relationships/tags" Target="../tags/tag112.xml"/><Relationship Id="rId40" Type="http://schemas.openxmlformats.org/officeDocument/2006/relationships/tags" Target="../tags/tag93.xml"/><Relationship Id="rId41" Type="http://schemas.openxmlformats.org/officeDocument/2006/relationships/tags" Target="../tags/tag94.xml"/><Relationship Id="rId42" Type="http://schemas.openxmlformats.org/officeDocument/2006/relationships/tags" Target="../tags/tag95.xml"/><Relationship Id="rId43" Type="http://schemas.openxmlformats.org/officeDocument/2006/relationships/tags" Target="../tags/tag96.xml"/><Relationship Id="rId44" Type="http://schemas.openxmlformats.org/officeDocument/2006/relationships/tags" Target="../tags/tag97.xml"/><Relationship Id="rId45" Type="http://schemas.openxmlformats.org/officeDocument/2006/relationships/tags" Target="../tags/tag98.xml"/><Relationship Id="rId46" Type="http://schemas.openxmlformats.org/officeDocument/2006/relationships/tags" Target="../tags/tag99.xml"/><Relationship Id="rId47" Type="http://schemas.openxmlformats.org/officeDocument/2006/relationships/tags" Target="../tags/tag100.xml"/><Relationship Id="rId48" Type="http://schemas.openxmlformats.org/officeDocument/2006/relationships/tags" Target="../tags/tag101.xml"/><Relationship Id="rId49" Type="http://schemas.openxmlformats.org/officeDocument/2006/relationships/tags" Target="../tags/tag102.xml"/><Relationship Id="rId1" Type="http://schemas.openxmlformats.org/officeDocument/2006/relationships/tags" Target="../tags/tag54.xml"/><Relationship Id="rId2" Type="http://schemas.openxmlformats.org/officeDocument/2006/relationships/tags" Target="../tags/tag55.xml"/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tags" Target="../tags/tag58.xml"/><Relationship Id="rId6" Type="http://schemas.openxmlformats.org/officeDocument/2006/relationships/tags" Target="../tags/tag59.xml"/><Relationship Id="rId7" Type="http://schemas.openxmlformats.org/officeDocument/2006/relationships/tags" Target="../tags/tag60.xml"/><Relationship Id="rId8" Type="http://schemas.openxmlformats.org/officeDocument/2006/relationships/tags" Target="../tags/tag61.xml"/><Relationship Id="rId9" Type="http://schemas.openxmlformats.org/officeDocument/2006/relationships/tags" Target="../tags/tag62.xml"/><Relationship Id="rId30" Type="http://schemas.openxmlformats.org/officeDocument/2006/relationships/tags" Target="../tags/tag83.xml"/><Relationship Id="rId31" Type="http://schemas.openxmlformats.org/officeDocument/2006/relationships/tags" Target="../tags/tag84.xml"/><Relationship Id="rId32" Type="http://schemas.openxmlformats.org/officeDocument/2006/relationships/tags" Target="../tags/tag85.xml"/><Relationship Id="rId33" Type="http://schemas.openxmlformats.org/officeDocument/2006/relationships/tags" Target="../tags/tag86.xml"/><Relationship Id="rId34" Type="http://schemas.openxmlformats.org/officeDocument/2006/relationships/tags" Target="../tags/tag87.xml"/><Relationship Id="rId35" Type="http://schemas.openxmlformats.org/officeDocument/2006/relationships/tags" Target="../tags/tag88.xml"/><Relationship Id="rId36" Type="http://schemas.openxmlformats.org/officeDocument/2006/relationships/tags" Target="../tags/tag89.xml"/><Relationship Id="rId37" Type="http://schemas.openxmlformats.org/officeDocument/2006/relationships/tags" Target="../tags/tag90.xml"/><Relationship Id="rId38" Type="http://schemas.openxmlformats.org/officeDocument/2006/relationships/tags" Target="../tags/tag91.xml"/><Relationship Id="rId39" Type="http://schemas.openxmlformats.org/officeDocument/2006/relationships/tags" Target="../tags/tag92.xml"/><Relationship Id="rId80" Type="http://schemas.openxmlformats.org/officeDocument/2006/relationships/tags" Target="../tags/tag133.xml"/><Relationship Id="rId81" Type="http://schemas.openxmlformats.org/officeDocument/2006/relationships/tags" Target="../tags/tag134.xml"/><Relationship Id="rId82" Type="http://schemas.openxmlformats.org/officeDocument/2006/relationships/tags" Target="../tags/tag135.xml"/><Relationship Id="rId83" Type="http://schemas.openxmlformats.org/officeDocument/2006/relationships/tags" Target="../tags/tag136.xml"/><Relationship Id="rId84" Type="http://schemas.openxmlformats.org/officeDocument/2006/relationships/slideLayout" Target="../slideLayouts/slideLayout6.xml"/><Relationship Id="rId70" Type="http://schemas.openxmlformats.org/officeDocument/2006/relationships/tags" Target="../tags/tag123.xml"/><Relationship Id="rId71" Type="http://schemas.openxmlformats.org/officeDocument/2006/relationships/tags" Target="../tags/tag124.xml"/><Relationship Id="rId72" Type="http://schemas.openxmlformats.org/officeDocument/2006/relationships/tags" Target="../tags/tag125.xml"/><Relationship Id="rId20" Type="http://schemas.openxmlformats.org/officeDocument/2006/relationships/tags" Target="../tags/tag73.xml"/><Relationship Id="rId21" Type="http://schemas.openxmlformats.org/officeDocument/2006/relationships/tags" Target="../tags/tag74.xml"/><Relationship Id="rId22" Type="http://schemas.openxmlformats.org/officeDocument/2006/relationships/tags" Target="../tags/tag75.xml"/><Relationship Id="rId23" Type="http://schemas.openxmlformats.org/officeDocument/2006/relationships/tags" Target="../tags/tag76.xml"/><Relationship Id="rId24" Type="http://schemas.openxmlformats.org/officeDocument/2006/relationships/tags" Target="../tags/tag77.xml"/><Relationship Id="rId25" Type="http://schemas.openxmlformats.org/officeDocument/2006/relationships/tags" Target="../tags/tag78.xml"/><Relationship Id="rId26" Type="http://schemas.openxmlformats.org/officeDocument/2006/relationships/tags" Target="../tags/tag79.xml"/><Relationship Id="rId27" Type="http://schemas.openxmlformats.org/officeDocument/2006/relationships/tags" Target="../tags/tag80.xml"/><Relationship Id="rId28" Type="http://schemas.openxmlformats.org/officeDocument/2006/relationships/tags" Target="../tags/tag81.xml"/><Relationship Id="rId29" Type="http://schemas.openxmlformats.org/officeDocument/2006/relationships/tags" Target="../tags/tag82.xml"/><Relationship Id="rId73" Type="http://schemas.openxmlformats.org/officeDocument/2006/relationships/tags" Target="../tags/tag126.xml"/><Relationship Id="rId74" Type="http://schemas.openxmlformats.org/officeDocument/2006/relationships/tags" Target="../tags/tag127.xml"/><Relationship Id="rId75" Type="http://schemas.openxmlformats.org/officeDocument/2006/relationships/tags" Target="../tags/tag128.xml"/><Relationship Id="rId76" Type="http://schemas.openxmlformats.org/officeDocument/2006/relationships/tags" Target="../tags/tag129.xml"/><Relationship Id="rId77" Type="http://schemas.openxmlformats.org/officeDocument/2006/relationships/tags" Target="../tags/tag130.xml"/><Relationship Id="rId78" Type="http://schemas.openxmlformats.org/officeDocument/2006/relationships/tags" Target="../tags/tag131.xml"/><Relationship Id="rId79" Type="http://schemas.openxmlformats.org/officeDocument/2006/relationships/tags" Target="../tags/tag132.xml"/><Relationship Id="rId60" Type="http://schemas.openxmlformats.org/officeDocument/2006/relationships/tags" Target="../tags/tag113.xml"/><Relationship Id="rId61" Type="http://schemas.openxmlformats.org/officeDocument/2006/relationships/tags" Target="../tags/tag114.xml"/><Relationship Id="rId62" Type="http://schemas.openxmlformats.org/officeDocument/2006/relationships/tags" Target="../tags/tag115.xml"/><Relationship Id="rId10" Type="http://schemas.openxmlformats.org/officeDocument/2006/relationships/tags" Target="../tags/tag63.xml"/><Relationship Id="rId11" Type="http://schemas.openxmlformats.org/officeDocument/2006/relationships/tags" Target="../tags/tag64.xml"/><Relationship Id="rId12" Type="http://schemas.openxmlformats.org/officeDocument/2006/relationships/tags" Target="../tags/tag6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9629"/>
            <a:ext cx="9144000" cy="2591228"/>
          </a:xfrm>
        </p:spPr>
        <p:txBody>
          <a:bodyPr/>
          <a:lstStyle/>
          <a:p>
            <a:r>
              <a:rPr lang="en-US" b="1" dirty="0" smtClean="0"/>
              <a:t>Lecture 3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Sorting Algorithms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85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9129" y="3151697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64966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6775" y="3150513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2009" y="36941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8746" y="1561261"/>
            <a:ext cx="561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Let’s decrement j until it is &gt;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15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8464" y="3181112"/>
            <a:ext cx="40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,j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7317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728" y="1561261"/>
            <a:ext cx="5612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Let’s increment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Lets set j = 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3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8464" y="3181112"/>
            <a:ext cx="40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,j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7317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87921" y="3155957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25563" y="3699561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16956" y="4207362"/>
            <a:ext cx="2958845" cy="20960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3422" y="1561261"/>
            <a:ext cx="6840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If the element at a index j is smaller than the element at index j-1, the two elements are swapped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that is not the case, </a:t>
            </a:r>
            <a:r>
              <a:rPr lang="en-US" sz="2400" dirty="0" err="1" smtClean="0"/>
              <a:t>i</a:t>
            </a:r>
            <a:r>
              <a:rPr lang="en-US" sz="2400" dirty="0" smtClean="0"/>
              <a:t> is incremented</a:t>
            </a:r>
            <a:r>
              <a:rPr lang="is-I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14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1728" y="1561261"/>
            <a:ext cx="5612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Let’s increment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Lets set j = </a:t>
            </a:r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9166" y="3181112"/>
            <a:ext cx="40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,j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75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29166" y="3181112"/>
            <a:ext cx="40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,j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95573" y="3155957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33215" y="3699561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19873" y="4222662"/>
            <a:ext cx="2958845" cy="20960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3422" y="1561261"/>
            <a:ext cx="684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element at a index j is smaller than the element at index j-1, the two elements are swapped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35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4493810" y="4352712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0" y="4352713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29166" y="3181112"/>
            <a:ext cx="40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,j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95573" y="3155957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33215" y="3699561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392972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4493810" y="4352712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0" y="4352713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0972" y="3181112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63815" y="3707048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36212" y="3178743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8746" y="1561261"/>
            <a:ext cx="561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Lets’ decrement 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89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392972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4493810" y="4352712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0" y="4352713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0972" y="3181112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18988" y="3200672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79662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63815" y="3707048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36212" y="3178743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76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392972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4493810" y="4352712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0" y="4352713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0972" y="3181112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18988" y="3200672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79662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63815" y="3707048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36212" y="3178743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954486" y="4222662"/>
            <a:ext cx="2958845" cy="20960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5286" y="1218038"/>
            <a:ext cx="582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If the element at a index j is smaller than the element at index j-1, the two elements are swapped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is incremented until the end of the array is reached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63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392972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3040257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0" y="4352713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99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0972" y="3181112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63815" y="3707048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36212" y="3178743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48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Quick 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415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392972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3040257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0" y="4352713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99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0972" y="3181112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87711" y="3707048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0108" y="3178743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8746" y="1561261"/>
            <a:ext cx="561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Lets’ decrement 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69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392972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3040257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0" y="4352713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99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0972" y="3181112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87711" y="3707048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0108" y="3178743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95372" y="3773688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64785" y="3245383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20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392972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3040257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0" y="4352713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99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0972" y="3181112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87711" y="3707048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0108" y="3178743"/>
            <a:ext cx="27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95372" y="3773688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64785" y="3245383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495546" y="4222662"/>
            <a:ext cx="2958845" cy="20960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5286" y="1218038"/>
            <a:ext cx="582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If the element at a index j is smaller than the element at index j-1, the two elements are swapped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is incremented until the end of the array is reached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55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392972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3040257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0" y="4352713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99" y="4352710"/>
            <a:ext cx="1213032" cy="17594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648575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20972" y="3181112"/>
            <a:ext cx="25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5286" y="1218038"/>
            <a:ext cx="58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 reached the end of the array so the algorithm terminates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5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857" y="1048384"/>
            <a:ext cx="6267016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n, array[100],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j, swap;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("Enter number of elements\n");</a:t>
            </a:r>
          </a:p>
          <a:p>
            <a:r>
              <a:rPr lang="ro-RO" sz="1600" dirty="0">
                <a:latin typeface="Courier"/>
                <a:cs typeface="Courier"/>
              </a:rPr>
              <a:t>  scanf("%d", &amp;n);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ro-RO" sz="1600" dirty="0">
                <a:latin typeface="Courier"/>
                <a:cs typeface="Courier"/>
              </a:rPr>
              <a:t>  printf("Enter %d integers\n", n);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n;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de-DE" sz="1600" dirty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scanf</a:t>
            </a:r>
            <a:r>
              <a:rPr lang="de-DE" sz="1600" dirty="0">
                <a:latin typeface="Courier"/>
                <a:cs typeface="Courier"/>
              </a:rPr>
              <a:t>("%d", &amp;</a:t>
            </a:r>
            <a:r>
              <a:rPr lang="de-DE" sz="1600" dirty="0" err="1">
                <a:latin typeface="Courier"/>
                <a:cs typeface="Courier"/>
              </a:rPr>
              <a:t>array</a:t>
            </a:r>
            <a:r>
              <a:rPr lang="de-DE" sz="1600" dirty="0">
                <a:latin typeface="Courier"/>
                <a:cs typeface="Courier"/>
              </a:rPr>
              <a:t>[i]);</a:t>
            </a:r>
          </a:p>
          <a:p>
            <a:r>
              <a:rPr lang="de-DE" sz="1600" dirty="0">
                <a:latin typeface="Courier"/>
                <a:cs typeface="Courier"/>
              </a:rPr>
              <a:t>  }</a:t>
            </a:r>
          </a:p>
          <a:p>
            <a:endParaRPr lang="de-DE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 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n;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ro-RO" sz="1600" dirty="0">
                <a:latin typeface="Courier"/>
                <a:cs typeface="Courier"/>
              </a:rPr>
              <a:t>    j= i;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while ( j &gt; 0 &amp;&amp; array[j] &lt; array[j-1]) {</a:t>
            </a:r>
          </a:p>
          <a:p>
            <a:r>
              <a:rPr lang="en-US" sz="1600" dirty="0">
                <a:latin typeface="Courier"/>
                <a:cs typeface="Courier"/>
              </a:rPr>
              <a:t>      swap          = array[j];</a:t>
            </a:r>
          </a:p>
          <a:p>
            <a:r>
              <a:rPr lang="hu-HU" sz="1600" dirty="0">
                <a:latin typeface="Courier"/>
                <a:cs typeface="Courier"/>
              </a:rPr>
              <a:t>      array[j]   = array[j-1];</a:t>
            </a:r>
          </a:p>
          <a:p>
            <a:r>
              <a:rPr lang="en-US" sz="1600" dirty="0">
                <a:latin typeface="Courier"/>
                <a:cs typeface="Courier"/>
              </a:rPr>
              <a:t>      array[j-1] = swap;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     </a:t>
            </a:r>
            <a:r>
              <a:rPr lang="de-DE" sz="1600" dirty="0" err="1">
                <a:latin typeface="Courier"/>
                <a:cs typeface="Courier"/>
              </a:rPr>
              <a:t>j</a:t>
            </a:r>
            <a:r>
              <a:rPr lang="de-DE" sz="1600" dirty="0">
                <a:latin typeface="Courier"/>
                <a:cs typeface="Courier"/>
              </a:rPr>
              <a:t>--;</a:t>
            </a:r>
          </a:p>
          <a:p>
            <a:r>
              <a:rPr lang="de-DE" sz="1600" dirty="0">
                <a:latin typeface="Courier"/>
                <a:cs typeface="Courier"/>
              </a:rPr>
              <a:t>    }</a:t>
            </a:r>
          </a:p>
          <a:p>
            <a:r>
              <a:rPr lang="de-DE" sz="1600" dirty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to Code Insertion Sort?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107857" y="1002487"/>
            <a:ext cx="3834225" cy="47428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27297" y="1079726"/>
            <a:ext cx="213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ariables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857" y="1048384"/>
            <a:ext cx="6267016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n, array[100],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j, swap;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("Enter number of elements\n");</a:t>
            </a:r>
          </a:p>
          <a:p>
            <a:r>
              <a:rPr lang="ro-RO" sz="1600" dirty="0">
                <a:latin typeface="Courier"/>
                <a:cs typeface="Courier"/>
              </a:rPr>
              <a:t>  scanf("%d", &amp;n);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ro-RO" sz="1600" dirty="0">
                <a:latin typeface="Courier"/>
                <a:cs typeface="Courier"/>
              </a:rPr>
              <a:t>  printf("Enter %d integers\n", n);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n;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de-DE" sz="1600" dirty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scanf</a:t>
            </a:r>
            <a:r>
              <a:rPr lang="de-DE" sz="1600" dirty="0">
                <a:latin typeface="Courier"/>
                <a:cs typeface="Courier"/>
              </a:rPr>
              <a:t>("%d", &amp;</a:t>
            </a:r>
            <a:r>
              <a:rPr lang="de-DE" sz="1600" dirty="0" err="1">
                <a:latin typeface="Courier"/>
                <a:cs typeface="Courier"/>
              </a:rPr>
              <a:t>array</a:t>
            </a:r>
            <a:r>
              <a:rPr lang="de-DE" sz="1600" dirty="0">
                <a:latin typeface="Courier"/>
                <a:cs typeface="Courier"/>
              </a:rPr>
              <a:t>[i]);</a:t>
            </a:r>
          </a:p>
          <a:p>
            <a:r>
              <a:rPr lang="de-DE" sz="1600" dirty="0">
                <a:latin typeface="Courier"/>
                <a:cs typeface="Courier"/>
              </a:rPr>
              <a:t>  }</a:t>
            </a:r>
          </a:p>
          <a:p>
            <a:endParaRPr lang="de-DE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 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n;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ro-RO" sz="1600" dirty="0">
                <a:latin typeface="Courier"/>
                <a:cs typeface="Courier"/>
              </a:rPr>
              <a:t>    j= i;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while ( j &gt; 0 &amp;&amp; array[j] &lt; array[j-1]) {</a:t>
            </a:r>
          </a:p>
          <a:p>
            <a:r>
              <a:rPr lang="en-US" sz="1600" dirty="0">
                <a:latin typeface="Courier"/>
                <a:cs typeface="Courier"/>
              </a:rPr>
              <a:t>      swap          = array[j];</a:t>
            </a:r>
          </a:p>
          <a:p>
            <a:r>
              <a:rPr lang="hu-HU" sz="1600" dirty="0">
                <a:latin typeface="Courier"/>
                <a:cs typeface="Courier"/>
              </a:rPr>
              <a:t>      array[j]   = array[j-1];</a:t>
            </a:r>
          </a:p>
          <a:p>
            <a:r>
              <a:rPr lang="en-US" sz="1600" dirty="0">
                <a:latin typeface="Courier"/>
                <a:cs typeface="Courier"/>
              </a:rPr>
              <a:t>      array[j-1] = swap;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     </a:t>
            </a:r>
            <a:r>
              <a:rPr lang="de-DE" sz="1600" dirty="0" err="1">
                <a:latin typeface="Courier"/>
                <a:cs typeface="Courier"/>
              </a:rPr>
              <a:t>j</a:t>
            </a:r>
            <a:r>
              <a:rPr lang="de-DE" sz="1600" dirty="0">
                <a:latin typeface="Courier"/>
                <a:cs typeface="Courier"/>
              </a:rPr>
              <a:t>--;</a:t>
            </a:r>
          </a:p>
          <a:p>
            <a:r>
              <a:rPr lang="de-DE" sz="1600" dirty="0">
                <a:latin typeface="Courier"/>
                <a:cs typeface="Courier"/>
              </a:rPr>
              <a:t>    }</a:t>
            </a:r>
          </a:p>
          <a:p>
            <a:r>
              <a:rPr lang="de-DE" sz="1600" dirty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to Code Insertion Sort?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291464" y="1476771"/>
            <a:ext cx="4813461" cy="214921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7297" y="1599909"/>
            <a:ext cx="157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0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857" y="1048384"/>
            <a:ext cx="6267016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n, array[100],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j, swap;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("Enter number of elements\n");</a:t>
            </a:r>
          </a:p>
          <a:p>
            <a:r>
              <a:rPr lang="ro-RO" sz="1600" dirty="0">
                <a:latin typeface="Courier"/>
                <a:cs typeface="Courier"/>
              </a:rPr>
              <a:t>  scanf("%d", &amp;n);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ro-RO" sz="1600" dirty="0">
                <a:latin typeface="Courier"/>
                <a:cs typeface="Courier"/>
              </a:rPr>
              <a:t>  printf("Enter %d integers\n", n);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n;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de-DE" sz="1600" dirty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scanf</a:t>
            </a:r>
            <a:r>
              <a:rPr lang="de-DE" sz="1600" dirty="0">
                <a:latin typeface="Courier"/>
                <a:cs typeface="Courier"/>
              </a:rPr>
              <a:t>("%d", &amp;</a:t>
            </a:r>
            <a:r>
              <a:rPr lang="de-DE" sz="1600" dirty="0" err="1">
                <a:latin typeface="Courier"/>
                <a:cs typeface="Courier"/>
              </a:rPr>
              <a:t>array</a:t>
            </a:r>
            <a:r>
              <a:rPr lang="de-DE" sz="1600" dirty="0">
                <a:latin typeface="Courier"/>
                <a:cs typeface="Courier"/>
              </a:rPr>
              <a:t>[i]);</a:t>
            </a:r>
          </a:p>
          <a:p>
            <a:r>
              <a:rPr lang="de-DE" sz="1600" dirty="0">
                <a:latin typeface="Courier"/>
                <a:cs typeface="Courier"/>
              </a:rPr>
              <a:t>  }</a:t>
            </a:r>
          </a:p>
          <a:p>
            <a:endParaRPr lang="de-DE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 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n;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ro-RO" sz="1600" dirty="0">
                <a:latin typeface="Courier"/>
                <a:cs typeface="Courier"/>
              </a:rPr>
              <a:t>    j= i;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while ( j &gt; 0 &amp;&amp; array[j] &lt; array[j-1]) {</a:t>
            </a:r>
          </a:p>
          <a:p>
            <a:r>
              <a:rPr lang="en-US" sz="1600" dirty="0">
                <a:latin typeface="Courier"/>
                <a:cs typeface="Courier"/>
              </a:rPr>
              <a:t>      swap          = array[j];</a:t>
            </a:r>
          </a:p>
          <a:p>
            <a:r>
              <a:rPr lang="hu-HU" sz="1600" dirty="0">
                <a:latin typeface="Courier"/>
                <a:cs typeface="Courier"/>
              </a:rPr>
              <a:t>      array[j]   = array[j-1];</a:t>
            </a:r>
          </a:p>
          <a:p>
            <a:r>
              <a:rPr lang="en-US" sz="1600" dirty="0">
                <a:latin typeface="Courier"/>
                <a:cs typeface="Courier"/>
              </a:rPr>
              <a:t>      array[j-1] = swap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     </a:t>
            </a:r>
            <a:r>
              <a:rPr lang="de-DE" sz="1600" dirty="0" err="1">
                <a:latin typeface="Courier"/>
                <a:cs typeface="Courier"/>
              </a:rPr>
              <a:t>j</a:t>
            </a:r>
            <a:r>
              <a:rPr lang="de-DE" sz="1600" dirty="0">
                <a:latin typeface="Courier"/>
                <a:cs typeface="Courier"/>
              </a:rPr>
              <a:t>--;</a:t>
            </a:r>
          </a:p>
          <a:p>
            <a:r>
              <a:rPr lang="de-DE" sz="1600" dirty="0">
                <a:latin typeface="Courier"/>
                <a:cs typeface="Courier"/>
              </a:rPr>
              <a:t>    }</a:t>
            </a:r>
          </a:p>
          <a:p>
            <a:r>
              <a:rPr lang="de-DE" sz="1600" dirty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to Code Insertion Sort?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291465" y="3641280"/>
            <a:ext cx="3757722" cy="74967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48007" y="3332341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 points to the 2</a:t>
            </a:r>
            <a:r>
              <a:rPr lang="en-US" baseline="30000" dirty="0" smtClean="0"/>
              <a:t>nd</a:t>
            </a:r>
            <a:r>
              <a:rPr lang="en-US" dirty="0" smtClean="0"/>
              <a:t> element of the array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</a:t>
            </a:r>
            <a:r>
              <a:rPr lang="en-US" dirty="0" smtClean="0"/>
              <a:t> is set =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7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857" y="1048384"/>
            <a:ext cx="6267016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n, array[100],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j, swap;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("Enter number of elements\n");</a:t>
            </a:r>
          </a:p>
          <a:p>
            <a:r>
              <a:rPr lang="ro-RO" sz="1600" dirty="0">
                <a:latin typeface="Courier"/>
                <a:cs typeface="Courier"/>
              </a:rPr>
              <a:t>  scanf("%d", &amp;n);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ro-RO" sz="1600" dirty="0">
                <a:latin typeface="Courier"/>
                <a:cs typeface="Courier"/>
              </a:rPr>
              <a:t>  printf("Enter %d integers\n", n);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n;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de-DE" sz="1600" dirty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scanf</a:t>
            </a:r>
            <a:r>
              <a:rPr lang="de-DE" sz="1600" dirty="0">
                <a:latin typeface="Courier"/>
                <a:cs typeface="Courier"/>
              </a:rPr>
              <a:t>("%d", &amp;</a:t>
            </a:r>
            <a:r>
              <a:rPr lang="de-DE" sz="1600" dirty="0" err="1">
                <a:latin typeface="Courier"/>
                <a:cs typeface="Courier"/>
              </a:rPr>
              <a:t>array</a:t>
            </a:r>
            <a:r>
              <a:rPr lang="de-DE" sz="1600" dirty="0">
                <a:latin typeface="Courier"/>
                <a:cs typeface="Courier"/>
              </a:rPr>
              <a:t>[i]);</a:t>
            </a:r>
          </a:p>
          <a:p>
            <a:r>
              <a:rPr lang="de-DE" sz="1600" dirty="0">
                <a:latin typeface="Courier"/>
                <a:cs typeface="Courier"/>
              </a:rPr>
              <a:t>  }</a:t>
            </a:r>
          </a:p>
          <a:p>
            <a:endParaRPr lang="de-DE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 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n;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ro-RO" sz="1600" dirty="0">
                <a:latin typeface="Courier"/>
                <a:cs typeface="Courier"/>
              </a:rPr>
              <a:t>    j= i;</a:t>
            </a:r>
          </a:p>
          <a:p>
            <a:endParaRPr lang="ro-RO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while ( j &gt; 0 &amp;&amp; array[j] &lt; array[j-1]) {</a:t>
            </a:r>
          </a:p>
          <a:p>
            <a:r>
              <a:rPr lang="en-US" sz="1600" dirty="0">
                <a:latin typeface="Courier"/>
                <a:cs typeface="Courier"/>
              </a:rPr>
              <a:t>      swap          = array[j];</a:t>
            </a:r>
          </a:p>
          <a:p>
            <a:r>
              <a:rPr lang="hu-HU" sz="1600" dirty="0">
                <a:latin typeface="Courier"/>
                <a:cs typeface="Courier"/>
              </a:rPr>
              <a:t>      array[j]   = array[j-1];</a:t>
            </a:r>
          </a:p>
          <a:p>
            <a:r>
              <a:rPr lang="en-US" sz="1600" dirty="0">
                <a:latin typeface="Courier"/>
                <a:cs typeface="Courier"/>
              </a:rPr>
              <a:t>      array[j-1] = swap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     </a:t>
            </a:r>
            <a:r>
              <a:rPr lang="de-DE" sz="1600" dirty="0" err="1">
                <a:latin typeface="Courier"/>
                <a:cs typeface="Courier"/>
              </a:rPr>
              <a:t>j</a:t>
            </a:r>
            <a:r>
              <a:rPr lang="de-DE" sz="1600" dirty="0">
                <a:latin typeface="Courier"/>
                <a:cs typeface="Courier"/>
              </a:rPr>
              <a:t>--;</a:t>
            </a:r>
          </a:p>
          <a:p>
            <a:r>
              <a:rPr lang="de-DE" sz="1600" dirty="0">
                <a:latin typeface="Courier"/>
                <a:cs typeface="Courier"/>
              </a:rPr>
              <a:t>    }</a:t>
            </a:r>
          </a:p>
          <a:p>
            <a:r>
              <a:rPr lang="de-DE" sz="1600" dirty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to Code Insertion Sort?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505672" y="4390956"/>
            <a:ext cx="5318379" cy="157584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0623" y="3162926"/>
            <a:ext cx="394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element at a index j is smaller than the element at index j-1, and j &gt; 0 the the elements at index j and (j-1) continue to be swapped</a:t>
            </a:r>
          </a:p>
        </p:txBody>
      </p:sp>
    </p:spTree>
    <p:extLst>
      <p:ext uri="{BB962C8B-B14F-4D97-AF65-F5344CB8AC3E}">
        <p14:creationId xmlns:p14="http://schemas.microsoft.com/office/powerpoint/2010/main" val="188970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3188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397" y="117131"/>
            <a:ext cx="8155207" cy="10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Sorting Algorithms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7" y="1906728"/>
            <a:ext cx="2700629" cy="1512352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412026" y="1704219"/>
            <a:ext cx="5274774" cy="1245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Insertion Sort</a:t>
            </a:r>
            <a:endParaRPr lang="en-US" sz="2800" b="1" dirty="0" smtClean="0"/>
          </a:p>
          <a:p>
            <a:r>
              <a:rPr lang="en-US" sz="2000" dirty="0" smtClean="0"/>
              <a:t>Simple, but it does not have very good performance</a:t>
            </a:r>
            <a:endParaRPr lang="en-US" sz="20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374830" y="2956239"/>
            <a:ext cx="5274774" cy="1520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 </a:t>
            </a:r>
            <a:r>
              <a:rPr lang="en-US" sz="2400" dirty="0" smtClean="0"/>
              <a:t>still does not have good performance but it might be useful in practice, when the array is already partially sorted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has quadratic performance in the worse case scenario.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12026" y="5206499"/>
            <a:ext cx="5274774" cy="1245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 smtClean="0"/>
              <a:t>Quick Sort</a:t>
            </a:r>
            <a:endParaRPr lang="en-US" sz="2800" b="1" dirty="0" smtClean="0"/>
          </a:p>
          <a:p>
            <a:r>
              <a:rPr lang="en-US" sz="2000" dirty="0" smtClean="0"/>
              <a:t>It has logarithmic performance in the worse case scenario.</a:t>
            </a:r>
            <a:endParaRPr lang="en-US" sz="2000" dirty="0"/>
          </a:p>
        </p:txBody>
      </p:sp>
      <p:pic>
        <p:nvPicPr>
          <p:cNvPr id="11" name="Picture 10" descr="imag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20389" r="11125" b="13135"/>
          <a:stretch/>
        </p:blipFill>
        <p:spPr>
          <a:xfrm>
            <a:off x="364304" y="5018596"/>
            <a:ext cx="2830722" cy="16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Divide and Conquer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important strategy in computer science:</a:t>
            </a:r>
          </a:p>
          <a:p>
            <a:pPr lvl="1"/>
            <a:r>
              <a:rPr lang="en-US" dirty="0" smtClean="0"/>
              <a:t>Divide a problem into smaller parts</a:t>
            </a:r>
          </a:p>
          <a:p>
            <a:pPr lvl="1"/>
            <a:r>
              <a:rPr lang="en-US" dirty="0" smtClean="0"/>
              <a:t>Independently solve the parts</a:t>
            </a:r>
          </a:p>
          <a:p>
            <a:pPr lvl="1"/>
            <a:r>
              <a:rPr lang="en-US" dirty="0" smtClean="0"/>
              <a:t>Combine these solutions to get overall solution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Idea: Partition array into items that are “small” and items that are “large”, then sort the two sets recursively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Quicksort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8267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3188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397" y="117131"/>
            <a:ext cx="8155207" cy="10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Sorting Algorithms</a:t>
            </a:r>
            <a:endParaRPr lang="en-US" b="1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412026" y="1704219"/>
            <a:ext cx="5274774" cy="1245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Insertion Sort</a:t>
            </a:r>
            <a:endParaRPr lang="en-US" sz="2800" b="1" dirty="0" smtClean="0"/>
          </a:p>
          <a:p>
            <a:r>
              <a:rPr lang="en-US" sz="2000" dirty="0" smtClean="0"/>
              <a:t>Simple, but it does not have very good performance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693188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7" y="1906728"/>
            <a:ext cx="2700629" cy="1512352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3412026" y="1704219"/>
            <a:ext cx="5274774" cy="1245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smtClean="0"/>
              <a:t>Insertion Sort</a:t>
            </a:r>
          </a:p>
          <a:p>
            <a:r>
              <a:rPr lang="en-US" sz="2000" smtClean="0"/>
              <a:t>Simple, but it does not have very good performance</a:t>
            </a:r>
            <a:endParaRPr lang="en-US" sz="20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374830" y="2956239"/>
            <a:ext cx="5274774" cy="1520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 </a:t>
            </a:r>
            <a:r>
              <a:rPr lang="en-US" sz="2400" dirty="0" smtClean="0"/>
              <a:t>still does not have good performance but it might be useful in practice, when the array is already partially sorted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has quadratic performance in the worse case scenario.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61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Quicksort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Quicksort is more space efficient than other algorithms (e.g., </a:t>
            </a:r>
            <a:r>
              <a:rPr lang="en-US" dirty="0" err="1" smtClean="0"/>
              <a:t>MergeSort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Partition array into left and right sub-arrays:</a:t>
            </a:r>
          </a:p>
          <a:p>
            <a:pPr lvl="2"/>
            <a:r>
              <a:rPr lang="en-US" dirty="0" smtClean="0"/>
              <a:t>Choose an element of the array, called </a:t>
            </a:r>
            <a:r>
              <a:rPr lang="en-US" dirty="0" smtClean="0">
                <a:solidFill>
                  <a:srgbClr val="FF0000"/>
                </a:solidFill>
              </a:rPr>
              <a:t>pivot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The  elements in left sub-array are less than pivot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Elements in right sub-array are all greater than pivot</a:t>
            </a:r>
          </a:p>
          <a:p>
            <a:pPr lvl="1"/>
            <a:r>
              <a:rPr lang="en-US" dirty="0" smtClean="0"/>
              <a:t>Recursively sort left and right sub-arrays</a:t>
            </a:r>
          </a:p>
          <a:p>
            <a:pPr lvl="1"/>
            <a:r>
              <a:rPr lang="en-US" dirty="0" smtClean="0"/>
              <a:t>Concatenate left and right sub-arrays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950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“Four easy steps”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sort an array </a:t>
            </a:r>
            <a:r>
              <a:rPr lang="en-US" b="1" dirty="0" smtClean="0"/>
              <a:t>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the number of elements in S is 0 or 1, then return. The array is sorted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Pick an element v in </a:t>
            </a:r>
            <a:r>
              <a:rPr lang="en-US" b="1" dirty="0" smtClean="0"/>
              <a:t>S</a:t>
            </a:r>
            <a:r>
              <a:rPr lang="en-US" dirty="0" smtClean="0"/>
              <a:t>. This is the </a:t>
            </a:r>
            <a:r>
              <a:rPr lang="en-US" dirty="0" smtClean="0">
                <a:solidFill>
                  <a:srgbClr val="FF0000"/>
                </a:solidFill>
              </a:rPr>
              <a:t>pivot</a:t>
            </a:r>
            <a:r>
              <a:rPr lang="en-US" dirty="0" smtClean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Partition </a:t>
            </a:r>
            <a:r>
              <a:rPr lang="en-US" b="1" dirty="0"/>
              <a:t>S</a:t>
            </a:r>
            <a:r>
              <a:rPr lang="en-US" dirty="0"/>
              <a:t>-{</a:t>
            </a:r>
            <a:r>
              <a:rPr lang="en-US" i="1" dirty="0"/>
              <a:t>v</a:t>
            </a:r>
            <a:r>
              <a:rPr lang="en-US" dirty="0"/>
              <a:t>} into two disjoint subsets, </a:t>
            </a:r>
            <a:endParaRPr lang="en-US" dirty="0" smtClean="0"/>
          </a:p>
          <a:p>
            <a:pPr marL="857250" lvl="2" indent="0">
              <a:buNone/>
            </a:pPr>
            <a:r>
              <a:rPr lang="en-US" b="1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{all values </a:t>
            </a:r>
            <a:r>
              <a:rPr lang="en-US" i="1" dirty="0" err="1"/>
              <a:t>x</a:t>
            </a:r>
            <a:r>
              <a:rPr lang="en-US" dirty="0" err="1">
                <a:sym typeface="Symbol" charset="0"/>
              </a:rPr>
              <a:t></a:t>
            </a:r>
            <a:r>
              <a:rPr lang="en-US" i="1" dirty="0" err="1"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}, and </a:t>
            </a:r>
            <a:r>
              <a:rPr lang="en-US" b="1" dirty="0">
                <a:sym typeface="Symbol" charset="0"/>
              </a:rPr>
              <a:t>S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= {all values </a:t>
            </a:r>
            <a:r>
              <a:rPr lang="en-US" i="1" dirty="0" err="1">
                <a:sym typeface="Symbol" charset="0"/>
              </a:rPr>
              <a:t>x</a:t>
            </a:r>
            <a:r>
              <a:rPr lang="en-US" dirty="0" err="1">
                <a:sym typeface="Symbol" charset="0"/>
              </a:rPr>
              <a:t></a:t>
            </a:r>
            <a:r>
              <a:rPr lang="en-US" i="1" dirty="0" err="1"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}.</a:t>
            </a:r>
          </a:p>
          <a:p>
            <a:pPr lvl="1">
              <a:buFontTx/>
              <a:buNone/>
            </a:pPr>
            <a:r>
              <a:rPr lang="en-US" dirty="0">
                <a:sym typeface="Symbol" charset="0"/>
              </a:rPr>
              <a:t>4. </a:t>
            </a:r>
            <a:r>
              <a:rPr lang="en-US" dirty="0" smtClean="0">
                <a:sym typeface="Symbol" charset="0"/>
              </a:rPr>
              <a:t>  Return </a:t>
            </a:r>
            <a:r>
              <a:rPr lang="en-US" dirty="0" err="1">
                <a:sym typeface="Symbol" charset="0"/>
              </a:rPr>
              <a:t>QuickSort</a:t>
            </a:r>
            <a:r>
              <a:rPr lang="en-US" dirty="0">
                <a:sym typeface="Symbol" charset="0"/>
              </a:rPr>
              <a:t>(</a:t>
            </a:r>
            <a:r>
              <a:rPr lang="en-US" b="1" dirty="0">
                <a:sym typeface="Symbol" charset="0"/>
              </a:rPr>
              <a:t>S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), </a:t>
            </a:r>
            <a:r>
              <a:rPr lang="en-US" i="1" dirty="0"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, </a:t>
            </a:r>
            <a:r>
              <a:rPr lang="en-US" dirty="0" err="1">
                <a:sym typeface="Symbol" charset="0"/>
              </a:rPr>
              <a:t>QuickSort</a:t>
            </a:r>
            <a:r>
              <a:rPr lang="en-US" dirty="0">
                <a:sym typeface="Symbol" charset="0"/>
              </a:rPr>
              <a:t>(</a:t>
            </a:r>
            <a:r>
              <a:rPr lang="en-US" b="1" dirty="0">
                <a:sym typeface="Symbol" charset="0"/>
              </a:rPr>
              <a:t>S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5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of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447800" y="1905000"/>
            <a:ext cx="4724400" cy="990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13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62200" y="2057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81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90800" y="23622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92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24200" y="21336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43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05200" y="25447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65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33800" y="2057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31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43400" y="2057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57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48200" y="25146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26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29200" y="2209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75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562600" y="23622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0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500438" y="2513013"/>
            <a:ext cx="384175" cy="3016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066800" y="1905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latin typeface="Times New Roman" charset="0"/>
              </a:rPr>
              <a:t>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934200" y="1949450"/>
            <a:ext cx="161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select pivot value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524000" y="3200400"/>
            <a:ext cx="1981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600200" y="35052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13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867400" y="3581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81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876800" y="36576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92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362200" y="34290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43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890963" y="346075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65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895600" y="3352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31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667000" y="3733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57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057400" y="3733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26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410200" y="3352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75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057400" y="32766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0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886200" y="3429000"/>
            <a:ext cx="38417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219200" y="3048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latin typeface="Times New Roman" charset="0"/>
              </a:rPr>
              <a:t>S</a:t>
            </a:r>
            <a:r>
              <a:rPr lang="en-US" sz="2400" baseline="-25000">
                <a:latin typeface="Times New Roman" charset="0"/>
              </a:rPr>
              <a:t>1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572000" y="3276600"/>
            <a:ext cx="1981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343400" y="3048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latin typeface="Times New Roman" charset="0"/>
              </a:rPr>
              <a:t>S</a:t>
            </a:r>
            <a:r>
              <a:rPr lang="en-US" sz="2400" baseline="-25000">
                <a:latin typeface="Times New Roman" charset="0"/>
              </a:rPr>
              <a:t>2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961188" y="3092450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partition </a:t>
            </a:r>
            <a:r>
              <a:rPr lang="en-US" sz="1600" b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219200" y="4695825"/>
            <a:ext cx="23114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6383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13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5527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43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2352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31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28575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57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9304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26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1425575" y="475456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0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143000" y="4267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latin typeface="Times New Roman" charset="0"/>
              </a:rPr>
              <a:t>S</a:t>
            </a:r>
            <a:r>
              <a:rPr lang="en-US" sz="2400" baseline="-25000">
                <a:latin typeface="Times New Roman" charset="0"/>
              </a:rPr>
              <a:t>1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1308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81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55118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92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47498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75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21200" y="4648200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3836988" y="475615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65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832225" y="4724400"/>
            <a:ext cx="38417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4343400" y="4267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latin typeface="Times New Roman" charset="0"/>
              </a:rPr>
              <a:t>S</a:t>
            </a:r>
            <a:r>
              <a:rPr lang="en-US" sz="2400" baseline="-25000">
                <a:latin typeface="Times New Roman" charset="0"/>
              </a:rPr>
              <a:t>2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6934200" y="4144963"/>
            <a:ext cx="1684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QuickSort(S</a:t>
            </a:r>
            <a:r>
              <a:rPr lang="en-US" sz="16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and</a:t>
            </a:r>
          </a:p>
          <a:p>
            <a:pPr algn="ctr"/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QuickSort(S</a:t>
            </a:r>
            <a:r>
              <a:rPr lang="en-US" sz="16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1828800" y="5672138"/>
            <a:ext cx="3683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22479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13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31623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43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28448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31</a:t>
            </a: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3467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57</a:t>
            </a: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25400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26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2035175" y="574516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0</a:t>
            </a: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38354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65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610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81</a:t>
            </a: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991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92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4229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latin typeface="Courier New" charset="0"/>
              </a:rPr>
              <a:t>75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1398588" y="5562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latin typeface="Times New Roman" charset="0"/>
              </a:rPr>
              <a:t>S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986588" y="5715000"/>
            <a:ext cx="165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Voila!  </a:t>
            </a:r>
            <a:r>
              <a:rPr lang="en-US" sz="1600" b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 is sorted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6046788" y="5943600"/>
            <a:ext cx="658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Times New Roman" charset="0"/>
              </a:rPr>
              <a:t>[Weiss]</a:t>
            </a: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878263" y="2133600"/>
            <a:ext cx="2979737" cy="396875"/>
          </a:xfrm>
          <a:custGeom>
            <a:avLst/>
            <a:gdLst>
              <a:gd name="T0" fmla="*/ 1877 w 1877"/>
              <a:gd name="T1" fmla="*/ 0 h 250"/>
              <a:gd name="T2" fmla="*/ 600 w 1877"/>
              <a:gd name="T3" fmla="*/ 79 h 250"/>
              <a:gd name="T4" fmla="*/ 0 w 1877"/>
              <a:gd name="T5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7" h="250">
                <a:moveTo>
                  <a:pt x="1877" y="0"/>
                </a:moveTo>
                <a:cubicBezTo>
                  <a:pt x="1664" y="13"/>
                  <a:pt x="913" y="37"/>
                  <a:pt x="600" y="79"/>
                </a:cubicBezTo>
                <a:cubicBezTo>
                  <a:pt x="287" y="121"/>
                  <a:pt x="125" y="215"/>
                  <a:pt x="0" y="25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64"/>
          <p:cNvSpPr>
            <a:spLocks noChangeArrowheads="1"/>
          </p:cNvSpPr>
          <p:nvPr/>
        </p:nvSpPr>
        <p:spPr bwMode="auto">
          <a:xfrm>
            <a:off x="7467600" y="2438400"/>
            <a:ext cx="381000" cy="38100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65"/>
          <p:cNvSpPr>
            <a:spLocks noChangeArrowheads="1"/>
          </p:cNvSpPr>
          <p:nvPr/>
        </p:nvSpPr>
        <p:spPr bwMode="auto">
          <a:xfrm>
            <a:off x="7467600" y="3581400"/>
            <a:ext cx="381000" cy="38100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66"/>
          <p:cNvSpPr>
            <a:spLocks noChangeArrowheads="1"/>
          </p:cNvSpPr>
          <p:nvPr/>
        </p:nvSpPr>
        <p:spPr bwMode="auto">
          <a:xfrm>
            <a:off x="7467600" y="5105400"/>
            <a:ext cx="381000" cy="38100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 do we implement it?</a:t>
            </a:r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828800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Implementing the actual partitioning</a:t>
            </a:r>
          </a:p>
          <a:p>
            <a:r>
              <a:rPr lang="en-US" smtClean="0"/>
              <a:t> Picking the pivot</a:t>
            </a:r>
          </a:p>
          <a:p>
            <a:pPr lvl="1"/>
            <a:r>
              <a:rPr lang="en-US" smtClean="0"/>
              <a:t>want a value that will cause |S</a:t>
            </a:r>
            <a:r>
              <a:rPr lang="en-US" baseline="-25000" smtClean="0"/>
              <a:t>1</a:t>
            </a:r>
            <a:r>
              <a:rPr lang="en-US" smtClean="0"/>
              <a:t>| and |S</a:t>
            </a:r>
            <a:r>
              <a:rPr lang="en-US" baseline="-25000" smtClean="0"/>
              <a:t>2</a:t>
            </a:r>
            <a:r>
              <a:rPr lang="en-US" smtClean="0"/>
              <a:t>| to be non-zero, and close to equal in size if possible</a:t>
            </a:r>
          </a:p>
          <a:p>
            <a:r>
              <a:rPr lang="en-US" smtClean="0"/>
              <a:t>Dealing with cases where the element equals the pivot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085" y="5434280"/>
            <a:ext cx="7415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 solution could be to pick the pivot as the first or the median element in an array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1274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5625" y="1531938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75" y="1531938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06725" y="1531938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97275" y="1531938"/>
            <a:ext cx="588963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9</a:t>
            </a:r>
            <a:endParaRPr lang="en-US">
              <a:latin typeface="Times New Roman" charset="0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86238" y="1531938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76788" y="1531938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63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67338" y="1531938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57888" y="1531938"/>
            <a:ext cx="588962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2</a:t>
            </a:r>
            <a:endParaRPr lang="en-US">
              <a:latin typeface="Times New Roman" charset="0"/>
            </a:endParaRPr>
          </a:p>
        </p:txBody>
      </p:sp>
      <p:sp>
        <p:nvSpPr>
          <p:cNvPr id="65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46850" y="1531938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66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137400" y="1531938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67" name="Oval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28800" y="1524000"/>
            <a:ext cx="590550" cy="581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1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825625" y="2513013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69" name="Text Box 1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16175" y="2513013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70" name="Text Box 1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06725" y="2513013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71" name="Text Box 1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597275" y="2513013"/>
            <a:ext cx="588963" cy="581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9</a:t>
            </a:r>
            <a:endParaRPr lang="en-US" sz="1400">
              <a:latin typeface="Times New Roman" charset="0"/>
            </a:endParaRPr>
          </a:p>
        </p:txBody>
      </p:sp>
      <p:sp>
        <p:nvSpPr>
          <p:cNvPr id="72" name="Text Box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86238" y="2513013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73" name="Text Box 2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76788" y="2513013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67338" y="2513013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75" name="Text Box 2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957888" y="2513013"/>
            <a:ext cx="588962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2</a:t>
            </a:r>
            <a:endParaRPr lang="en-US">
              <a:latin typeface="Times New Roman" charset="0"/>
            </a:endParaRPr>
          </a:p>
        </p:txBody>
      </p:sp>
      <p:sp>
        <p:nvSpPr>
          <p:cNvPr id="76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546850" y="2513013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77" name="Text Box 2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37400" y="2513013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78" name="Oval 2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828800" y="2514600"/>
            <a:ext cx="590550" cy="581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2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581400" y="2133600"/>
            <a:ext cx="588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80" name="Text Box 2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162800" y="2070100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ourier New" charset="0"/>
              </a:rPr>
              <a:t>j</a:t>
            </a:r>
          </a:p>
        </p:txBody>
      </p:sp>
      <p:sp>
        <p:nvSpPr>
          <p:cNvPr id="81" name="Text Box 2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825625" y="3441700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82" name="Text Box 2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16175" y="3441700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83" name="Text Box 30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006725" y="3441700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597275" y="3441700"/>
            <a:ext cx="588963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9</a:t>
            </a:r>
            <a:endParaRPr lang="en-US">
              <a:latin typeface="Times New Roman" charset="0"/>
            </a:endParaRPr>
          </a:p>
        </p:txBody>
      </p:sp>
      <p:sp>
        <p:nvSpPr>
          <p:cNvPr id="85" name="Text Box 32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186238" y="3441700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86" name="Text Box 3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776788" y="3441700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87" name="Text Box 34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367338" y="3441700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88" name="Text Box 35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957888" y="3441700"/>
            <a:ext cx="588962" cy="581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2</a:t>
            </a:r>
            <a:endParaRPr lang="en-US">
              <a:latin typeface="Times New Roman" charset="0"/>
            </a:endParaRPr>
          </a:p>
        </p:txBody>
      </p:sp>
      <p:sp>
        <p:nvSpPr>
          <p:cNvPr id="89" name="Text Box 3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546850" y="3441700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90" name="Text Box 37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137400" y="3441700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91" name="Oval 38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3429000"/>
            <a:ext cx="590550" cy="581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39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597275" y="3027363"/>
            <a:ext cx="588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93" name="Text Box 40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957888" y="3027363"/>
            <a:ext cx="5889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j</a:t>
            </a:r>
            <a:endParaRPr lang="en-US" sz="1200">
              <a:latin typeface="Times New Roman" charset="0"/>
            </a:endParaRPr>
          </a:p>
        </p:txBody>
      </p:sp>
      <p:sp>
        <p:nvSpPr>
          <p:cNvPr id="94" name="Text Box 41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825625" y="4371975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95" name="Text Box 42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416175" y="4371975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96" name="Text Box 43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006725" y="4371975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97" name="Text Box 44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597275" y="4371975"/>
            <a:ext cx="588963" cy="581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2</a:t>
            </a:r>
            <a:endParaRPr lang="en-US" b="1">
              <a:latin typeface="Times New Roman" charset="0"/>
            </a:endParaRPr>
          </a:p>
        </p:txBody>
      </p:sp>
      <p:sp>
        <p:nvSpPr>
          <p:cNvPr id="98" name="Text Box 45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186238" y="4371975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99" name="Text Box 4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4776788" y="4371975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100" name="Text Box 47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367338" y="4371975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101" name="Text Box 48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957888" y="4371975"/>
            <a:ext cx="588962" cy="581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9</a:t>
            </a:r>
            <a:endParaRPr lang="en-US">
              <a:latin typeface="Times New Roman" charset="0"/>
            </a:endParaRPr>
          </a:p>
        </p:txBody>
      </p:sp>
      <p:sp>
        <p:nvSpPr>
          <p:cNvPr id="102" name="Text Box 49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546850" y="4371975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103" name="Text Box 50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137400" y="4371975"/>
            <a:ext cx="5905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104" name="Oval 51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1828800" y="4343400"/>
            <a:ext cx="590550" cy="581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Text Box 5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597275" y="3957638"/>
            <a:ext cx="588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106" name="Text Box 53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957888" y="3957638"/>
            <a:ext cx="5889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j</a:t>
            </a:r>
            <a:endParaRPr lang="en-US" sz="1200">
              <a:latin typeface="Times New Roman" charset="0"/>
            </a:endParaRPr>
          </a:p>
        </p:txBody>
      </p:sp>
      <p:sp>
        <p:nvSpPr>
          <p:cNvPr id="107" name="Text Box 5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362200" y="1066800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108" name="Text Box 55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086600" y="1066800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j</a:t>
            </a:r>
          </a:p>
        </p:txBody>
      </p:sp>
      <p:sp>
        <p:nvSpPr>
          <p:cNvPr id="109" name="Text Box 5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057400" y="5334000"/>
            <a:ext cx="4894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000"/>
              <a:t>Move i to the right to be larger than pivot.</a:t>
            </a:r>
          </a:p>
          <a:p>
            <a:pPr eaLnBrk="0" hangingPunct="0">
              <a:buFontTx/>
              <a:buChar char="•"/>
            </a:pPr>
            <a:r>
              <a:rPr lang="en-US" sz="2000"/>
              <a:t>Move j to the left to be smaller than pivot.</a:t>
            </a:r>
          </a:p>
          <a:p>
            <a:pPr eaLnBrk="0" hangingPunct="0">
              <a:buFontTx/>
              <a:buChar char="•"/>
            </a:pPr>
            <a:r>
              <a:rPr lang="en-US" sz="2000"/>
              <a:t>Swap</a:t>
            </a:r>
          </a:p>
        </p:txBody>
      </p:sp>
      <p:sp>
        <p:nvSpPr>
          <p:cNvPr id="111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 this Implementation, the Pivot is the First Element of the Array (circled)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63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91"/>
          <p:cNvSpPr txBox="1">
            <a:spLocks noChangeArrowheads="1"/>
          </p:cNvSpPr>
          <p:nvPr/>
        </p:nvSpPr>
        <p:spPr bwMode="auto">
          <a:xfrm>
            <a:off x="7344063" y="4050433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Cross-over </a:t>
            </a:r>
            <a:r>
              <a:rPr lang="en-US" dirty="0" err="1"/>
              <a:t>i</a:t>
            </a:r>
            <a:r>
              <a:rPr lang="en-US" dirty="0"/>
              <a:t> &gt; j</a:t>
            </a:r>
          </a:p>
        </p:txBody>
      </p:sp>
      <p:sp>
        <p:nvSpPr>
          <p:cNvPr id="142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91672" y="34591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14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2060" y="34591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144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10860" y="34591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145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71247" y="34591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146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30047" y="34591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147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90435" y="34591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148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50822" y="3459163"/>
            <a:ext cx="558800" cy="4524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149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09622" y="34591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9</a:t>
            </a:r>
            <a:endParaRPr lang="en-US">
              <a:latin typeface="Times New Roman" charset="0"/>
            </a:endParaRPr>
          </a:p>
        </p:txBody>
      </p:sp>
      <p:sp>
        <p:nvSpPr>
          <p:cNvPr id="150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970010" y="34591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151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28810" y="34591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152" name="Oval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91672" y="3444875"/>
            <a:ext cx="558800" cy="452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738110" y="3138488"/>
            <a:ext cx="5603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154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61947" y="3138488"/>
            <a:ext cx="5603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ourier New" charset="0"/>
              </a:rPr>
              <a:t>j</a:t>
            </a:r>
          </a:p>
        </p:txBody>
      </p:sp>
      <p:sp>
        <p:nvSpPr>
          <p:cNvPr id="155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491672" y="41830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156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052060" y="41830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157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10860" y="41830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158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171247" y="41830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2</a:t>
            </a:r>
            <a:endParaRPr lang="en-US">
              <a:latin typeface="Times New Roman" charset="0"/>
            </a:endParaRPr>
          </a:p>
        </p:txBody>
      </p:sp>
      <p:sp>
        <p:nvSpPr>
          <p:cNvPr id="159" name="Text Box 2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730047" y="41830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160" name="Text Box 2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290435" y="4183063"/>
            <a:ext cx="560387" cy="4524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161" name="Text Box 2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50822" y="41830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16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09622" y="41830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9</a:t>
            </a:r>
            <a:endParaRPr lang="en-US">
              <a:latin typeface="Times New Roman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970010" y="41830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164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528810" y="41830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165" name="Oval 26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91672" y="4191000"/>
            <a:ext cx="558800" cy="452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850822" y="3860800"/>
            <a:ext cx="558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167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290435" y="3860800"/>
            <a:ext cx="56038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j</a:t>
            </a:r>
            <a:endParaRPr lang="en-US" sz="1200">
              <a:latin typeface="Times New Roman" charset="0"/>
            </a:endParaRPr>
          </a:p>
        </p:txBody>
      </p:sp>
      <p:sp>
        <p:nvSpPr>
          <p:cNvPr id="168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491672" y="5086350"/>
            <a:ext cx="560388" cy="45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169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052060" y="5086350"/>
            <a:ext cx="558800" cy="45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170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610860" y="5086350"/>
            <a:ext cx="560387" cy="45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171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71247" y="5086350"/>
            <a:ext cx="558800" cy="45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2</a:t>
            </a:r>
            <a:endParaRPr lang="en-US" b="1">
              <a:latin typeface="Times New Roman" charset="0"/>
            </a:endParaRPr>
          </a:p>
        </p:txBody>
      </p:sp>
      <p:sp>
        <p:nvSpPr>
          <p:cNvPr id="172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730047" y="5086350"/>
            <a:ext cx="560388" cy="45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173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290435" y="5086350"/>
            <a:ext cx="560387" cy="4524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174" name="Text Box 3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850822" y="5086350"/>
            <a:ext cx="558800" cy="45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175" name="Text Box 3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409622" y="5086350"/>
            <a:ext cx="560388" cy="45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9</a:t>
            </a:r>
            <a:endParaRPr lang="en-US">
              <a:latin typeface="Times New Roman" charset="0"/>
            </a:endParaRPr>
          </a:p>
        </p:txBody>
      </p:sp>
      <p:sp>
        <p:nvSpPr>
          <p:cNvPr id="176" name="Text Box 37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970010" y="5086350"/>
            <a:ext cx="558800" cy="4524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177" name="Text Box 38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528810" y="5086350"/>
            <a:ext cx="560387" cy="45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178" name="Text Box 39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850822" y="4765675"/>
            <a:ext cx="558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179" name="Text Box 40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4290435" y="4765675"/>
            <a:ext cx="5603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ourier New" charset="0"/>
              </a:rPr>
              <a:t>j</a:t>
            </a:r>
            <a:endParaRPr lang="en-US" sz="1200">
              <a:latin typeface="Times New Roman" charset="0"/>
            </a:endParaRPr>
          </a:p>
        </p:txBody>
      </p:sp>
      <p:sp>
        <p:nvSpPr>
          <p:cNvPr id="180" name="Text Box 41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2387022" y="6262688"/>
            <a:ext cx="1163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/>
              <a:t>S</a:t>
            </a:r>
            <a:r>
              <a:rPr lang="en-US" sz="1800" baseline="-25000"/>
              <a:t>1</a:t>
            </a:r>
            <a:r>
              <a:rPr lang="en-US" sz="1800"/>
              <a:t> &lt; pivot</a:t>
            </a:r>
          </a:p>
        </p:txBody>
      </p:sp>
      <p:sp>
        <p:nvSpPr>
          <p:cNvPr id="181" name="Text Box 42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325360" y="62039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/>
              <a:t>pivot</a:t>
            </a:r>
          </a:p>
        </p:txBody>
      </p:sp>
      <p:sp>
        <p:nvSpPr>
          <p:cNvPr id="182" name="Text Box 4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696960" y="6262688"/>
            <a:ext cx="1163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/>
              <a:t>S</a:t>
            </a:r>
            <a:r>
              <a:rPr lang="en-US" sz="1800" baseline="-25000"/>
              <a:t>2</a:t>
            </a:r>
            <a:r>
              <a:rPr lang="en-US" sz="1800"/>
              <a:t> &gt; pivot</a:t>
            </a:r>
          </a:p>
        </p:txBody>
      </p:sp>
      <p:sp>
        <p:nvSpPr>
          <p:cNvPr id="183" name="AutoShape 44"/>
          <p:cNvSpPr>
            <a:spLocks/>
          </p:cNvSpPr>
          <p:nvPr>
            <p:custDataLst>
              <p:tags r:id="rId42"/>
            </p:custDataLst>
          </p:nvPr>
        </p:nvSpPr>
        <p:spPr bwMode="auto">
          <a:xfrm rot="16200000">
            <a:off x="2621972" y="4432300"/>
            <a:ext cx="558800" cy="2819400"/>
          </a:xfrm>
          <a:prstGeom prst="leftBrace">
            <a:avLst>
              <a:gd name="adj1" fmla="val 42045"/>
              <a:gd name="adj2" fmla="val 5075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AutoShape 45"/>
          <p:cNvSpPr>
            <a:spLocks/>
          </p:cNvSpPr>
          <p:nvPr>
            <p:custDataLst>
              <p:tags r:id="rId43"/>
            </p:custDataLst>
          </p:nvPr>
        </p:nvSpPr>
        <p:spPr bwMode="auto">
          <a:xfrm rot="16200000">
            <a:off x="5716009" y="4691063"/>
            <a:ext cx="542925" cy="2286000"/>
          </a:xfrm>
          <a:prstGeom prst="leftBrace">
            <a:avLst>
              <a:gd name="adj1" fmla="val 35088"/>
              <a:gd name="adj2" fmla="val 5075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46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V="1">
            <a:off x="4615872" y="556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Text Box 4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491672" y="1200150"/>
            <a:ext cx="560388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187" name="Text Box 48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2052060" y="1200150"/>
            <a:ext cx="558800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188" name="Text Box 4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610860" y="1200150"/>
            <a:ext cx="560387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189" name="Text Box 5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171247" y="1200150"/>
            <a:ext cx="558800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190" name="Text Box 51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730047" y="1200150"/>
            <a:ext cx="560388" cy="4508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191" name="Text Box 5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4290435" y="1200150"/>
            <a:ext cx="560387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192" name="Text Box 53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4850822" y="1200150"/>
            <a:ext cx="558800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193" name="Text Box 54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409622" y="1200150"/>
            <a:ext cx="560388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9</a:t>
            </a:r>
            <a:endParaRPr lang="en-US">
              <a:latin typeface="Times New Roman" charset="0"/>
            </a:endParaRPr>
          </a:p>
        </p:txBody>
      </p:sp>
      <p:sp>
        <p:nvSpPr>
          <p:cNvPr id="194" name="Text Box 55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970010" y="1200150"/>
            <a:ext cx="558800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195" name="Text Box 56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528810" y="1200150"/>
            <a:ext cx="560387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196" name="Oval 57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491672" y="1190625"/>
            <a:ext cx="558800" cy="450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Text Box 58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3730047" y="838200"/>
            <a:ext cx="5603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198" name="Text Box 59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409622" y="838200"/>
            <a:ext cx="5603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ourier New" charset="0"/>
              </a:rPr>
              <a:t>j</a:t>
            </a:r>
          </a:p>
        </p:txBody>
      </p:sp>
      <p:sp>
        <p:nvSpPr>
          <p:cNvPr id="199" name="Text Box 6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1491672" y="19224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200" name="Text Box 61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2052060" y="19224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201" name="Text Box 62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2610860" y="19224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202" name="Text Box 63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171247" y="19224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2</a:t>
            </a:r>
            <a:endParaRPr lang="en-US">
              <a:latin typeface="Times New Roman" charset="0"/>
            </a:endParaRPr>
          </a:p>
        </p:txBody>
      </p:sp>
      <p:sp>
        <p:nvSpPr>
          <p:cNvPr id="203" name="Text Box 64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3730047" y="19224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204" name="Text Box 65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4290435" y="19224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205" name="Text Box 66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4850822" y="1922463"/>
            <a:ext cx="558800" cy="4524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206" name="Text Box 67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409622" y="19224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9</a:t>
            </a:r>
            <a:endParaRPr lang="en-US">
              <a:latin typeface="Times New Roman" charset="0"/>
            </a:endParaRPr>
          </a:p>
        </p:txBody>
      </p:sp>
      <p:sp>
        <p:nvSpPr>
          <p:cNvPr id="207" name="Text Box 68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5970010" y="19224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208" name="Text Box 69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6528810" y="19224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209" name="Oval 70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1491672" y="1905000"/>
            <a:ext cx="558800" cy="452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Text Box 71"/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3730047" y="1600200"/>
            <a:ext cx="5603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211" name="Text Box 72"/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4850822" y="1600200"/>
            <a:ext cx="558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j</a:t>
            </a:r>
            <a:endParaRPr lang="en-US" sz="1200">
              <a:latin typeface="Times New Roman" charset="0"/>
            </a:endParaRPr>
          </a:p>
        </p:txBody>
      </p:sp>
      <p:sp>
        <p:nvSpPr>
          <p:cNvPr id="212" name="Text Box 73"/>
          <p:cNvSpPr txBox="1"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1491672" y="26463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5</a:t>
            </a:r>
            <a:endParaRPr lang="en-US">
              <a:latin typeface="Times New Roman" charset="0"/>
            </a:endParaRPr>
          </a:p>
        </p:txBody>
      </p:sp>
      <p:sp>
        <p:nvSpPr>
          <p:cNvPr id="213" name="Text Box 74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2052060" y="26463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1</a:t>
            </a:r>
            <a:endParaRPr lang="en-US">
              <a:latin typeface="Times New Roman" charset="0"/>
            </a:endParaRPr>
          </a:p>
        </p:txBody>
      </p:sp>
      <p:sp>
        <p:nvSpPr>
          <p:cNvPr id="214" name="Text Box 75"/>
          <p:cNvSpPr txBox="1"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2610860" y="26463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3</a:t>
            </a:r>
            <a:endParaRPr lang="en-US">
              <a:latin typeface="Times New Roman" charset="0"/>
            </a:endParaRPr>
          </a:p>
        </p:txBody>
      </p:sp>
      <p:sp>
        <p:nvSpPr>
          <p:cNvPr id="215" name="Text Box 76"/>
          <p:cNvSpPr txBox="1"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3171247" y="26463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2</a:t>
            </a:r>
            <a:endParaRPr lang="en-US" b="1">
              <a:latin typeface="Times New Roman" charset="0"/>
            </a:endParaRPr>
          </a:p>
        </p:txBody>
      </p:sp>
      <p:sp>
        <p:nvSpPr>
          <p:cNvPr id="216" name="Text Box 77"/>
          <p:cNvSpPr txBox="1"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3730047" y="2646363"/>
            <a:ext cx="560388" cy="4524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4</a:t>
            </a:r>
            <a:endParaRPr lang="en-US">
              <a:latin typeface="Times New Roman" charset="0"/>
            </a:endParaRPr>
          </a:p>
        </p:txBody>
      </p:sp>
      <p:sp>
        <p:nvSpPr>
          <p:cNvPr id="217" name="Text Box 78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4290435" y="26463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0</a:t>
            </a:r>
            <a:endParaRPr lang="en-US">
              <a:latin typeface="Times New Roman" charset="0"/>
            </a:endParaRPr>
          </a:p>
        </p:txBody>
      </p:sp>
      <p:sp>
        <p:nvSpPr>
          <p:cNvPr id="218" name="Text Box 79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4850822" y="2646363"/>
            <a:ext cx="558800" cy="4524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Courier New" charset="0"/>
              </a:rPr>
              <a:t>7</a:t>
            </a:r>
            <a:endParaRPr lang="en-US">
              <a:latin typeface="Times New Roman" charset="0"/>
            </a:endParaRPr>
          </a:p>
        </p:txBody>
      </p:sp>
      <p:sp>
        <p:nvSpPr>
          <p:cNvPr id="219" name="Text Box 80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5409622" y="2646363"/>
            <a:ext cx="560388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9</a:t>
            </a:r>
            <a:endParaRPr lang="en-US">
              <a:latin typeface="Times New Roman" charset="0"/>
            </a:endParaRPr>
          </a:p>
        </p:txBody>
      </p:sp>
      <p:sp>
        <p:nvSpPr>
          <p:cNvPr id="220" name="Text Box 81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5970010" y="2646363"/>
            <a:ext cx="558800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6</a:t>
            </a:r>
            <a:endParaRPr lang="en-US">
              <a:latin typeface="Times New Roman" charset="0"/>
            </a:endParaRPr>
          </a:p>
        </p:txBody>
      </p:sp>
      <p:sp>
        <p:nvSpPr>
          <p:cNvPr id="221" name="Text Box 82"/>
          <p:cNvSpPr txBox="1"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6528810" y="2646363"/>
            <a:ext cx="560387" cy="45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Courier New" charset="0"/>
              </a:rPr>
              <a:t>8</a:t>
            </a:r>
            <a:endParaRPr lang="en-US">
              <a:latin typeface="Times New Roman" charset="0"/>
            </a:endParaRPr>
          </a:p>
        </p:txBody>
      </p:sp>
      <p:sp>
        <p:nvSpPr>
          <p:cNvPr id="222" name="Oval 83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1491672" y="2638425"/>
            <a:ext cx="558800" cy="452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Text Box 84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3730047" y="2324100"/>
            <a:ext cx="5603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i</a:t>
            </a:r>
            <a:endParaRPr lang="en-US" sz="1200">
              <a:latin typeface="Times New Roman" charset="0"/>
            </a:endParaRPr>
          </a:p>
        </p:txBody>
      </p:sp>
      <p:sp>
        <p:nvSpPr>
          <p:cNvPr id="224" name="Text Box 85"/>
          <p:cNvSpPr txBox="1"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4850822" y="2324100"/>
            <a:ext cx="558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solidFill>
                  <a:schemeClr val="accent2"/>
                </a:solidFill>
                <a:latin typeface="Courier New" charset="0"/>
              </a:rPr>
              <a:t>j</a:t>
            </a:r>
            <a:endParaRPr lang="en-US" sz="1200">
              <a:latin typeface="Times New Roman" charset="0"/>
            </a:endParaRPr>
          </a:p>
        </p:txBody>
      </p:sp>
      <p:sp>
        <p:nvSpPr>
          <p:cNvPr id="225" name="Text Box 91"/>
          <p:cNvSpPr txBox="1">
            <a:spLocks noChangeArrowheads="1"/>
          </p:cNvSpPr>
          <p:nvPr/>
        </p:nvSpPr>
        <p:spPr bwMode="auto">
          <a:xfrm>
            <a:off x="7334826" y="4641562"/>
            <a:ext cx="2057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Pivot is swapped with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Folklore</a:t>
            </a:r>
            <a:endParaRPr lang="en-US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5800" y="131948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Quicksort is the best in-memory sorting algorithm.</a:t>
            </a:r>
            <a:r>
              <a:rPr lang="ja-JP" altLang="en-US" smtClean="0">
                <a:latin typeface="Arial"/>
              </a:rPr>
              <a:t>”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Truth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Quicksort uses very few comparisons on average.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Quicksort does have good performance in the memory hierarchy.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Small footprint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Good locality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9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- Implementation </a:t>
            </a:r>
            <a:endParaRPr lang="en-US" b="1" dirty="0"/>
          </a:p>
        </p:txBody>
      </p:sp>
      <p:pic>
        <p:nvPicPr>
          <p:cNvPr id="13" name="Picture 12" descr="Screenshot 2020-02-04 at 18.34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93199"/>
            <a:ext cx="6829033" cy="48643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02154" y="4390011"/>
            <a:ext cx="5080310" cy="62396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51421" y="3516129"/>
            <a:ext cx="369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Invoke quicksort providing as input the array and the index of the first and the last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Implementation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51421" y="3516129"/>
            <a:ext cx="369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Invoke quicksort providing as input the array and the index of the first and the last elements</a:t>
            </a:r>
            <a:endParaRPr lang="en-US" dirty="0"/>
          </a:p>
        </p:txBody>
      </p:sp>
      <p:pic>
        <p:nvPicPr>
          <p:cNvPr id="2" name="Picture 1" descr="Screenshot 2020-02-04 at 18.41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2" y="1612859"/>
            <a:ext cx="8821538" cy="27771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2427284"/>
            <a:ext cx="4322618" cy="43598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0884" y="3928345"/>
            <a:ext cx="688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sorts the array only when the size of the array is greater than 1.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1647" y="4357837"/>
            <a:ext cx="688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Otherwise, the array is sorted by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3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Implementation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51421" y="3516129"/>
            <a:ext cx="369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Invoke quicksort providing as input the array and the index of the first and the last elements</a:t>
            </a:r>
            <a:endParaRPr lang="en-US" dirty="0"/>
          </a:p>
        </p:txBody>
      </p:sp>
      <p:pic>
        <p:nvPicPr>
          <p:cNvPr id="2" name="Picture 1" descr="Screenshot 2020-02-04 at 18.41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2" y="1612859"/>
            <a:ext cx="8821538" cy="27771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5926" y="2658194"/>
            <a:ext cx="5454073" cy="108884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0884" y="3928345"/>
            <a:ext cx="688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Identifies the index of the pivot using function partition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1647" y="4357837"/>
            <a:ext cx="688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Sorts the element at the left and at the right of the pivot using the quicksort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93188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397" y="117131"/>
            <a:ext cx="8155207" cy="10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Sorting Algorithms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7" y="1906728"/>
            <a:ext cx="2700629" cy="1512352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412026" y="1704219"/>
            <a:ext cx="5274774" cy="1245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Insertion Sort</a:t>
            </a:r>
            <a:endParaRPr lang="en-US" sz="2800" b="1" dirty="0" smtClean="0"/>
          </a:p>
          <a:p>
            <a:r>
              <a:rPr lang="en-US" sz="2000" dirty="0" smtClean="0"/>
              <a:t>Simple, but it does not have very good performance</a:t>
            </a:r>
            <a:endParaRPr lang="en-US" sz="20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374830" y="2956240"/>
            <a:ext cx="5274774" cy="1245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 </a:t>
            </a:r>
            <a:r>
              <a:rPr lang="en-US" sz="2400" dirty="0" smtClean="0"/>
              <a:t>still does not have good performance but it might be useful in practice, when the array is already partially sorted.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535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0-02-04 at 18.4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05089"/>
            <a:ext cx="8036961" cy="524387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Auxiliary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546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0-02-04 at 18.4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05089"/>
            <a:ext cx="8036961" cy="524387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Auxiliary Functions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64770" y="1571915"/>
            <a:ext cx="3909138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Swaps the middle value of the array and considers it as the pivot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3972" y="1571913"/>
            <a:ext cx="4167809" cy="62198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1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0-02-04 at 18.4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05089"/>
            <a:ext cx="8036961" cy="524387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Auxiliary Functions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98851" y="2193903"/>
            <a:ext cx="525599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Considers the portion of the array at the right of the pivot. Remember the pivot is in the first position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3973" y="2193902"/>
            <a:ext cx="2402924" cy="62198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0-02-04 at 18.4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05089"/>
            <a:ext cx="8036961" cy="524387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Auxiliary Functions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90573" y="2825153"/>
            <a:ext cx="52559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cycle continues until the leftmost index becomes bigger than the rightmost index 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763972" y="2806236"/>
            <a:ext cx="3326601" cy="273624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2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0-02-04 at 18.4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05089"/>
            <a:ext cx="8036961" cy="524387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Auxiliary Functions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90573" y="2905623"/>
            <a:ext cx="525599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Moves the leftmost index to the right if the pointed value is smaller than the pivot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3972" y="2988098"/>
            <a:ext cx="3326601" cy="57492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0-02-04 at 18.4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05089"/>
            <a:ext cx="8036961" cy="524387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Auxiliary Functions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35920" y="3398070"/>
            <a:ext cx="525599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Moves the rightmost index to the left if the pointed value is bigger than the pivot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4891" y="3513540"/>
            <a:ext cx="3326601" cy="52785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0-02-04 at 18.4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05089"/>
            <a:ext cx="8036961" cy="524387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Auxiliary Functions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66839" y="4024899"/>
            <a:ext cx="4377161" cy="17543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Otherwise, the elements pointed by the leftmost and the rightmost index are swapped.</a:t>
            </a:r>
          </a:p>
          <a:p>
            <a:r>
              <a:rPr lang="en-US" dirty="0" smtClean="0"/>
              <a:t>The leftmost index is incremented and the rightmost index is decremented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9319" y="4041395"/>
            <a:ext cx="3326601" cy="128664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0-02-04 at 18.47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05089"/>
            <a:ext cx="8036961" cy="524387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200" y="865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Quick Sort </a:t>
            </a:r>
            <a:r>
              <a:rPr lang="mr-IN" b="1" dirty="0" smtClean="0"/>
              <a:t>–</a:t>
            </a:r>
            <a:r>
              <a:rPr lang="en-GB" b="1" dirty="0" smtClean="0"/>
              <a:t> Auxiliary Functions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94712" y="5369231"/>
            <a:ext cx="479944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pivot is swapped with the rightmost  index</a:t>
            </a:r>
          </a:p>
          <a:p>
            <a:r>
              <a:rPr lang="en-US" dirty="0" smtClean="0"/>
              <a:t>The index of the pivot </a:t>
            </a:r>
            <a:r>
              <a:rPr lang="en-US" smtClean="0"/>
              <a:t>is returned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8736" y="5502227"/>
            <a:ext cx="2804024" cy="79033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49" y="4352710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1" y="4352710"/>
            <a:ext cx="1213032" cy="17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49" y="4352710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1" y="4352710"/>
            <a:ext cx="1213032" cy="1759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7925" y="3151697"/>
            <a:ext cx="47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smtClean="0"/>
              <a:t>, j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64966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6094" y="1561261"/>
            <a:ext cx="519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Index </a:t>
            </a:r>
            <a:r>
              <a:rPr lang="en-US" dirty="0" err="1" smtClean="0"/>
              <a:t>i</a:t>
            </a:r>
            <a:r>
              <a:rPr lang="en-US" dirty="0" smtClean="0"/>
              <a:t> points to the second element of the array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</a:t>
            </a:r>
            <a:r>
              <a:rPr lang="en-US" dirty="0" smtClean="0"/>
              <a:t> is set 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0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49" y="4352710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1" y="4352710"/>
            <a:ext cx="1213032" cy="1759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7925" y="3151697"/>
            <a:ext cx="47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smtClean="0"/>
              <a:t>, j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64966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34367" y="3150513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72009" y="36941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5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49" y="4352710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1" y="4352710"/>
            <a:ext cx="1213032" cy="1759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7925" y="3151697"/>
            <a:ext cx="47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smtClean="0"/>
              <a:t>, j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64966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76308" y="4207362"/>
            <a:ext cx="2958845" cy="20960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34367" y="3150513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2009" y="36941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3422" y="1561261"/>
            <a:ext cx="684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element at a index j is smaller than the element at index j-1, the two elements are swapped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415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Insertion Sort – How it Works</a:t>
            </a:r>
            <a:endParaRPr lang="en-US" b="1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561261"/>
            <a:ext cx="3492500" cy="2324100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4" y="4352711"/>
            <a:ext cx="1277770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8763" r="9013" b="6446"/>
          <a:stretch/>
        </p:blipFill>
        <p:spPr>
          <a:xfrm>
            <a:off x="6025358" y="4352710"/>
            <a:ext cx="1278809" cy="1759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79" y="4352709"/>
            <a:ext cx="1277769" cy="175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0" y="4352710"/>
            <a:ext cx="1213032" cy="1759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57925" y="3151697"/>
            <a:ext cx="475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smtClean="0"/>
              <a:t>, j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64966" y="37094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4367" y="3150513"/>
            <a:ext cx="52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2009" y="3694117"/>
            <a:ext cx="0" cy="5132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2232</Words>
  <Application>Microsoft Macintosh PowerPoint</Application>
  <PresentationFormat>On-screen Show (4:3)</PresentationFormat>
  <Paragraphs>484</Paragraphs>
  <Slides>47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Lecture 3  Sorting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Steps of 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299</cp:revision>
  <cp:lastPrinted>2017-01-31T12:46:31Z</cp:lastPrinted>
  <dcterms:created xsi:type="dcterms:W3CDTF">2013-09-15T18:07:39Z</dcterms:created>
  <dcterms:modified xsi:type="dcterms:W3CDTF">2020-02-04T19:14:36Z</dcterms:modified>
</cp:coreProperties>
</file>