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2"/>
  </p:notesMasterIdLst>
  <p:handoutMasterIdLst>
    <p:handoutMasterId r:id="rId113"/>
  </p:handoutMasterIdLst>
  <p:sldIdLst>
    <p:sldId id="258" r:id="rId2"/>
    <p:sldId id="268" r:id="rId3"/>
    <p:sldId id="388" r:id="rId4"/>
    <p:sldId id="385" r:id="rId5"/>
    <p:sldId id="300" r:id="rId6"/>
    <p:sldId id="390" r:id="rId7"/>
    <p:sldId id="269" r:id="rId8"/>
    <p:sldId id="270" r:id="rId9"/>
    <p:sldId id="271" r:id="rId10"/>
    <p:sldId id="299" r:id="rId11"/>
    <p:sldId id="272" r:id="rId12"/>
    <p:sldId id="311" r:id="rId13"/>
    <p:sldId id="301" r:id="rId14"/>
    <p:sldId id="302" r:id="rId15"/>
    <p:sldId id="305" r:id="rId16"/>
    <p:sldId id="306" r:id="rId17"/>
    <p:sldId id="307" r:id="rId18"/>
    <p:sldId id="308" r:id="rId19"/>
    <p:sldId id="309" r:id="rId20"/>
    <p:sldId id="310" r:id="rId21"/>
    <p:sldId id="312" r:id="rId22"/>
    <p:sldId id="313" r:id="rId23"/>
    <p:sldId id="315" r:id="rId24"/>
    <p:sldId id="316" r:id="rId25"/>
    <p:sldId id="317" r:id="rId26"/>
    <p:sldId id="318" r:id="rId27"/>
    <p:sldId id="319" r:id="rId28"/>
    <p:sldId id="320" r:id="rId29"/>
    <p:sldId id="391" r:id="rId30"/>
    <p:sldId id="321" r:id="rId31"/>
    <p:sldId id="323" r:id="rId32"/>
    <p:sldId id="322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89" r:id="rId45"/>
    <p:sldId id="392" r:id="rId46"/>
    <p:sldId id="282" r:id="rId47"/>
    <p:sldId id="283" r:id="rId48"/>
    <p:sldId id="336" r:id="rId49"/>
    <p:sldId id="337" r:id="rId50"/>
    <p:sldId id="338" r:id="rId51"/>
    <p:sldId id="339" r:id="rId52"/>
    <p:sldId id="393" r:id="rId53"/>
    <p:sldId id="340" r:id="rId54"/>
    <p:sldId id="341" r:id="rId55"/>
    <p:sldId id="343" r:id="rId56"/>
    <p:sldId id="342" r:id="rId57"/>
    <p:sldId id="344" r:id="rId58"/>
    <p:sldId id="394" r:id="rId59"/>
    <p:sldId id="395" r:id="rId60"/>
    <p:sldId id="396" r:id="rId61"/>
    <p:sldId id="345" r:id="rId62"/>
    <p:sldId id="346" r:id="rId63"/>
    <p:sldId id="347" r:id="rId64"/>
    <p:sldId id="348" r:id="rId65"/>
    <p:sldId id="349" r:id="rId66"/>
    <p:sldId id="281" r:id="rId67"/>
    <p:sldId id="397" r:id="rId68"/>
    <p:sldId id="350" r:id="rId69"/>
    <p:sldId id="354" r:id="rId70"/>
    <p:sldId id="355" r:id="rId71"/>
    <p:sldId id="352" r:id="rId72"/>
    <p:sldId id="353" r:id="rId73"/>
    <p:sldId id="351" r:id="rId74"/>
    <p:sldId id="356" r:id="rId75"/>
    <p:sldId id="357" r:id="rId76"/>
    <p:sldId id="398" r:id="rId77"/>
    <p:sldId id="386" r:id="rId78"/>
    <p:sldId id="358" r:id="rId79"/>
    <p:sldId id="359" r:id="rId80"/>
    <p:sldId id="360" r:id="rId81"/>
    <p:sldId id="387" r:id="rId82"/>
    <p:sldId id="361" r:id="rId83"/>
    <p:sldId id="364" r:id="rId84"/>
    <p:sldId id="365" r:id="rId85"/>
    <p:sldId id="367" r:id="rId86"/>
    <p:sldId id="368" r:id="rId87"/>
    <p:sldId id="399" r:id="rId88"/>
    <p:sldId id="369" r:id="rId89"/>
    <p:sldId id="400" r:id="rId90"/>
    <p:sldId id="370" r:id="rId91"/>
    <p:sldId id="371" r:id="rId92"/>
    <p:sldId id="372" r:id="rId93"/>
    <p:sldId id="373" r:id="rId94"/>
    <p:sldId id="374" r:id="rId95"/>
    <p:sldId id="401" r:id="rId96"/>
    <p:sldId id="375" r:id="rId97"/>
    <p:sldId id="376" r:id="rId98"/>
    <p:sldId id="377" r:id="rId99"/>
    <p:sldId id="378" r:id="rId100"/>
    <p:sldId id="402" r:id="rId101"/>
    <p:sldId id="403" r:id="rId102"/>
    <p:sldId id="379" r:id="rId103"/>
    <p:sldId id="404" r:id="rId104"/>
    <p:sldId id="380" r:id="rId105"/>
    <p:sldId id="381" r:id="rId106"/>
    <p:sldId id="382" r:id="rId107"/>
    <p:sldId id="405" r:id="rId108"/>
    <p:sldId id="383" r:id="rId109"/>
    <p:sldId id="406" r:id="rId110"/>
    <p:sldId id="407" r:id="rId1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5" autoAdjust="0"/>
  </p:normalViewPr>
  <p:slideViewPr>
    <p:cSldViewPr snapToGrid="0" snapToObjects="1">
      <p:cViewPr varScale="1">
        <p:scale>
          <a:sx n="54" d="100"/>
          <a:sy n="54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notesMaster" Target="notesMasters/notesMaster1.xml"/><Relationship Id="rId113" Type="http://schemas.openxmlformats.org/officeDocument/2006/relationships/handoutMaster" Target="handoutMasters/handoutMaster1.xml"/><Relationship Id="rId114" Type="http://schemas.openxmlformats.org/officeDocument/2006/relationships/printerSettings" Target="printerSettings/printerSettings1.bin"/><Relationship Id="rId115" Type="http://schemas.openxmlformats.org/officeDocument/2006/relationships/presProps" Target="presProps.xml"/><Relationship Id="rId116" Type="http://schemas.openxmlformats.org/officeDocument/2006/relationships/viewProps" Target="viewProps.xml"/><Relationship Id="rId117" Type="http://schemas.openxmlformats.org/officeDocument/2006/relationships/theme" Target="theme/theme1.xml"/><Relationship Id="rId11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420F-EF91-6041-932F-6D7A45999CFB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9D39D-9368-4042-A8B9-49290F25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2B33-6368-A940-8119-DADCD3C28255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1684-5C60-2C41-98A6-1EF0B8AD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8007" y="213042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 Linked Lists &amp; Stacks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7714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395" y="1486173"/>
            <a:ext cx="71652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data;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* </a:t>
            </a:r>
            <a:r>
              <a:rPr lang="en-US" sz="2000" dirty="0" smtClean="0"/>
              <a:t>next </a:t>
            </a:r>
          </a:p>
          <a:p>
            <a:r>
              <a:rPr lang="en-US" sz="2000" dirty="0" smtClean="0"/>
              <a:t>} chain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) </a:t>
            </a:r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chainSize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 *</a:t>
            </a:r>
            <a:r>
              <a:rPr lang="en-US" sz="2000" dirty="0" err="1"/>
              <a:t>curr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 *first;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 *last;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("Insert number of elements\n");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scanf</a:t>
            </a:r>
            <a:r>
              <a:rPr lang="en-US" sz="2000" dirty="0"/>
              <a:t>("%d",&amp;</a:t>
            </a:r>
            <a:r>
              <a:rPr lang="en-US" sz="2000" dirty="0" err="1"/>
              <a:t>chainSize</a:t>
            </a:r>
            <a:r>
              <a:rPr lang="en-US" sz="2000" dirty="0"/>
              <a:t>);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3394" y="5105365"/>
            <a:ext cx="4587333" cy="9816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 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421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 Elements from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pop(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if(</a:t>
            </a:r>
            <a:r>
              <a:rPr lang="en-US" dirty="0" err="1"/>
              <a:t>curr</a:t>
            </a:r>
            <a:r>
              <a:rPr lang="en-US" dirty="0"/>
              <a:t>!=NULL){</a:t>
            </a:r>
          </a:p>
          <a:p>
            <a:r>
              <a:rPr lang="en-US" dirty="0"/>
              <a:t>        top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("Stack Data: %d\n", </a:t>
            </a:r>
            <a:r>
              <a:rPr lang="en-US" dirty="0" err="1"/>
              <a:t>curr</a:t>
            </a:r>
            <a:r>
              <a:rPr lang="en-US" dirty="0"/>
              <a:t>-&gt;data);</a:t>
            </a:r>
          </a:p>
          <a:p>
            <a:r>
              <a:rPr lang="en-US" dirty="0"/>
              <a:t>        free(</a:t>
            </a:r>
            <a:r>
              <a:rPr lang="en-US" dirty="0" err="1"/>
              <a:t>curr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5078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6301922" y="1371411"/>
            <a:ext cx="18240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urr, 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6952711" y="194645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767497" y="267801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52711" y="201643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23" idx="1"/>
          </p:cNvCxnSpPr>
          <p:nvPr/>
        </p:nvCxnSpPr>
        <p:spPr>
          <a:xfrm flipV="1">
            <a:off x="6301922" y="3746824"/>
            <a:ext cx="674014" cy="141673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97316" y="3519165"/>
            <a:ext cx="50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69618" y="4996296"/>
            <a:ext cx="1404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Stack Data: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02393" y="1760905"/>
            <a:ext cx="7497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X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2138" y="5054695"/>
            <a:ext cx="1610688" cy="3932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74204" y="4601086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482138" y="4986303"/>
            <a:ext cx="161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1495" y="2770589"/>
            <a:ext cx="1375229" cy="296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  <p:bldP spid="37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82138" y="4986303"/>
            <a:ext cx="161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5078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 Elements from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pop(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if(</a:t>
            </a:r>
            <a:r>
              <a:rPr lang="en-US" dirty="0" err="1"/>
              <a:t>curr</a:t>
            </a:r>
            <a:r>
              <a:rPr lang="en-US" dirty="0"/>
              <a:t>!=NULL){</a:t>
            </a:r>
          </a:p>
          <a:p>
            <a:r>
              <a:rPr lang="en-US" dirty="0"/>
              <a:t>        top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("Stack Data: %d\n", </a:t>
            </a:r>
            <a:r>
              <a:rPr lang="en-US" dirty="0" err="1"/>
              <a:t>curr</a:t>
            </a:r>
            <a:r>
              <a:rPr lang="en-US" dirty="0"/>
              <a:t>-&gt;data);</a:t>
            </a:r>
          </a:p>
          <a:p>
            <a:r>
              <a:rPr lang="en-US" dirty="0"/>
              <a:t>        free(</a:t>
            </a:r>
            <a:r>
              <a:rPr lang="en-US" dirty="0" err="1"/>
              <a:t>curr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23" idx="1"/>
          </p:cNvCxnSpPr>
          <p:nvPr/>
        </p:nvCxnSpPr>
        <p:spPr>
          <a:xfrm flipV="1">
            <a:off x="6301922" y="3746824"/>
            <a:ext cx="674014" cy="141673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97316" y="3519165"/>
            <a:ext cx="50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69618" y="4996296"/>
            <a:ext cx="1404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Stack Data: 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2138" y="5269130"/>
            <a:ext cx="1610688" cy="3932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74204" y="4601086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3822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 Elements from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pop(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if(</a:t>
            </a:r>
            <a:r>
              <a:rPr lang="en-US" dirty="0" err="1"/>
              <a:t>curr</a:t>
            </a:r>
            <a:r>
              <a:rPr lang="en-US" dirty="0"/>
              <a:t>!=NULL){</a:t>
            </a:r>
          </a:p>
          <a:p>
            <a:r>
              <a:rPr lang="en-US" dirty="0"/>
              <a:t>        top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("Stack Data: %d\n", </a:t>
            </a:r>
            <a:r>
              <a:rPr lang="en-US" dirty="0" err="1"/>
              <a:t>curr</a:t>
            </a:r>
            <a:r>
              <a:rPr lang="en-US" dirty="0"/>
              <a:t>-&gt;data);</a:t>
            </a:r>
          </a:p>
          <a:p>
            <a:r>
              <a:rPr lang="en-US" dirty="0"/>
              <a:t>        free(</a:t>
            </a:r>
            <a:r>
              <a:rPr lang="en-US" dirty="0" err="1"/>
              <a:t>curr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5078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205" y="1154880"/>
            <a:ext cx="5116952" cy="2984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23" idx="1"/>
          </p:cNvCxnSpPr>
          <p:nvPr/>
        </p:nvCxnSpPr>
        <p:spPr>
          <a:xfrm flipV="1">
            <a:off x="6301922" y="3746824"/>
            <a:ext cx="674014" cy="141673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97316" y="3519165"/>
            <a:ext cx="50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69618" y="4996296"/>
            <a:ext cx="1404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Stack Data: </a:t>
            </a:r>
            <a:r>
              <a:rPr lang="en-US" dirty="0" smtClean="0">
                <a:solidFill>
                  <a:srgbClr val="008000"/>
                </a:solidFill>
              </a:rPr>
              <a:t>3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Stack Data: 2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4204" y="4601086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482138" y="4986303"/>
            <a:ext cx="161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2138" y="5269130"/>
            <a:ext cx="1610688" cy="3932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 Elements from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pop(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if(</a:t>
            </a:r>
            <a:r>
              <a:rPr lang="en-US" dirty="0" err="1"/>
              <a:t>curr</a:t>
            </a:r>
            <a:r>
              <a:rPr lang="en-US" dirty="0"/>
              <a:t>!=NULL){</a:t>
            </a:r>
          </a:p>
          <a:p>
            <a:r>
              <a:rPr lang="en-US" dirty="0"/>
              <a:t>        top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("Stack Data: %d\n", </a:t>
            </a:r>
            <a:r>
              <a:rPr lang="en-US" dirty="0" err="1"/>
              <a:t>curr</a:t>
            </a:r>
            <a:r>
              <a:rPr lang="en-US" dirty="0"/>
              <a:t>-&gt;data);</a:t>
            </a:r>
          </a:p>
          <a:p>
            <a:r>
              <a:rPr lang="en-US" dirty="0"/>
              <a:t>        free(</a:t>
            </a:r>
            <a:r>
              <a:rPr lang="en-US" dirty="0" err="1"/>
              <a:t>curr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5078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205" y="1154880"/>
            <a:ext cx="5116952" cy="2984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32758" y="5292148"/>
            <a:ext cx="51740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985960" y="5064488"/>
            <a:ext cx="50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69618" y="4996296"/>
            <a:ext cx="1404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Stack Data: </a:t>
            </a:r>
            <a:r>
              <a:rPr lang="en-US" dirty="0" smtClean="0">
                <a:solidFill>
                  <a:srgbClr val="008000"/>
                </a:solidFill>
              </a:rPr>
              <a:t>3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Stack Data: 2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4204" y="4601086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482138" y="4986303"/>
            <a:ext cx="161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2138" y="5269130"/>
            <a:ext cx="1610688" cy="3932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6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 Elements from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pop(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if(</a:t>
            </a:r>
            <a:r>
              <a:rPr lang="en-US" dirty="0" err="1"/>
              <a:t>curr</a:t>
            </a:r>
            <a:r>
              <a:rPr lang="en-US" dirty="0"/>
              <a:t>!=NULL){</a:t>
            </a:r>
          </a:p>
          <a:p>
            <a:r>
              <a:rPr lang="en-US" dirty="0"/>
              <a:t>        top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("Stack Data: %d\n", </a:t>
            </a:r>
            <a:r>
              <a:rPr lang="en-US" dirty="0" err="1"/>
              <a:t>curr</a:t>
            </a:r>
            <a:r>
              <a:rPr lang="en-US" dirty="0"/>
              <a:t>-&gt;data);</a:t>
            </a:r>
          </a:p>
          <a:p>
            <a:r>
              <a:rPr lang="en-US" dirty="0"/>
              <a:t>        free(</a:t>
            </a:r>
            <a:r>
              <a:rPr lang="en-US" dirty="0" err="1"/>
              <a:t>curr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5078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205" y="1154880"/>
            <a:ext cx="5116952" cy="2984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204" y="4601086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482138" y="4986303"/>
            <a:ext cx="161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2138" y="5601723"/>
            <a:ext cx="1610687" cy="307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32758" y="5292148"/>
            <a:ext cx="51740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985960" y="5064488"/>
            <a:ext cx="50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69618" y="4996296"/>
            <a:ext cx="1404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Stack Data: </a:t>
            </a:r>
            <a:r>
              <a:rPr lang="en-US" dirty="0" smtClean="0">
                <a:solidFill>
                  <a:srgbClr val="008000"/>
                </a:solidFill>
              </a:rPr>
              <a:t>3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Stack Data: 2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2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82138" y="4986303"/>
            <a:ext cx="161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</p:txBody>
      </p:sp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 Elements from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pop(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if(</a:t>
            </a:r>
            <a:r>
              <a:rPr lang="en-US" dirty="0" err="1"/>
              <a:t>curr</a:t>
            </a:r>
            <a:r>
              <a:rPr lang="en-US" dirty="0"/>
              <a:t>!=NULL){</a:t>
            </a:r>
          </a:p>
          <a:p>
            <a:r>
              <a:rPr lang="en-US" dirty="0"/>
              <a:t>        top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("Stack Data: %d\n", </a:t>
            </a:r>
            <a:r>
              <a:rPr lang="en-US" dirty="0" err="1"/>
              <a:t>curr</a:t>
            </a:r>
            <a:r>
              <a:rPr lang="en-US" dirty="0"/>
              <a:t>-&gt;data);</a:t>
            </a:r>
          </a:p>
          <a:p>
            <a:r>
              <a:rPr lang="en-US" dirty="0"/>
              <a:t>        free(</a:t>
            </a:r>
            <a:r>
              <a:rPr lang="en-US" dirty="0" err="1"/>
              <a:t>curr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5078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205" y="1715530"/>
            <a:ext cx="5116952" cy="2969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26" idx="1"/>
          </p:cNvCxnSpPr>
          <p:nvPr/>
        </p:nvCxnSpPr>
        <p:spPr>
          <a:xfrm flipV="1">
            <a:off x="5980266" y="5186358"/>
            <a:ext cx="1006376" cy="4124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812667" y="4789183"/>
            <a:ext cx="993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op, curr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4204" y="4601086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24" name="Rectangle 23"/>
          <p:cNvSpPr/>
          <p:nvPr/>
        </p:nvSpPr>
        <p:spPr>
          <a:xfrm>
            <a:off x="482138" y="5601723"/>
            <a:ext cx="1610687" cy="307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69618" y="4996296"/>
            <a:ext cx="1404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Stack Data: </a:t>
            </a:r>
            <a:r>
              <a:rPr lang="en-US" dirty="0" smtClean="0">
                <a:solidFill>
                  <a:srgbClr val="008000"/>
                </a:solidFill>
              </a:rPr>
              <a:t>3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Stack Data: 2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01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82138" y="4986303"/>
            <a:ext cx="161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</p:txBody>
      </p:sp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 Elements from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pop(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if(</a:t>
            </a:r>
            <a:r>
              <a:rPr lang="en-US" dirty="0" err="1"/>
              <a:t>curr</a:t>
            </a:r>
            <a:r>
              <a:rPr lang="en-US" dirty="0"/>
              <a:t>!=NULL){</a:t>
            </a:r>
          </a:p>
          <a:p>
            <a:r>
              <a:rPr lang="en-US" dirty="0"/>
              <a:t>        top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("Stack Data: %d\n", </a:t>
            </a:r>
            <a:r>
              <a:rPr lang="en-US" dirty="0" err="1"/>
              <a:t>curr</a:t>
            </a:r>
            <a:r>
              <a:rPr lang="en-US" dirty="0"/>
              <a:t>-&gt;data);</a:t>
            </a:r>
          </a:p>
          <a:p>
            <a:r>
              <a:rPr lang="en-US" dirty="0"/>
              <a:t>        free(</a:t>
            </a:r>
            <a:r>
              <a:rPr lang="en-US" dirty="0" err="1"/>
              <a:t>curr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5078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205" y="1979458"/>
            <a:ext cx="5116952" cy="593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26" idx="1"/>
          </p:cNvCxnSpPr>
          <p:nvPr/>
        </p:nvCxnSpPr>
        <p:spPr>
          <a:xfrm flipV="1">
            <a:off x="5980266" y="5186358"/>
            <a:ext cx="1006376" cy="4124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812667" y="4789183"/>
            <a:ext cx="563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4204" y="4601086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30" name="Rectangle 29"/>
          <p:cNvSpPr/>
          <p:nvPr/>
        </p:nvSpPr>
        <p:spPr>
          <a:xfrm>
            <a:off x="482138" y="5601723"/>
            <a:ext cx="1610687" cy="307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69618" y="4996296"/>
            <a:ext cx="1404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Stack Data: </a:t>
            </a:r>
            <a:r>
              <a:rPr lang="en-US" dirty="0" smtClean="0">
                <a:solidFill>
                  <a:srgbClr val="008000"/>
                </a:solidFill>
              </a:rPr>
              <a:t>3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Stack Data: 2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812667" y="6448081"/>
            <a:ext cx="56399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98035" y="6238000"/>
            <a:ext cx="50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4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 Elements from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pop(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if(</a:t>
            </a:r>
            <a:r>
              <a:rPr lang="en-US" dirty="0" err="1"/>
              <a:t>curr</a:t>
            </a:r>
            <a:r>
              <a:rPr lang="en-US" dirty="0"/>
              <a:t>!=NULL){</a:t>
            </a:r>
          </a:p>
          <a:p>
            <a:r>
              <a:rPr lang="en-US" dirty="0"/>
              <a:t>        top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("Stack Data: %d\n", </a:t>
            </a:r>
            <a:r>
              <a:rPr lang="en-US" dirty="0" err="1"/>
              <a:t>curr</a:t>
            </a:r>
            <a:r>
              <a:rPr lang="en-US" dirty="0"/>
              <a:t>-&gt;data);</a:t>
            </a:r>
          </a:p>
          <a:p>
            <a:r>
              <a:rPr lang="en-US" dirty="0"/>
              <a:t>        free(</a:t>
            </a:r>
            <a:r>
              <a:rPr lang="en-US" dirty="0" err="1"/>
              <a:t>curr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5078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1615" y="2474324"/>
            <a:ext cx="4476139" cy="3793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26" idx="1"/>
          </p:cNvCxnSpPr>
          <p:nvPr/>
        </p:nvCxnSpPr>
        <p:spPr>
          <a:xfrm flipV="1">
            <a:off x="5980266" y="5186358"/>
            <a:ext cx="1006376" cy="4124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812667" y="4789183"/>
            <a:ext cx="563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12667" y="6448081"/>
            <a:ext cx="56399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98035" y="6238000"/>
            <a:ext cx="50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204" y="4601086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482138" y="4986303"/>
            <a:ext cx="161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2138" y="5601723"/>
            <a:ext cx="1610687" cy="307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69618" y="4996296"/>
            <a:ext cx="1404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Stack Data: </a:t>
            </a:r>
            <a:r>
              <a:rPr lang="en-US" dirty="0" smtClean="0">
                <a:solidFill>
                  <a:srgbClr val="008000"/>
                </a:solidFill>
              </a:rPr>
              <a:t>3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Stack Data: 2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Stack Data: 1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32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 Elements from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pop(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if(</a:t>
            </a:r>
            <a:r>
              <a:rPr lang="en-US" dirty="0" err="1"/>
              <a:t>curr</a:t>
            </a:r>
            <a:r>
              <a:rPr lang="en-US" dirty="0"/>
              <a:t>!=NULL){</a:t>
            </a:r>
          </a:p>
          <a:p>
            <a:r>
              <a:rPr lang="en-US" dirty="0"/>
              <a:t>        top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("Stack Data: %d\n", </a:t>
            </a:r>
            <a:r>
              <a:rPr lang="en-US" dirty="0" err="1"/>
              <a:t>curr</a:t>
            </a:r>
            <a:r>
              <a:rPr lang="en-US" dirty="0"/>
              <a:t>-&gt;data);</a:t>
            </a:r>
          </a:p>
          <a:p>
            <a:r>
              <a:rPr lang="en-US" dirty="0"/>
              <a:t>        free(</a:t>
            </a:r>
            <a:r>
              <a:rPr lang="en-US" dirty="0" err="1"/>
              <a:t>curr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5078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1616" y="2738244"/>
            <a:ext cx="1936028" cy="3793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26" idx="1"/>
          </p:cNvCxnSpPr>
          <p:nvPr/>
        </p:nvCxnSpPr>
        <p:spPr>
          <a:xfrm flipV="1">
            <a:off x="5980266" y="5186358"/>
            <a:ext cx="1006376" cy="4124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812667" y="4789183"/>
            <a:ext cx="563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12667" y="6448081"/>
            <a:ext cx="56399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98035" y="6238000"/>
            <a:ext cx="50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02393" y="4416916"/>
            <a:ext cx="7497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X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4204" y="4601086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482138" y="4986303"/>
            <a:ext cx="161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2138" y="5601723"/>
            <a:ext cx="1610687" cy="307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69618" y="4996296"/>
            <a:ext cx="1404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Stack Data: </a:t>
            </a:r>
            <a:r>
              <a:rPr lang="en-US" dirty="0" smtClean="0">
                <a:solidFill>
                  <a:srgbClr val="008000"/>
                </a:solidFill>
              </a:rPr>
              <a:t>3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Stack Data: 2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Stack Data: 1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9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 Elements from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pop(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if(</a:t>
            </a:r>
            <a:r>
              <a:rPr lang="en-US" dirty="0" err="1"/>
              <a:t>curr</a:t>
            </a:r>
            <a:r>
              <a:rPr lang="en-US" dirty="0"/>
              <a:t>!=NULL){</a:t>
            </a:r>
          </a:p>
          <a:p>
            <a:r>
              <a:rPr lang="en-US" dirty="0"/>
              <a:t>        top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("Stack Data: %d\n", </a:t>
            </a:r>
            <a:r>
              <a:rPr lang="en-US" dirty="0" err="1"/>
              <a:t>curr</a:t>
            </a:r>
            <a:r>
              <a:rPr lang="en-US" dirty="0"/>
              <a:t>-&gt;data);</a:t>
            </a:r>
          </a:p>
          <a:p>
            <a:r>
              <a:rPr lang="en-US" dirty="0"/>
              <a:t>        free(</a:t>
            </a:r>
            <a:r>
              <a:rPr lang="en-US" dirty="0" err="1"/>
              <a:t>curr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5078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1616" y="2738244"/>
            <a:ext cx="1936028" cy="3793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12667" y="6448081"/>
            <a:ext cx="56399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98035" y="6238000"/>
            <a:ext cx="50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204" y="4601086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482138" y="4986303"/>
            <a:ext cx="161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2138" y="5601723"/>
            <a:ext cx="1610687" cy="307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69618" y="4996296"/>
            <a:ext cx="1404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Stack Data: </a:t>
            </a:r>
            <a:r>
              <a:rPr lang="en-US" dirty="0" smtClean="0">
                <a:solidFill>
                  <a:srgbClr val="008000"/>
                </a:solidFill>
              </a:rPr>
              <a:t>3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Stack Data: 2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Stack Data: 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5327447" y="3231444"/>
            <a:ext cx="2571407" cy="1450579"/>
          </a:xfrm>
          <a:prstGeom prst="wedgeRectCallout">
            <a:avLst>
              <a:gd name="adj1" fmla="val 9970"/>
              <a:gd name="adj2" fmla="val 15233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When top == NULL it means we reached the end of the stack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1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i + 1;</a:t>
            </a:r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661" y="1408823"/>
            <a:ext cx="4137974" cy="3173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 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78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6" y="1114199"/>
            <a:ext cx="8460188" cy="2649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Linked list</a:t>
            </a:r>
          </a:p>
          <a:p>
            <a:pPr marL="914400" lvl="1" indent="-457200">
              <a:buFont typeface="Arial"/>
              <a:buChar char="•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a pointer to the first and last element in the list</a:t>
            </a:r>
          </a:p>
          <a:p>
            <a:pPr marL="914400" lvl="1" indent="-457200">
              <a:buFont typeface="Arial"/>
              <a:buChar char="•"/>
            </a:pPr>
            <a:endParaRPr lang="en-IE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elements to the last element of the list</a:t>
            </a:r>
          </a:p>
          <a:p>
            <a:pPr marL="914400" lvl="1" indent="-457200">
              <a:buFont typeface="Arial"/>
              <a:buChar char="•"/>
            </a:pPr>
            <a:endParaRPr lang="en-IE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elements from the last element of the list</a:t>
            </a:r>
            <a:endParaRPr lang="en-IE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457200">
              <a:buFont typeface="Arial"/>
              <a:buChar char="•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I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</a:t>
            </a:r>
          </a:p>
          <a:p>
            <a:pPr marL="914400" lvl="1" indent="-457200">
              <a:buFont typeface="Arial"/>
              <a:buChar char="•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Keep a pointer to the last element that is added to the list</a:t>
            </a:r>
          </a:p>
          <a:p>
            <a:pPr marL="914400" lvl="1" indent="-457200">
              <a:buFont typeface="Arial"/>
              <a:buChar char="•"/>
            </a:pPr>
            <a:endParaRPr lang="en-IE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Arial"/>
              <a:buChar char="•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Add elements on top of the last element added to the stack</a:t>
            </a:r>
          </a:p>
          <a:p>
            <a:pPr marL="914400" lvl="1" indent="-457200">
              <a:buFont typeface="Arial"/>
              <a:buChar char="•"/>
            </a:pPr>
            <a:endParaRPr lang="en-IE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Arial"/>
              <a:buChar char="•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Remove elements from the last element added to the stack</a:t>
            </a: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Arial"/>
              <a:buChar char="•"/>
            </a:pPr>
            <a:endParaRPr lang="en-I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IE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5850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</a:t>
            </a:r>
            <a:r>
              <a:rPr lang="ro-RO" sz="2000" dirty="0" smtClean="0"/>
              <a:t>i + 1;</a:t>
            </a:r>
            <a:endParaRPr lang="ro-RO" sz="2000" dirty="0"/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180" y="1829450"/>
            <a:ext cx="4137974" cy="8851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 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0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853" y="6233193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33455" y="582912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15158" y="517979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17760" y="518276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0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</a:t>
            </a:r>
            <a:r>
              <a:rPr lang="ro-RO" sz="2000" dirty="0" smtClean="0"/>
              <a:t>i + 1;</a:t>
            </a:r>
            <a:endParaRPr lang="ro-RO" sz="2000" dirty="0"/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72666" y="2689656"/>
            <a:ext cx="2738843" cy="6475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 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0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853" y="6233193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first, last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33455" y="582912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15158" y="517979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17760" y="518276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38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</a:t>
            </a:r>
            <a:r>
              <a:rPr lang="ro-RO" sz="2000" dirty="0" smtClean="0"/>
              <a:t>i + </a:t>
            </a:r>
            <a:r>
              <a:rPr lang="ro-RO" sz="2000" dirty="0"/>
              <a:t>1;</a:t>
            </a:r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72666" y="3934866"/>
            <a:ext cx="1660789" cy="3735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 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0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first, </a:t>
            </a:r>
            <a:r>
              <a:rPr lang="en-US" sz="2200" dirty="0" err="1" smtClean="0"/>
              <a:t>curr</a:t>
            </a:r>
            <a:r>
              <a:rPr lang="en-US" sz="2200" dirty="0" smtClean="0"/>
              <a:t>, last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33455" y="582912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15158" y="517979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17760" y="518276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9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i + 1;</a:t>
            </a:r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690" y="1420482"/>
            <a:ext cx="3507374" cy="4308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 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1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first, </a:t>
            </a:r>
            <a:r>
              <a:rPr lang="en-US" sz="2200" dirty="0" err="1" smtClean="0"/>
              <a:t>curr</a:t>
            </a:r>
            <a:r>
              <a:rPr lang="en-US" sz="2200" dirty="0" smtClean="0"/>
              <a:t>, last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33455" y="582912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15158" y="517979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17760" y="518276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06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i + 1;</a:t>
            </a:r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690" y="1769138"/>
            <a:ext cx="3507374" cy="9703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 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1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first, </a:t>
            </a:r>
            <a:r>
              <a:rPr lang="en-US" sz="2200" dirty="0" err="1" smtClean="0"/>
              <a:t>curr</a:t>
            </a:r>
            <a:r>
              <a:rPr lang="en-US" sz="2200" dirty="0" smtClean="0"/>
              <a:t>,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33455" y="582912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15158" y="517979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17760" y="518276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32" y="635780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4424530" y="5179790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24531" y="5277549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 flipV="1">
            <a:off x="5208835" y="5846113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15164" y="5565975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93140" y="5926623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674843" y="5277288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77445" y="5280264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3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i + 1;</a:t>
            </a:r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690" y="3287356"/>
            <a:ext cx="3507374" cy="7471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 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1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first, </a:t>
            </a:r>
            <a:r>
              <a:rPr lang="en-US" sz="2200" dirty="0" err="1" smtClean="0"/>
              <a:t>curr</a:t>
            </a:r>
            <a:r>
              <a:rPr lang="en-US" sz="2200" dirty="0" smtClean="0"/>
              <a:t>,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33455" y="582912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15158" y="517979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17760" y="518276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32" y="635780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4424530" y="5179790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24531" y="5277549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 flipV="1">
            <a:off x="5208835" y="5846113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15164" y="5565975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93140" y="5926623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674843" y="5277288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77445" y="5280264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53487" y="4929868"/>
            <a:ext cx="6367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dirty="0" smtClean="0">
                <a:solidFill>
                  <a:srgbClr val="FF0000"/>
                </a:solidFill>
              </a:rPr>
              <a:t>X</a:t>
            </a:r>
            <a:endParaRPr lang="en-US" sz="6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1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i + 1;</a:t>
            </a:r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690" y="3287356"/>
            <a:ext cx="3507374" cy="7471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 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1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first, </a:t>
            </a:r>
            <a:r>
              <a:rPr lang="en-US" sz="2200" dirty="0" err="1" smtClean="0"/>
              <a:t>curr</a:t>
            </a:r>
            <a:r>
              <a:rPr lang="en-US" sz="2200" dirty="0" smtClean="0"/>
              <a:t>,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9491" y="6283089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 flipV="1">
            <a:off x="3739794" y="577140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24099" y="585191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205802" y="520257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08404" y="5205552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8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i + 1;</a:t>
            </a:r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690" y="3934867"/>
            <a:ext cx="2045772" cy="373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 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1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first, </a:t>
            </a:r>
            <a:r>
              <a:rPr lang="en-US" sz="2200" dirty="0" err="1" smtClean="0"/>
              <a:t>curr</a:t>
            </a:r>
            <a:r>
              <a:rPr lang="en-US" sz="2200" dirty="0" smtClean="0"/>
              <a:t>,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9491" y="6283089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 flipV="1">
            <a:off x="3739794" y="577140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24099" y="585191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205802" y="520257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08404" y="5205552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5" y="1302335"/>
            <a:ext cx="8471615" cy="2649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Linked list</a:t>
            </a:r>
          </a:p>
          <a:p>
            <a:pPr marL="914400" lvl="1" indent="-457200"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of a linked list based on the FIFO (First-In First-Out) ordering principle</a:t>
            </a:r>
          </a:p>
          <a:p>
            <a:pPr marL="914400" lvl="1" indent="-457200">
              <a:buFont typeface="Arial"/>
              <a:buChar char="•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I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</a:t>
            </a:r>
          </a:p>
          <a:p>
            <a:pPr marL="914400" lvl="1" indent="-457200">
              <a:buFont typeface="Arial"/>
              <a:buChar char="•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Example of a 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linked list based 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 the 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LIFO (Last-In First Out) 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ordering principle</a:t>
            </a:r>
          </a:p>
          <a:p>
            <a:pPr marL="914400" lvl="1" indent="-457200">
              <a:buFont typeface="Arial"/>
              <a:buChar char="•"/>
            </a:pPr>
            <a:endParaRPr lang="en-I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IE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95670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i + 1;</a:t>
            </a:r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690" y="3934867"/>
            <a:ext cx="2045772" cy="373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1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9491" y="6283089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r>
              <a:rPr lang="en-US" sz="2200" dirty="0" smtClean="0"/>
              <a:t>, last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 flipV="1">
            <a:off x="3739794" y="577140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24099" y="585191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205802" y="520257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08404" y="5205552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49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i + 1;</a:t>
            </a:r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690" y="1395586"/>
            <a:ext cx="3265806" cy="4338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2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9491" y="6283089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r>
              <a:rPr lang="en-US" sz="2200" dirty="0" smtClean="0"/>
              <a:t>, last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 flipV="1">
            <a:off x="3739794" y="577140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24099" y="585191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205802" y="520257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08404" y="5205552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i + 1;</a:t>
            </a:r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882" y="1744242"/>
            <a:ext cx="3265806" cy="1020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2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9491" y="6283089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 flipV="1">
            <a:off x="3739794" y="577140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24099" y="585191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205802" y="520257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08404" y="5205552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18066" y="5179790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18067" y="5277549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802371" y="5846113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08700" y="5565975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86676" y="5926623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8268379" y="5277288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70981" y="5280264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2542" y="6240127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104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i + 1;</a:t>
            </a:r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882" y="3312261"/>
            <a:ext cx="3265806" cy="6973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2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9491" y="6283089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 flipV="1">
            <a:off x="3739794" y="577140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24099" y="585191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205802" y="520257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08404" y="5205552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18066" y="5179790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18067" y="5277549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802371" y="5846113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08700" y="5565975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86676" y="5926623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8268379" y="5277288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70981" y="5280264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2542" y="6240127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943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i + 1;</a:t>
            </a:r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882" y="3312261"/>
            <a:ext cx="3265806" cy="6973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2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9491" y="6283089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 flipV="1">
            <a:off x="3739794" y="577140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24099" y="585191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205802" y="520257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08404" y="5205552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18066" y="5179790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18067" y="5277549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802371" y="5846113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08700" y="5565975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86676" y="5926623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8268379" y="5277288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70981" y="5280264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2542" y="6240127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70526" y="4877942"/>
            <a:ext cx="6367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dirty="0" smtClean="0">
                <a:solidFill>
                  <a:srgbClr val="FF0000"/>
                </a:solidFill>
              </a:rPr>
              <a:t>X</a:t>
            </a:r>
            <a:endParaRPr lang="en-US" sz="6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0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i + 1;</a:t>
            </a:r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882" y="3312261"/>
            <a:ext cx="3265806" cy="6973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2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9491" y="6283089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 flipV="1">
            <a:off x="3739794" y="577140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549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i + 1;</a:t>
            </a:r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882" y="3959771"/>
            <a:ext cx="1846580" cy="3237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2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9491" y="6283089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 flipV="1">
            <a:off x="3739794" y="577140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28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i + 1;</a:t>
            </a:r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882" y="3959771"/>
            <a:ext cx="1846580" cy="3237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2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r>
              <a:rPr lang="en-US" sz="2200" dirty="0" smtClean="0"/>
              <a:t>, last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161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180" y="1154880"/>
            <a:ext cx="498518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chainSize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last = </a:t>
            </a:r>
            <a:r>
              <a:rPr lang="en-US" sz="2000" dirty="0" err="1"/>
              <a:t>malloc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 (chain));</a:t>
            </a:r>
          </a:p>
          <a:p>
            <a:r>
              <a:rPr lang="ro-RO" sz="2000" dirty="0"/>
              <a:t>        last-&gt;data = i + 1;</a:t>
            </a:r>
          </a:p>
          <a:p>
            <a:r>
              <a:rPr lang="en-US" sz="2000" dirty="0"/>
              <a:t>        last-&gt;next = NULL;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if</a:t>
            </a:r>
            <a:r>
              <a:rPr lang="de-DE" sz="2000" dirty="0"/>
              <a:t>(i==0)</a:t>
            </a:r>
          </a:p>
          <a:p>
            <a:r>
              <a:rPr lang="en-US" sz="2000" dirty="0"/>
              <a:t>        	first = last;</a:t>
            </a:r>
          </a:p>
          <a:p>
            <a:r>
              <a:rPr lang="hu-HU" sz="2000" dirty="0"/>
              <a:t>        else</a:t>
            </a:r>
          </a:p>
          <a:p>
            <a:r>
              <a:rPr lang="en-US" sz="2000" dirty="0"/>
              <a:t>        	</a:t>
            </a:r>
            <a:r>
              <a:rPr lang="en-US" sz="2000" dirty="0" err="1"/>
              <a:t>curr</a:t>
            </a:r>
            <a:r>
              <a:rPr lang="en-US" sz="2000" dirty="0"/>
              <a:t>-&gt; next = last;</a:t>
            </a:r>
          </a:p>
          <a:p>
            <a:r>
              <a:rPr lang="ro-RO" sz="2000" dirty="0"/>
              <a:t>        curr = last;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176" y="1420491"/>
            <a:ext cx="3660102" cy="4089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2261" y="4906132"/>
            <a:ext cx="6548324" cy="1902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361" y="1420491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chainSize</a:t>
            </a:r>
            <a:r>
              <a:rPr lang="en-US" sz="2200" dirty="0" smtClean="0"/>
              <a:t> =3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0179" y="182945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i</a:t>
            </a:r>
            <a:r>
              <a:rPr lang="en-US" sz="2200" dirty="0" smtClean="0"/>
              <a:t> = 3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r>
              <a:rPr lang="en-US" sz="2200" dirty="0" smtClean="0"/>
              <a:t>, last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446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46379" y="2130425"/>
            <a:ext cx="834609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Traversing the List &amp; Printing Its Elements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299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8007" y="213042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 FIFO Linked List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12873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542" y="1938353"/>
            <a:ext cx="49851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r>
              <a:rPr lang="en-US" sz="2200" dirty="0" smtClean="0"/>
              <a:t>, last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012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542" y="1938353"/>
            <a:ext cx="49851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r>
              <a:rPr lang="en-US" sz="2200" dirty="0" smtClean="0"/>
              <a:t>, last</a:t>
            </a:r>
            <a:endParaRPr lang="en-US" sz="2200" dirty="0"/>
          </a:p>
        </p:txBody>
      </p:sp>
      <p:sp>
        <p:nvSpPr>
          <p:cNvPr id="22" name="Rectangle 21"/>
          <p:cNvSpPr/>
          <p:nvPr/>
        </p:nvSpPr>
        <p:spPr>
          <a:xfrm>
            <a:off x="520138" y="2217426"/>
            <a:ext cx="1534937" cy="4089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6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542" y="1639505"/>
            <a:ext cx="49851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irst, </a:t>
            </a:r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  <p:sp>
        <p:nvSpPr>
          <p:cNvPr id="24" name="Rectangle 23"/>
          <p:cNvSpPr/>
          <p:nvPr/>
        </p:nvSpPr>
        <p:spPr>
          <a:xfrm>
            <a:off x="545037" y="1918578"/>
            <a:ext cx="1534937" cy="4089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18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542" y="1639505"/>
            <a:ext cx="49851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irst, </a:t>
            </a:r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  <p:sp>
        <p:nvSpPr>
          <p:cNvPr id="24" name="Rectangle 23"/>
          <p:cNvSpPr/>
          <p:nvPr/>
        </p:nvSpPr>
        <p:spPr>
          <a:xfrm>
            <a:off x="420542" y="2316094"/>
            <a:ext cx="4985181" cy="634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5564" y="401053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8000"/>
                </a:solidFill>
              </a:rPr>
              <a:t>Chain </a:t>
            </a:r>
            <a:r>
              <a:rPr lang="en-US" sz="2200" b="1" dirty="0" err="1" smtClean="0">
                <a:solidFill>
                  <a:srgbClr val="008000"/>
                </a:solidFill>
              </a:rPr>
              <a:t>num</a:t>
            </a:r>
            <a:r>
              <a:rPr lang="en-US" sz="2200" b="1" dirty="0" smtClean="0">
                <a:solidFill>
                  <a:srgbClr val="008000"/>
                </a:solidFill>
              </a:rPr>
              <a:t> 1 -&gt; </a:t>
            </a:r>
            <a:endParaRPr lang="en-US" sz="2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43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542" y="1639505"/>
            <a:ext cx="49851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76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irst, </a:t>
            </a:r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  <p:sp>
        <p:nvSpPr>
          <p:cNvPr id="24" name="Rectangle 23"/>
          <p:cNvSpPr/>
          <p:nvPr/>
        </p:nvSpPr>
        <p:spPr>
          <a:xfrm>
            <a:off x="771853" y="2863984"/>
            <a:ext cx="2183638" cy="4099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5564" y="401053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8000"/>
                </a:solidFill>
              </a:rPr>
              <a:t>Chain </a:t>
            </a:r>
            <a:r>
              <a:rPr lang="en-US" sz="2200" b="1" dirty="0" err="1" smtClean="0">
                <a:solidFill>
                  <a:srgbClr val="008000"/>
                </a:solidFill>
              </a:rPr>
              <a:t>num</a:t>
            </a:r>
            <a:r>
              <a:rPr lang="en-US" sz="2200" b="1" dirty="0" smtClean="0">
                <a:solidFill>
                  <a:srgbClr val="008000"/>
                </a:solidFill>
              </a:rPr>
              <a:t> 1 -&gt; </a:t>
            </a:r>
            <a:endParaRPr lang="en-US" sz="2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5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542" y="1639505"/>
            <a:ext cx="49851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  <p:sp>
        <p:nvSpPr>
          <p:cNvPr id="24" name="Rectangle 23"/>
          <p:cNvSpPr/>
          <p:nvPr/>
        </p:nvSpPr>
        <p:spPr>
          <a:xfrm>
            <a:off x="771853" y="2863984"/>
            <a:ext cx="2183638" cy="4099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5564" y="401053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8000"/>
                </a:solidFill>
              </a:rPr>
              <a:t>Chain </a:t>
            </a:r>
            <a:r>
              <a:rPr lang="en-US" sz="2200" b="1" dirty="0" err="1" smtClean="0">
                <a:solidFill>
                  <a:srgbClr val="008000"/>
                </a:solidFill>
              </a:rPr>
              <a:t>num</a:t>
            </a:r>
            <a:r>
              <a:rPr lang="en-US" sz="2200" b="1" dirty="0" smtClean="0">
                <a:solidFill>
                  <a:srgbClr val="008000"/>
                </a:solidFill>
              </a:rPr>
              <a:t> 1 -&gt; </a:t>
            </a:r>
            <a:endParaRPr lang="en-US" sz="2200" b="1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4723" y="6197544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775138" y="577140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76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542" y="1639505"/>
            <a:ext cx="49851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  <p:sp>
        <p:nvSpPr>
          <p:cNvPr id="24" name="Rectangle 23"/>
          <p:cNvSpPr/>
          <p:nvPr/>
        </p:nvSpPr>
        <p:spPr>
          <a:xfrm>
            <a:off x="647357" y="2316096"/>
            <a:ext cx="4758365" cy="6475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5564" y="4010530"/>
            <a:ext cx="2599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8000"/>
                </a:solidFill>
              </a:rPr>
              <a:t>Chain </a:t>
            </a:r>
            <a:r>
              <a:rPr lang="en-US" sz="2200" b="1" dirty="0" err="1" smtClean="0">
                <a:solidFill>
                  <a:srgbClr val="008000"/>
                </a:solidFill>
              </a:rPr>
              <a:t>num</a:t>
            </a:r>
            <a:r>
              <a:rPr lang="en-US" sz="2200" b="1" dirty="0" smtClean="0">
                <a:solidFill>
                  <a:srgbClr val="008000"/>
                </a:solidFill>
              </a:rPr>
              <a:t> 1 -&gt; </a:t>
            </a:r>
            <a:endParaRPr lang="en-US" sz="2200" b="1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4723" y="6197544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775138" y="577140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0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542" y="1639505"/>
            <a:ext cx="49851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  <p:sp>
        <p:nvSpPr>
          <p:cNvPr id="24" name="Rectangle 23"/>
          <p:cNvSpPr/>
          <p:nvPr/>
        </p:nvSpPr>
        <p:spPr>
          <a:xfrm>
            <a:off x="647357" y="2316096"/>
            <a:ext cx="4758365" cy="6475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5563" y="4010530"/>
            <a:ext cx="4548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8000"/>
                </a:solidFill>
              </a:rPr>
              <a:t>Chain </a:t>
            </a:r>
            <a:r>
              <a:rPr lang="en-US" sz="2200" b="1" dirty="0" err="1" smtClean="0">
                <a:solidFill>
                  <a:srgbClr val="008000"/>
                </a:solidFill>
              </a:rPr>
              <a:t>num</a:t>
            </a:r>
            <a:r>
              <a:rPr lang="en-US" sz="2200" b="1" dirty="0" smtClean="0">
                <a:solidFill>
                  <a:srgbClr val="008000"/>
                </a:solidFill>
              </a:rPr>
              <a:t> 1 -&gt; </a:t>
            </a:r>
            <a:r>
              <a:rPr lang="en-US" sz="2200" b="1" dirty="0">
                <a:solidFill>
                  <a:srgbClr val="008000"/>
                </a:solidFill>
              </a:rPr>
              <a:t>Chain </a:t>
            </a:r>
            <a:r>
              <a:rPr lang="en-US" sz="2200" b="1" dirty="0" err="1">
                <a:solidFill>
                  <a:srgbClr val="008000"/>
                </a:solidFill>
              </a:rPr>
              <a:t>num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smtClean="0">
                <a:solidFill>
                  <a:srgbClr val="008000"/>
                </a:solidFill>
              </a:rPr>
              <a:t>2 </a:t>
            </a:r>
            <a:r>
              <a:rPr lang="en-US" sz="2200" b="1" dirty="0">
                <a:solidFill>
                  <a:srgbClr val="008000"/>
                </a:solidFill>
              </a:rPr>
              <a:t>-&gt; </a:t>
            </a:r>
          </a:p>
          <a:p>
            <a:endParaRPr lang="en-US" sz="2200" b="1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4723" y="6197544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775138" y="577140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4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542" y="1639505"/>
            <a:ext cx="49851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  <p:sp>
        <p:nvSpPr>
          <p:cNvPr id="24" name="Rectangle 23"/>
          <p:cNvSpPr/>
          <p:nvPr/>
        </p:nvSpPr>
        <p:spPr>
          <a:xfrm>
            <a:off x="647358" y="2888890"/>
            <a:ext cx="2265776" cy="3984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5563" y="4010530"/>
            <a:ext cx="4548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8000"/>
                </a:solidFill>
              </a:rPr>
              <a:t>Chain </a:t>
            </a:r>
            <a:r>
              <a:rPr lang="en-US" sz="2200" b="1" dirty="0" err="1" smtClean="0">
                <a:solidFill>
                  <a:srgbClr val="008000"/>
                </a:solidFill>
              </a:rPr>
              <a:t>num</a:t>
            </a:r>
            <a:r>
              <a:rPr lang="en-US" sz="2200" b="1" dirty="0" smtClean="0">
                <a:solidFill>
                  <a:srgbClr val="008000"/>
                </a:solidFill>
              </a:rPr>
              <a:t> 1 -&gt; </a:t>
            </a:r>
            <a:r>
              <a:rPr lang="en-US" sz="2200" b="1" dirty="0">
                <a:solidFill>
                  <a:srgbClr val="008000"/>
                </a:solidFill>
              </a:rPr>
              <a:t>Chain </a:t>
            </a:r>
            <a:r>
              <a:rPr lang="en-US" sz="2200" b="1" dirty="0" err="1">
                <a:solidFill>
                  <a:srgbClr val="008000"/>
                </a:solidFill>
              </a:rPr>
              <a:t>num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smtClean="0">
                <a:solidFill>
                  <a:srgbClr val="008000"/>
                </a:solidFill>
              </a:rPr>
              <a:t>2 </a:t>
            </a:r>
            <a:r>
              <a:rPr lang="en-US" sz="2200" b="1" dirty="0">
                <a:solidFill>
                  <a:srgbClr val="008000"/>
                </a:solidFill>
              </a:rPr>
              <a:t>-&gt; </a:t>
            </a:r>
          </a:p>
          <a:p>
            <a:endParaRPr lang="en-US" sz="2200" b="1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4723" y="6197544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775138" y="577140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631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542" y="1639505"/>
            <a:ext cx="49851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r>
              <a:rPr lang="en-US" sz="2200" dirty="0" smtClean="0"/>
              <a:t>, last</a:t>
            </a:r>
            <a:endParaRPr lang="en-US" sz="2200" dirty="0"/>
          </a:p>
        </p:txBody>
      </p:sp>
      <p:sp>
        <p:nvSpPr>
          <p:cNvPr id="24" name="Rectangle 23"/>
          <p:cNvSpPr/>
          <p:nvPr/>
        </p:nvSpPr>
        <p:spPr>
          <a:xfrm>
            <a:off x="647358" y="2888890"/>
            <a:ext cx="2265776" cy="3984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5563" y="4010530"/>
            <a:ext cx="4548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8000"/>
                </a:solidFill>
              </a:rPr>
              <a:t>Chain </a:t>
            </a:r>
            <a:r>
              <a:rPr lang="en-US" sz="2200" b="1" dirty="0" err="1" smtClean="0">
                <a:solidFill>
                  <a:srgbClr val="008000"/>
                </a:solidFill>
              </a:rPr>
              <a:t>num</a:t>
            </a:r>
            <a:r>
              <a:rPr lang="en-US" sz="2200" b="1" dirty="0" smtClean="0">
                <a:solidFill>
                  <a:srgbClr val="008000"/>
                </a:solidFill>
              </a:rPr>
              <a:t> 1 -&gt; </a:t>
            </a:r>
            <a:r>
              <a:rPr lang="en-US" sz="2200" b="1" dirty="0">
                <a:solidFill>
                  <a:srgbClr val="008000"/>
                </a:solidFill>
              </a:rPr>
              <a:t>Chain </a:t>
            </a:r>
            <a:r>
              <a:rPr lang="en-US" sz="2200" b="1" dirty="0" err="1">
                <a:solidFill>
                  <a:srgbClr val="008000"/>
                </a:solidFill>
              </a:rPr>
              <a:t>num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smtClean="0">
                <a:solidFill>
                  <a:srgbClr val="008000"/>
                </a:solidFill>
              </a:rPr>
              <a:t>2 </a:t>
            </a:r>
            <a:r>
              <a:rPr lang="en-US" sz="2200" b="1" dirty="0">
                <a:solidFill>
                  <a:srgbClr val="008000"/>
                </a:solidFill>
              </a:rPr>
              <a:t>-&gt; </a:t>
            </a:r>
          </a:p>
          <a:p>
            <a:endParaRPr lang="en-US" sz="2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Chain of Integers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5" y="1302335"/>
            <a:ext cx="8471615" cy="2649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chain of elements, each of them containing an integer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element should be linked to the next one</a:t>
            </a:r>
            <a:endParaRPr lang="en-IE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457200">
              <a:buFont typeface="Lucida Grande"/>
              <a:buChar char="-"/>
            </a:pPr>
            <a:endParaRPr lang="en-IE" sz="12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FIFO (First-In First Out) ordering principle: 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Elements should be removed from the chain in the order in which the are inserted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1853" y="4636985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1854" y="4859264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0581" y="5303308"/>
            <a:ext cx="1380935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2"/>
          </p:cNvCxnSpPr>
          <p:nvPr/>
        </p:nvCxnSpPr>
        <p:spPr>
          <a:xfrm flipV="1">
            <a:off x="1556158" y="5748608"/>
            <a:ext cx="0" cy="618357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853" y="6344744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first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3386207" y="4644209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07777" y="4841584"/>
            <a:ext cx="1725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2</a:t>
            </a:r>
            <a:endParaRPr lang="en-US" sz="2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88440" y="5313507"/>
            <a:ext cx="1380935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79807" y="4649574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01377" y="4871853"/>
            <a:ext cx="1725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96093" y="5313507"/>
            <a:ext cx="96809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02352" y="4458770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8064187" y="5029364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166789" y="503234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664113" y="5754266"/>
            <a:ext cx="0" cy="618357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79808" y="6350402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last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3621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4" grpId="0"/>
      <p:bldP spid="17" grpId="0" animBg="1"/>
      <p:bldP spid="18" grpId="0"/>
      <p:bldP spid="20" grpId="0" animBg="1"/>
      <p:bldP spid="21" grpId="0"/>
      <p:bldP spid="23" grpId="0"/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542" y="1639505"/>
            <a:ext cx="49851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r>
              <a:rPr lang="en-US" sz="2200" dirty="0" smtClean="0"/>
              <a:t>, last</a:t>
            </a:r>
            <a:endParaRPr lang="en-US" sz="2200" dirty="0"/>
          </a:p>
        </p:txBody>
      </p:sp>
      <p:sp>
        <p:nvSpPr>
          <p:cNvPr id="24" name="Rectangle 23"/>
          <p:cNvSpPr/>
          <p:nvPr/>
        </p:nvSpPr>
        <p:spPr>
          <a:xfrm>
            <a:off x="647357" y="2316098"/>
            <a:ext cx="4758365" cy="6475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5563" y="4010530"/>
            <a:ext cx="4548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8000"/>
                </a:solidFill>
              </a:rPr>
              <a:t>Chain </a:t>
            </a:r>
            <a:r>
              <a:rPr lang="en-US" sz="2200" b="1" dirty="0" err="1" smtClean="0">
                <a:solidFill>
                  <a:srgbClr val="008000"/>
                </a:solidFill>
              </a:rPr>
              <a:t>num</a:t>
            </a:r>
            <a:r>
              <a:rPr lang="en-US" sz="2200" b="1" dirty="0" smtClean="0">
                <a:solidFill>
                  <a:srgbClr val="008000"/>
                </a:solidFill>
              </a:rPr>
              <a:t> 1 -&gt; </a:t>
            </a:r>
            <a:r>
              <a:rPr lang="en-US" sz="2200" b="1" dirty="0">
                <a:solidFill>
                  <a:srgbClr val="008000"/>
                </a:solidFill>
              </a:rPr>
              <a:t>Chain </a:t>
            </a:r>
            <a:r>
              <a:rPr lang="en-US" sz="2200" b="1" dirty="0" err="1">
                <a:solidFill>
                  <a:srgbClr val="008000"/>
                </a:solidFill>
              </a:rPr>
              <a:t>num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smtClean="0">
                <a:solidFill>
                  <a:srgbClr val="008000"/>
                </a:solidFill>
              </a:rPr>
              <a:t>2 </a:t>
            </a:r>
            <a:r>
              <a:rPr lang="en-US" sz="2200" b="1" dirty="0">
                <a:solidFill>
                  <a:srgbClr val="008000"/>
                </a:solidFill>
              </a:rPr>
              <a:t>-&gt; </a:t>
            </a:r>
          </a:p>
          <a:p>
            <a:endParaRPr lang="en-US" sz="2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3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542" y="1639505"/>
            <a:ext cx="49851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r>
              <a:rPr lang="en-US" sz="2200" dirty="0" smtClean="0"/>
              <a:t>, last</a:t>
            </a:r>
            <a:endParaRPr lang="en-US" sz="2200" dirty="0"/>
          </a:p>
        </p:txBody>
      </p:sp>
      <p:sp>
        <p:nvSpPr>
          <p:cNvPr id="24" name="Rectangle 23"/>
          <p:cNvSpPr/>
          <p:nvPr/>
        </p:nvSpPr>
        <p:spPr>
          <a:xfrm>
            <a:off x="647357" y="2316098"/>
            <a:ext cx="4758365" cy="6475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5563" y="4010530"/>
            <a:ext cx="7702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8000"/>
                </a:solidFill>
              </a:rPr>
              <a:t>Chain </a:t>
            </a:r>
            <a:r>
              <a:rPr lang="en-US" sz="2200" b="1" dirty="0" err="1" smtClean="0">
                <a:solidFill>
                  <a:srgbClr val="008000"/>
                </a:solidFill>
              </a:rPr>
              <a:t>num</a:t>
            </a:r>
            <a:r>
              <a:rPr lang="en-US" sz="2200" b="1" dirty="0" smtClean="0">
                <a:solidFill>
                  <a:srgbClr val="008000"/>
                </a:solidFill>
              </a:rPr>
              <a:t> 1 -&gt; </a:t>
            </a:r>
            <a:r>
              <a:rPr lang="en-US" sz="2200" b="1" dirty="0">
                <a:solidFill>
                  <a:srgbClr val="008000"/>
                </a:solidFill>
              </a:rPr>
              <a:t>Chain </a:t>
            </a:r>
            <a:r>
              <a:rPr lang="en-US" sz="2200" b="1" dirty="0" err="1">
                <a:solidFill>
                  <a:srgbClr val="008000"/>
                </a:solidFill>
              </a:rPr>
              <a:t>num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smtClean="0">
                <a:solidFill>
                  <a:srgbClr val="008000"/>
                </a:solidFill>
              </a:rPr>
              <a:t>2 </a:t>
            </a:r>
            <a:r>
              <a:rPr lang="en-US" sz="2200" b="1" dirty="0">
                <a:solidFill>
                  <a:srgbClr val="008000"/>
                </a:solidFill>
              </a:rPr>
              <a:t>-</a:t>
            </a:r>
            <a:r>
              <a:rPr lang="en-US" sz="2200" b="1" dirty="0" smtClean="0">
                <a:solidFill>
                  <a:srgbClr val="008000"/>
                </a:solidFill>
              </a:rPr>
              <a:t>&gt; </a:t>
            </a:r>
            <a:r>
              <a:rPr lang="en-US" sz="2200" b="1" dirty="0">
                <a:solidFill>
                  <a:srgbClr val="008000"/>
                </a:solidFill>
              </a:rPr>
              <a:t>Chain </a:t>
            </a:r>
            <a:r>
              <a:rPr lang="en-US" sz="2200" b="1" dirty="0" err="1">
                <a:solidFill>
                  <a:srgbClr val="008000"/>
                </a:solidFill>
              </a:rPr>
              <a:t>num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smtClean="0">
                <a:solidFill>
                  <a:srgbClr val="008000"/>
                </a:solidFill>
              </a:rPr>
              <a:t>3 </a:t>
            </a:r>
            <a:r>
              <a:rPr lang="en-US" sz="2200" b="1" dirty="0">
                <a:solidFill>
                  <a:srgbClr val="008000"/>
                </a:solidFill>
              </a:rPr>
              <a:t>-&gt; </a:t>
            </a:r>
          </a:p>
          <a:p>
            <a:r>
              <a:rPr lang="en-US" sz="2200" b="1" dirty="0" smtClean="0">
                <a:solidFill>
                  <a:srgbClr val="008000"/>
                </a:solidFill>
              </a:rPr>
              <a:t> </a:t>
            </a:r>
            <a:endParaRPr lang="en-US" sz="2200" b="1" dirty="0">
              <a:solidFill>
                <a:srgbClr val="008000"/>
              </a:solidFill>
            </a:endParaRPr>
          </a:p>
          <a:p>
            <a:endParaRPr lang="en-US" sz="2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3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542" y="1639505"/>
            <a:ext cx="49851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r>
              <a:rPr lang="en-US" sz="2200" dirty="0" smtClean="0"/>
              <a:t>, last</a:t>
            </a:r>
            <a:endParaRPr lang="en-US" sz="2200" dirty="0"/>
          </a:p>
        </p:txBody>
      </p:sp>
      <p:sp>
        <p:nvSpPr>
          <p:cNvPr id="24" name="Rectangle 23"/>
          <p:cNvSpPr/>
          <p:nvPr/>
        </p:nvSpPr>
        <p:spPr>
          <a:xfrm>
            <a:off x="647357" y="2888890"/>
            <a:ext cx="2308133" cy="4233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5563" y="4010530"/>
            <a:ext cx="7702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8000"/>
                </a:solidFill>
              </a:rPr>
              <a:t>Chain </a:t>
            </a:r>
            <a:r>
              <a:rPr lang="en-US" sz="2200" b="1" dirty="0" err="1" smtClean="0">
                <a:solidFill>
                  <a:srgbClr val="008000"/>
                </a:solidFill>
              </a:rPr>
              <a:t>num</a:t>
            </a:r>
            <a:r>
              <a:rPr lang="en-US" sz="2200" b="1" dirty="0" smtClean="0">
                <a:solidFill>
                  <a:srgbClr val="008000"/>
                </a:solidFill>
              </a:rPr>
              <a:t> 1 -&gt; </a:t>
            </a:r>
            <a:r>
              <a:rPr lang="en-US" sz="2200" b="1" dirty="0">
                <a:solidFill>
                  <a:srgbClr val="008000"/>
                </a:solidFill>
              </a:rPr>
              <a:t>Chain </a:t>
            </a:r>
            <a:r>
              <a:rPr lang="en-US" sz="2200" b="1" dirty="0" err="1">
                <a:solidFill>
                  <a:srgbClr val="008000"/>
                </a:solidFill>
              </a:rPr>
              <a:t>num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smtClean="0">
                <a:solidFill>
                  <a:srgbClr val="008000"/>
                </a:solidFill>
              </a:rPr>
              <a:t>2 </a:t>
            </a:r>
            <a:r>
              <a:rPr lang="en-US" sz="2200" b="1" dirty="0">
                <a:solidFill>
                  <a:srgbClr val="008000"/>
                </a:solidFill>
              </a:rPr>
              <a:t>-</a:t>
            </a:r>
            <a:r>
              <a:rPr lang="en-US" sz="2200" b="1" dirty="0" smtClean="0">
                <a:solidFill>
                  <a:srgbClr val="008000"/>
                </a:solidFill>
              </a:rPr>
              <a:t>&gt; </a:t>
            </a:r>
            <a:r>
              <a:rPr lang="en-US" sz="2200" b="1" dirty="0">
                <a:solidFill>
                  <a:srgbClr val="008000"/>
                </a:solidFill>
              </a:rPr>
              <a:t>Chain </a:t>
            </a:r>
            <a:r>
              <a:rPr lang="en-US" sz="2200" b="1" dirty="0" err="1">
                <a:solidFill>
                  <a:srgbClr val="008000"/>
                </a:solidFill>
              </a:rPr>
              <a:t>num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smtClean="0">
                <a:solidFill>
                  <a:srgbClr val="008000"/>
                </a:solidFill>
              </a:rPr>
              <a:t>3 </a:t>
            </a:r>
            <a:r>
              <a:rPr lang="en-US" sz="2200" b="1" dirty="0">
                <a:solidFill>
                  <a:srgbClr val="008000"/>
                </a:solidFill>
              </a:rPr>
              <a:t>-&gt; </a:t>
            </a:r>
          </a:p>
          <a:p>
            <a:r>
              <a:rPr lang="en-US" sz="2200" b="1" dirty="0" smtClean="0">
                <a:solidFill>
                  <a:srgbClr val="008000"/>
                </a:solidFill>
              </a:rPr>
              <a:t> </a:t>
            </a:r>
            <a:endParaRPr lang="en-US" sz="2200" b="1" dirty="0">
              <a:solidFill>
                <a:srgbClr val="008000"/>
              </a:solidFill>
            </a:endParaRPr>
          </a:p>
          <a:p>
            <a:endParaRPr lang="en-US" sz="2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8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542" y="1639505"/>
            <a:ext cx="49851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last</a:t>
            </a:r>
            <a:endParaRPr lang="en-US" sz="2200" dirty="0"/>
          </a:p>
        </p:txBody>
      </p:sp>
      <p:sp>
        <p:nvSpPr>
          <p:cNvPr id="24" name="Rectangle 23"/>
          <p:cNvSpPr/>
          <p:nvPr/>
        </p:nvSpPr>
        <p:spPr>
          <a:xfrm>
            <a:off x="647357" y="2888890"/>
            <a:ext cx="2308133" cy="4233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5563" y="4010530"/>
            <a:ext cx="7702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8000"/>
                </a:solidFill>
              </a:rPr>
              <a:t>Chain </a:t>
            </a:r>
            <a:r>
              <a:rPr lang="en-US" sz="2200" b="1" dirty="0" err="1" smtClean="0">
                <a:solidFill>
                  <a:srgbClr val="008000"/>
                </a:solidFill>
              </a:rPr>
              <a:t>num</a:t>
            </a:r>
            <a:r>
              <a:rPr lang="en-US" sz="2200" b="1" dirty="0" smtClean="0">
                <a:solidFill>
                  <a:srgbClr val="008000"/>
                </a:solidFill>
              </a:rPr>
              <a:t> 1 -&gt; </a:t>
            </a:r>
            <a:r>
              <a:rPr lang="en-US" sz="2200" b="1" dirty="0">
                <a:solidFill>
                  <a:srgbClr val="008000"/>
                </a:solidFill>
              </a:rPr>
              <a:t>Chain </a:t>
            </a:r>
            <a:r>
              <a:rPr lang="en-US" sz="2200" b="1" dirty="0" err="1">
                <a:solidFill>
                  <a:srgbClr val="008000"/>
                </a:solidFill>
              </a:rPr>
              <a:t>num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smtClean="0">
                <a:solidFill>
                  <a:srgbClr val="008000"/>
                </a:solidFill>
              </a:rPr>
              <a:t>2 </a:t>
            </a:r>
            <a:r>
              <a:rPr lang="en-US" sz="2200" b="1" dirty="0">
                <a:solidFill>
                  <a:srgbClr val="008000"/>
                </a:solidFill>
              </a:rPr>
              <a:t>-</a:t>
            </a:r>
            <a:r>
              <a:rPr lang="en-US" sz="2200" b="1" dirty="0" smtClean="0">
                <a:solidFill>
                  <a:srgbClr val="008000"/>
                </a:solidFill>
              </a:rPr>
              <a:t>&gt; </a:t>
            </a:r>
            <a:r>
              <a:rPr lang="en-US" sz="2200" b="1" dirty="0">
                <a:solidFill>
                  <a:srgbClr val="008000"/>
                </a:solidFill>
              </a:rPr>
              <a:t>Chain </a:t>
            </a:r>
            <a:r>
              <a:rPr lang="en-US" sz="2200" b="1" dirty="0" err="1">
                <a:solidFill>
                  <a:srgbClr val="008000"/>
                </a:solidFill>
              </a:rPr>
              <a:t>num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smtClean="0">
                <a:solidFill>
                  <a:srgbClr val="008000"/>
                </a:solidFill>
              </a:rPr>
              <a:t>3 </a:t>
            </a:r>
            <a:r>
              <a:rPr lang="en-US" sz="2200" b="1" dirty="0">
                <a:solidFill>
                  <a:srgbClr val="008000"/>
                </a:solidFill>
              </a:rPr>
              <a:t>-&gt; </a:t>
            </a:r>
          </a:p>
          <a:p>
            <a:r>
              <a:rPr lang="en-US" sz="2200" b="1" dirty="0" smtClean="0">
                <a:solidFill>
                  <a:srgbClr val="008000"/>
                </a:solidFill>
              </a:rPr>
              <a:t> </a:t>
            </a:r>
            <a:endParaRPr lang="en-US" sz="2200" b="1" dirty="0">
              <a:solidFill>
                <a:srgbClr val="008000"/>
              </a:solidFill>
            </a:endParaRPr>
          </a:p>
          <a:p>
            <a:endParaRPr lang="en-US" sz="2200" b="1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02323" y="6354019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793253" y="6307702"/>
            <a:ext cx="565264" cy="20657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1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542" y="1639505"/>
            <a:ext cx="49851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ro-RO" sz="2000" dirty="0"/>
              <a:t>    curr = first;</a:t>
            </a:r>
          </a:p>
          <a:p>
            <a:r>
              <a:rPr lang="en-US" sz="2000" dirty="0"/>
              <a:t>    while (</a:t>
            </a:r>
            <a:r>
              <a:rPr lang="en-US" sz="2000" dirty="0" err="1"/>
              <a:t>curr</a:t>
            </a:r>
            <a:r>
              <a:rPr lang="en-US" sz="2000" dirty="0"/>
              <a:t> != NULL) {</a:t>
            </a:r>
          </a:p>
          <a:p>
            <a:r>
              <a:rPr lang="ro-RO" sz="2000" dirty="0"/>
              <a:t>        printf ("Chain num %d -&gt; ", curr-&gt;data</a:t>
            </a:r>
            <a:r>
              <a:rPr lang="ro-RO" sz="2000" u="sng" dirty="0"/>
              <a:t>);</a:t>
            </a:r>
          </a:p>
          <a:p>
            <a:r>
              <a:rPr lang="ro-RO" sz="2000" dirty="0"/>
              <a:t>        curr = curr-&gt;next;</a:t>
            </a:r>
          </a:p>
          <a:p>
            <a:r>
              <a:rPr lang="de-DE" sz="2000" dirty="0"/>
              <a:t>    }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endCxn id="27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last</a:t>
            </a:r>
            <a:endParaRPr lang="en-US" sz="2200" dirty="0"/>
          </a:p>
        </p:txBody>
      </p:sp>
      <p:sp>
        <p:nvSpPr>
          <p:cNvPr id="24" name="Rectangle 23"/>
          <p:cNvSpPr/>
          <p:nvPr/>
        </p:nvSpPr>
        <p:spPr>
          <a:xfrm>
            <a:off x="647357" y="2888890"/>
            <a:ext cx="2308133" cy="4233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5563" y="4010530"/>
            <a:ext cx="7702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8000"/>
                </a:solidFill>
              </a:rPr>
              <a:t>Chain </a:t>
            </a:r>
            <a:r>
              <a:rPr lang="en-US" sz="2200" b="1" dirty="0" err="1" smtClean="0">
                <a:solidFill>
                  <a:srgbClr val="008000"/>
                </a:solidFill>
              </a:rPr>
              <a:t>num</a:t>
            </a:r>
            <a:r>
              <a:rPr lang="en-US" sz="2200" b="1" dirty="0" smtClean="0">
                <a:solidFill>
                  <a:srgbClr val="008000"/>
                </a:solidFill>
              </a:rPr>
              <a:t> 1 -&gt; </a:t>
            </a:r>
            <a:r>
              <a:rPr lang="en-US" sz="2200" b="1" dirty="0">
                <a:solidFill>
                  <a:srgbClr val="008000"/>
                </a:solidFill>
              </a:rPr>
              <a:t>Chain </a:t>
            </a:r>
            <a:r>
              <a:rPr lang="en-US" sz="2200" b="1" dirty="0" err="1">
                <a:solidFill>
                  <a:srgbClr val="008000"/>
                </a:solidFill>
              </a:rPr>
              <a:t>num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smtClean="0">
                <a:solidFill>
                  <a:srgbClr val="008000"/>
                </a:solidFill>
              </a:rPr>
              <a:t>2 </a:t>
            </a:r>
            <a:r>
              <a:rPr lang="en-US" sz="2200" b="1" dirty="0">
                <a:solidFill>
                  <a:srgbClr val="008000"/>
                </a:solidFill>
              </a:rPr>
              <a:t>-</a:t>
            </a:r>
            <a:r>
              <a:rPr lang="en-US" sz="2200" b="1" dirty="0" smtClean="0">
                <a:solidFill>
                  <a:srgbClr val="008000"/>
                </a:solidFill>
              </a:rPr>
              <a:t>&gt; </a:t>
            </a:r>
            <a:r>
              <a:rPr lang="en-US" sz="2200" b="1" dirty="0">
                <a:solidFill>
                  <a:srgbClr val="008000"/>
                </a:solidFill>
              </a:rPr>
              <a:t>Chain </a:t>
            </a:r>
            <a:r>
              <a:rPr lang="en-US" sz="2200" b="1" dirty="0" err="1">
                <a:solidFill>
                  <a:srgbClr val="008000"/>
                </a:solidFill>
              </a:rPr>
              <a:t>num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smtClean="0">
                <a:solidFill>
                  <a:srgbClr val="008000"/>
                </a:solidFill>
              </a:rPr>
              <a:t>3 </a:t>
            </a:r>
            <a:r>
              <a:rPr lang="en-US" sz="2200" b="1" dirty="0">
                <a:solidFill>
                  <a:srgbClr val="008000"/>
                </a:solidFill>
              </a:rPr>
              <a:t>-&gt; </a:t>
            </a:r>
          </a:p>
          <a:p>
            <a:r>
              <a:rPr lang="en-US" sz="2200" b="1" dirty="0" smtClean="0">
                <a:solidFill>
                  <a:srgbClr val="008000"/>
                </a:solidFill>
              </a:rPr>
              <a:t> </a:t>
            </a:r>
            <a:endParaRPr lang="en-US" sz="2200" b="1" dirty="0">
              <a:solidFill>
                <a:srgbClr val="008000"/>
              </a:solidFill>
            </a:endParaRPr>
          </a:p>
          <a:p>
            <a:endParaRPr lang="en-US" sz="2200" b="1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02323" y="6354019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793253" y="6307702"/>
            <a:ext cx="565264" cy="20657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ular Callout 1"/>
          <p:cNvSpPr/>
          <p:nvPr/>
        </p:nvSpPr>
        <p:spPr>
          <a:xfrm>
            <a:off x="6005603" y="2127918"/>
            <a:ext cx="2571407" cy="1450579"/>
          </a:xfrm>
          <a:prstGeom prst="wedgeRectCallout">
            <a:avLst>
              <a:gd name="adj1" fmla="val 9970"/>
              <a:gd name="adj2" fmla="val 15233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 err="1" smtClean="0">
                <a:solidFill>
                  <a:schemeClr val="tx1"/>
                </a:solidFill>
              </a:rPr>
              <a:t>curr</a:t>
            </a:r>
            <a:r>
              <a:rPr lang="en-US" dirty="0" smtClean="0">
                <a:solidFill>
                  <a:schemeClr val="tx1"/>
                </a:solidFill>
              </a:rPr>
              <a:t> == NULL it means we reached the end of the list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3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46379" y="2130425"/>
            <a:ext cx="834609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Removing Elements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4452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Releasing Memory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66305" y="1494000"/>
            <a:ext cx="8471615" cy="1640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Once the data is no longer needed it should be released back into the heap for later use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done using the free function, passing it the same address that was returned by malloc</a:t>
            </a:r>
          </a:p>
          <a:p>
            <a:pPr lvl="2"/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/>
            <a:r>
              <a:rPr lang="en-IE" sz="2800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v</a:t>
            </a:r>
            <a:r>
              <a:rPr lang="en-IE" sz="2800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oid free (void *);</a:t>
            </a:r>
            <a:endParaRPr lang="en-IE" sz="2800" spc="-1" dirty="0">
              <a:solidFill>
                <a:srgbClr val="008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allocated data is not freed the program might run out of heap memory and be unable to continue</a:t>
            </a:r>
          </a:p>
          <a:p>
            <a:pPr marL="914400" lvl="1" indent="-457200">
              <a:buFont typeface="Lucida Grande"/>
              <a:buChar char="-"/>
            </a:pP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30227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last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7102323" y="6354019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7793253" y="6307702"/>
            <a:ext cx="565264" cy="20657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7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last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7102323" y="6354019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7793253" y="6307702"/>
            <a:ext cx="565264" cy="20657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3206" y="1743296"/>
            <a:ext cx="2308133" cy="4233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2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first, </a:t>
            </a:r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last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703206" y="1743296"/>
            <a:ext cx="2308133" cy="4233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Members can Be Self-Referential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9287" y="2110152"/>
            <a:ext cx="55924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s</a:t>
            </a:r>
            <a:r>
              <a:rPr lang="en-US" sz="2400" dirty="0" err="1" smtClean="0">
                <a:latin typeface="Courier"/>
                <a:cs typeface="Courier"/>
              </a:rPr>
              <a:t>truct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chain</a:t>
            </a:r>
            <a:r>
              <a:rPr lang="en-US" sz="2400" dirty="0" err="1">
                <a:latin typeface="Courier"/>
                <a:cs typeface="Courier"/>
              </a:rPr>
              <a:t>_</a:t>
            </a:r>
            <a:r>
              <a:rPr lang="en-US" sz="2400" dirty="0" err="1" smtClean="0">
                <a:latin typeface="Courier"/>
                <a:cs typeface="Courier"/>
              </a:rPr>
              <a:t>element</a:t>
            </a:r>
            <a:r>
              <a:rPr lang="en-US" sz="2400" dirty="0" smtClean="0">
                <a:latin typeface="Courier"/>
                <a:cs typeface="Courier"/>
              </a:rPr>
              <a:t> {</a:t>
            </a:r>
          </a:p>
          <a:p>
            <a:r>
              <a:rPr lang="hu-HU" sz="2400" dirty="0" smtClean="0">
                <a:latin typeface="Courier"/>
                <a:cs typeface="Courier"/>
              </a:rPr>
              <a:t>	int data;</a:t>
            </a:r>
          </a:p>
          <a:p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struct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chain_element</a:t>
            </a:r>
            <a:r>
              <a:rPr lang="en-US" sz="2400" dirty="0" smtClean="0">
                <a:latin typeface="Courier"/>
                <a:cs typeface="Courier"/>
              </a:rPr>
              <a:t> *next;</a:t>
            </a:r>
          </a:p>
          <a:p>
            <a:r>
              <a:rPr lang="uk-UA" sz="2400" dirty="0" smtClean="0">
                <a:latin typeface="Courier"/>
                <a:cs typeface="Courier"/>
              </a:rPr>
              <a:t>};</a:t>
            </a:r>
            <a:endParaRPr lang="en-GB" sz="2400" dirty="0" smtClean="0">
              <a:latin typeface="Courier"/>
              <a:cs typeface="Courier"/>
            </a:endParaRPr>
          </a:p>
          <a:p>
            <a:endParaRPr lang="en-GB" sz="12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1853" y="4421363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1854" y="461873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</a:t>
            </a:r>
            <a:r>
              <a:rPr lang="en-US" sz="2200" dirty="0" smtClean="0"/>
              <a:t>ata = 1</a:t>
            </a:r>
            <a:endParaRPr lang="en-US" sz="2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30581" y="5087686"/>
            <a:ext cx="1380935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86207" y="4428587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07777" y="4601058"/>
            <a:ext cx="1725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</a:t>
            </a:r>
            <a:r>
              <a:rPr lang="en-US" sz="2200" dirty="0" smtClean="0"/>
              <a:t>ata = 2</a:t>
            </a:r>
            <a:endParaRPr lang="en-US" sz="2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88440" y="5097885"/>
            <a:ext cx="1380935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79807" y="4433952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01377" y="4606423"/>
            <a:ext cx="1725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</a:t>
            </a:r>
            <a:r>
              <a:rPr lang="en-US" sz="2200" dirty="0" smtClean="0"/>
              <a:t>ata = 3</a:t>
            </a:r>
            <a:endParaRPr lang="en-US" sz="2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096093" y="5097885"/>
            <a:ext cx="1192185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48417" y="549558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288278" y="4813742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90880" y="4816718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2527" y="465623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next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4563138" y="4625962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next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7058797" y="4548292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next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519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 animBg="1"/>
      <p:bldP spid="15" grpId="0"/>
      <p:bldP spid="17" grpId="0" animBg="1"/>
      <p:bldP spid="18" grpId="0"/>
      <p:bldP spid="20" grpId="0"/>
      <p:bldP spid="25" grpId="0"/>
      <p:bldP spid="26" grpId="0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first, </a:t>
            </a:r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last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703206" y="2067049"/>
            <a:ext cx="6871007" cy="3735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3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first, </a:t>
            </a:r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last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703206" y="2408342"/>
            <a:ext cx="6871007" cy="3464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2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first, </a:t>
            </a:r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last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563" y="4010530"/>
            <a:ext cx="7702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f</a:t>
            </a:r>
            <a:r>
              <a:rPr lang="en-US" sz="2200" b="1" dirty="0" smtClean="0">
                <a:solidFill>
                  <a:srgbClr val="008000"/>
                </a:solidFill>
              </a:rPr>
              <a:t>reeing 1 -&gt;</a:t>
            </a:r>
            <a:endParaRPr lang="en-US" sz="2200" b="1" dirty="0">
              <a:solidFill>
                <a:srgbClr val="008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3206" y="2408342"/>
            <a:ext cx="6871007" cy="3464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0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last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703206" y="2721756"/>
            <a:ext cx="6871007" cy="391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777154" y="573326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07325" y="6251795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first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655563" y="4010530"/>
            <a:ext cx="7702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f</a:t>
            </a:r>
            <a:r>
              <a:rPr lang="en-US" sz="2200" b="1" dirty="0" smtClean="0">
                <a:solidFill>
                  <a:srgbClr val="008000"/>
                </a:solidFill>
              </a:rPr>
              <a:t>reeing 1 -&gt;</a:t>
            </a:r>
            <a:endParaRPr lang="en-US" sz="2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1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852" y="5125906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1853" y="522366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55479" y="546847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2"/>
          </p:cNvCxnSpPr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last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703207" y="3038315"/>
            <a:ext cx="3073947" cy="3735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777154" y="573326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07325" y="6251795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first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1188002" y="4678710"/>
            <a:ext cx="7497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X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5563" y="4010530"/>
            <a:ext cx="7702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f</a:t>
            </a:r>
            <a:r>
              <a:rPr lang="en-US" sz="2200" b="1" dirty="0" smtClean="0">
                <a:solidFill>
                  <a:srgbClr val="008000"/>
                </a:solidFill>
              </a:rPr>
              <a:t>reeing 1 -&gt;</a:t>
            </a:r>
            <a:endParaRPr lang="en-US" sz="2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8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56157" y="5792229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3873" y="6233193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last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703207" y="3038315"/>
            <a:ext cx="3073947" cy="3735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777154" y="573326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07325" y="6251795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first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655563" y="4010530"/>
            <a:ext cx="7702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f</a:t>
            </a:r>
            <a:r>
              <a:rPr lang="en-US" sz="2200" b="1" dirty="0" smtClean="0">
                <a:solidFill>
                  <a:srgbClr val="008000"/>
                </a:solidFill>
              </a:rPr>
              <a:t>reeing 1 -&gt;</a:t>
            </a:r>
            <a:endParaRPr lang="en-US" sz="2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0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last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777904" y="3262451"/>
            <a:ext cx="3073947" cy="3735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777154" y="573326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07325" y="6251795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irst, </a:t>
            </a:r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655563" y="4010530"/>
            <a:ext cx="7702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f</a:t>
            </a:r>
            <a:r>
              <a:rPr lang="en-US" sz="2200" b="1" dirty="0" smtClean="0">
                <a:solidFill>
                  <a:srgbClr val="008000"/>
                </a:solidFill>
              </a:rPr>
              <a:t>reeing 1 -&gt;</a:t>
            </a:r>
            <a:endParaRPr lang="en-US" sz="2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9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last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728107" y="2067047"/>
            <a:ext cx="3214020" cy="3083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777154" y="573326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07325" y="6251795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irst, </a:t>
            </a:r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655563" y="4010530"/>
            <a:ext cx="7702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f</a:t>
            </a:r>
            <a:r>
              <a:rPr lang="en-US" sz="2200" b="1" dirty="0" smtClean="0">
                <a:solidFill>
                  <a:srgbClr val="008000"/>
                </a:solidFill>
              </a:rPr>
              <a:t>reeing 1 -&gt;</a:t>
            </a:r>
            <a:endParaRPr lang="en-US" sz="2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6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last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1041492" y="2413442"/>
            <a:ext cx="5919081" cy="3083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777154" y="573326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07325" y="6251795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irst, </a:t>
            </a:r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655563" y="4010530"/>
            <a:ext cx="7702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f</a:t>
            </a:r>
            <a:r>
              <a:rPr lang="en-US" sz="2200" b="1" dirty="0" smtClean="0">
                <a:solidFill>
                  <a:srgbClr val="008000"/>
                </a:solidFill>
              </a:rPr>
              <a:t>reeing 1 -&gt;</a:t>
            </a:r>
            <a:endParaRPr lang="en-US" sz="2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2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last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1041492" y="2413442"/>
            <a:ext cx="5919081" cy="3083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777154" y="573326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07325" y="6251795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irst, </a:t>
            </a:r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655563" y="4010530"/>
            <a:ext cx="7702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f</a:t>
            </a:r>
            <a:r>
              <a:rPr lang="en-US" sz="2200" b="1" dirty="0" smtClean="0">
                <a:solidFill>
                  <a:srgbClr val="008000"/>
                </a:solidFill>
              </a:rPr>
              <a:t>reeing 1 -&gt; freeing 2 -&gt;</a:t>
            </a:r>
            <a:endParaRPr lang="en-US" sz="2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3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8007" y="213042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Adding Elements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4582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last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1041492" y="2710352"/>
            <a:ext cx="3204631" cy="3083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777154" y="573326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07325" y="6251795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irst, </a:t>
            </a:r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655563" y="4010530"/>
            <a:ext cx="7702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f</a:t>
            </a:r>
            <a:r>
              <a:rPr lang="en-US" sz="2200" b="1" dirty="0" smtClean="0">
                <a:solidFill>
                  <a:srgbClr val="008000"/>
                </a:solidFill>
              </a:rPr>
              <a:t>reeing 1 -&gt; freeing 2 -&gt;</a:t>
            </a:r>
            <a:endParaRPr lang="en-US" sz="2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7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first, last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777154" y="573326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07325" y="6251795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655563" y="4010530"/>
            <a:ext cx="7702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f</a:t>
            </a:r>
            <a:r>
              <a:rPr lang="en-US" sz="2200" b="1" dirty="0" smtClean="0">
                <a:solidFill>
                  <a:srgbClr val="008000"/>
                </a:solidFill>
              </a:rPr>
              <a:t>reeing 1 -&gt; freeing 2 -&gt;</a:t>
            </a:r>
            <a:endParaRPr lang="en-US" sz="2200" b="1" dirty="0">
              <a:solidFill>
                <a:srgbClr val="008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41492" y="2710352"/>
            <a:ext cx="3204631" cy="3083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7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55489" y="5105078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5490" y="520283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6123" y="5491263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first, last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777154" y="573326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07325" y="6251795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02292" y="4678710"/>
            <a:ext cx="7497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X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563" y="4010530"/>
            <a:ext cx="7702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f</a:t>
            </a:r>
            <a:r>
              <a:rPr lang="en-US" sz="2200" b="1" dirty="0" smtClean="0">
                <a:solidFill>
                  <a:srgbClr val="008000"/>
                </a:solidFill>
              </a:rPr>
              <a:t>reeing 1 -&gt; freeing 2 -&gt;</a:t>
            </a:r>
            <a:endParaRPr lang="en-US" sz="2200" b="1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41492" y="3040252"/>
            <a:ext cx="3204631" cy="3083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9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first, last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777154" y="5733261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07325" y="6251795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curr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655563" y="4010530"/>
            <a:ext cx="7702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f</a:t>
            </a:r>
            <a:r>
              <a:rPr lang="en-US" sz="2200" b="1" dirty="0" smtClean="0">
                <a:solidFill>
                  <a:srgbClr val="008000"/>
                </a:solidFill>
              </a:rPr>
              <a:t>reeing 1 -&gt; freeing 2 -&gt;</a:t>
            </a:r>
            <a:endParaRPr lang="en-US" sz="2200" b="1" dirty="0">
              <a:solidFill>
                <a:srgbClr val="008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41492" y="3007262"/>
            <a:ext cx="3204631" cy="3083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5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first, </a:t>
            </a:r>
            <a:r>
              <a:rPr lang="en-US" sz="2200" dirty="0" err="1" smtClean="0"/>
              <a:t>curr</a:t>
            </a:r>
            <a:r>
              <a:rPr lang="en-US" sz="2200" dirty="0" smtClean="0"/>
              <a:t>, last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655563" y="4010530"/>
            <a:ext cx="7702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f</a:t>
            </a:r>
            <a:r>
              <a:rPr lang="en-US" sz="2200" b="1" dirty="0" smtClean="0">
                <a:solidFill>
                  <a:srgbClr val="008000"/>
                </a:solidFill>
              </a:rPr>
              <a:t>reeing 1 -&gt; freeing 2 -&gt;</a:t>
            </a:r>
            <a:endParaRPr lang="en-US" sz="2200" b="1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1492" y="3337162"/>
            <a:ext cx="3204631" cy="3083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206" y="1432566"/>
            <a:ext cx="7840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latin typeface="Courier"/>
                <a:cs typeface="Courier"/>
              </a:rPr>
              <a:t>printf("\n\n");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while </a:t>
            </a:r>
            <a:r>
              <a:rPr lang="ro-RO" sz="2000" dirty="0">
                <a:latin typeface="Courier"/>
                <a:cs typeface="Courier"/>
              </a:rPr>
              <a:t>(curr != NULL) {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printf </a:t>
            </a:r>
            <a:r>
              <a:rPr lang="ro-RO" sz="2000" dirty="0">
                <a:latin typeface="Courier"/>
                <a:cs typeface="Courier"/>
              </a:rPr>
              <a:t>("freeing %d -&gt;", curr-&gt;data);     </a:t>
            </a:r>
            <a:r>
              <a:rPr lang="ro-RO" sz="2000" dirty="0" smtClean="0">
                <a:latin typeface="Courier"/>
                <a:cs typeface="Courier"/>
              </a:rPr>
              <a:t>	first</a:t>
            </a:r>
            <a:r>
              <a:rPr lang="ro-RO" sz="2000" dirty="0">
                <a:latin typeface="Courier"/>
                <a:cs typeface="Courier"/>
              </a:rPr>
              <a:t>= curr-&gt;next;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free</a:t>
            </a:r>
            <a:r>
              <a:rPr lang="ro-RO" sz="2000" dirty="0">
                <a:latin typeface="Courier"/>
                <a:cs typeface="Courier"/>
              </a:rPr>
              <a:t>(curr);  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>
                <a:latin typeface="Courier"/>
                <a:cs typeface="Courier"/>
              </a:rPr>
              <a:t>	</a:t>
            </a:r>
            <a:r>
              <a:rPr lang="ro-RO" sz="2000" dirty="0" smtClean="0">
                <a:latin typeface="Courier"/>
                <a:cs typeface="Courier"/>
              </a:rPr>
              <a:t>curr </a:t>
            </a:r>
            <a:r>
              <a:rPr lang="ro-RO" sz="2000" dirty="0">
                <a:latin typeface="Courier"/>
                <a:cs typeface="Courier"/>
              </a:rPr>
              <a:t>= first;   </a:t>
            </a:r>
            <a:endParaRPr lang="ro-RO" sz="2000" dirty="0" smtClean="0">
              <a:latin typeface="Courier"/>
              <a:cs typeface="Courier"/>
            </a:endParaRPr>
          </a:p>
          <a:p>
            <a:r>
              <a:rPr lang="ro-RO" sz="2000" dirty="0" smtClean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}</a:t>
            </a:r>
            <a:endParaRPr lang="de-DE" sz="2000" dirty="0" smtClean="0">
              <a:latin typeface="Courier"/>
              <a:cs typeface="Courier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21298" y="5129982"/>
            <a:ext cx="1568610" cy="66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99" y="522774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6005603" y="5796305"/>
            <a:ext cx="0" cy="5655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1932" y="5516167"/>
            <a:ext cx="957654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9908" y="587681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71611" y="5227480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4213" y="5230456"/>
            <a:ext cx="0" cy="594724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5774" y="6265031"/>
            <a:ext cx="253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 first, </a:t>
            </a:r>
            <a:r>
              <a:rPr lang="en-US" sz="2200" dirty="0" err="1" smtClean="0"/>
              <a:t>curr</a:t>
            </a:r>
            <a:r>
              <a:rPr lang="en-US" sz="2200" dirty="0" smtClean="0"/>
              <a:t>, last</a:t>
            </a:r>
            <a:endParaRPr 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74290" y="4681994"/>
            <a:ext cx="456148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mr-IN" sz="2400" i="1" dirty="0" smtClean="0"/>
              <a:t>… continues until all elements of the chain are deleted and first, curr, and last will all point to NULL</a:t>
            </a:r>
            <a:endParaRPr lang="en-US" sz="2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655563" y="4010530"/>
            <a:ext cx="7702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f</a:t>
            </a:r>
            <a:r>
              <a:rPr lang="en-US" sz="2200" b="1" dirty="0" smtClean="0">
                <a:solidFill>
                  <a:srgbClr val="008000"/>
                </a:solidFill>
              </a:rPr>
              <a:t>reeing 1 -&gt; freeing 2 -&gt;</a:t>
            </a:r>
            <a:endParaRPr lang="en-US" sz="2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6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Linked Lists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vs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Array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66305" y="1494000"/>
            <a:ext cx="8471615" cy="1640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linked list can only be accessed </a:t>
            </a:r>
            <a:r>
              <a:rPr lang="en-I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sequentially</a:t>
            </a:r>
          </a:p>
          <a:p>
            <a:pPr marL="914400" lvl="1" indent="-457200">
              <a:buFont typeface="Lucida Grande"/>
              <a:buChar char="-"/>
            </a:pPr>
            <a:endParaRPr lang="en-IE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457200">
              <a:buFont typeface="Lucida Grande"/>
              <a:buChar char="-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find the 5</a:t>
            </a:r>
            <a:r>
              <a:rPr lang="en-IE" sz="24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element, for instance, you must start from the head and follow the links through 4 other nodes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Advantages of linked lists</a:t>
            </a:r>
          </a:p>
          <a:p>
            <a:pPr marL="914400" lvl="1" indent="-457200">
              <a:buFont typeface="Lucida Grande"/>
              <a:buChar char="-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Lucida Grande"/>
              <a:buChar char="-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Dynamic size</a:t>
            </a:r>
          </a:p>
          <a:p>
            <a:pPr marL="914400" lvl="1" indent="-457200">
              <a:buFont typeface="Lucida Grande"/>
              <a:buChar char="-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Easy to add 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more nodes 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 needed</a:t>
            </a:r>
          </a:p>
          <a:p>
            <a:pPr marL="914400" lvl="1" indent="-457200">
              <a:buFont typeface="Lucida Grande"/>
              <a:buChar char="-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Easy to add and remove nodes from the middle of the list</a:t>
            </a:r>
          </a:p>
          <a:p>
            <a:pPr marL="914400" lvl="1" indent="-457200">
              <a:buFont typeface="Lucida Grande"/>
              <a:buChar char="-"/>
            </a:pP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Advantages of </a:t>
            </a:r>
            <a:r>
              <a:rPr lang="en-I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using arrays</a:t>
            </a:r>
            <a:endParaRPr lang="en-IE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Lucida Grande"/>
              <a:buChar char="-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Lucida Grande"/>
              <a:buChar char="-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 easily and quickly access arbitrary elements</a:t>
            </a: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E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792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8007" y="213042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Stack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055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5" y="1493999"/>
            <a:ext cx="4995124" cy="53640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ordered collection of items where the addition of new items and the removal of existing items always takes places at the same end (the top).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0270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5" y="1493999"/>
            <a:ext cx="4995124" cy="53640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ordered collection of items where the addition of new items and the removal of existing items always takes places at the same end (the top).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LIFO (last-in first-out) ordering principle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the most recently added item is in the top position and it 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should be 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removed 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first.</a:t>
            </a:r>
            <a:endParaRPr lang="en-IE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21786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395" y="1486173"/>
            <a:ext cx="71652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data;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* </a:t>
            </a:r>
            <a:r>
              <a:rPr lang="en-US" sz="2000" dirty="0" smtClean="0"/>
              <a:t>next </a:t>
            </a:r>
          </a:p>
          <a:p>
            <a:r>
              <a:rPr lang="en-US" sz="2000" dirty="0" smtClean="0"/>
              <a:t>} chain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) </a:t>
            </a:r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chainSize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 *</a:t>
            </a:r>
            <a:r>
              <a:rPr lang="en-US" sz="2000" dirty="0" err="1"/>
              <a:t>curr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 *first;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 *last;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("Insert number of elements\n");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scanf</a:t>
            </a:r>
            <a:r>
              <a:rPr lang="en-US" sz="2000" dirty="0"/>
              <a:t>("%d",&amp;</a:t>
            </a:r>
            <a:r>
              <a:rPr lang="en-US" sz="2000" dirty="0" err="1"/>
              <a:t>chainSize</a:t>
            </a:r>
            <a:r>
              <a:rPr lang="en-US" sz="2000" dirty="0"/>
              <a:t>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990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5" y="1493999"/>
            <a:ext cx="4995124" cy="53640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ordered collection of items where the addition of new items and the removal of existing items always takes places at the same end (the top).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LIFO (last-in first-out) ordering principle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the most recently added item is in the top position and it is to be removed first</a:t>
            </a: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29" name="Straight Arrow Connector 28"/>
          <p:cNvCxnSpPr>
            <a:endCxn id="37" idx="1"/>
          </p:cNvCxnSpPr>
          <p:nvPr/>
        </p:nvCxnSpPr>
        <p:spPr>
          <a:xfrm>
            <a:off x="6053446" y="5015427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69141" y="5100926"/>
            <a:ext cx="156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top</a:t>
            </a:r>
            <a:endParaRPr lang="en-US" sz="2800" b="1" dirty="0"/>
          </a:p>
        </p:txBody>
      </p:sp>
      <p:sp>
        <p:nvSpPr>
          <p:cNvPr id="36" name="Rectangle 35"/>
          <p:cNvSpPr/>
          <p:nvPr/>
        </p:nvSpPr>
        <p:spPr>
          <a:xfrm>
            <a:off x="6986642" y="4640395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86642" y="475381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801428" y="5458467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6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  <p:bldP spid="37" grpId="0"/>
      <p:bldP spid="3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963417" y="2981485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5" y="1493999"/>
            <a:ext cx="4995124" cy="53640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ordered collection of items where the addition of new items and the removal of existing items always takes places at the same end (the top).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LIFO (last-in first-out) ordering principle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the most recently added item is in the top position and it is to be removed first</a:t>
            </a: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38693" y="3052462"/>
            <a:ext cx="172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36" name="Rectangle 35"/>
          <p:cNvSpPr/>
          <p:nvPr/>
        </p:nvSpPr>
        <p:spPr>
          <a:xfrm>
            <a:off x="6986642" y="4640395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86642" y="475381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801428" y="5458467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01428" y="3810627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05497" y="3575682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0084" y="3016176"/>
            <a:ext cx="156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029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/>
      <p:bldP spid="36" grpId="0" animBg="1"/>
      <p:bldP spid="37" grpId="0"/>
      <p:bldP spid="39" grpId="0"/>
      <p:bldP spid="2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963417" y="2981485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5" y="1493999"/>
            <a:ext cx="4995124" cy="53640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ordered collection of items where the addition of new items and the removal of existing items always takes places at the same end (the top).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LIFO (last-in first-out) ordering principle: 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most recently added item is in the top position and it is to be removed first</a:t>
            </a: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38693" y="3052462"/>
            <a:ext cx="172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36" name="Rectangle 35"/>
          <p:cNvSpPr/>
          <p:nvPr/>
        </p:nvSpPr>
        <p:spPr>
          <a:xfrm>
            <a:off x="6986642" y="4640395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86642" y="475381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801428" y="5458467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01428" y="3810627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908737" y="1314164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84013" y="1385141"/>
            <a:ext cx="172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46748" y="2143306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50817" y="1908361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5404" y="1348855"/>
            <a:ext cx="156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6011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/>
      <p:bldP spid="36" grpId="0" animBg="1"/>
      <p:bldP spid="37" grpId="0"/>
      <p:bldP spid="39" grpId="0"/>
      <p:bldP spid="15" grpId="0" animBg="1"/>
      <p:bldP spid="16" grpId="0"/>
      <p:bldP spid="1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Members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5" y="1493999"/>
            <a:ext cx="8471615" cy="2649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 stack_elem{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int data;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struct stack_elem *next;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} stack;</a:t>
            </a:r>
            <a:endParaRPr lang="en-IE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63417" y="2981485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38693" y="3052462"/>
            <a:ext cx="172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7" name="Rectangle 26"/>
          <p:cNvSpPr/>
          <p:nvPr/>
        </p:nvSpPr>
        <p:spPr>
          <a:xfrm>
            <a:off x="6986642" y="4640395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986642" y="475381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01428" y="5458467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801428" y="3810627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08737" y="1314164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884013" y="1385141"/>
            <a:ext cx="172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746748" y="2143306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21466" y="4665876"/>
            <a:ext cx="1200589" cy="43719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796554" y="4384485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889542" y="4143532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15867" y="2442273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287017" y="2833864"/>
            <a:ext cx="1200589" cy="43719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662105" y="2552473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363122" y="1314164"/>
            <a:ext cx="1200589" cy="43719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738210" y="1032773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6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7" grpId="0" animBg="1"/>
      <p:bldP spid="29" grpId="0"/>
      <p:bldP spid="33" grpId="0"/>
      <p:bldP spid="37" grpId="0" animBg="1"/>
      <p:bldP spid="3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186" y="5797855"/>
            <a:ext cx="0" cy="53799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5185" y="1276952"/>
            <a:ext cx="4572000" cy="5355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 = NULL;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NULL;</a:t>
            </a:r>
          </a:p>
          <a:p>
            <a:r>
              <a:rPr lang="en-US" dirty="0"/>
              <a:t>    </a:t>
            </a:r>
            <a:r>
              <a:rPr lang="en-US" dirty="0" smtClean="0"/>
              <a:t>    </a:t>
            </a:r>
            <a:endParaRPr lang="en-US" dirty="0"/>
          </a:p>
          <a:p>
            <a:r>
              <a:rPr lang="en-US" dirty="0"/>
              <a:t>    top = push(1, top);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("Stack Data: %d\n", top-&gt;data);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top = push(2, top);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("Stack Data: %d\n", top-&gt;data);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top = push(3, top);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("Stack Data: %d\n", top-&gt;data);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top = pop(top);</a:t>
            </a:r>
          </a:p>
          <a:p>
            <a:r>
              <a:rPr lang="en-US" dirty="0"/>
              <a:t>    top= pop(top);</a:t>
            </a:r>
          </a:p>
          <a:p>
            <a:r>
              <a:rPr lang="en-US" dirty="0"/>
              <a:t>    top= pop(top)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037176" y="5817421"/>
            <a:ext cx="77401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235902" y="5632755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52" name="Rectangle 51"/>
          <p:cNvSpPr/>
          <p:nvPr/>
        </p:nvSpPr>
        <p:spPr>
          <a:xfrm>
            <a:off x="489851" y="1782875"/>
            <a:ext cx="3367821" cy="8764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8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186" y="5797855"/>
            <a:ext cx="0" cy="53799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037176" y="5817421"/>
            <a:ext cx="77401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235902" y="5632755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52" name="Rectangle 51"/>
          <p:cNvSpPr/>
          <p:nvPr/>
        </p:nvSpPr>
        <p:spPr>
          <a:xfrm>
            <a:off x="274205" y="4310208"/>
            <a:ext cx="4158523" cy="322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2" name="Rectangle 1"/>
          <p:cNvSpPr/>
          <p:nvPr/>
        </p:nvSpPr>
        <p:spPr>
          <a:xfrm>
            <a:off x="156595" y="3879321"/>
            <a:ext cx="4430104" cy="27479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186" y="5797855"/>
            <a:ext cx="0" cy="53799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037176" y="5817421"/>
            <a:ext cx="77401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235902" y="5632755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274204" y="1154880"/>
            <a:ext cx="5961697" cy="22478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6595" y="3879321"/>
            <a:ext cx="4430104" cy="27479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205" y="4310208"/>
            <a:ext cx="4158523" cy="322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4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186" y="5797855"/>
            <a:ext cx="0" cy="53799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037176" y="5817421"/>
            <a:ext cx="77401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235902" y="5335454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6235902" y="5632755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356675" y="1699036"/>
            <a:ext cx="3552462" cy="3134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205" y="4310208"/>
            <a:ext cx="4158523" cy="322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186" y="5797855"/>
            <a:ext cx="0" cy="53799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037176" y="5817421"/>
            <a:ext cx="77401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235902" y="5335454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6235901" y="4072622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274205" y="1988520"/>
            <a:ext cx="4158524" cy="3114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86642" y="3871657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01428" y="4603218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4205" y="4310208"/>
            <a:ext cx="4158523" cy="322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4" grpId="0"/>
      <p:bldP spid="1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186" y="5797855"/>
            <a:ext cx="0" cy="53799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037176" y="5817421"/>
            <a:ext cx="77401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235902" y="5335454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6235901" y="4072622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274204" y="2276017"/>
            <a:ext cx="2529197" cy="3114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86642" y="3871657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86642" y="392624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01428" y="4603218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4205" y="4310208"/>
            <a:ext cx="4158523" cy="322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4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395" y="1486173"/>
            <a:ext cx="71652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data;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* </a:t>
            </a:r>
            <a:r>
              <a:rPr lang="en-US" sz="2000" dirty="0" smtClean="0"/>
              <a:t>next </a:t>
            </a:r>
          </a:p>
          <a:p>
            <a:r>
              <a:rPr lang="en-US" sz="2000" dirty="0" smtClean="0"/>
              <a:t>} chain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) </a:t>
            </a:r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chainSize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 *</a:t>
            </a:r>
            <a:r>
              <a:rPr lang="en-US" sz="2000" dirty="0" err="1"/>
              <a:t>curr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 *first;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 *last;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("Insert number of elements\n");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scanf</a:t>
            </a:r>
            <a:r>
              <a:rPr lang="en-US" sz="2000" dirty="0"/>
              <a:t>("%d",&amp;</a:t>
            </a:r>
            <a:r>
              <a:rPr lang="en-US" sz="2000" dirty="0" err="1"/>
              <a:t>chainSize</a:t>
            </a:r>
            <a:r>
              <a:rPr lang="en-US" sz="2000" dirty="0"/>
              <a:t>);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1455" y="1423879"/>
            <a:ext cx="3298088" cy="15057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68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61850" y="6215120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5388667" y="4924748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274204" y="2515598"/>
            <a:ext cx="2577119" cy="3354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>
          <a:xfrm>
            <a:off x="6053446" y="5186358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679955" y="6448081"/>
            <a:ext cx="597196" cy="44023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4205" y="4310208"/>
            <a:ext cx="4158523" cy="322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4" grpId="0"/>
      <p:bldP spid="16" grpId="0" animBg="1"/>
      <p:bldP spid="1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88667" y="4924748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6053446" y="5186358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0103" y="5125425"/>
            <a:ext cx="4158523" cy="322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 animBg="1"/>
      <p:bldP spid="2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5" y="5124780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274204" y="1154880"/>
            <a:ext cx="5961697" cy="22478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88667" y="4924748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6053446" y="5186358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0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 animBg="1"/>
      <p:bldP spid="2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5" y="5124780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455638" y="1715531"/>
            <a:ext cx="3486485" cy="2639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88667" y="4924748"/>
            <a:ext cx="888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op, curr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6053446" y="5186358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4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5" y="5124780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521614" y="1962963"/>
            <a:ext cx="3222577" cy="329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55679" y="4924748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curr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6053446" y="5186358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75529" y="3224306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7126270" y="302334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41056" y="375490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6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5" y="5124780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340180" y="2259882"/>
            <a:ext cx="2661773" cy="280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88667" y="4924748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6053446" y="5186358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75529" y="3224306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7126270" y="302334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41056" y="375490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24582" y="3101196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5869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5" y="5124780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274205" y="2523809"/>
            <a:ext cx="2513324" cy="3134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88667" y="4924748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6053446" y="5186358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26883" y="3608324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99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5" y="5916540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26883" y="3608324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8445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4" y="5930205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26883" y="3608324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5346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4" y="5930205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274204" y="1154880"/>
            <a:ext cx="5961697" cy="22478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6226883" y="3608324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350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395" y="1486173"/>
            <a:ext cx="71652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data;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* </a:t>
            </a:r>
            <a:r>
              <a:rPr lang="en-US" sz="2000" dirty="0" smtClean="0"/>
              <a:t>next </a:t>
            </a:r>
          </a:p>
          <a:p>
            <a:r>
              <a:rPr lang="en-US" sz="2000" dirty="0" smtClean="0"/>
              <a:t>} chain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) </a:t>
            </a:r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chainSize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 *</a:t>
            </a:r>
            <a:r>
              <a:rPr lang="en-US" sz="2000" dirty="0" err="1"/>
              <a:t>curr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 *first;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chain_element</a:t>
            </a:r>
            <a:r>
              <a:rPr lang="en-US" sz="2000" dirty="0"/>
              <a:t> *last;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("Insert number of elements\n");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scanf</a:t>
            </a:r>
            <a:r>
              <a:rPr lang="en-US" sz="2000" dirty="0"/>
              <a:t>("%d",&amp;</a:t>
            </a:r>
            <a:r>
              <a:rPr lang="en-US" sz="2000" dirty="0" err="1"/>
              <a:t>chainSize</a:t>
            </a:r>
            <a:r>
              <a:rPr lang="en-US" sz="2000" dirty="0"/>
              <a:t>);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1455" y="3042345"/>
            <a:ext cx="3543908" cy="20793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751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4" y="5930205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389662" y="1699035"/>
            <a:ext cx="3585451" cy="2969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42740" y="3879321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14847" y="3498077"/>
            <a:ext cx="888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urr,</a:t>
            </a:r>
          </a:p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5436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4" y="5930205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422651" y="1972486"/>
            <a:ext cx="3255566" cy="3203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42740" y="3879321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14847" y="3498077"/>
            <a:ext cx="888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</a:p>
          <a:p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6406010" y="1572376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7156751" y="137141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971537" y="210297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1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  <p:bldP spid="3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4" y="5930205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439145" y="2259882"/>
            <a:ext cx="2595796" cy="329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42740" y="3879321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14847" y="3498077"/>
            <a:ext cx="888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</a:p>
          <a:p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6406010" y="1572376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7156751" y="137141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971537" y="210297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56751" y="144139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007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  <p:bldP spid="30" grpId="0" animBg="1"/>
      <p:bldP spid="3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4" y="5930205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505120" y="2539659"/>
            <a:ext cx="2447347" cy="2810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42740" y="3879321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14847" y="3498077"/>
            <a:ext cx="888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</a:p>
          <a:p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6301922" y="1371411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6952711" y="194645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767497" y="267801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52711" y="201643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>
            <a:off x="6554410" y="1754327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07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  <p:bldP spid="30" grpId="0" animBg="1"/>
      <p:bldP spid="3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4" y="5930205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6301922" y="1371411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6952711" y="194645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767497" y="267801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52711" y="201643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>
            <a:off x="6554410" y="1754327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5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  <p:bldP spid="30" grpId="0" animBg="1"/>
      <p:bldP spid="3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8007" y="213042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Removing Elements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7774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 Elements from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2138" y="5054695"/>
            <a:ext cx="1610688" cy="3932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pop(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if(</a:t>
            </a:r>
            <a:r>
              <a:rPr lang="en-US" dirty="0" err="1"/>
              <a:t>curr</a:t>
            </a:r>
            <a:r>
              <a:rPr lang="en-US" dirty="0"/>
              <a:t>!=NULL){</a:t>
            </a:r>
          </a:p>
          <a:p>
            <a:r>
              <a:rPr lang="en-US" dirty="0"/>
              <a:t>        top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("Stack Data: %d\n", </a:t>
            </a:r>
            <a:r>
              <a:rPr lang="en-US" dirty="0" err="1"/>
              <a:t>curr</a:t>
            </a:r>
            <a:r>
              <a:rPr lang="en-US" dirty="0"/>
              <a:t>-&gt;data);</a:t>
            </a:r>
          </a:p>
          <a:p>
            <a:r>
              <a:rPr lang="en-US" dirty="0"/>
              <a:t>        free(</a:t>
            </a:r>
            <a:r>
              <a:rPr lang="en-US" dirty="0" err="1"/>
              <a:t>curr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5078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204" y="4601086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274204" y="1154880"/>
            <a:ext cx="5961697" cy="2984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6301922" y="1371411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6952711" y="194645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767497" y="267801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52711" y="201643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>
            <a:off x="6554410" y="1754327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2138" y="5058177"/>
            <a:ext cx="161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</p:txBody>
      </p:sp>
    </p:spTree>
    <p:extLst>
      <p:ext uri="{BB962C8B-B14F-4D97-AF65-F5344CB8AC3E}">
        <p14:creationId xmlns:p14="http://schemas.microsoft.com/office/powerpoint/2010/main" val="301966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  <p:bldP spid="30" grpId="0" animBg="1"/>
      <p:bldP spid="3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 Elements from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pop(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if(</a:t>
            </a:r>
            <a:r>
              <a:rPr lang="en-US" dirty="0" err="1"/>
              <a:t>curr</a:t>
            </a:r>
            <a:r>
              <a:rPr lang="en-US" dirty="0"/>
              <a:t>!=NULL){</a:t>
            </a:r>
          </a:p>
          <a:p>
            <a:r>
              <a:rPr lang="en-US" dirty="0"/>
              <a:t>        top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("Stack Data: %d\n", </a:t>
            </a:r>
            <a:r>
              <a:rPr lang="en-US" dirty="0" err="1"/>
              <a:t>curr</a:t>
            </a:r>
            <a:r>
              <a:rPr lang="en-US" dirty="0"/>
              <a:t>-&gt;data);</a:t>
            </a:r>
          </a:p>
          <a:p>
            <a:r>
              <a:rPr lang="en-US" dirty="0"/>
              <a:t>        free(</a:t>
            </a:r>
            <a:r>
              <a:rPr lang="en-US" dirty="0" err="1"/>
              <a:t>curr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5078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204" y="4601086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505121" y="1721337"/>
            <a:ext cx="3453496" cy="2621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6301922" y="1371411"/>
            <a:ext cx="18240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urr, 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6952711" y="194645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767497" y="267801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52711" y="201643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>
            <a:off x="6554410" y="1754327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2138" y="5054695"/>
            <a:ext cx="1610688" cy="3932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74204" y="4601086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2138" y="4986303"/>
            <a:ext cx="161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</p:txBody>
      </p:sp>
    </p:spTree>
    <p:extLst>
      <p:ext uri="{BB962C8B-B14F-4D97-AF65-F5344CB8AC3E}">
        <p14:creationId xmlns:p14="http://schemas.microsoft.com/office/powerpoint/2010/main" val="213812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  <p:bldP spid="30" grpId="0" animBg="1"/>
      <p:bldP spid="34" grpId="0"/>
      <p:bldP spid="3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 Elements from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pop(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if(</a:t>
            </a:r>
            <a:r>
              <a:rPr lang="en-US" dirty="0" err="1"/>
              <a:t>curr</a:t>
            </a:r>
            <a:r>
              <a:rPr lang="en-US" dirty="0"/>
              <a:t>!=NULL){</a:t>
            </a:r>
          </a:p>
          <a:p>
            <a:r>
              <a:rPr lang="en-US" dirty="0"/>
              <a:t>        top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("Stack Data: %d\n", </a:t>
            </a:r>
            <a:r>
              <a:rPr lang="en-US" dirty="0" err="1"/>
              <a:t>curr</a:t>
            </a:r>
            <a:r>
              <a:rPr lang="en-US" dirty="0"/>
              <a:t>-&gt;data);</a:t>
            </a:r>
          </a:p>
          <a:p>
            <a:r>
              <a:rPr lang="en-US" dirty="0"/>
              <a:t>        free(</a:t>
            </a:r>
            <a:r>
              <a:rPr lang="en-US" dirty="0" err="1"/>
              <a:t>curr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5078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1615" y="1983449"/>
            <a:ext cx="2810220" cy="523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6301922" y="1371411"/>
            <a:ext cx="18240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urr, 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6952711" y="194645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767497" y="267801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52711" y="201643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23" idx="1"/>
          </p:cNvCxnSpPr>
          <p:nvPr/>
        </p:nvCxnSpPr>
        <p:spPr>
          <a:xfrm flipV="1">
            <a:off x="6301922" y="3746824"/>
            <a:ext cx="674014" cy="141673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97316" y="3519165"/>
            <a:ext cx="50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82138" y="5054695"/>
            <a:ext cx="1610688" cy="3932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74204" y="4601086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482138" y="4986303"/>
            <a:ext cx="161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</p:txBody>
      </p:sp>
    </p:spTree>
    <p:extLst>
      <p:ext uri="{BB962C8B-B14F-4D97-AF65-F5344CB8AC3E}">
        <p14:creationId xmlns:p14="http://schemas.microsoft.com/office/powerpoint/2010/main" val="403062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 animBg="1"/>
      <p:bldP spid="26" grpId="0"/>
      <p:bldP spid="31" grpId="0" animBg="1"/>
      <p:bldP spid="23" grpId="0"/>
      <p:bldP spid="30" grpId="0" animBg="1"/>
      <p:bldP spid="34" grpId="0"/>
      <p:bldP spid="3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 Elements from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pop(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if(</a:t>
            </a:r>
            <a:r>
              <a:rPr lang="en-US" dirty="0" err="1"/>
              <a:t>curr</a:t>
            </a:r>
            <a:r>
              <a:rPr lang="en-US" dirty="0"/>
              <a:t>!=NULL){</a:t>
            </a:r>
          </a:p>
          <a:p>
            <a:r>
              <a:rPr lang="en-US" dirty="0"/>
              <a:t>        top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("Stack Data: %d\n", </a:t>
            </a:r>
            <a:r>
              <a:rPr lang="en-US" dirty="0" err="1"/>
              <a:t>curr</a:t>
            </a:r>
            <a:r>
              <a:rPr lang="en-US" dirty="0"/>
              <a:t>-&gt;data);</a:t>
            </a:r>
          </a:p>
          <a:p>
            <a:r>
              <a:rPr lang="en-US" dirty="0"/>
              <a:t>        free(</a:t>
            </a:r>
            <a:r>
              <a:rPr lang="en-US" dirty="0" err="1"/>
              <a:t>curr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5078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6301922" y="1371411"/>
            <a:ext cx="18240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urr, 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6952711" y="194645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767497" y="267801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52711" y="201643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23" idx="1"/>
          </p:cNvCxnSpPr>
          <p:nvPr/>
        </p:nvCxnSpPr>
        <p:spPr>
          <a:xfrm flipV="1">
            <a:off x="6301922" y="3746824"/>
            <a:ext cx="674014" cy="141673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97316" y="3519165"/>
            <a:ext cx="50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69618" y="4996296"/>
            <a:ext cx="1404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Stack Data: 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2138" y="5054695"/>
            <a:ext cx="1610688" cy="3932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74204" y="4601086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482138" y="4986303"/>
            <a:ext cx="161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  <a:p>
            <a:r>
              <a:rPr lang="en-US" dirty="0" smtClean="0"/>
              <a:t>top</a:t>
            </a:r>
            <a:r>
              <a:rPr lang="en-US" dirty="0"/>
              <a:t>= pop(top);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1495" y="2539659"/>
            <a:ext cx="3832872" cy="296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11480</TotalTime>
  <Words>8900</Words>
  <Application>Microsoft Macintosh PowerPoint</Application>
  <PresentationFormat>On-screen Show (4:3)</PresentationFormat>
  <Paragraphs>2005</Paragraphs>
  <Slides>110</Slides>
  <Notes>110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 CS5702</dc:title>
  <dc:creator>Liliana Pasquale</dc:creator>
  <cp:lastModifiedBy>Liliana Pasquale</cp:lastModifiedBy>
  <cp:revision>514</cp:revision>
  <cp:lastPrinted>2017-01-31T12:46:31Z</cp:lastPrinted>
  <dcterms:created xsi:type="dcterms:W3CDTF">2013-09-15T18:07:39Z</dcterms:created>
  <dcterms:modified xsi:type="dcterms:W3CDTF">2020-03-31T07:14:03Z</dcterms:modified>
</cp:coreProperties>
</file>