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79" r:id="rId3"/>
    <p:sldId id="319" r:id="rId4"/>
    <p:sldId id="320" r:id="rId5"/>
    <p:sldId id="290" r:id="rId6"/>
    <p:sldId id="321" r:id="rId7"/>
    <p:sldId id="327" r:id="rId8"/>
    <p:sldId id="323" r:id="rId9"/>
    <p:sldId id="324" r:id="rId10"/>
    <p:sldId id="294" r:id="rId11"/>
    <p:sldId id="315" r:id="rId12"/>
    <p:sldId id="325" r:id="rId13"/>
    <p:sldId id="296" r:id="rId14"/>
    <p:sldId id="328" r:id="rId15"/>
    <p:sldId id="326" r:id="rId16"/>
    <p:sldId id="303" r:id="rId17"/>
    <p:sldId id="307" r:id="rId18"/>
    <p:sldId id="329" r:id="rId19"/>
    <p:sldId id="330" r:id="rId20"/>
    <p:sldId id="331" r:id="rId21"/>
    <p:sldId id="332" r:id="rId22"/>
    <p:sldId id="309" r:id="rId23"/>
    <p:sldId id="333" r:id="rId24"/>
    <p:sldId id="334" r:id="rId25"/>
    <p:sldId id="316"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00" autoAdjust="0"/>
  </p:normalViewPr>
  <p:slideViewPr>
    <p:cSldViewPr snapToGrid="0" snapToObjects="1">
      <p:cViewPr varScale="1">
        <p:scale>
          <a:sx n="66" d="100"/>
          <a:sy n="66" d="100"/>
        </p:scale>
        <p:origin x="-95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68EB4B-4B56-E140-870F-1F7B119A3913}" type="datetimeFigureOut">
              <a:rPr lang="en-US" smtClean="0"/>
              <a:t>26/03/20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0157B8-1FF8-E944-8502-9D27B361741D}" type="slidenum">
              <a:rPr lang="en-US" smtClean="0"/>
              <a:t>‹#›</a:t>
            </a:fld>
            <a:endParaRPr lang="en-US"/>
          </a:p>
        </p:txBody>
      </p:sp>
    </p:spTree>
    <p:extLst>
      <p:ext uri="{BB962C8B-B14F-4D97-AF65-F5344CB8AC3E}">
        <p14:creationId xmlns:p14="http://schemas.microsoft.com/office/powerpoint/2010/main" val="22496955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2</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11</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12</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13</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14</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15</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16</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17</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18</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19</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20</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3</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21</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22</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23</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24</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25</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4</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5</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6</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7</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8</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9</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6040" cy="4114440"/>
          </a:xfrm>
          <a:prstGeom prst="rect">
            <a:avLst/>
          </a:prstGeom>
        </p:spPr>
        <p:txBody>
          <a:bodyPr/>
          <a:lstStyle/>
          <a:p>
            <a:endParaRPr lang="en-IE" sz="2000" b="0" strike="noStrike" spc="-1" dirty="0">
              <a:solidFill>
                <a:srgbClr val="000000"/>
              </a:solidFill>
              <a:uFill>
                <a:solidFill>
                  <a:srgbClr val="FFFFFF"/>
                </a:solidFill>
              </a:uFill>
              <a:latin typeface="Arial"/>
            </a:endParaRPr>
          </a:p>
        </p:txBody>
      </p:sp>
      <p:sp>
        <p:nvSpPr>
          <p:cNvPr id="429" name="TextShape 2"/>
          <p:cNvSpPr txBox="1"/>
          <p:nvPr/>
        </p:nvSpPr>
        <p:spPr>
          <a:xfrm>
            <a:off x="3884760" y="8685360"/>
            <a:ext cx="2971440" cy="456840"/>
          </a:xfrm>
          <a:prstGeom prst="rect">
            <a:avLst/>
          </a:prstGeom>
          <a:noFill/>
          <a:ln>
            <a:noFill/>
          </a:ln>
        </p:spPr>
        <p:txBody>
          <a:bodyPr anchor="b"/>
          <a:lstStyle/>
          <a:p>
            <a:pPr algn="r">
              <a:lnSpc>
                <a:spcPct val="100000"/>
              </a:lnSpc>
            </a:pPr>
            <a:fld id="{16C4FD0D-E374-4700-A914-9BFD2F9A11F5}" type="slidenum">
              <a:rPr lang="en-IE" sz="1200" b="0" strike="noStrike" spc="-1">
                <a:solidFill>
                  <a:srgbClr val="000000"/>
                </a:solidFill>
                <a:uFill>
                  <a:solidFill>
                    <a:srgbClr val="FFFFFF"/>
                  </a:solidFill>
                </a:uFill>
                <a:latin typeface="+mn-lt"/>
                <a:ea typeface="+mn-ea"/>
              </a:rPr>
              <a:t>10</a:t>
            </a:fld>
            <a:endParaRPr lang="en-IE" sz="12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7F8E00C3-7BDF-4F4D-9C48-9E2480A199B4}" type="datetimeFigureOut">
              <a:rPr lang="en-US" smtClean="0"/>
              <a:t>26/03/20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0B53D-40F0-2640-A6CD-83B73C993A58}" type="slidenum">
              <a:rPr lang="en-US" smtClean="0"/>
              <a:t>‹#›</a:t>
            </a:fld>
            <a:endParaRPr lang="en-US"/>
          </a:p>
        </p:txBody>
      </p:sp>
    </p:spTree>
    <p:extLst>
      <p:ext uri="{BB962C8B-B14F-4D97-AF65-F5344CB8AC3E}">
        <p14:creationId xmlns:p14="http://schemas.microsoft.com/office/powerpoint/2010/main" val="119956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7F8E00C3-7BDF-4F4D-9C48-9E2480A199B4}" type="datetimeFigureOut">
              <a:rPr lang="en-US" smtClean="0"/>
              <a:t>26/03/20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0B53D-40F0-2640-A6CD-83B73C993A58}" type="slidenum">
              <a:rPr lang="en-US" smtClean="0"/>
              <a:t>‹#›</a:t>
            </a:fld>
            <a:endParaRPr lang="en-US"/>
          </a:p>
        </p:txBody>
      </p:sp>
    </p:spTree>
    <p:extLst>
      <p:ext uri="{BB962C8B-B14F-4D97-AF65-F5344CB8AC3E}">
        <p14:creationId xmlns:p14="http://schemas.microsoft.com/office/powerpoint/2010/main" val="108551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7F8E00C3-7BDF-4F4D-9C48-9E2480A199B4}" type="datetimeFigureOut">
              <a:rPr lang="en-US" smtClean="0"/>
              <a:t>26/03/20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0B53D-40F0-2640-A6CD-83B73C993A58}" type="slidenum">
              <a:rPr lang="en-US" smtClean="0"/>
              <a:t>‹#›</a:t>
            </a:fld>
            <a:endParaRPr lang="en-US"/>
          </a:p>
        </p:txBody>
      </p:sp>
    </p:spTree>
    <p:extLst>
      <p:ext uri="{BB962C8B-B14F-4D97-AF65-F5344CB8AC3E}">
        <p14:creationId xmlns:p14="http://schemas.microsoft.com/office/powerpoint/2010/main" val="135145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7F8E00C3-7BDF-4F4D-9C48-9E2480A199B4}" type="datetimeFigureOut">
              <a:rPr lang="en-US" smtClean="0"/>
              <a:t>26/03/20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0B53D-40F0-2640-A6CD-83B73C993A58}" type="slidenum">
              <a:rPr lang="en-US" smtClean="0"/>
              <a:t>‹#›</a:t>
            </a:fld>
            <a:endParaRPr lang="en-US"/>
          </a:p>
        </p:txBody>
      </p:sp>
    </p:spTree>
    <p:extLst>
      <p:ext uri="{BB962C8B-B14F-4D97-AF65-F5344CB8AC3E}">
        <p14:creationId xmlns:p14="http://schemas.microsoft.com/office/powerpoint/2010/main" val="204016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7F8E00C3-7BDF-4F4D-9C48-9E2480A199B4}" type="datetimeFigureOut">
              <a:rPr lang="en-US" smtClean="0"/>
              <a:t>26/03/20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0B53D-40F0-2640-A6CD-83B73C993A58}" type="slidenum">
              <a:rPr lang="en-US" smtClean="0"/>
              <a:t>‹#›</a:t>
            </a:fld>
            <a:endParaRPr lang="en-US"/>
          </a:p>
        </p:txBody>
      </p:sp>
    </p:spTree>
    <p:extLst>
      <p:ext uri="{BB962C8B-B14F-4D97-AF65-F5344CB8AC3E}">
        <p14:creationId xmlns:p14="http://schemas.microsoft.com/office/powerpoint/2010/main" val="377926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7F8E00C3-7BDF-4F4D-9C48-9E2480A199B4}" type="datetimeFigureOut">
              <a:rPr lang="en-US" smtClean="0"/>
              <a:t>26/03/20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0B53D-40F0-2640-A6CD-83B73C993A58}" type="slidenum">
              <a:rPr lang="en-US" smtClean="0"/>
              <a:t>‹#›</a:t>
            </a:fld>
            <a:endParaRPr lang="en-US"/>
          </a:p>
        </p:txBody>
      </p:sp>
    </p:spTree>
    <p:extLst>
      <p:ext uri="{BB962C8B-B14F-4D97-AF65-F5344CB8AC3E}">
        <p14:creationId xmlns:p14="http://schemas.microsoft.com/office/powerpoint/2010/main" val="2221486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7F8E00C3-7BDF-4F4D-9C48-9E2480A199B4}" type="datetimeFigureOut">
              <a:rPr lang="en-US" smtClean="0"/>
              <a:t>26/03/20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C0B53D-40F0-2640-A6CD-83B73C993A58}" type="slidenum">
              <a:rPr lang="en-US" smtClean="0"/>
              <a:t>‹#›</a:t>
            </a:fld>
            <a:endParaRPr lang="en-US"/>
          </a:p>
        </p:txBody>
      </p:sp>
    </p:spTree>
    <p:extLst>
      <p:ext uri="{BB962C8B-B14F-4D97-AF65-F5344CB8AC3E}">
        <p14:creationId xmlns:p14="http://schemas.microsoft.com/office/powerpoint/2010/main" val="390336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7F8E00C3-7BDF-4F4D-9C48-9E2480A199B4}" type="datetimeFigureOut">
              <a:rPr lang="en-US" smtClean="0"/>
              <a:t>26/03/20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C0B53D-40F0-2640-A6CD-83B73C993A58}" type="slidenum">
              <a:rPr lang="en-US" smtClean="0"/>
              <a:t>‹#›</a:t>
            </a:fld>
            <a:endParaRPr lang="en-US"/>
          </a:p>
        </p:txBody>
      </p:sp>
    </p:spTree>
    <p:extLst>
      <p:ext uri="{BB962C8B-B14F-4D97-AF65-F5344CB8AC3E}">
        <p14:creationId xmlns:p14="http://schemas.microsoft.com/office/powerpoint/2010/main" val="423024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8E00C3-7BDF-4F4D-9C48-9E2480A199B4}" type="datetimeFigureOut">
              <a:rPr lang="en-US" smtClean="0"/>
              <a:t>26/03/20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C0B53D-40F0-2640-A6CD-83B73C993A58}" type="slidenum">
              <a:rPr lang="en-US" smtClean="0"/>
              <a:t>‹#›</a:t>
            </a:fld>
            <a:endParaRPr lang="en-US"/>
          </a:p>
        </p:txBody>
      </p:sp>
    </p:spTree>
    <p:extLst>
      <p:ext uri="{BB962C8B-B14F-4D97-AF65-F5344CB8AC3E}">
        <p14:creationId xmlns:p14="http://schemas.microsoft.com/office/powerpoint/2010/main" val="3522505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7F8E00C3-7BDF-4F4D-9C48-9E2480A199B4}" type="datetimeFigureOut">
              <a:rPr lang="en-US" smtClean="0"/>
              <a:t>26/03/20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0B53D-40F0-2640-A6CD-83B73C993A58}" type="slidenum">
              <a:rPr lang="en-US" smtClean="0"/>
              <a:t>‹#›</a:t>
            </a:fld>
            <a:endParaRPr lang="en-US"/>
          </a:p>
        </p:txBody>
      </p:sp>
    </p:spTree>
    <p:extLst>
      <p:ext uri="{BB962C8B-B14F-4D97-AF65-F5344CB8AC3E}">
        <p14:creationId xmlns:p14="http://schemas.microsoft.com/office/powerpoint/2010/main" val="3829410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7F8E00C3-7BDF-4F4D-9C48-9E2480A199B4}" type="datetimeFigureOut">
              <a:rPr lang="en-US" smtClean="0"/>
              <a:t>26/03/20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0B53D-40F0-2640-A6CD-83B73C993A58}" type="slidenum">
              <a:rPr lang="en-US" smtClean="0"/>
              <a:t>‹#›</a:t>
            </a:fld>
            <a:endParaRPr lang="en-US"/>
          </a:p>
        </p:txBody>
      </p:sp>
    </p:spTree>
    <p:extLst>
      <p:ext uri="{BB962C8B-B14F-4D97-AF65-F5344CB8AC3E}">
        <p14:creationId xmlns:p14="http://schemas.microsoft.com/office/powerpoint/2010/main" val="1987159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8E00C3-7BDF-4F4D-9C48-9E2480A199B4}" type="datetimeFigureOut">
              <a:rPr lang="en-US" smtClean="0"/>
              <a:t>26/03/20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0B53D-40F0-2640-A6CD-83B73C993A58}" type="slidenum">
              <a:rPr lang="en-US" smtClean="0"/>
              <a:t>‹#›</a:t>
            </a:fld>
            <a:endParaRPr lang="en-US"/>
          </a:p>
        </p:txBody>
      </p:sp>
    </p:spTree>
    <p:extLst>
      <p:ext uri="{BB962C8B-B14F-4D97-AF65-F5344CB8AC3E}">
        <p14:creationId xmlns:p14="http://schemas.microsoft.com/office/powerpoint/2010/main" val="1383117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Practical</a:t>
            </a:r>
            <a:endParaRPr lang="en-US" b="1" dirty="0"/>
          </a:p>
        </p:txBody>
      </p:sp>
      <p:sp>
        <p:nvSpPr>
          <p:cNvPr id="3" name="Subtitle 2"/>
          <p:cNvSpPr>
            <a:spLocks noGrp="1"/>
          </p:cNvSpPr>
          <p:nvPr>
            <p:ph type="subTitle" idx="1"/>
          </p:nvPr>
        </p:nvSpPr>
        <p:spPr/>
        <p:txBody>
          <a:bodyPr/>
          <a:lstStyle/>
          <a:p>
            <a:r>
              <a:rPr lang="en-US" dirty="0" smtClean="0"/>
              <a:t>Focus/Domination Game</a:t>
            </a:r>
          </a:p>
          <a:p>
            <a:endParaRPr lang="en-US" dirty="0"/>
          </a:p>
        </p:txBody>
      </p:sp>
    </p:spTree>
    <p:extLst>
      <p:ext uri="{BB962C8B-B14F-4D97-AF65-F5344CB8AC3E}">
        <p14:creationId xmlns:p14="http://schemas.microsoft.com/office/powerpoint/2010/main" val="3880861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0" y="218880"/>
            <a:ext cx="9143640" cy="936000"/>
          </a:xfrm>
          <a:prstGeom prst="rect">
            <a:avLst/>
          </a:prstGeom>
          <a:noFill/>
          <a:ln>
            <a:noFill/>
          </a:ln>
        </p:spPr>
        <p:txBody>
          <a:bodyPr anchor="ctr"/>
          <a:lstStyle/>
          <a:p>
            <a:pPr algn="ctr">
              <a:lnSpc>
                <a:spcPct val="100000"/>
              </a:lnSpc>
            </a:pPr>
            <a:r>
              <a:rPr lang="en-US" sz="4400" b="1" spc="-1" dirty="0" err="1" smtClean="0">
                <a:solidFill>
                  <a:srgbClr val="000000"/>
                </a:solidFill>
                <a:uFill>
                  <a:solidFill>
                    <a:srgbClr val="FFFFFF"/>
                  </a:solidFill>
                </a:uFill>
                <a:latin typeface="Calibri"/>
              </a:rPr>
              <a:t>game_init.c</a:t>
            </a:r>
            <a:endParaRPr lang="en-US" sz="1800" b="0" strike="noStrike" spc="-1" dirty="0">
              <a:solidFill>
                <a:srgbClr val="000000"/>
              </a:solidFill>
              <a:uFill>
                <a:solidFill>
                  <a:srgbClr val="FFFFFF"/>
                </a:solidFill>
              </a:uFill>
              <a:latin typeface="Calibri"/>
            </a:endParaRPr>
          </a:p>
        </p:txBody>
      </p:sp>
      <p:sp>
        <p:nvSpPr>
          <p:cNvPr id="12" name="CustomShape 2"/>
          <p:cNvSpPr/>
          <p:nvPr/>
        </p:nvSpPr>
        <p:spPr>
          <a:xfrm>
            <a:off x="266305" y="1172016"/>
            <a:ext cx="8471615" cy="54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Font typeface="Arial"/>
              <a:buChar char="•"/>
            </a:pPr>
            <a:r>
              <a:rPr lang="en-IE" sz="2400" spc="-1" dirty="0" smtClean="0">
                <a:solidFill>
                  <a:srgbClr val="000000"/>
                </a:solidFill>
                <a:uFill>
                  <a:solidFill>
                    <a:srgbClr val="FFFFFF"/>
                  </a:solidFill>
                </a:uFill>
                <a:latin typeface="Calibri"/>
              </a:rPr>
              <a:t>Contains the implementation of the function necessary to initialize the board and the players.</a:t>
            </a:r>
          </a:p>
          <a:p>
            <a:pPr marL="457200" indent="-457200">
              <a:lnSpc>
                <a:spcPct val="100000"/>
              </a:lnSpc>
              <a:buFont typeface="Arial"/>
              <a:buChar char="•"/>
            </a:pPr>
            <a:endParaRPr lang="en-IE" sz="2400" spc="-1" dirty="0">
              <a:solidFill>
                <a:srgbClr val="000000"/>
              </a:solidFill>
              <a:uFill>
                <a:solidFill>
                  <a:srgbClr val="FFFFFF"/>
                </a:solidFill>
              </a:uFill>
              <a:latin typeface="Calibri"/>
            </a:endParaRPr>
          </a:p>
          <a:p>
            <a:pPr>
              <a:lnSpc>
                <a:spcPct val="100000"/>
              </a:lnSpc>
            </a:pPr>
            <a:r>
              <a:rPr lang="en-IE" sz="2400" spc="-1" dirty="0" smtClean="0">
                <a:solidFill>
                  <a:srgbClr val="FF0000"/>
                </a:solidFill>
                <a:uFill>
                  <a:solidFill>
                    <a:srgbClr val="FFFFFF"/>
                  </a:solidFill>
                </a:uFill>
                <a:latin typeface="Calibri"/>
              </a:rPr>
              <a:t>In this LAB, you will have to implement the following function necessary to initialize the players.</a:t>
            </a:r>
          </a:p>
        </p:txBody>
      </p:sp>
      <p:pic>
        <p:nvPicPr>
          <p:cNvPr id="2" name="Picture 1" descr="Screenshot 2020-03-24 at 19.24.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128" y="3606800"/>
            <a:ext cx="8668512" cy="1828800"/>
          </a:xfrm>
          <a:prstGeom prst="rect">
            <a:avLst/>
          </a:prstGeom>
        </p:spPr>
      </p:pic>
      <p:sp>
        <p:nvSpPr>
          <p:cNvPr id="6" name="CustomShape 2"/>
          <p:cNvSpPr/>
          <p:nvPr/>
        </p:nvSpPr>
        <p:spPr>
          <a:xfrm>
            <a:off x="475128" y="3799390"/>
            <a:ext cx="8471615" cy="54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Font typeface="Arial"/>
              <a:buChar char="•"/>
            </a:pPr>
            <a:endParaRPr lang="en-IE" sz="2400" b="1" spc="-1" dirty="0">
              <a:solidFill>
                <a:srgbClr val="000000"/>
              </a:solidFill>
              <a:uFill>
                <a:solidFill>
                  <a:srgbClr val="FFFFFF"/>
                </a:solidFill>
              </a:uFill>
              <a:latin typeface="Calibri"/>
            </a:endParaRPr>
          </a:p>
          <a:p>
            <a:pPr marL="457200" indent="-457200">
              <a:lnSpc>
                <a:spcPct val="100000"/>
              </a:lnSpc>
              <a:buFont typeface="Arial"/>
              <a:buChar char="•"/>
            </a:pPr>
            <a:endParaRPr lang="en-IE" sz="2400" spc="-1" dirty="0" smtClean="0">
              <a:solidFill>
                <a:srgbClr val="000000"/>
              </a:solidFill>
              <a:uFill>
                <a:solidFill>
                  <a:srgbClr val="FFFFFF"/>
                </a:solidFill>
              </a:uFill>
              <a:latin typeface="Calibri"/>
            </a:endParaRPr>
          </a:p>
          <a:p>
            <a:pPr marL="457200" indent="-457200">
              <a:lnSpc>
                <a:spcPct val="100000"/>
              </a:lnSpc>
              <a:buFont typeface="Arial"/>
              <a:buChar char="•"/>
            </a:pPr>
            <a:endParaRPr lang="en-IE" sz="2400" spc="-1" dirty="0">
              <a:solidFill>
                <a:srgbClr val="000000"/>
              </a:solidFill>
              <a:uFill>
                <a:solidFill>
                  <a:srgbClr val="FFFFFF"/>
                </a:solidFill>
              </a:uFill>
              <a:latin typeface="Calibri"/>
            </a:endParaRPr>
          </a:p>
          <a:p>
            <a:pPr marL="457200" indent="-457200">
              <a:lnSpc>
                <a:spcPct val="100000"/>
              </a:lnSpc>
              <a:buFont typeface="Arial"/>
              <a:buChar char="•"/>
            </a:pPr>
            <a:endParaRPr lang="en-IE" sz="2400" spc="-1" dirty="0" smtClean="0">
              <a:solidFill>
                <a:srgbClr val="000000"/>
              </a:solidFill>
              <a:uFill>
                <a:solidFill>
                  <a:srgbClr val="FFFFFF"/>
                </a:solidFill>
              </a:uFill>
              <a:latin typeface="Calibri"/>
            </a:endParaRPr>
          </a:p>
          <a:p>
            <a:pPr marL="457200" indent="-457200">
              <a:lnSpc>
                <a:spcPct val="100000"/>
              </a:lnSpc>
              <a:buFont typeface="Arial"/>
              <a:buChar char="•"/>
            </a:pPr>
            <a:r>
              <a:rPr lang="en-IE" sz="2400" spc="-1" dirty="0" smtClean="0">
                <a:solidFill>
                  <a:srgbClr val="000000"/>
                </a:solidFill>
                <a:uFill>
                  <a:solidFill>
                    <a:srgbClr val="FFFFFF"/>
                  </a:solidFill>
                </a:uFill>
                <a:latin typeface="Calibri"/>
              </a:rPr>
              <a:t>This function receives as input an array of players that you should fill with the information about the players that the users provide as input.</a:t>
            </a:r>
          </a:p>
          <a:p>
            <a:pPr marL="457200" indent="-457200">
              <a:lnSpc>
                <a:spcPct val="100000"/>
              </a:lnSpc>
              <a:buFont typeface="Arial"/>
              <a:buChar char="•"/>
            </a:pPr>
            <a:endParaRPr lang="en-IE" sz="2400"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6404422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0-03-24 at 19.46.5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152938"/>
            <a:ext cx="5334000" cy="5705061"/>
          </a:xfrm>
          <a:prstGeom prst="rect">
            <a:avLst/>
          </a:prstGeom>
        </p:spPr>
      </p:pic>
      <p:sp>
        <p:nvSpPr>
          <p:cNvPr id="157" name="TextShape 1"/>
          <p:cNvSpPr txBox="1"/>
          <p:nvPr/>
        </p:nvSpPr>
        <p:spPr>
          <a:xfrm>
            <a:off x="0" y="117280"/>
            <a:ext cx="9143640" cy="936000"/>
          </a:xfrm>
          <a:prstGeom prst="rect">
            <a:avLst/>
          </a:prstGeom>
          <a:noFill/>
          <a:ln>
            <a:noFill/>
          </a:ln>
        </p:spPr>
        <p:txBody>
          <a:bodyPr anchor="ctr"/>
          <a:lstStyle/>
          <a:p>
            <a:pPr algn="ctr">
              <a:lnSpc>
                <a:spcPct val="100000"/>
              </a:lnSpc>
            </a:pPr>
            <a:r>
              <a:rPr lang="en-US" sz="4400" b="1" spc="-1" dirty="0" err="1" smtClean="0">
                <a:solidFill>
                  <a:srgbClr val="000000"/>
                </a:solidFill>
                <a:uFill>
                  <a:solidFill>
                    <a:srgbClr val="FFFFFF"/>
                  </a:solidFill>
                </a:uFill>
                <a:latin typeface="Calibri"/>
              </a:rPr>
              <a:t>game_init.c</a:t>
            </a:r>
            <a:endParaRPr lang="en-US" sz="1800" b="0" strike="noStrike" spc="-1" dirty="0">
              <a:solidFill>
                <a:srgbClr val="000000"/>
              </a:solidFill>
              <a:uFill>
                <a:solidFill>
                  <a:srgbClr val="FFFFFF"/>
                </a:solidFill>
              </a:uFill>
              <a:latin typeface="Calibri"/>
            </a:endParaRPr>
          </a:p>
        </p:txBody>
      </p:sp>
      <p:sp>
        <p:nvSpPr>
          <p:cNvPr id="12" name="CustomShape 2"/>
          <p:cNvSpPr/>
          <p:nvPr/>
        </p:nvSpPr>
        <p:spPr>
          <a:xfrm>
            <a:off x="4927599" y="1704775"/>
            <a:ext cx="4042015" cy="14933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E" sz="2400" spc="-1" dirty="0" smtClean="0">
                <a:solidFill>
                  <a:srgbClr val="000000"/>
                </a:solidFill>
                <a:uFill>
                  <a:solidFill>
                    <a:srgbClr val="FFFFFF"/>
                  </a:solidFill>
                </a:uFill>
                <a:latin typeface="Calibri"/>
              </a:rPr>
              <a:t>Contains the implementation of axuliary functions necessary to initialize the board.</a:t>
            </a:r>
          </a:p>
          <a:p>
            <a:pPr>
              <a:lnSpc>
                <a:spcPct val="100000"/>
              </a:lnSpc>
            </a:pPr>
            <a:endParaRPr lang="en-IE" sz="2400"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272017329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0-03-24 at 19.46.5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152938"/>
            <a:ext cx="5334000" cy="5705061"/>
          </a:xfrm>
          <a:prstGeom prst="rect">
            <a:avLst/>
          </a:prstGeom>
        </p:spPr>
      </p:pic>
      <p:sp>
        <p:nvSpPr>
          <p:cNvPr id="157" name="TextShape 1"/>
          <p:cNvSpPr txBox="1"/>
          <p:nvPr/>
        </p:nvSpPr>
        <p:spPr>
          <a:xfrm>
            <a:off x="0" y="117280"/>
            <a:ext cx="9143640" cy="936000"/>
          </a:xfrm>
          <a:prstGeom prst="rect">
            <a:avLst/>
          </a:prstGeom>
          <a:noFill/>
          <a:ln>
            <a:noFill/>
          </a:ln>
        </p:spPr>
        <p:txBody>
          <a:bodyPr anchor="ctr"/>
          <a:lstStyle/>
          <a:p>
            <a:pPr algn="ctr">
              <a:lnSpc>
                <a:spcPct val="100000"/>
              </a:lnSpc>
            </a:pPr>
            <a:r>
              <a:rPr lang="en-US" sz="4400" b="1" spc="-1" dirty="0" err="1" smtClean="0">
                <a:solidFill>
                  <a:srgbClr val="000000"/>
                </a:solidFill>
                <a:uFill>
                  <a:solidFill>
                    <a:srgbClr val="FFFFFF"/>
                  </a:solidFill>
                </a:uFill>
                <a:latin typeface="Calibri"/>
              </a:rPr>
              <a:t>game_init.c</a:t>
            </a:r>
            <a:endParaRPr lang="en-US" sz="1800" b="0" strike="noStrike" spc="-1" dirty="0">
              <a:solidFill>
                <a:srgbClr val="000000"/>
              </a:solidFill>
              <a:uFill>
                <a:solidFill>
                  <a:srgbClr val="FFFFFF"/>
                </a:solidFill>
              </a:uFill>
              <a:latin typeface="Calibri"/>
            </a:endParaRPr>
          </a:p>
        </p:txBody>
      </p:sp>
      <p:sp>
        <p:nvSpPr>
          <p:cNvPr id="14" name="Rectangle 13"/>
          <p:cNvSpPr/>
          <p:nvPr/>
        </p:nvSpPr>
        <p:spPr>
          <a:xfrm>
            <a:off x="228600" y="1077064"/>
            <a:ext cx="5633957" cy="1234336"/>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6152638" y="1167903"/>
            <a:ext cx="3085261" cy="646331"/>
          </a:xfrm>
          <a:prstGeom prst="rect">
            <a:avLst/>
          </a:prstGeom>
          <a:noFill/>
        </p:spPr>
        <p:txBody>
          <a:bodyPr wrap="square" rtlCol="0">
            <a:spAutoFit/>
          </a:bodyPr>
          <a:lstStyle/>
          <a:p>
            <a:r>
              <a:rPr lang="en-US" dirty="0" smtClean="0"/>
              <a:t>Sets invalid squares where no pieces can be placed</a:t>
            </a:r>
            <a:endParaRPr lang="en-US" dirty="0"/>
          </a:p>
        </p:txBody>
      </p:sp>
      <p:sp>
        <p:nvSpPr>
          <p:cNvPr id="8" name="Rectangle 7"/>
          <p:cNvSpPr/>
          <p:nvPr/>
        </p:nvSpPr>
        <p:spPr>
          <a:xfrm>
            <a:off x="228600" y="2321664"/>
            <a:ext cx="5633957" cy="1234336"/>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058379" y="2357898"/>
            <a:ext cx="3085261" cy="646331"/>
          </a:xfrm>
          <a:prstGeom prst="rect">
            <a:avLst/>
          </a:prstGeom>
          <a:noFill/>
        </p:spPr>
        <p:txBody>
          <a:bodyPr wrap="square" rtlCol="0">
            <a:spAutoFit/>
          </a:bodyPr>
          <a:lstStyle/>
          <a:p>
            <a:r>
              <a:rPr lang="en-US" dirty="0" smtClean="0"/>
              <a:t>Sets valid squares with no pieces</a:t>
            </a:r>
            <a:endParaRPr lang="en-US" dirty="0"/>
          </a:p>
        </p:txBody>
      </p:sp>
      <p:sp>
        <p:nvSpPr>
          <p:cNvPr id="10" name="Rectangle 9"/>
          <p:cNvSpPr/>
          <p:nvPr/>
        </p:nvSpPr>
        <p:spPr>
          <a:xfrm>
            <a:off x="203200" y="3566264"/>
            <a:ext cx="5633957" cy="1818536"/>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058379" y="3852196"/>
            <a:ext cx="3085261" cy="646331"/>
          </a:xfrm>
          <a:prstGeom prst="rect">
            <a:avLst/>
          </a:prstGeom>
          <a:noFill/>
        </p:spPr>
        <p:txBody>
          <a:bodyPr wrap="square" rtlCol="0">
            <a:spAutoFit/>
          </a:bodyPr>
          <a:lstStyle/>
          <a:p>
            <a:r>
              <a:rPr lang="en-US" dirty="0" smtClean="0"/>
              <a:t>Sets valid squares with GREEN pieces</a:t>
            </a:r>
            <a:endParaRPr lang="en-US" dirty="0"/>
          </a:p>
        </p:txBody>
      </p:sp>
      <p:sp>
        <p:nvSpPr>
          <p:cNvPr id="13" name="Rectangle 12"/>
          <p:cNvSpPr/>
          <p:nvPr/>
        </p:nvSpPr>
        <p:spPr>
          <a:xfrm>
            <a:off x="203200" y="5384799"/>
            <a:ext cx="5633957" cy="1473199"/>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6058379" y="5680996"/>
            <a:ext cx="3085261" cy="646331"/>
          </a:xfrm>
          <a:prstGeom prst="rect">
            <a:avLst/>
          </a:prstGeom>
          <a:noFill/>
        </p:spPr>
        <p:txBody>
          <a:bodyPr wrap="square" rtlCol="0">
            <a:spAutoFit/>
          </a:bodyPr>
          <a:lstStyle/>
          <a:p>
            <a:r>
              <a:rPr lang="en-US" dirty="0" smtClean="0"/>
              <a:t>Sets valid squares with RED pieces</a:t>
            </a:r>
            <a:endParaRPr lang="en-US" dirty="0"/>
          </a:p>
        </p:txBody>
      </p:sp>
    </p:spTree>
    <p:extLst>
      <p:ext uri="{BB962C8B-B14F-4D97-AF65-F5344CB8AC3E}">
        <p14:creationId xmlns:p14="http://schemas.microsoft.com/office/powerpoint/2010/main" val="116619928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0" y="41080"/>
            <a:ext cx="9143640" cy="936000"/>
          </a:xfrm>
          <a:prstGeom prst="rect">
            <a:avLst/>
          </a:prstGeom>
          <a:noFill/>
          <a:ln>
            <a:noFill/>
          </a:ln>
        </p:spPr>
        <p:txBody>
          <a:bodyPr anchor="ctr"/>
          <a:lstStyle/>
          <a:p>
            <a:pPr algn="ctr">
              <a:lnSpc>
                <a:spcPct val="100000"/>
              </a:lnSpc>
            </a:pPr>
            <a:r>
              <a:rPr lang="en-US" sz="4400" b="1" spc="-1" dirty="0" err="1" smtClean="0">
                <a:solidFill>
                  <a:srgbClr val="000000"/>
                </a:solidFill>
                <a:uFill>
                  <a:solidFill>
                    <a:srgbClr val="FFFFFF"/>
                  </a:solidFill>
                </a:uFill>
                <a:latin typeface="Calibri"/>
              </a:rPr>
              <a:t>game_init.c</a:t>
            </a:r>
            <a:endParaRPr lang="en-US" sz="1800" b="0" strike="noStrike" spc="-1" dirty="0">
              <a:solidFill>
                <a:srgbClr val="000000"/>
              </a:solidFill>
              <a:uFill>
                <a:solidFill>
                  <a:srgbClr val="FFFFFF"/>
                </a:solidFill>
              </a:uFill>
              <a:latin typeface="Calibri"/>
            </a:endParaRPr>
          </a:p>
        </p:txBody>
      </p:sp>
      <p:sp>
        <p:nvSpPr>
          <p:cNvPr id="12" name="CustomShape 2"/>
          <p:cNvSpPr/>
          <p:nvPr/>
        </p:nvSpPr>
        <p:spPr>
          <a:xfrm>
            <a:off x="266305" y="892616"/>
            <a:ext cx="8471615" cy="54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Font typeface="Arial"/>
              <a:buChar char="•"/>
            </a:pPr>
            <a:r>
              <a:rPr lang="en-IE" sz="2400" spc="-1" dirty="0" smtClean="0">
                <a:solidFill>
                  <a:srgbClr val="000000"/>
                </a:solidFill>
                <a:uFill>
                  <a:solidFill>
                    <a:srgbClr val="FFFFFF"/>
                  </a:solidFill>
                </a:uFill>
                <a:latin typeface="Calibri"/>
              </a:rPr>
              <a:t>Contains the implementation of the method necessary to initialize the board.</a:t>
            </a:r>
          </a:p>
        </p:txBody>
      </p:sp>
      <p:pic>
        <p:nvPicPr>
          <p:cNvPr id="3" name="Picture 2" descr="Screenshot 2020-03-24 at 19.24.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79" y="1717296"/>
            <a:ext cx="5319901" cy="5140704"/>
          </a:xfrm>
          <a:prstGeom prst="rect">
            <a:avLst/>
          </a:prstGeom>
        </p:spPr>
      </p:pic>
    </p:spTree>
    <p:extLst>
      <p:ext uri="{BB962C8B-B14F-4D97-AF65-F5344CB8AC3E}">
        <p14:creationId xmlns:p14="http://schemas.microsoft.com/office/powerpoint/2010/main" val="324670087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0" y="41080"/>
            <a:ext cx="9143640" cy="936000"/>
          </a:xfrm>
          <a:prstGeom prst="rect">
            <a:avLst/>
          </a:prstGeom>
          <a:noFill/>
          <a:ln>
            <a:noFill/>
          </a:ln>
        </p:spPr>
        <p:txBody>
          <a:bodyPr anchor="ctr"/>
          <a:lstStyle/>
          <a:p>
            <a:pPr algn="ctr">
              <a:lnSpc>
                <a:spcPct val="100000"/>
              </a:lnSpc>
            </a:pPr>
            <a:r>
              <a:rPr lang="en-US" sz="4400" b="1" spc="-1" dirty="0" err="1" smtClean="0">
                <a:solidFill>
                  <a:srgbClr val="000000"/>
                </a:solidFill>
                <a:uFill>
                  <a:solidFill>
                    <a:srgbClr val="FFFFFF"/>
                  </a:solidFill>
                </a:uFill>
                <a:latin typeface="Calibri"/>
              </a:rPr>
              <a:t>game_init.c</a:t>
            </a:r>
            <a:endParaRPr lang="en-US" sz="1800" b="0" strike="noStrike" spc="-1" dirty="0">
              <a:solidFill>
                <a:srgbClr val="000000"/>
              </a:solidFill>
              <a:uFill>
                <a:solidFill>
                  <a:srgbClr val="FFFFFF"/>
                </a:solidFill>
              </a:uFill>
              <a:latin typeface="Calibri"/>
            </a:endParaRPr>
          </a:p>
        </p:txBody>
      </p:sp>
      <p:sp>
        <p:nvSpPr>
          <p:cNvPr id="12" name="CustomShape 2"/>
          <p:cNvSpPr/>
          <p:nvPr/>
        </p:nvSpPr>
        <p:spPr>
          <a:xfrm>
            <a:off x="266305" y="892616"/>
            <a:ext cx="8471615" cy="54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Font typeface="Arial"/>
              <a:buChar char="•"/>
            </a:pPr>
            <a:r>
              <a:rPr lang="en-IE" sz="2400" spc="-1" dirty="0" smtClean="0">
                <a:solidFill>
                  <a:srgbClr val="000000"/>
                </a:solidFill>
                <a:uFill>
                  <a:solidFill>
                    <a:srgbClr val="FFFFFF"/>
                  </a:solidFill>
                </a:uFill>
                <a:latin typeface="Calibri"/>
              </a:rPr>
              <a:t>Contains the implementation of the method necessary to initialize the board.</a:t>
            </a:r>
          </a:p>
        </p:txBody>
      </p:sp>
      <p:cxnSp>
        <p:nvCxnSpPr>
          <p:cNvPr id="15" name="Straight Connector 14"/>
          <p:cNvCxnSpPr>
            <a:stCxn id="9" idx="3"/>
          </p:cNvCxnSpPr>
          <p:nvPr/>
        </p:nvCxnSpPr>
        <p:spPr>
          <a:xfrm flipV="1">
            <a:off x="5900262" y="2946400"/>
            <a:ext cx="449738" cy="55932"/>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371975" y="2131557"/>
            <a:ext cx="2645346" cy="1200329"/>
          </a:xfrm>
          <a:prstGeom prst="rect">
            <a:avLst/>
          </a:prstGeom>
          <a:noFill/>
        </p:spPr>
        <p:txBody>
          <a:bodyPr wrap="square" rtlCol="0">
            <a:spAutoFit/>
          </a:bodyPr>
          <a:lstStyle/>
          <a:p>
            <a:r>
              <a:rPr lang="en-US" dirty="0" smtClean="0"/>
              <a:t>Sets invalid squares</a:t>
            </a:r>
          </a:p>
          <a:p>
            <a:r>
              <a:rPr lang="en-US" dirty="0" smtClean="0"/>
              <a:t>(0,0), (0,1), (1,0), (0,7), (0,6), (1,7), (7,0). (6,0), (7,1), (7,7), (7,6), (6,7)</a:t>
            </a:r>
            <a:endParaRPr lang="en-US" dirty="0"/>
          </a:p>
        </p:txBody>
      </p:sp>
      <p:pic>
        <p:nvPicPr>
          <p:cNvPr id="3" name="Picture 2" descr="Screenshot 2020-03-24 at 19.24.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79" y="1717296"/>
            <a:ext cx="5319901" cy="5140704"/>
          </a:xfrm>
          <a:prstGeom prst="rect">
            <a:avLst/>
          </a:prstGeom>
        </p:spPr>
      </p:pic>
      <p:sp>
        <p:nvSpPr>
          <p:cNvPr id="9" name="Rectangle 8"/>
          <p:cNvSpPr/>
          <p:nvPr/>
        </p:nvSpPr>
        <p:spPr>
          <a:xfrm>
            <a:off x="266305" y="2093064"/>
            <a:ext cx="5633957" cy="1818536"/>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123841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0" y="41080"/>
            <a:ext cx="9143640" cy="936000"/>
          </a:xfrm>
          <a:prstGeom prst="rect">
            <a:avLst/>
          </a:prstGeom>
          <a:noFill/>
          <a:ln>
            <a:noFill/>
          </a:ln>
        </p:spPr>
        <p:txBody>
          <a:bodyPr anchor="ctr"/>
          <a:lstStyle/>
          <a:p>
            <a:pPr algn="ctr">
              <a:lnSpc>
                <a:spcPct val="100000"/>
              </a:lnSpc>
            </a:pPr>
            <a:r>
              <a:rPr lang="en-US" sz="4400" b="1" spc="-1" dirty="0" err="1" smtClean="0">
                <a:solidFill>
                  <a:srgbClr val="000000"/>
                </a:solidFill>
                <a:uFill>
                  <a:solidFill>
                    <a:srgbClr val="FFFFFF"/>
                  </a:solidFill>
                </a:uFill>
                <a:latin typeface="Calibri"/>
              </a:rPr>
              <a:t>game_init.c</a:t>
            </a:r>
            <a:endParaRPr lang="en-US" sz="1800" b="0" strike="noStrike" spc="-1" dirty="0">
              <a:solidFill>
                <a:srgbClr val="000000"/>
              </a:solidFill>
              <a:uFill>
                <a:solidFill>
                  <a:srgbClr val="FFFFFF"/>
                </a:solidFill>
              </a:uFill>
              <a:latin typeface="Calibri"/>
            </a:endParaRPr>
          </a:p>
        </p:txBody>
      </p:sp>
      <p:sp>
        <p:nvSpPr>
          <p:cNvPr id="12" name="CustomShape 2"/>
          <p:cNvSpPr/>
          <p:nvPr/>
        </p:nvSpPr>
        <p:spPr>
          <a:xfrm>
            <a:off x="266305" y="892616"/>
            <a:ext cx="8471615" cy="54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Font typeface="Arial"/>
              <a:buChar char="•"/>
            </a:pPr>
            <a:r>
              <a:rPr lang="en-IE" sz="2400" spc="-1" dirty="0" smtClean="0">
                <a:solidFill>
                  <a:srgbClr val="000000"/>
                </a:solidFill>
                <a:uFill>
                  <a:solidFill>
                    <a:srgbClr val="FFFFFF"/>
                  </a:solidFill>
                </a:uFill>
                <a:latin typeface="Calibri"/>
              </a:rPr>
              <a:t>Contains the implementation of the method necessary to initialize the board.</a:t>
            </a:r>
          </a:p>
        </p:txBody>
      </p:sp>
      <p:cxnSp>
        <p:nvCxnSpPr>
          <p:cNvPr id="15" name="Straight Connector 14"/>
          <p:cNvCxnSpPr>
            <a:stCxn id="9" idx="3"/>
          </p:cNvCxnSpPr>
          <p:nvPr/>
        </p:nvCxnSpPr>
        <p:spPr>
          <a:xfrm flipV="1">
            <a:off x="5871436" y="4739536"/>
            <a:ext cx="449738" cy="46746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371975" y="3886200"/>
            <a:ext cx="2645346" cy="923330"/>
          </a:xfrm>
          <a:prstGeom prst="rect">
            <a:avLst/>
          </a:prstGeom>
          <a:noFill/>
        </p:spPr>
        <p:txBody>
          <a:bodyPr wrap="square" rtlCol="0">
            <a:spAutoFit/>
          </a:bodyPr>
          <a:lstStyle/>
          <a:p>
            <a:r>
              <a:rPr lang="en-US" dirty="0" smtClean="0"/>
              <a:t>Sets empty squares and those that have RED and GREEN pieces.</a:t>
            </a:r>
          </a:p>
        </p:txBody>
      </p:sp>
      <p:pic>
        <p:nvPicPr>
          <p:cNvPr id="3" name="Picture 2" descr="Screenshot 2020-03-24 at 19.24.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79" y="1717296"/>
            <a:ext cx="5319901" cy="5140704"/>
          </a:xfrm>
          <a:prstGeom prst="rect">
            <a:avLst/>
          </a:prstGeom>
        </p:spPr>
      </p:pic>
      <p:sp>
        <p:nvSpPr>
          <p:cNvPr id="9" name="Rectangle 8"/>
          <p:cNvSpPr/>
          <p:nvPr/>
        </p:nvSpPr>
        <p:spPr>
          <a:xfrm>
            <a:off x="237479" y="3886200"/>
            <a:ext cx="5633957" cy="2641600"/>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119323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0" y="218880"/>
            <a:ext cx="9143640" cy="936000"/>
          </a:xfrm>
          <a:prstGeom prst="rect">
            <a:avLst/>
          </a:prstGeom>
          <a:noFill/>
          <a:ln>
            <a:noFill/>
          </a:ln>
        </p:spPr>
        <p:txBody>
          <a:bodyPr anchor="ctr"/>
          <a:lstStyle/>
          <a:p>
            <a:pPr algn="ctr">
              <a:lnSpc>
                <a:spcPct val="100000"/>
              </a:lnSpc>
            </a:pPr>
            <a:r>
              <a:rPr lang="en-US" sz="4400" b="1" spc="-1" dirty="0" err="1" smtClean="0">
                <a:solidFill>
                  <a:srgbClr val="000000"/>
                </a:solidFill>
                <a:uFill>
                  <a:solidFill>
                    <a:srgbClr val="FFFFFF"/>
                  </a:solidFill>
                </a:uFill>
                <a:latin typeface="Calibri"/>
              </a:rPr>
              <a:t>input_output.h</a:t>
            </a:r>
            <a:endParaRPr lang="en-US" sz="1800" b="0" strike="noStrike" spc="-1" dirty="0">
              <a:solidFill>
                <a:srgbClr val="000000"/>
              </a:solidFill>
              <a:uFill>
                <a:solidFill>
                  <a:srgbClr val="FFFFFF"/>
                </a:solidFill>
              </a:uFill>
              <a:latin typeface="Calibri"/>
            </a:endParaRPr>
          </a:p>
        </p:txBody>
      </p:sp>
      <p:sp>
        <p:nvSpPr>
          <p:cNvPr id="6" name="CustomShape 2"/>
          <p:cNvSpPr/>
          <p:nvPr/>
        </p:nvSpPr>
        <p:spPr>
          <a:xfrm>
            <a:off x="266305" y="1172016"/>
            <a:ext cx="8471615" cy="54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Font typeface="Arial"/>
              <a:buChar char="•"/>
            </a:pPr>
            <a:r>
              <a:rPr lang="en-US" sz="2400" spc="-1" dirty="0" smtClean="0">
                <a:solidFill>
                  <a:srgbClr val="000000"/>
                </a:solidFill>
                <a:uFill>
                  <a:solidFill>
                    <a:srgbClr val="FFFFFF"/>
                  </a:solidFill>
                </a:uFill>
              </a:rPr>
              <a:t>This header file contains </a:t>
            </a:r>
            <a:r>
              <a:rPr lang="en-US" sz="2400" spc="-1" dirty="0">
                <a:solidFill>
                  <a:srgbClr val="000000"/>
                </a:solidFill>
                <a:uFill>
                  <a:solidFill>
                    <a:srgbClr val="FFFFFF"/>
                  </a:solidFill>
                </a:uFill>
              </a:rPr>
              <a:t>the </a:t>
            </a:r>
            <a:r>
              <a:rPr lang="en-US" sz="2400" spc="-1" dirty="0" smtClean="0">
                <a:solidFill>
                  <a:srgbClr val="000000"/>
                </a:solidFill>
                <a:uFill>
                  <a:solidFill>
                    <a:srgbClr val="FFFFFF"/>
                  </a:solidFill>
                </a:uFill>
              </a:rPr>
              <a:t>prototypes of the methods </a:t>
            </a:r>
            <a:r>
              <a:rPr lang="en-US" sz="2400" spc="-1" dirty="0">
                <a:solidFill>
                  <a:srgbClr val="000000"/>
                </a:solidFill>
                <a:uFill>
                  <a:solidFill>
                    <a:srgbClr val="FFFFFF"/>
                  </a:solidFill>
                </a:uFill>
              </a:rPr>
              <a:t>to print on the standard output </a:t>
            </a:r>
            <a:r>
              <a:rPr lang="en-US" sz="2400" spc="-1" dirty="0" smtClean="0">
                <a:solidFill>
                  <a:srgbClr val="000000"/>
                </a:solidFill>
                <a:uFill>
                  <a:solidFill>
                    <a:srgbClr val="FFFFFF"/>
                  </a:solidFill>
                </a:uFill>
              </a:rPr>
              <a:t>and to require </a:t>
            </a:r>
            <a:r>
              <a:rPr lang="en-US" sz="2400" spc="-1" dirty="0">
                <a:solidFill>
                  <a:srgbClr val="000000"/>
                </a:solidFill>
                <a:uFill>
                  <a:solidFill>
                    <a:srgbClr val="FFFFFF"/>
                  </a:solidFill>
                </a:uFill>
              </a:rPr>
              <a:t>input from the </a:t>
            </a:r>
            <a:r>
              <a:rPr lang="en-US" sz="2400" spc="-1" dirty="0" smtClean="0">
                <a:solidFill>
                  <a:srgbClr val="000000"/>
                </a:solidFill>
                <a:uFill>
                  <a:solidFill>
                    <a:srgbClr val="FFFFFF"/>
                  </a:solidFill>
                </a:uFill>
              </a:rPr>
              <a:t>user.</a:t>
            </a:r>
          </a:p>
          <a:p>
            <a:pPr marL="457200" indent="-457200">
              <a:lnSpc>
                <a:spcPct val="100000"/>
              </a:lnSpc>
              <a:buFont typeface="Arial"/>
              <a:buChar char="•"/>
            </a:pPr>
            <a:endParaRPr lang="en-US" sz="2400" spc="-1" dirty="0" smtClean="0">
              <a:solidFill>
                <a:srgbClr val="000000"/>
              </a:solidFill>
              <a:uFill>
                <a:solidFill>
                  <a:srgbClr val="FFFFFF"/>
                </a:solidFill>
              </a:uFill>
              <a:latin typeface="Calibri"/>
            </a:endParaRPr>
          </a:p>
          <a:p>
            <a:pPr marL="457200" indent="-457200">
              <a:lnSpc>
                <a:spcPct val="100000"/>
              </a:lnSpc>
              <a:buFont typeface="Arial"/>
              <a:buChar char="•"/>
            </a:pPr>
            <a:r>
              <a:rPr lang="en-US" sz="2400" spc="-1" dirty="0" smtClean="0">
                <a:solidFill>
                  <a:srgbClr val="000000"/>
                </a:solidFill>
                <a:uFill>
                  <a:solidFill>
                    <a:srgbClr val="FFFFFF"/>
                  </a:solidFill>
                </a:uFill>
                <a:latin typeface="Calibri"/>
              </a:rPr>
              <a:t>At the moment it only contains the prototype of the method necessary to print the board</a:t>
            </a:r>
            <a:endParaRPr lang="en-IE" sz="2400" spc="-1" dirty="0" smtClean="0">
              <a:solidFill>
                <a:srgbClr val="000000"/>
              </a:solidFill>
              <a:uFill>
                <a:solidFill>
                  <a:srgbClr val="FFFFFF"/>
                </a:solidFill>
              </a:uFill>
              <a:latin typeface="Calibri"/>
            </a:endParaRPr>
          </a:p>
        </p:txBody>
      </p:sp>
      <p:pic>
        <p:nvPicPr>
          <p:cNvPr id="3" name="Picture 2" descr="Screenshot 2020-03-24 at 19.24.3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484" y="3582404"/>
            <a:ext cx="6960538" cy="1088615"/>
          </a:xfrm>
          <a:prstGeom prst="rect">
            <a:avLst/>
          </a:prstGeom>
        </p:spPr>
      </p:pic>
    </p:spTree>
    <p:extLst>
      <p:ext uri="{BB962C8B-B14F-4D97-AF65-F5344CB8AC3E}">
        <p14:creationId xmlns:p14="http://schemas.microsoft.com/office/powerpoint/2010/main" val="348471490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0" y="218880"/>
            <a:ext cx="9143640" cy="936000"/>
          </a:xfrm>
          <a:prstGeom prst="rect">
            <a:avLst/>
          </a:prstGeom>
          <a:noFill/>
          <a:ln>
            <a:noFill/>
          </a:ln>
        </p:spPr>
        <p:txBody>
          <a:bodyPr anchor="ctr"/>
          <a:lstStyle/>
          <a:p>
            <a:pPr algn="ctr">
              <a:lnSpc>
                <a:spcPct val="100000"/>
              </a:lnSpc>
            </a:pPr>
            <a:r>
              <a:rPr lang="en-US" sz="4400" b="1" spc="-1" dirty="0" err="1">
                <a:solidFill>
                  <a:srgbClr val="000000"/>
                </a:solidFill>
                <a:uFill>
                  <a:solidFill>
                    <a:srgbClr val="FFFFFF"/>
                  </a:solidFill>
                </a:uFill>
                <a:latin typeface="Calibri"/>
              </a:rPr>
              <a:t>i</a:t>
            </a:r>
            <a:r>
              <a:rPr lang="en-US" sz="4400" b="1" spc="-1" dirty="0" err="1" smtClean="0">
                <a:solidFill>
                  <a:srgbClr val="000000"/>
                </a:solidFill>
                <a:uFill>
                  <a:solidFill>
                    <a:srgbClr val="FFFFFF"/>
                  </a:solidFill>
                </a:uFill>
                <a:latin typeface="Calibri"/>
              </a:rPr>
              <a:t>nput_output.c</a:t>
            </a:r>
            <a:endParaRPr lang="en-US" sz="1800" b="0" strike="noStrike" spc="-1" dirty="0">
              <a:solidFill>
                <a:srgbClr val="000000"/>
              </a:solidFill>
              <a:uFill>
                <a:solidFill>
                  <a:srgbClr val="FFFFFF"/>
                </a:solidFill>
              </a:uFill>
              <a:latin typeface="Calibri"/>
            </a:endParaRPr>
          </a:p>
        </p:txBody>
      </p:sp>
      <p:sp>
        <p:nvSpPr>
          <p:cNvPr id="6" name="CustomShape 2"/>
          <p:cNvSpPr/>
          <p:nvPr/>
        </p:nvSpPr>
        <p:spPr>
          <a:xfrm>
            <a:off x="266305" y="1172016"/>
            <a:ext cx="8471615" cy="54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Font typeface="Arial"/>
              <a:buChar char="•"/>
            </a:pPr>
            <a:r>
              <a:rPr lang="en-IE" sz="2400" spc="-1" dirty="0" smtClean="0">
                <a:solidFill>
                  <a:srgbClr val="000000"/>
                </a:solidFill>
                <a:uFill>
                  <a:solidFill>
                    <a:srgbClr val="FFFFFF"/>
                  </a:solidFill>
                </a:uFill>
                <a:latin typeface="Calibri"/>
              </a:rPr>
              <a:t>This source file contains the implementation of the methods declared in </a:t>
            </a:r>
            <a:r>
              <a:rPr lang="en-IE" sz="2400" i="1" spc="-1" dirty="0" smtClean="0">
                <a:solidFill>
                  <a:srgbClr val="000000"/>
                </a:solidFill>
                <a:uFill>
                  <a:solidFill>
                    <a:srgbClr val="FFFFFF"/>
                  </a:solidFill>
                </a:uFill>
                <a:latin typeface="Calibri"/>
              </a:rPr>
              <a:t>input_output.h</a:t>
            </a:r>
            <a:r>
              <a:rPr lang="en-IE" sz="2400" spc="-1" dirty="0" smtClean="0">
                <a:solidFill>
                  <a:srgbClr val="000000"/>
                </a:solidFill>
                <a:uFill>
                  <a:solidFill>
                    <a:srgbClr val="FFFFFF"/>
                  </a:solidFill>
                </a:uFill>
                <a:latin typeface="Calibri"/>
              </a:rPr>
              <a:t>.</a:t>
            </a:r>
            <a:endParaRPr lang="en-IE" sz="2400" spc="-1" dirty="0">
              <a:solidFill>
                <a:srgbClr val="000000"/>
              </a:solidFill>
              <a:uFill>
                <a:solidFill>
                  <a:srgbClr val="FFFFFF"/>
                </a:solidFill>
              </a:uFill>
              <a:latin typeface="Calibri"/>
            </a:endParaRPr>
          </a:p>
          <a:p>
            <a:pPr marL="457200" indent="-457200">
              <a:lnSpc>
                <a:spcPct val="100000"/>
              </a:lnSpc>
              <a:buFont typeface="Arial"/>
              <a:buChar char="•"/>
            </a:pPr>
            <a:endParaRPr lang="en-IE" sz="2400" spc="-1" dirty="0" smtClean="0">
              <a:solidFill>
                <a:srgbClr val="000000"/>
              </a:solidFill>
              <a:uFill>
                <a:solidFill>
                  <a:srgbClr val="FFFFFF"/>
                </a:solidFill>
              </a:uFill>
              <a:latin typeface="Calibri"/>
            </a:endParaRPr>
          </a:p>
        </p:txBody>
      </p:sp>
      <p:sp>
        <p:nvSpPr>
          <p:cNvPr id="9" name="Rectangle 8"/>
          <p:cNvSpPr/>
          <p:nvPr/>
        </p:nvSpPr>
        <p:spPr>
          <a:xfrm>
            <a:off x="2199926" y="4221684"/>
            <a:ext cx="4025465" cy="1091198"/>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6225391" y="4690059"/>
            <a:ext cx="839412" cy="48838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3" name="Picture 2" descr="Screenshot 2020-03-24 at 19.24.5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03" y="2301645"/>
            <a:ext cx="6350000" cy="4508500"/>
          </a:xfrm>
          <a:prstGeom prst="rect">
            <a:avLst/>
          </a:prstGeom>
        </p:spPr>
      </p:pic>
    </p:spTree>
    <p:extLst>
      <p:ext uri="{BB962C8B-B14F-4D97-AF65-F5344CB8AC3E}">
        <p14:creationId xmlns:p14="http://schemas.microsoft.com/office/powerpoint/2010/main" val="14500563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0" y="218880"/>
            <a:ext cx="9143640" cy="936000"/>
          </a:xfrm>
          <a:prstGeom prst="rect">
            <a:avLst/>
          </a:prstGeom>
          <a:noFill/>
          <a:ln>
            <a:noFill/>
          </a:ln>
        </p:spPr>
        <p:txBody>
          <a:bodyPr anchor="ctr"/>
          <a:lstStyle/>
          <a:p>
            <a:pPr algn="ctr">
              <a:lnSpc>
                <a:spcPct val="100000"/>
              </a:lnSpc>
            </a:pPr>
            <a:r>
              <a:rPr lang="en-US" sz="4400" b="1" spc="-1" dirty="0" err="1">
                <a:solidFill>
                  <a:srgbClr val="000000"/>
                </a:solidFill>
                <a:uFill>
                  <a:solidFill>
                    <a:srgbClr val="FFFFFF"/>
                  </a:solidFill>
                </a:uFill>
                <a:latin typeface="Calibri"/>
              </a:rPr>
              <a:t>i</a:t>
            </a:r>
            <a:r>
              <a:rPr lang="en-US" sz="4400" b="1" spc="-1" dirty="0" err="1" smtClean="0">
                <a:solidFill>
                  <a:srgbClr val="000000"/>
                </a:solidFill>
                <a:uFill>
                  <a:solidFill>
                    <a:srgbClr val="FFFFFF"/>
                  </a:solidFill>
                </a:uFill>
                <a:latin typeface="Calibri"/>
              </a:rPr>
              <a:t>nput_output.c</a:t>
            </a:r>
            <a:endParaRPr lang="en-US" sz="1800" b="0" strike="noStrike" spc="-1" dirty="0">
              <a:solidFill>
                <a:srgbClr val="000000"/>
              </a:solidFill>
              <a:uFill>
                <a:solidFill>
                  <a:srgbClr val="FFFFFF"/>
                </a:solidFill>
              </a:uFill>
              <a:latin typeface="Calibri"/>
            </a:endParaRPr>
          </a:p>
        </p:txBody>
      </p:sp>
      <p:sp>
        <p:nvSpPr>
          <p:cNvPr id="6" name="CustomShape 2"/>
          <p:cNvSpPr/>
          <p:nvPr/>
        </p:nvSpPr>
        <p:spPr>
          <a:xfrm>
            <a:off x="266305" y="1172016"/>
            <a:ext cx="8471615" cy="54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Font typeface="Arial"/>
              <a:buChar char="•"/>
            </a:pPr>
            <a:r>
              <a:rPr lang="en-IE" sz="2400" spc="-1" dirty="0" smtClean="0">
                <a:solidFill>
                  <a:srgbClr val="000000"/>
                </a:solidFill>
                <a:uFill>
                  <a:solidFill>
                    <a:srgbClr val="FFFFFF"/>
                  </a:solidFill>
                </a:uFill>
                <a:latin typeface="Calibri"/>
              </a:rPr>
              <a:t>This source file contains the implementation of the methods declared in </a:t>
            </a:r>
            <a:r>
              <a:rPr lang="en-IE" sz="2400" i="1" spc="-1" dirty="0" smtClean="0">
                <a:solidFill>
                  <a:srgbClr val="000000"/>
                </a:solidFill>
                <a:uFill>
                  <a:solidFill>
                    <a:srgbClr val="FFFFFF"/>
                  </a:solidFill>
                </a:uFill>
                <a:latin typeface="Calibri"/>
              </a:rPr>
              <a:t>input_output.h</a:t>
            </a:r>
            <a:r>
              <a:rPr lang="en-IE" sz="2400" spc="-1" dirty="0" smtClean="0">
                <a:solidFill>
                  <a:srgbClr val="000000"/>
                </a:solidFill>
                <a:uFill>
                  <a:solidFill>
                    <a:srgbClr val="FFFFFF"/>
                  </a:solidFill>
                </a:uFill>
                <a:latin typeface="Calibri"/>
              </a:rPr>
              <a:t>.</a:t>
            </a:r>
            <a:endParaRPr lang="en-IE" sz="2400" spc="-1" dirty="0">
              <a:solidFill>
                <a:srgbClr val="000000"/>
              </a:solidFill>
              <a:uFill>
                <a:solidFill>
                  <a:srgbClr val="FFFFFF"/>
                </a:solidFill>
              </a:uFill>
              <a:latin typeface="Calibri"/>
            </a:endParaRPr>
          </a:p>
          <a:p>
            <a:pPr marL="457200" indent="-457200">
              <a:lnSpc>
                <a:spcPct val="100000"/>
              </a:lnSpc>
              <a:buFont typeface="Arial"/>
              <a:buChar char="•"/>
            </a:pPr>
            <a:endParaRPr lang="en-IE" sz="2400" spc="-1" dirty="0" smtClean="0">
              <a:solidFill>
                <a:srgbClr val="000000"/>
              </a:solidFill>
              <a:uFill>
                <a:solidFill>
                  <a:srgbClr val="FFFFFF"/>
                </a:solidFill>
              </a:uFill>
              <a:latin typeface="Calibri"/>
            </a:endParaRPr>
          </a:p>
        </p:txBody>
      </p:sp>
      <p:sp>
        <p:nvSpPr>
          <p:cNvPr id="9" name="Rectangle 8"/>
          <p:cNvSpPr/>
          <p:nvPr/>
        </p:nvSpPr>
        <p:spPr>
          <a:xfrm>
            <a:off x="2199926" y="4221684"/>
            <a:ext cx="4025465" cy="1091198"/>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6225391" y="4690059"/>
            <a:ext cx="839412" cy="48838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3" name="Picture 2" descr="Screenshot 2020-03-24 at 19.24.5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03" y="2301645"/>
            <a:ext cx="6350000" cy="4508500"/>
          </a:xfrm>
          <a:prstGeom prst="rect">
            <a:avLst/>
          </a:prstGeom>
        </p:spPr>
      </p:pic>
      <p:sp>
        <p:nvSpPr>
          <p:cNvPr id="12" name="Rectangle 11"/>
          <p:cNvSpPr/>
          <p:nvPr/>
        </p:nvSpPr>
        <p:spPr>
          <a:xfrm>
            <a:off x="2424736" y="3581501"/>
            <a:ext cx="1836148" cy="413450"/>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a:endCxn id="12" idx="3"/>
          </p:cNvCxnSpPr>
          <p:nvPr/>
        </p:nvCxnSpPr>
        <p:spPr>
          <a:xfrm flipH="1">
            <a:off x="4260884" y="3259507"/>
            <a:ext cx="2358020" cy="528719"/>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618904" y="2797842"/>
            <a:ext cx="2396667" cy="923330"/>
          </a:xfrm>
          <a:prstGeom prst="rect">
            <a:avLst/>
          </a:prstGeom>
          <a:noFill/>
        </p:spPr>
        <p:txBody>
          <a:bodyPr wrap="square" rtlCol="0">
            <a:spAutoFit/>
          </a:bodyPr>
          <a:lstStyle/>
          <a:p>
            <a:r>
              <a:rPr lang="en-US" i="1" dirty="0"/>
              <a:t>Valid empty squares are printed as |   |</a:t>
            </a:r>
          </a:p>
          <a:p>
            <a:endParaRPr lang="en-US" dirty="0"/>
          </a:p>
        </p:txBody>
      </p:sp>
    </p:spTree>
    <p:extLst>
      <p:ext uri="{BB962C8B-B14F-4D97-AF65-F5344CB8AC3E}">
        <p14:creationId xmlns:p14="http://schemas.microsoft.com/office/powerpoint/2010/main" val="220309177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0" y="218880"/>
            <a:ext cx="9143640" cy="936000"/>
          </a:xfrm>
          <a:prstGeom prst="rect">
            <a:avLst/>
          </a:prstGeom>
          <a:noFill/>
          <a:ln>
            <a:noFill/>
          </a:ln>
        </p:spPr>
        <p:txBody>
          <a:bodyPr anchor="ctr"/>
          <a:lstStyle/>
          <a:p>
            <a:pPr algn="ctr">
              <a:lnSpc>
                <a:spcPct val="100000"/>
              </a:lnSpc>
            </a:pPr>
            <a:r>
              <a:rPr lang="en-US" sz="4400" b="1" spc="-1" dirty="0" err="1">
                <a:solidFill>
                  <a:srgbClr val="000000"/>
                </a:solidFill>
                <a:uFill>
                  <a:solidFill>
                    <a:srgbClr val="FFFFFF"/>
                  </a:solidFill>
                </a:uFill>
                <a:latin typeface="Calibri"/>
              </a:rPr>
              <a:t>i</a:t>
            </a:r>
            <a:r>
              <a:rPr lang="en-US" sz="4400" b="1" spc="-1" dirty="0" err="1" smtClean="0">
                <a:solidFill>
                  <a:srgbClr val="000000"/>
                </a:solidFill>
                <a:uFill>
                  <a:solidFill>
                    <a:srgbClr val="FFFFFF"/>
                  </a:solidFill>
                </a:uFill>
                <a:latin typeface="Calibri"/>
              </a:rPr>
              <a:t>nput_output.c</a:t>
            </a:r>
            <a:endParaRPr lang="en-US" sz="1800" b="0" strike="noStrike" spc="-1" dirty="0">
              <a:solidFill>
                <a:srgbClr val="000000"/>
              </a:solidFill>
              <a:uFill>
                <a:solidFill>
                  <a:srgbClr val="FFFFFF"/>
                </a:solidFill>
              </a:uFill>
              <a:latin typeface="Calibri"/>
            </a:endParaRPr>
          </a:p>
        </p:txBody>
      </p:sp>
      <p:sp>
        <p:nvSpPr>
          <p:cNvPr id="6" name="CustomShape 2"/>
          <p:cNvSpPr/>
          <p:nvPr/>
        </p:nvSpPr>
        <p:spPr>
          <a:xfrm>
            <a:off x="266305" y="1172016"/>
            <a:ext cx="8471615" cy="54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Font typeface="Arial"/>
              <a:buChar char="•"/>
            </a:pPr>
            <a:r>
              <a:rPr lang="en-IE" sz="2400" spc="-1" dirty="0" smtClean="0">
                <a:solidFill>
                  <a:srgbClr val="000000"/>
                </a:solidFill>
                <a:uFill>
                  <a:solidFill>
                    <a:srgbClr val="FFFFFF"/>
                  </a:solidFill>
                </a:uFill>
                <a:latin typeface="Calibri"/>
              </a:rPr>
              <a:t>This source file contains the implementation of the methods declared in </a:t>
            </a:r>
            <a:r>
              <a:rPr lang="en-IE" sz="2400" i="1" spc="-1" dirty="0" smtClean="0">
                <a:solidFill>
                  <a:srgbClr val="000000"/>
                </a:solidFill>
                <a:uFill>
                  <a:solidFill>
                    <a:srgbClr val="FFFFFF"/>
                  </a:solidFill>
                </a:uFill>
                <a:latin typeface="Calibri"/>
              </a:rPr>
              <a:t>input_output.h</a:t>
            </a:r>
            <a:r>
              <a:rPr lang="en-IE" sz="2400" spc="-1" dirty="0" smtClean="0">
                <a:solidFill>
                  <a:srgbClr val="000000"/>
                </a:solidFill>
                <a:uFill>
                  <a:solidFill>
                    <a:srgbClr val="FFFFFF"/>
                  </a:solidFill>
                </a:uFill>
                <a:latin typeface="Calibri"/>
              </a:rPr>
              <a:t>.</a:t>
            </a:r>
            <a:endParaRPr lang="en-IE" sz="2400" spc="-1" dirty="0">
              <a:solidFill>
                <a:srgbClr val="000000"/>
              </a:solidFill>
              <a:uFill>
                <a:solidFill>
                  <a:srgbClr val="FFFFFF"/>
                </a:solidFill>
              </a:uFill>
              <a:latin typeface="Calibri"/>
            </a:endParaRPr>
          </a:p>
          <a:p>
            <a:pPr marL="457200" indent="-457200">
              <a:lnSpc>
                <a:spcPct val="100000"/>
              </a:lnSpc>
              <a:buFont typeface="Arial"/>
              <a:buChar char="•"/>
            </a:pPr>
            <a:endParaRPr lang="en-IE" sz="2400" spc="-1" dirty="0" smtClean="0">
              <a:solidFill>
                <a:srgbClr val="000000"/>
              </a:solidFill>
              <a:uFill>
                <a:solidFill>
                  <a:srgbClr val="FFFFFF"/>
                </a:solidFill>
              </a:uFill>
              <a:latin typeface="Calibri"/>
            </a:endParaRPr>
          </a:p>
        </p:txBody>
      </p:sp>
      <p:sp>
        <p:nvSpPr>
          <p:cNvPr id="9" name="Rectangle 8"/>
          <p:cNvSpPr/>
          <p:nvPr/>
        </p:nvSpPr>
        <p:spPr>
          <a:xfrm>
            <a:off x="2199926" y="4221684"/>
            <a:ext cx="4025465" cy="1091198"/>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6225391" y="4690059"/>
            <a:ext cx="839412" cy="48838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3" name="Picture 2" descr="Screenshot 2020-03-24 at 19.24.5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03" y="2301645"/>
            <a:ext cx="6350000" cy="4508500"/>
          </a:xfrm>
          <a:prstGeom prst="rect">
            <a:avLst/>
          </a:prstGeom>
        </p:spPr>
      </p:pic>
      <p:sp>
        <p:nvSpPr>
          <p:cNvPr id="12" name="Rectangle 11"/>
          <p:cNvSpPr/>
          <p:nvPr/>
        </p:nvSpPr>
        <p:spPr>
          <a:xfrm>
            <a:off x="2424735" y="4043166"/>
            <a:ext cx="4028046" cy="646893"/>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a:endCxn id="12" idx="3"/>
          </p:cNvCxnSpPr>
          <p:nvPr/>
        </p:nvCxnSpPr>
        <p:spPr>
          <a:xfrm flipH="1">
            <a:off x="6452781" y="4043166"/>
            <a:ext cx="798916" cy="32344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618904" y="2797842"/>
            <a:ext cx="2396667" cy="1200329"/>
          </a:xfrm>
          <a:prstGeom prst="rect">
            <a:avLst/>
          </a:prstGeom>
          <a:noFill/>
        </p:spPr>
        <p:txBody>
          <a:bodyPr wrap="square" rtlCol="0">
            <a:spAutoFit/>
          </a:bodyPr>
          <a:lstStyle/>
          <a:p>
            <a:r>
              <a:rPr lang="en-US" i="1" dirty="0" smtClean="0"/>
              <a:t>Valid </a:t>
            </a:r>
            <a:r>
              <a:rPr lang="en-US" i="1" dirty="0"/>
              <a:t>squares with a GREEN piece are printed as | G |</a:t>
            </a:r>
          </a:p>
          <a:p>
            <a:endParaRPr lang="en-US" dirty="0"/>
          </a:p>
        </p:txBody>
      </p:sp>
    </p:spTree>
    <p:extLst>
      <p:ext uri="{BB962C8B-B14F-4D97-AF65-F5344CB8AC3E}">
        <p14:creationId xmlns:p14="http://schemas.microsoft.com/office/powerpoint/2010/main" val="14180448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0" y="45684"/>
            <a:ext cx="9143640" cy="936000"/>
          </a:xfrm>
          <a:prstGeom prst="rect">
            <a:avLst/>
          </a:prstGeom>
          <a:noFill/>
          <a:ln>
            <a:noFill/>
          </a:ln>
        </p:spPr>
        <p:txBody>
          <a:bodyPr anchor="ctr"/>
          <a:lstStyle/>
          <a:p>
            <a:pPr algn="ctr">
              <a:lnSpc>
                <a:spcPct val="100000"/>
              </a:lnSpc>
            </a:pPr>
            <a:r>
              <a:rPr lang="en-US" sz="4400" b="1" strike="noStrike" spc="-1" dirty="0" smtClean="0">
                <a:solidFill>
                  <a:srgbClr val="000000"/>
                </a:solidFill>
                <a:uFill>
                  <a:solidFill>
                    <a:srgbClr val="FFFFFF"/>
                  </a:solidFill>
                </a:uFill>
                <a:latin typeface="Calibri"/>
              </a:rPr>
              <a:t>What You Need to Do in this LAB  </a:t>
            </a:r>
            <a:endParaRPr lang="en-US" sz="1800" b="0" strike="noStrike" spc="-1" dirty="0">
              <a:solidFill>
                <a:srgbClr val="000000"/>
              </a:solidFill>
              <a:uFill>
                <a:solidFill>
                  <a:srgbClr val="FFFFFF"/>
                </a:solidFill>
              </a:uFill>
              <a:latin typeface="Calibri"/>
            </a:endParaRPr>
          </a:p>
        </p:txBody>
      </p:sp>
      <p:sp>
        <p:nvSpPr>
          <p:cNvPr id="8" name="CustomShape 2"/>
          <p:cNvSpPr/>
          <p:nvPr/>
        </p:nvSpPr>
        <p:spPr>
          <a:xfrm>
            <a:off x="266305" y="924329"/>
            <a:ext cx="8471615" cy="55003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buFont typeface="+mj-lt"/>
              <a:buAutoNum type="arabicPeriod"/>
            </a:pPr>
            <a:r>
              <a:rPr lang="x-none" sz="2400" spc="-1" dirty="0" smtClean="0">
                <a:solidFill>
                  <a:srgbClr val="000000"/>
                </a:solidFill>
                <a:uFill>
                  <a:solidFill>
                    <a:srgbClr val="FFFFFF"/>
                  </a:solidFill>
                </a:uFill>
                <a:latin typeface="Calibri"/>
              </a:rPr>
              <a:t>Download the C</a:t>
            </a:r>
            <a:r>
              <a:rPr lang="en-US" sz="2400" spc="-1" dirty="0">
                <a:solidFill>
                  <a:srgbClr val="000000"/>
                </a:solidFill>
                <a:uFill>
                  <a:solidFill>
                    <a:srgbClr val="FFFFFF"/>
                  </a:solidFill>
                </a:uFill>
                <a:latin typeface="Calibri"/>
              </a:rPr>
              <a:t>L</a:t>
            </a:r>
            <a:r>
              <a:rPr lang="x-none" sz="2400" spc="-1" dirty="0" smtClean="0">
                <a:solidFill>
                  <a:srgbClr val="000000"/>
                </a:solidFill>
                <a:uFill>
                  <a:solidFill>
                    <a:srgbClr val="FFFFFF"/>
                  </a:solidFill>
                </a:uFill>
                <a:latin typeface="Calibri"/>
              </a:rPr>
              <a:t>ion project provided in </a:t>
            </a:r>
            <a:r>
              <a:rPr lang="x-none" sz="2400" i="1" spc="-1" dirty="0" smtClean="0">
                <a:solidFill>
                  <a:srgbClr val="000000"/>
                </a:solidFill>
                <a:uFill>
                  <a:solidFill>
                    <a:srgbClr val="FFFFFF"/>
                  </a:solidFill>
                </a:uFill>
                <a:latin typeface="Calibri"/>
              </a:rPr>
              <a:t>Week 8 &gt;&gt; Practical March 27 &gt;&gt; Focus.zip</a:t>
            </a:r>
          </a:p>
          <a:p>
            <a:pPr marL="457200" indent="-457200">
              <a:buFont typeface="+mj-lt"/>
              <a:buAutoNum type="arabicPeriod"/>
            </a:pPr>
            <a:endParaRPr lang="x-none" sz="600" i="1" spc="-1" dirty="0" smtClean="0">
              <a:solidFill>
                <a:srgbClr val="000000"/>
              </a:solidFill>
              <a:uFill>
                <a:solidFill>
                  <a:srgbClr val="FFFFFF"/>
                </a:solidFill>
              </a:uFill>
              <a:latin typeface="Calibri"/>
            </a:endParaRPr>
          </a:p>
          <a:p>
            <a:pPr marL="457200" indent="-457200">
              <a:buFont typeface="+mj-lt"/>
              <a:buAutoNum type="arabicPeriod"/>
            </a:pPr>
            <a:r>
              <a:rPr lang="x-none" sz="2400" spc="-1" dirty="0" smtClean="0">
                <a:solidFill>
                  <a:srgbClr val="000000"/>
                </a:solidFill>
                <a:uFill>
                  <a:solidFill>
                    <a:srgbClr val="FFFFFF"/>
                  </a:solidFill>
                </a:uFill>
                <a:latin typeface="Calibri"/>
              </a:rPr>
              <a:t>Import the project in C</a:t>
            </a:r>
            <a:r>
              <a:rPr lang="en-US" sz="2400" spc="-1" dirty="0" smtClean="0">
                <a:solidFill>
                  <a:srgbClr val="000000"/>
                </a:solidFill>
                <a:uFill>
                  <a:solidFill>
                    <a:srgbClr val="FFFFFF"/>
                  </a:solidFill>
                </a:uFill>
                <a:latin typeface="Calibri"/>
              </a:rPr>
              <a:t>Lion and familiarize with the code</a:t>
            </a:r>
          </a:p>
          <a:p>
            <a:pPr marL="914400" lvl="1" indent="-457200">
              <a:buFont typeface="Lucida Grande"/>
              <a:buChar char="-"/>
            </a:pPr>
            <a:r>
              <a:rPr lang="en-US" sz="2000" b="1" spc="-1" dirty="0" smtClean="0">
                <a:solidFill>
                  <a:srgbClr val="FF0000"/>
                </a:solidFill>
                <a:uFill>
                  <a:solidFill>
                    <a:srgbClr val="FFFFFF"/>
                  </a:solidFill>
                </a:uFill>
              </a:rPr>
              <a:t>TO </a:t>
            </a:r>
            <a:r>
              <a:rPr lang="en-US" sz="2000" b="1" spc="-1" dirty="0">
                <a:solidFill>
                  <a:srgbClr val="FF0000"/>
                </a:solidFill>
                <a:uFill>
                  <a:solidFill>
                    <a:srgbClr val="FFFFFF"/>
                  </a:solidFill>
                </a:uFill>
              </a:rPr>
              <a:t>UNDERSTAND THE CODE YOU WILL NEED TO READ THE </a:t>
            </a:r>
            <a:r>
              <a:rPr lang="en-US" sz="2000" b="1" spc="-1" dirty="0" smtClean="0">
                <a:solidFill>
                  <a:srgbClr val="FF0000"/>
                </a:solidFill>
                <a:uFill>
                  <a:solidFill>
                    <a:srgbClr val="FFFFFF"/>
                  </a:solidFill>
                </a:uFill>
              </a:rPr>
              <a:t>REST of the slides AND the </a:t>
            </a:r>
            <a:r>
              <a:rPr lang="en-US" sz="2000" b="1" spc="-1" dirty="0">
                <a:solidFill>
                  <a:srgbClr val="FF0000"/>
                </a:solidFill>
                <a:uFill>
                  <a:solidFill>
                    <a:srgbClr val="FFFFFF"/>
                  </a:solidFill>
                </a:uFill>
              </a:rPr>
              <a:t>COMMENTS PROVIDED IN THE SOURCE </a:t>
            </a:r>
            <a:r>
              <a:rPr lang="en-US" sz="2000" b="1" spc="-1" dirty="0" smtClean="0">
                <a:solidFill>
                  <a:srgbClr val="FF0000"/>
                </a:solidFill>
                <a:uFill>
                  <a:solidFill>
                    <a:srgbClr val="FFFFFF"/>
                  </a:solidFill>
                </a:uFill>
              </a:rPr>
              <a:t>FILES</a:t>
            </a:r>
            <a:endParaRPr lang="en-US" sz="2000" spc="-1" dirty="0" smtClean="0">
              <a:solidFill>
                <a:srgbClr val="000000"/>
              </a:solidFill>
              <a:uFill>
                <a:solidFill>
                  <a:srgbClr val="FFFFFF"/>
                </a:solidFill>
              </a:uFill>
              <a:latin typeface="Calibri"/>
            </a:endParaRPr>
          </a:p>
          <a:p>
            <a:pPr marL="457200" indent="-457200">
              <a:buFont typeface="+mj-lt"/>
              <a:buAutoNum type="arabicPeriod"/>
            </a:pPr>
            <a:endParaRPr lang="en-US" sz="600" spc="-1" dirty="0">
              <a:solidFill>
                <a:srgbClr val="000000"/>
              </a:solidFill>
              <a:uFill>
                <a:solidFill>
                  <a:srgbClr val="FFFFFF"/>
                </a:solidFill>
              </a:uFill>
              <a:latin typeface="Calibri"/>
            </a:endParaRPr>
          </a:p>
          <a:p>
            <a:pPr marL="457200" indent="-457200">
              <a:buFont typeface="+mj-lt"/>
              <a:buAutoNum type="arabicPeriod"/>
            </a:pPr>
            <a:r>
              <a:rPr lang="en-IE" sz="2400" spc="-1" dirty="0">
                <a:solidFill>
                  <a:srgbClr val="000000"/>
                </a:solidFill>
                <a:uFill>
                  <a:solidFill>
                    <a:srgbClr val="FFFFFF"/>
                  </a:solidFill>
                </a:uFill>
              </a:rPr>
              <a:t>Implement the data structure necessary to define the  players in </a:t>
            </a:r>
            <a:r>
              <a:rPr lang="en-IE" sz="2400" i="1" spc="-1" dirty="0" smtClean="0">
                <a:solidFill>
                  <a:srgbClr val="000000"/>
                </a:solidFill>
                <a:uFill>
                  <a:solidFill>
                    <a:srgbClr val="FFFFFF"/>
                  </a:solidFill>
                </a:uFill>
              </a:rPr>
              <a:t>game_init.h</a:t>
            </a:r>
          </a:p>
          <a:p>
            <a:pPr marL="914400" lvl="1" indent="-457200">
              <a:buFont typeface="Arial"/>
              <a:buChar char="•"/>
            </a:pPr>
            <a:r>
              <a:rPr lang="en-US" spc="-1" dirty="0">
                <a:solidFill>
                  <a:srgbClr val="000000"/>
                </a:solidFill>
                <a:uFill>
                  <a:solidFill>
                    <a:srgbClr val="FFFFFF"/>
                  </a:solidFill>
                </a:uFill>
              </a:rPr>
              <a:t>Players should be characterized by: name, color, number of own pieces accumulated, number of adversary’s pieces captured.</a:t>
            </a:r>
          </a:p>
          <a:p>
            <a:endParaRPr lang="en-IE" sz="600" i="1" spc="-1" dirty="0">
              <a:solidFill>
                <a:srgbClr val="000000"/>
              </a:solidFill>
              <a:uFill>
                <a:solidFill>
                  <a:srgbClr val="FFFFFF"/>
                </a:solidFill>
              </a:uFill>
            </a:endParaRPr>
          </a:p>
          <a:p>
            <a:pPr marL="457200" indent="-457200">
              <a:buFont typeface="+mj-lt"/>
              <a:buAutoNum type="arabicPeriod"/>
            </a:pPr>
            <a:r>
              <a:rPr lang="en-IE" sz="2400" spc="-1" dirty="0">
                <a:solidFill>
                  <a:srgbClr val="000000"/>
                </a:solidFill>
                <a:uFill>
                  <a:solidFill>
                    <a:srgbClr val="FFFFFF"/>
                  </a:solidFill>
                </a:uFill>
              </a:rPr>
              <a:t>Implement method </a:t>
            </a:r>
            <a:r>
              <a:rPr lang="en-IE" sz="2400" i="1" spc="-1" dirty="0" smtClean="0">
                <a:solidFill>
                  <a:srgbClr val="000000"/>
                </a:solidFill>
                <a:uFill>
                  <a:solidFill>
                    <a:srgbClr val="FFFFFF"/>
                  </a:solidFill>
                </a:uFill>
              </a:rPr>
              <a:t>initialize_players</a:t>
            </a:r>
          </a:p>
          <a:p>
            <a:pPr marL="457200" indent="-457200">
              <a:buFont typeface="+mj-lt"/>
              <a:buAutoNum type="arabicPeriod"/>
            </a:pPr>
            <a:endParaRPr lang="en-IE" sz="600" i="1" spc="-1" dirty="0">
              <a:solidFill>
                <a:srgbClr val="000000"/>
              </a:solidFill>
              <a:uFill>
                <a:solidFill>
                  <a:srgbClr val="FFFFFF"/>
                </a:solidFill>
              </a:uFill>
            </a:endParaRPr>
          </a:p>
          <a:p>
            <a:pPr marL="457200" indent="-457200">
              <a:buFont typeface="+mj-lt"/>
              <a:buAutoNum type="arabicPeriod"/>
            </a:pPr>
            <a:r>
              <a:rPr lang="en-IE" sz="2400" i="1" spc="-1" dirty="0" smtClean="0">
                <a:solidFill>
                  <a:srgbClr val="000000"/>
                </a:solidFill>
                <a:uFill>
                  <a:solidFill>
                    <a:srgbClr val="FFFFFF"/>
                  </a:solidFill>
                </a:uFill>
              </a:rPr>
              <a:t>Implement a new method to visualize the size of the stacks  in each square of the board.</a:t>
            </a:r>
            <a:endParaRPr lang="en-IE" sz="2400" i="1" spc="-1" dirty="0" smtClean="0">
              <a:solidFill>
                <a:srgbClr val="000000"/>
              </a:solidFill>
              <a:uFill>
                <a:solidFill>
                  <a:srgbClr val="FFFFFF"/>
                </a:solidFill>
              </a:uFill>
            </a:endParaRPr>
          </a:p>
          <a:p>
            <a:pPr marL="457200" indent="-457200">
              <a:buFont typeface="+mj-lt"/>
              <a:buAutoNum type="arabicPeriod"/>
            </a:pPr>
            <a:endParaRPr lang="en-IE" sz="600" i="1" spc="-1" dirty="0">
              <a:solidFill>
                <a:srgbClr val="000000"/>
              </a:solidFill>
              <a:uFill>
                <a:solidFill>
                  <a:srgbClr val="FFFFFF"/>
                </a:solidFill>
              </a:uFill>
            </a:endParaRPr>
          </a:p>
          <a:p>
            <a:pPr marL="457200" indent="-457200">
              <a:buFont typeface="+mj-lt"/>
              <a:buAutoNum type="arabicPeriod"/>
            </a:pPr>
            <a:r>
              <a:rPr lang="en-IE" sz="2400" spc="-1" dirty="0" smtClean="0">
                <a:solidFill>
                  <a:srgbClr val="000000"/>
                </a:solidFill>
                <a:uFill>
                  <a:solidFill>
                    <a:srgbClr val="FFFFFF"/>
                  </a:solidFill>
                </a:uFill>
              </a:rPr>
              <a:t>Between 12 and 1pm you should fill the QUIZ  in Week 8 &gt;&gt; Practical March 27. This will be used to take note of your attendance.</a:t>
            </a:r>
            <a:endParaRPr lang="en-IE" sz="2400" spc="-1" dirty="0">
              <a:solidFill>
                <a:srgbClr val="000000"/>
              </a:solidFill>
              <a:uFill>
                <a:solidFill>
                  <a:srgbClr val="FFFFFF"/>
                </a:solidFill>
              </a:uFill>
            </a:endParaRPr>
          </a:p>
          <a:p>
            <a:pPr marL="457200" indent="-457200">
              <a:buFont typeface="+mj-lt"/>
              <a:buAutoNum type="arabicPeriod"/>
            </a:pPr>
            <a:endParaRPr lang="en-US" sz="2400" spc="-1" dirty="0" smtClean="0">
              <a:solidFill>
                <a:srgbClr val="000000"/>
              </a:solidFill>
              <a:uFill>
                <a:solidFill>
                  <a:srgbClr val="FFFFFF"/>
                </a:solidFill>
              </a:uFill>
              <a:latin typeface="Calibri"/>
            </a:endParaRPr>
          </a:p>
          <a:p>
            <a:pPr marL="457200" indent="-457200">
              <a:buFont typeface="+mj-lt"/>
              <a:buAutoNum type="arabicPeriod"/>
            </a:pPr>
            <a:endParaRPr lang="en-US" sz="2400" spc="-1" dirty="0" smtClean="0">
              <a:solidFill>
                <a:srgbClr val="000000"/>
              </a:solidFill>
              <a:uFill>
                <a:solidFill>
                  <a:srgbClr val="FFFFFF"/>
                </a:solidFill>
              </a:uFill>
              <a:latin typeface="Calibri"/>
            </a:endParaRPr>
          </a:p>
          <a:p>
            <a:endParaRPr lang="en-US" sz="2400" spc="-1" dirty="0">
              <a:solidFill>
                <a:srgbClr val="000000"/>
              </a:solidFill>
              <a:uFill>
                <a:solidFill>
                  <a:srgbClr val="FFFFFF"/>
                </a:solidFill>
              </a:uFill>
              <a:latin typeface="Calibri"/>
            </a:endParaRPr>
          </a:p>
          <a:p>
            <a:pPr marL="457200" indent="-457200">
              <a:buFont typeface="+mj-lt"/>
              <a:buAutoNum type="arabicPeriod"/>
            </a:pPr>
            <a:endParaRPr lang="en-US" sz="2400" spc="-1" dirty="0">
              <a:solidFill>
                <a:srgbClr val="000000"/>
              </a:solidFill>
              <a:uFill>
                <a:solidFill>
                  <a:srgbClr val="FFFFFF"/>
                </a:solidFill>
              </a:uFill>
              <a:latin typeface="Calibri"/>
            </a:endParaRPr>
          </a:p>
          <a:p>
            <a:endParaRPr lang="en-US" sz="2400" spc="-1" dirty="0" smtClean="0">
              <a:solidFill>
                <a:srgbClr val="000000"/>
              </a:solidFill>
              <a:uFill>
                <a:solidFill>
                  <a:srgbClr val="FFFFFF"/>
                </a:solidFill>
              </a:uFill>
              <a:latin typeface="Calibri"/>
            </a:endParaRPr>
          </a:p>
          <a:p>
            <a:pPr lvl="1"/>
            <a:endParaRPr lang="x-none" sz="2400" b="1" spc="-1" dirty="0" smtClean="0">
              <a:solidFill>
                <a:srgbClr val="000000"/>
              </a:solidFill>
              <a:uFill>
                <a:solidFill>
                  <a:srgbClr val="FFFFFF"/>
                </a:solidFill>
              </a:uFill>
              <a:latin typeface="Calibri"/>
            </a:endParaRPr>
          </a:p>
          <a:p>
            <a:pPr marL="914400" lvl="1" indent="-457200">
              <a:buFont typeface="Arial"/>
              <a:buChar char="•"/>
            </a:pPr>
            <a:endParaRPr lang="en-US" sz="2400" spc="-1" dirty="0" smtClean="0">
              <a:solidFill>
                <a:srgbClr val="000000"/>
              </a:solidFill>
              <a:uFill>
                <a:solidFill>
                  <a:srgbClr val="FFFFFF"/>
                </a:solidFill>
              </a:uFill>
              <a:latin typeface="Calibri"/>
            </a:endParaRPr>
          </a:p>
        </p:txBody>
      </p:sp>
    </p:spTree>
    <p:extLst>
      <p:ext uri="{BB962C8B-B14F-4D97-AF65-F5344CB8AC3E}">
        <p14:creationId xmlns:p14="http://schemas.microsoft.com/office/powerpoint/2010/main" val="39330636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0" y="218880"/>
            <a:ext cx="9143640" cy="936000"/>
          </a:xfrm>
          <a:prstGeom prst="rect">
            <a:avLst/>
          </a:prstGeom>
          <a:noFill/>
          <a:ln>
            <a:noFill/>
          </a:ln>
        </p:spPr>
        <p:txBody>
          <a:bodyPr anchor="ctr"/>
          <a:lstStyle/>
          <a:p>
            <a:pPr algn="ctr">
              <a:lnSpc>
                <a:spcPct val="100000"/>
              </a:lnSpc>
            </a:pPr>
            <a:r>
              <a:rPr lang="en-US" sz="4400" b="1" spc="-1" dirty="0" err="1">
                <a:solidFill>
                  <a:srgbClr val="000000"/>
                </a:solidFill>
                <a:uFill>
                  <a:solidFill>
                    <a:srgbClr val="FFFFFF"/>
                  </a:solidFill>
                </a:uFill>
                <a:latin typeface="Calibri"/>
              </a:rPr>
              <a:t>i</a:t>
            </a:r>
            <a:r>
              <a:rPr lang="en-US" sz="4400" b="1" spc="-1" dirty="0" err="1" smtClean="0">
                <a:solidFill>
                  <a:srgbClr val="000000"/>
                </a:solidFill>
                <a:uFill>
                  <a:solidFill>
                    <a:srgbClr val="FFFFFF"/>
                  </a:solidFill>
                </a:uFill>
                <a:latin typeface="Calibri"/>
              </a:rPr>
              <a:t>nput_output.c</a:t>
            </a:r>
            <a:endParaRPr lang="en-US" sz="1800" b="0" strike="noStrike" spc="-1" dirty="0">
              <a:solidFill>
                <a:srgbClr val="000000"/>
              </a:solidFill>
              <a:uFill>
                <a:solidFill>
                  <a:srgbClr val="FFFFFF"/>
                </a:solidFill>
              </a:uFill>
              <a:latin typeface="Calibri"/>
            </a:endParaRPr>
          </a:p>
        </p:txBody>
      </p:sp>
      <p:sp>
        <p:nvSpPr>
          <p:cNvPr id="6" name="CustomShape 2"/>
          <p:cNvSpPr/>
          <p:nvPr/>
        </p:nvSpPr>
        <p:spPr>
          <a:xfrm>
            <a:off x="266305" y="1172016"/>
            <a:ext cx="8471615" cy="54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Font typeface="Arial"/>
              <a:buChar char="•"/>
            </a:pPr>
            <a:r>
              <a:rPr lang="en-IE" sz="2400" spc="-1" dirty="0" smtClean="0">
                <a:solidFill>
                  <a:srgbClr val="000000"/>
                </a:solidFill>
                <a:uFill>
                  <a:solidFill>
                    <a:srgbClr val="FFFFFF"/>
                  </a:solidFill>
                </a:uFill>
                <a:latin typeface="Calibri"/>
              </a:rPr>
              <a:t>This source file contains the implementation of the methods declared in </a:t>
            </a:r>
            <a:r>
              <a:rPr lang="en-IE" sz="2400" i="1" spc="-1" dirty="0" smtClean="0">
                <a:solidFill>
                  <a:srgbClr val="000000"/>
                </a:solidFill>
                <a:uFill>
                  <a:solidFill>
                    <a:srgbClr val="FFFFFF"/>
                  </a:solidFill>
                </a:uFill>
                <a:latin typeface="Calibri"/>
              </a:rPr>
              <a:t>input_output.h</a:t>
            </a:r>
            <a:r>
              <a:rPr lang="en-IE" sz="2400" spc="-1" dirty="0" smtClean="0">
                <a:solidFill>
                  <a:srgbClr val="000000"/>
                </a:solidFill>
                <a:uFill>
                  <a:solidFill>
                    <a:srgbClr val="FFFFFF"/>
                  </a:solidFill>
                </a:uFill>
                <a:latin typeface="Calibri"/>
              </a:rPr>
              <a:t>.</a:t>
            </a:r>
            <a:endParaRPr lang="en-IE" sz="2400" spc="-1" dirty="0">
              <a:solidFill>
                <a:srgbClr val="000000"/>
              </a:solidFill>
              <a:uFill>
                <a:solidFill>
                  <a:srgbClr val="FFFFFF"/>
                </a:solidFill>
              </a:uFill>
              <a:latin typeface="Calibri"/>
            </a:endParaRPr>
          </a:p>
          <a:p>
            <a:pPr marL="457200" indent="-457200">
              <a:lnSpc>
                <a:spcPct val="100000"/>
              </a:lnSpc>
              <a:buFont typeface="Arial"/>
              <a:buChar char="•"/>
            </a:pPr>
            <a:endParaRPr lang="en-IE" sz="2400" spc="-1" dirty="0" smtClean="0">
              <a:solidFill>
                <a:srgbClr val="000000"/>
              </a:solidFill>
              <a:uFill>
                <a:solidFill>
                  <a:srgbClr val="FFFFFF"/>
                </a:solidFill>
              </a:uFill>
              <a:latin typeface="Calibri"/>
            </a:endParaRPr>
          </a:p>
        </p:txBody>
      </p:sp>
      <p:sp>
        <p:nvSpPr>
          <p:cNvPr id="9" name="Rectangle 8"/>
          <p:cNvSpPr/>
          <p:nvPr/>
        </p:nvSpPr>
        <p:spPr>
          <a:xfrm>
            <a:off x="2199926" y="4221684"/>
            <a:ext cx="4025465" cy="1091198"/>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6225391" y="4690059"/>
            <a:ext cx="839412" cy="48838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3" name="Picture 2" descr="Screenshot 2020-03-24 at 19.24.5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03" y="2301645"/>
            <a:ext cx="6350000" cy="4508500"/>
          </a:xfrm>
          <a:prstGeom prst="rect">
            <a:avLst/>
          </a:prstGeom>
        </p:spPr>
      </p:pic>
      <p:sp>
        <p:nvSpPr>
          <p:cNvPr id="12" name="Rectangle 11"/>
          <p:cNvSpPr/>
          <p:nvPr/>
        </p:nvSpPr>
        <p:spPr>
          <a:xfrm>
            <a:off x="2424735" y="4612457"/>
            <a:ext cx="4028046" cy="323446"/>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a:endCxn id="12" idx="3"/>
          </p:cNvCxnSpPr>
          <p:nvPr/>
        </p:nvCxnSpPr>
        <p:spPr>
          <a:xfrm flipH="1">
            <a:off x="6452781" y="4289010"/>
            <a:ext cx="798916" cy="48517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747333" y="3094435"/>
            <a:ext cx="2396667" cy="1200329"/>
          </a:xfrm>
          <a:prstGeom prst="rect">
            <a:avLst/>
          </a:prstGeom>
          <a:noFill/>
        </p:spPr>
        <p:txBody>
          <a:bodyPr wrap="square" rtlCol="0">
            <a:spAutoFit/>
          </a:bodyPr>
          <a:lstStyle/>
          <a:p>
            <a:r>
              <a:rPr lang="en-US" i="1" dirty="0" smtClean="0"/>
              <a:t>Valid </a:t>
            </a:r>
            <a:r>
              <a:rPr lang="en-US" i="1" dirty="0"/>
              <a:t>squares with a </a:t>
            </a:r>
            <a:r>
              <a:rPr lang="en-US" i="1" dirty="0" smtClean="0"/>
              <a:t>RED </a:t>
            </a:r>
            <a:r>
              <a:rPr lang="en-US" i="1" dirty="0"/>
              <a:t>piece are printed as | </a:t>
            </a:r>
            <a:r>
              <a:rPr lang="en-US" i="1" dirty="0" smtClean="0"/>
              <a:t>R </a:t>
            </a:r>
            <a:r>
              <a:rPr lang="en-US" i="1" dirty="0"/>
              <a:t>|</a:t>
            </a:r>
          </a:p>
          <a:p>
            <a:endParaRPr lang="en-US" dirty="0"/>
          </a:p>
        </p:txBody>
      </p:sp>
    </p:spTree>
    <p:extLst>
      <p:ext uri="{BB962C8B-B14F-4D97-AF65-F5344CB8AC3E}">
        <p14:creationId xmlns:p14="http://schemas.microsoft.com/office/powerpoint/2010/main" val="349256788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0" y="218880"/>
            <a:ext cx="9143640" cy="936000"/>
          </a:xfrm>
          <a:prstGeom prst="rect">
            <a:avLst/>
          </a:prstGeom>
          <a:noFill/>
          <a:ln>
            <a:noFill/>
          </a:ln>
        </p:spPr>
        <p:txBody>
          <a:bodyPr anchor="ctr"/>
          <a:lstStyle/>
          <a:p>
            <a:pPr algn="ctr">
              <a:lnSpc>
                <a:spcPct val="100000"/>
              </a:lnSpc>
            </a:pPr>
            <a:r>
              <a:rPr lang="en-US" sz="4400" b="1" spc="-1" dirty="0" err="1">
                <a:solidFill>
                  <a:srgbClr val="000000"/>
                </a:solidFill>
                <a:uFill>
                  <a:solidFill>
                    <a:srgbClr val="FFFFFF"/>
                  </a:solidFill>
                </a:uFill>
                <a:latin typeface="Calibri"/>
              </a:rPr>
              <a:t>i</a:t>
            </a:r>
            <a:r>
              <a:rPr lang="en-US" sz="4400" b="1" spc="-1" dirty="0" err="1" smtClean="0">
                <a:solidFill>
                  <a:srgbClr val="000000"/>
                </a:solidFill>
                <a:uFill>
                  <a:solidFill>
                    <a:srgbClr val="FFFFFF"/>
                  </a:solidFill>
                </a:uFill>
                <a:latin typeface="Calibri"/>
              </a:rPr>
              <a:t>nput_output.c</a:t>
            </a:r>
            <a:endParaRPr lang="en-US" sz="1800" b="0" strike="noStrike" spc="-1" dirty="0">
              <a:solidFill>
                <a:srgbClr val="000000"/>
              </a:solidFill>
              <a:uFill>
                <a:solidFill>
                  <a:srgbClr val="FFFFFF"/>
                </a:solidFill>
              </a:uFill>
              <a:latin typeface="Calibri"/>
            </a:endParaRPr>
          </a:p>
        </p:txBody>
      </p:sp>
      <p:sp>
        <p:nvSpPr>
          <p:cNvPr id="6" name="CustomShape 2"/>
          <p:cNvSpPr/>
          <p:nvPr/>
        </p:nvSpPr>
        <p:spPr>
          <a:xfrm>
            <a:off x="266305" y="1172016"/>
            <a:ext cx="8471615" cy="54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Font typeface="Arial"/>
              <a:buChar char="•"/>
            </a:pPr>
            <a:r>
              <a:rPr lang="en-IE" sz="2400" spc="-1" dirty="0" smtClean="0">
                <a:solidFill>
                  <a:srgbClr val="000000"/>
                </a:solidFill>
                <a:uFill>
                  <a:solidFill>
                    <a:srgbClr val="FFFFFF"/>
                  </a:solidFill>
                </a:uFill>
                <a:latin typeface="Calibri"/>
              </a:rPr>
              <a:t>This source file contains the implementation of the methods declared in </a:t>
            </a:r>
            <a:r>
              <a:rPr lang="en-IE" sz="2400" i="1" spc="-1" dirty="0" smtClean="0">
                <a:solidFill>
                  <a:srgbClr val="000000"/>
                </a:solidFill>
                <a:uFill>
                  <a:solidFill>
                    <a:srgbClr val="FFFFFF"/>
                  </a:solidFill>
                </a:uFill>
                <a:latin typeface="Calibri"/>
              </a:rPr>
              <a:t>input_output.h</a:t>
            </a:r>
            <a:r>
              <a:rPr lang="en-IE" sz="2400" spc="-1" dirty="0" smtClean="0">
                <a:solidFill>
                  <a:srgbClr val="000000"/>
                </a:solidFill>
                <a:uFill>
                  <a:solidFill>
                    <a:srgbClr val="FFFFFF"/>
                  </a:solidFill>
                </a:uFill>
                <a:latin typeface="Calibri"/>
              </a:rPr>
              <a:t>.</a:t>
            </a:r>
            <a:endParaRPr lang="en-IE" sz="2400" spc="-1" dirty="0">
              <a:solidFill>
                <a:srgbClr val="000000"/>
              </a:solidFill>
              <a:uFill>
                <a:solidFill>
                  <a:srgbClr val="FFFFFF"/>
                </a:solidFill>
              </a:uFill>
              <a:latin typeface="Calibri"/>
            </a:endParaRPr>
          </a:p>
          <a:p>
            <a:pPr marL="457200" indent="-457200">
              <a:lnSpc>
                <a:spcPct val="100000"/>
              </a:lnSpc>
              <a:buFont typeface="Arial"/>
              <a:buChar char="•"/>
            </a:pPr>
            <a:endParaRPr lang="en-IE" sz="2400" spc="-1" dirty="0" smtClean="0">
              <a:solidFill>
                <a:srgbClr val="000000"/>
              </a:solidFill>
              <a:uFill>
                <a:solidFill>
                  <a:srgbClr val="FFFFFF"/>
                </a:solidFill>
              </a:uFill>
              <a:latin typeface="Calibri"/>
            </a:endParaRPr>
          </a:p>
        </p:txBody>
      </p:sp>
      <p:sp>
        <p:nvSpPr>
          <p:cNvPr id="9" name="Rectangle 8"/>
          <p:cNvSpPr/>
          <p:nvPr/>
        </p:nvSpPr>
        <p:spPr>
          <a:xfrm>
            <a:off x="2199926" y="4221684"/>
            <a:ext cx="4025465" cy="1091198"/>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6225391" y="4690059"/>
            <a:ext cx="839412" cy="48838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3" name="Picture 2" descr="Screenshot 2020-03-24 at 19.24.5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03" y="2301645"/>
            <a:ext cx="6350000" cy="4508500"/>
          </a:xfrm>
          <a:prstGeom prst="rect">
            <a:avLst/>
          </a:prstGeom>
        </p:spPr>
      </p:pic>
      <p:sp>
        <p:nvSpPr>
          <p:cNvPr id="12" name="Rectangle 11"/>
          <p:cNvSpPr/>
          <p:nvPr/>
        </p:nvSpPr>
        <p:spPr>
          <a:xfrm>
            <a:off x="2035520" y="5493398"/>
            <a:ext cx="2348274" cy="323446"/>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a:endCxn id="12" idx="3"/>
          </p:cNvCxnSpPr>
          <p:nvPr/>
        </p:nvCxnSpPr>
        <p:spPr>
          <a:xfrm flipH="1">
            <a:off x="4383794" y="5655121"/>
            <a:ext cx="901341"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5342491" y="5447512"/>
            <a:ext cx="3444623" cy="369332"/>
          </a:xfrm>
          <a:prstGeom prst="rect">
            <a:avLst/>
          </a:prstGeom>
        </p:spPr>
        <p:txBody>
          <a:bodyPr wrap="none">
            <a:spAutoFit/>
          </a:bodyPr>
          <a:lstStyle/>
          <a:p>
            <a:r>
              <a:rPr lang="en-US" i="1" dirty="0"/>
              <a:t>Invalid Squares are printed as | - |</a:t>
            </a:r>
          </a:p>
        </p:txBody>
      </p:sp>
    </p:spTree>
    <p:extLst>
      <p:ext uri="{BB962C8B-B14F-4D97-AF65-F5344CB8AC3E}">
        <p14:creationId xmlns:p14="http://schemas.microsoft.com/office/powerpoint/2010/main" val="27634608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0" y="218880"/>
            <a:ext cx="9143640" cy="936000"/>
          </a:xfrm>
          <a:prstGeom prst="rect">
            <a:avLst/>
          </a:prstGeom>
          <a:noFill/>
          <a:ln>
            <a:noFill/>
          </a:ln>
        </p:spPr>
        <p:txBody>
          <a:bodyPr anchor="ctr"/>
          <a:lstStyle/>
          <a:p>
            <a:pPr algn="ctr">
              <a:lnSpc>
                <a:spcPct val="100000"/>
              </a:lnSpc>
            </a:pPr>
            <a:r>
              <a:rPr lang="en-US" sz="4400" b="1" spc="-1" dirty="0" err="1" smtClean="0">
                <a:solidFill>
                  <a:srgbClr val="000000"/>
                </a:solidFill>
                <a:uFill>
                  <a:solidFill>
                    <a:srgbClr val="FFFFFF"/>
                  </a:solidFill>
                </a:uFill>
                <a:latin typeface="Calibri"/>
              </a:rPr>
              <a:t>main.c</a:t>
            </a:r>
            <a:endParaRPr lang="en-US" sz="1800" b="0" strike="noStrike" spc="-1" dirty="0">
              <a:solidFill>
                <a:srgbClr val="000000"/>
              </a:solidFill>
              <a:uFill>
                <a:solidFill>
                  <a:srgbClr val="FFFFFF"/>
                </a:solidFill>
              </a:uFill>
              <a:latin typeface="Calibri"/>
            </a:endParaRPr>
          </a:p>
        </p:txBody>
      </p:sp>
      <p:pic>
        <p:nvPicPr>
          <p:cNvPr id="5" name="Picture 4" descr="Screenshot 2020-03-24 at 19.24.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93" y="1481460"/>
            <a:ext cx="5619010" cy="4111471"/>
          </a:xfrm>
          <a:prstGeom prst="rect">
            <a:avLst/>
          </a:prstGeom>
        </p:spPr>
      </p:pic>
    </p:spTree>
    <p:extLst>
      <p:ext uri="{BB962C8B-B14F-4D97-AF65-F5344CB8AC3E}">
        <p14:creationId xmlns:p14="http://schemas.microsoft.com/office/powerpoint/2010/main" val="212197777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0" y="218880"/>
            <a:ext cx="9143640" cy="936000"/>
          </a:xfrm>
          <a:prstGeom prst="rect">
            <a:avLst/>
          </a:prstGeom>
          <a:noFill/>
          <a:ln>
            <a:noFill/>
          </a:ln>
        </p:spPr>
        <p:txBody>
          <a:bodyPr anchor="ctr"/>
          <a:lstStyle/>
          <a:p>
            <a:pPr algn="ctr">
              <a:lnSpc>
                <a:spcPct val="100000"/>
              </a:lnSpc>
            </a:pPr>
            <a:r>
              <a:rPr lang="en-US" sz="4400" b="1" spc="-1" dirty="0" err="1" smtClean="0">
                <a:solidFill>
                  <a:srgbClr val="000000"/>
                </a:solidFill>
                <a:uFill>
                  <a:solidFill>
                    <a:srgbClr val="FFFFFF"/>
                  </a:solidFill>
                </a:uFill>
                <a:latin typeface="Calibri"/>
              </a:rPr>
              <a:t>main.c</a:t>
            </a:r>
            <a:endParaRPr lang="en-US" sz="1800" b="0" strike="noStrike" spc="-1" dirty="0">
              <a:solidFill>
                <a:srgbClr val="000000"/>
              </a:solidFill>
              <a:uFill>
                <a:solidFill>
                  <a:srgbClr val="FFFFFF"/>
                </a:solidFill>
              </a:uFill>
              <a:latin typeface="Calibri"/>
            </a:endParaRPr>
          </a:p>
        </p:txBody>
      </p:sp>
      <p:pic>
        <p:nvPicPr>
          <p:cNvPr id="3" name="Picture 2" descr="Screenshot 2020-03-24 at 19.24.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93" y="1481460"/>
            <a:ext cx="5619010" cy="4111471"/>
          </a:xfrm>
          <a:prstGeom prst="rect">
            <a:avLst/>
          </a:prstGeom>
        </p:spPr>
      </p:pic>
      <p:sp>
        <p:nvSpPr>
          <p:cNvPr id="4" name="Rectangle 3"/>
          <p:cNvSpPr/>
          <p:nvPr/>
        </p:nvSpPr>
        <p:spPr>
          <a:xfrm>
            <a:off x="518682" y="1937756"/>
            <a:ext cx="5135183" cy="1091198"/>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a:endCxn id="4" idx="3"/>
          </p:cNvCxnSpPr>
          <p:nvPr/>
        </p:nvCxnSpPr>
        <p:spPr>
          <a:xfrm flipH="1" flipV="1">
            <a:off x="5653865" y="2483355"/>
            <a:ext cx="337802" cy="42038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5991667" y="2155563"/>
            <a:ext cx="2986891" cy="1200329"/>
          </a:xfrm>
          <a:prstGeom prst="rect">
            <a:avLst/>
          </a:prstGeom>
        </p:spPr>
        <p:txBody>
          <a:bodyPr wrap="square">
            <a:spAutoFit/>
          </a:bodyPr>
          <a:lstStyle/>
          <a:p>
            <a:pPr>
              <a:lnSpc>
                <a:spcPct val="100000"/>
              </a:lnSpc>
            </a:pPr>
            <a:r>
              <a:rPr lang="en-IE" spc="-1" dirty="0">
                <a:solidFill>
                  <a:srgbClr val="000000"/>
                </a:solidFill>
                <a:uFill>
                  <a:solidFill>
                    <a:srgbClr val="FFFFFF"/>
                  </a:solidFill>
                </a:uFill>
              </a:rPr>
              <a:t>Declares the main  entities of the game: the board, the players and the number of players.</a:t>
            </a:r>
          </a:p>
        </p:txBody>
      </p:sp>
    </p:spTree>
    <p:extLst>
      <p:ext uri="{BB962C8B-B14F-4D97-AF65-F5344CB8AC3E}">
        <p14:creationId xmlns:p14="http://schemas.microsoft.com/office/powerpoint/2010/main" val="394890702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0" y="218880"/>
            <a:ext cx="9143640" cy="936000"/>
          </a:xfrm>
          <a:prstGeom prst="rect">
            <a:avLst/>
          </a:prstGeom>
          <a:noFill/>
          <a:ln>
            <a:noFill/>
          </a:ln>
        </p:spPr>
        <p:txBody>
          <a:bodyPr anchor="ctr"/>
          <a:lstStyle/>
          <a:p>
            <a:pPr algn="ctr">
              <a:lnSpc>
                <a:spcPct val="100000"/>
              </a:lnSpc>
            </a:pPr>
            <a:r>
              <a:rPr lang="en-US" sz="4400" b="1" spc="-1" dirty="0" err="1" smtClean="0">
                <a:solidFill>
                  <a:srgbClr val="000000"/>
                </a:solidFill>
                <a:uFill>
                  <a:solidFill>
                    <a:srgbClr val="FFFFFF"/>
                  </a:solidFill>
                </a:uFill>
                <a:latin typeface="Calibri"/>
              </a:rPr>
              <a:t>main.c</a:t>
            </a:r>
            <a:endParaRPr lang="en-US" sz="1800" b="0" strike="noStrike" spc="-1" dirty="0">
              <a:solidFill>
                <a:srgbClr val="000000"/>
              </a:solidFill>
              <a:uFill>
                <a:solidFill>
                  <a:srgbClr val="FFFFFF"/>
                </a:solidFill>
              </a:uFill>
              <a:latin typeface="Calibri"/>
            </a:endParaRPr>
          </a:p>
        </p:txBody>
      </p:sp>
      <p:pic>
        <p:nvPicPr>
          <p:cNvPr id="3" name="Picture 2" descr="Screenshot 2020-03-24 at 19.24.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93" y="1481460"/>
            <a:ext cx="5619010" cy="4111471"/>
          </a:xfrm>
          <a:prstGeom prst="rect">
            <a:avLst/>
          </a:prstGeom>
        </p:spPr>
      </p:pic>
      <p:sp>
        <p:nvSpPr>
          <p:cNvPr id="4" name="Rectangle 3"/>
          <p:cNvSpPr/>
          <p:nvPr/>
        </p:nvSpPr>
        <p:spPr>
          <a:xfrm>
            <a:off x="518682" y="3038642"/>
            <a:ext cx="5135183" cy="1591404"/>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a:endCxn id="4" idx="3"/>
          </p:cNvCxnSpPr>
          <p:nvPr/>
        </p:nvCxnSpPr>
        <p:spPr>
          <a:xfrm flipH="1" flipV="1">
            <a:off x="5653865" y="3834344"/>
            <a:ext cx="337802" cy="17027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5991667" y="3256449"/>
            <a:ext cx="2986891" cy="646331"/>
          </a:xfrm>
          <a:prstGeom prst="rect">
            <a:avLst/>
          </a:prstGeom>
        </p:spPr>
        <p:txBody>
          <a:bodyPr wrap="square">
            <a:spAutoFit/>
          </a:bodyPr>
          <a:lstStyle/>
          <a:p>
            <a:pPr>
              <a:lnSpc>
                <a:spcPct val="100000"/>
              </a:lnSpc>
            </a:pPr>
            <a:r>
              <a:rPr lang="en-IE" spc="-1" dirty="0" smtClean="0">
                <a:solidFill>
                  <a:srgbClr val="000000"/>
                </a:solidFill>
                <a:uFill>
                  <a:solidFill>
                    <a:srgbClr val="FFFFFF"/>
                  </a:solidFill>
                </a:uFill>
              </a:rPr>
              <a:t>Initializes the players and the board and prints the board.</a:t>
            </a:r>
            <a:endParaRPr lang="en-IE" spc="-1" dirty="0">
              <a:solidFill>
                <a:srgbClr val="000000"/>
              </a:solidFill>
              <a:uFill>
                <a:solidFill>
                  <a:srgbClr val="FFFFFF"/>
                </a:solidFill>
              </a:uFill>
            </a:endParaRPr>
          </a:p>
        </p:txBody>
      </p:sp>
    </p:spTree>
    <p:extLst>
      <p:ext uri="{BB962C8B-B14F-4D97-AF65-F5344CB8AC3E}">
        <p14:creationId xmlns:p14="http://schemas.microsoft.com/office/powerpoint/2010/main" val="267460790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0" y="218880"/>
            <a:ext cx="9143640" cy="936000"/>
          </a:xfrm>
          <a:prstGeom prst="rect">
            <a:avLst/>
          </a:prstGeom>
          <a:noFill/>
          <a:ln>
            <a:noFill/>
          </a:ln>
        </p:spPr>
        <p:txBody>
          <a:bodyPr anchor="ctr"/>
          <a:lstStyle/>
          <a:p>
            <a:pPr algn="ctr">
              <a:lnSpc>
                <a:spcPct val="100000"/>
              </a:lnSpc>
            </a:pPr>
            <a:r>
              <a:rPr lang="en-US" sz="4400" b="1" spc="-1" dirty="0" smtClean="0">
                <a:solidFill>
                  <a:srgbClr val="000000"/>
                </a:solidFill>
                <a:uFill>
                  <a:solidFill>
                    <a:srgbClr val="FFFFFF"/>
                  </a:solidFill>
                </a:uFill>
                <a:latin typeface="Calibri"/>
              </a:rPr>
              <a:t>Output</a:t>
            </a:r>
            <a:endParaRPr lang="en-US" sz="1800" b="0" strike="noStrike" spc="-1" dirty="0">
              <a:solidFill>
                <a:srgbClr val="000000"/>
              </a:solidFill>
              <a:uFill>
                <a:solidFill>
                  <a:srgbClr val="FFFFFF"/>
                </a:solidFill>
              </a:uFill>
              <a:latin typeface="Calibri"/>
            </a:endParaRPr>
          </a:p>
        </p:txBody>
      </p:sp>
      <p:sp>
        <p:nvSpPr>
          <p:cNvPr id="6" name="Rectangle 5"/>
          <p:cNvSpPr/>
          <p:nvPr/>
        </p:nvSpPr>
        <p:spPr>
          <a:xfrm>
            <a:off x="518682" y="1205486"/>
            <a:ext cx="8307818" cy="615553"/>
          </a:xfrm>
          <a:prstGeom prst="rect">
            <a:avLst/>
          </a:prstGeom>
        </p:spPr>
        <p:txBody>
          <a:bodyPr wrap="square">
            <a:spAutoFit/>
          </a:bodyPr>
          <a:lstStyle/>
          <a:p>
            <a:pPr marL="457200" indent="-457200">
              <a:lnSpc>
                <a:spcPct val="100000"/>
              </a:lnSpc>
              <a:buFont typeface="Arial"/>
              <a:buChar char="•"/>
            </a:pPr>
            <a:r>
              <a:rPr lang="en-IE" sz="2800" spc="-1" dirty="0" smtClean="0">
                <a:solidFill>
                  <a:srgbClr val="000000"/>
                </a:solidFill>
                <a:uFill>
                  <a:solidFill>
                    <a:srgbClr val="FFFFFF"/>
                  </a:solidFill>
                </a:uFill>
              </a:rPr>
              <a:t>The program prints the board of the game as follows</a:t>
            </a:r>
          </a:p>
          <a:p>
            <a:pPr marL="457200" indent="-457200">
              <a:lnSpc>
                <a:spcPct val="100000"/>
              </a:lnSpc>
              <a:buFont typeface="Arial"/>
              <a:buChar char="•"/>
            </a:pPr>
            <a:endParaRPr lang="en-IE" sz="600" spc="-1" dirty="0" smtClean="0">
              <a:solidFill>
                <a:srgbClr val="000000"/>
              </a:solidFill>
              <a:uFill>
                <a:solidFill>
                  <a:srgbClr val="FFFFFF"/>
                </a:solidFill>
              </a:uFill>
            </a:endParaRPr>
          </a:p>
        </p:txBody>
      </p:sp>
      <p:pic>
        <p:nvPicPr>
          <p:cNvPr id="2" name="Picture 1" descr="Screenshot 2020-03-24 at 22.02.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256" y="2377879"/>
            <a:ext cx="5803589" cy="4055520"/>
          </a:xfrm>
          <a:prstGeom prst="rect">
            <a:avLst/>
          </a:prstGeom>
        </p:spPr>
      </p:pic>
    </p:spTree>
    <p:extLst>
      <p:ext uri="{BB962C8B-B14F-4D97-AF65-F5344CB8AC3E}">
        <p14:creationId xmlns:p14="http://schemas.microsoft.com/office/powerpoint/2010/main" val="26413862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0" y="218880"/>
            <a:ext cx="9143640" cy="936000"/>
          </a:xfrm>
          <a:prstGeom prst="rect">
            <a:avLst/>
          </a:prstGeom>
          <a:noFill/>
          <a:ln>
            <a:noFill/>
          </a:ln>
        </p:spPr>
        <p:txBody>
          <a:bodyPr anchor="ctr"/>
          <a:lstStyle/>
          <a:p>
            <a:pPr algn="ctr">
              <a:lnSpc>
                <a:spcPct val="100000"/>
              </a:lnSpc>
            </a:pPr>
            <a:r>
              <a:rPr lang="en-US" sz="4400" b="1" strike="noStrike" spc="-1" dirty="0" smtClean="0">
                <a:solidFill>
                  <a:srgbClr val="000000"/>
                </a:solidFill>
                <a:uFill>
                  <a:solidFill>
                    <a:srgbClr val="FFFFFF"/>
                  </a:solidFill>
                </a:uFill>
                <a:latin typeface="Calibri"/>
              </a:rPr>
              <a:t>Contents of the Focus Project (1/2)</a:t>
            </a:r>
            <a:endParaRPr lang="en-US" sz="1800" b="0" strike="noStrike" spc="-1" dirty="0">
              <a:solidFill>
                <a:srgbClr val="000000"/>
              </a:solidFill>
              <a:uFill>
                <a:solidFill>
                  <a:srgbClr val="FFFFFF"/>
                </a:solidFill>
              </a:uFill>
              <a:latin typeface="Calibri"/>
            </a:endParaRPr>
          </a:p>
        </p:txBody>
      </p:sp>
      <p:sp>
        <p:nvSpPr>
          <p:cNvPr id="8" name="CustomShape 2"/>
          <p:cNvSpPr/>
          <p:nvPr/>
        </p:nvSpPr>
        <p:spPr>
          <a:xfrm>
            <a:off x="266305" y="1172015"/>
            <a:ext cx="8471615" cy="55003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spc="-1" dirty="0" smtClean="0">
                <a:solidFill>
                  <a:srgbClr val="000000"/>
                </a:solidFill>
                <a:uFill>
                  <a:solidFill>
                    <a:srgbClr val="FFFFFF"/>
                  </a:solidFill>
                </a:uFill>
                <a:latin typeface="Calibri"/>
              </a:rPr>
              <a:t>The project includes the following files:</a:t>
            </a:r>
          </a:p>
          <a:p>
            <a:pPr marL="342900" indent="-342900">
              <a:buFont typeface="Arial"/>
              <a:buChar char="•"/>
            </a:pPr>
            <a:r>
              <a:rPr lang="en-US" sz="2400" b="1" spc="-1" dirty="0" err="1" smtClean="0">
                <a:solidFill>
                  <a:srgbClr val="000000"/>
                </a:solidFill>
                <a:uFill>
                  <a:solidFill>
                    <a:srgbClr val="FFFFFF"/>
                  </a:solidFill>
                </a:uFill>
                <a:latin typeface="Calibri"/>
              </a:rPr>
              <a:t>main.c</a:t>
            </a:r>
            <a:r>
              <a:rPr lang="en-US" sz="2400" spc="-1" dirty="0" smtClean="0">
                <a:solidFill>
                  <a:srgbClr val="000000"/>
                </a:solidFill>
                <a:uFill>
                  <a:solidFill>
                    <a:srgbClr val="FFFFFF"/>
                  </a:solidFill>
                </a:uFill>
                <a:latin typeface="Calibri"/>
              </a:rPr>
              <a:t>: declares the variables representing the players and the board. It invokes the functionalities to initialize the players and the board.</a:t>
            </a:r>
          </a:p>
          <a:p>
            <a:pPr marL="342900" indent="-342900">
              <a:buFont typeface="Arial"/>
              <a:buChar char="•"/>
            </a:pPr>
            <a:endParaRPr lang="en-US" sz="2400" spc="-1" dirty="0" smtClean="0">
              <a:solidFill>
                <a:srgbClr val="000000"/>
              </a:solidFill>
              <a:uFill>
                <a:solidFill>
                  <a:srgbClr val="FFFFFF"/>
                </a:solidFill>
              </a:uFill>
              <a:latin typeface="Calibri"/>
            </a:endParaRPr>
          </a:p>
          <a:p>
            <a:pPr marL="342900" indent="-342900">
              <a:buFont typeface="Arial"/>
              <a:buChar char="•"/>
            </a:pPr>
            <a:r>
              <a:rPr lang="en-US" sz="2400" b="1" spc="-1" dirty="0" err="1" smtClean="0">
                <a:solidFill>
                  <a:srgbClr val="000000"/>
                </a:solidFill>
                <a:uFill>
                  <a:solidFill>
                    <a:srgbClr val="FFFFFF"/>
                  </a:solidFill>
                </a:uFill>
                <a:latin typeface="Calibri"/>
              </a:rPr>
              <a:t>game_init.h</a:t>
            </a:r>
            <a:r>
              <a:rPr lang="en-US" sz="2400" spc="-1" dirty="0" smtClean="0">
                <a:solidFill>
                  <a:srgbClr val="000000"/>
                </a:solidFill>
                <a:uFill>
                  <a:solidFill>
                    <a:srgbClr val="FFFFFF"/>
                  </a:solidFill>
                </a:uFill>
                <a:latin typeface="Calibri"/>
              </a:rPr>
              <a:t>: it provides constants to represent the color of the pieces (GREEN/RED) and the type of squares (VALID/INVALID). It also provides the data structures to represent players, pieces and the squares of the board. Finally, it includes the prototypes of the methods necessary to create the players and the board.</a:t>
            </a:r>
          </a:p>
          <a:p>
            <a:pPr marL="342900" indent="-342900">
              <a:buFont typeface="Arial"/>
              <a:buChar char="•"/>
            </a:pPr>
            <a:endParaRPr lang="x-none" sz="2400" spc="-1" dirty="0" smtClean="0">
              <a:solidFill>
                <a:srgbClr val="000000"/>
              </a:solidFill>
              <a:uFill>
                <a:solidFill>
                  <a:srgbClr val="FFFFFF"/>
                </a:solidFill>
              </a:uFill>
              <a:latin typeface="Calibri"/>
            </a:endParaRPr>
          </a:p>
          <a:p>
            <a:pPr marL="342900" indent="-342900">
              <a:buFont typeface="Arial"/>
              <a:buChar char="•"/>
            </a:pPr>
            <a:r>
              <a:rPr lang="en-US" sz="2400" b="1" spc="-1" dirty="0" err="1" smtClean="0">
                <a:solidFill>
                  <a:srgbClr val="000000"/>
                </a:solidFill>
                <a:uFill>
                  <a:solidFill>
                    <a:srgbClr val="FFFFFF"/>
                  </a:solidFill>
                </a:uFill>
              </a:rPr>
              <a:t>game_init.c</a:t>
            </a:r>
            <a:r>
              <a:rPr lang="en-US" sz="2400" b="1" spc="-1" dirty="0" smtClean="0">
                <a:solidFill>
                  <a:srgbClr val="000000"/>
                </a:solidFill>
                <a:uFill>
                  <a:solidFill>
                    <a:srgbClr val="FFFFFF"/>
                  </a:solidFill>
                </a:uFill>
              </a:rPr>
              <a:t>:</a:t>
            </a:r>
            <a:r>
              <a:rPr lang="en-US" sz="2400" spc="-1" dirty="0" smtClean="0">
                <a:solidFill>
                  <a:srgbClr val="000000"/>
                </a:solidFill>
                <a:uFill>
                  <a:solidFill>
                    <a:srgbClr val="FFFFFF"/>
                  </a:solidFill>
                </a:uFill>
              </a:rPr>
              <a:t> </a:t>
            </a:r>
            <a:r>
              <a:rPr lang="en-US" sz="2400" spc="-1" dirty="0">
                <a:solidFill>
                  <a:srgbClr val="000000"/>
                </a:solidFill>
                <a:uFill>
                  <a:solidFill>
                    <a:srgbClr val="FFFFFF"/>
                  </a:solidFill>
                </a:uFill>
              </a:rPr>
              <a:t>it </a:t>
            </a:r>
            <a:r>
              <a:rPr lang="en-US" sz="2400" spc="-1" dirty="0" smtClean="0">
                <a:solidFill>
                  <a:srgbClr val="000000"/>
                </a:solidFill>
                <a:uFill>
                  <a:solidFill>
                    <a:srgbClr val="FFFFFF"/>
                  </a:solidFill>
                </a:uFill>
              </a:rPr>
              <a:t>implements the methods necessary to create the players and the board</a:t>
            </a:r>
            <a:r>
              <a:rPr lang="x-none" sz="2400" spc="-1" dirty="0" smtClean="0">
                <a:solidFill>
                  <a:srgbClr val="000000"/>
                </a:solidFill>
                <a:uFill>
                  <a:solidFill>
                    <a:srgbClr val="FFFFFF"/>
                  </a:solidFill>
                </a:uFill>
              </a:rPr>
              <a:t>.</a:t>
            </a:r>
            <a:endParaRPr lang="x-none" sz="2400" spc="-1" dirty="0">
              <a:solidFill>
                <a:srgbClr val="000000"/>
              </a:solidFill>
              <a:uFill>
                <a:solidFill>
                  <a:srgbClr val="FFFFFF"/>
                </a:solidFill>
              </a:uFill>
            </a:endParaRPr>
          </a:p>
          <a:p>
            <a:pPr marL="342900" indent="-342900">
              <a:buFont typeface="Arial"/>
              <a:buChar char="•"/>
            </a:pPr>
            <a:endParaRPr lang="x-none" sz="2400" b="1" spc="-1" dirty="0" smtClean="0">
              <a:solidFill>
                <a:srgbClr val="000000"/>
              </a:solidFill>
              <a:uFill>
                <a:solidFill>
                  <a:srgbClr val="FFFFFF"/>
                </a:solidFill>
              </a:uFill>
              <a:latin typeface="Calibri"/>
            </a:endParaRPr>
          </a:p>
          <a:p>
            <a:pPr marL="914400" lvl="1" indent="-457200">
              <a:buFont typeface="Arial"/>
              <a:buChar char="•"/>
            </a:pPr>
            <a:endParaRPr lang="en-US" sz="2400" spc="-1" dirty="0" smtClean="0">
              <a:solidFill>
                <a:srgbClr val="000000"/>
              </a:solidFill>
              <a:uFill>
                <a:solidFill>
                  <a:srgbClr val="FFFFFF"/>
                </a:solidFill>
              </a:uFill>
              <a:latin typeface="Calibri"/>
            </a:endParaRPr>
          </a:p>
        </p:txBody>
      </p:sp>
    </p:spTree>
    <p:extLst>
      <p:ext uri="{BB962C8B-B14F-4D97-AF65-F5344CB8AC3E}">
        <p14:creationId xmlns:p14="http://schemas.microsoft.com/office/powerpoint/2010/main" val="246862254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0" y="218880"/>
            <a:ext cx="9143640" cy="936000"/>
          </a:xfrm>
          <a:prstGeom prst="rect">
            <a:avLst/>
          </a:prstGeom>
          <a:noFill/>
          <a:ln>
            <a:noFill/>
          </a:ln>
        </p:spPr>
        <p:txBody>
          <a:bodyPr anchor="ctr"/>
          <a:lstStyle/>
          <a:p>
            <a:pPr algn="ctr">
              <a:lnSpc>
                <a:spcPct val="100000"/>
              </a:lnSpc>
            </a:pPr>
            <a:r>
              <a:rPr lang="en-US" sz="4400" b="1" strike="noStrike" spc="-1" dirty="0" smtClean="0">
                <a:solidFill>
                  <a:srgbClr val="000000"/>
                </a:solidFill>
                <a:uFill>
                  <a:solidFill>
                    <a:srgbClr val="FFFFFF"/>
                  </a:solidFill>
                </a:uFill>
                <a:latin typeface="Calibri"/>
              </a:rPr>
              <a:t>Contents of the Focus Project (2/2)</a:t>
            </a:r>
            <a:endParaRPr lang="en-US" sz="1800" b="0" strike="noStrike" spc="-1" dirty="0">
              <a:solidFill>
                <a:srgbClr val="000000"/>
              </a:solidFill>
              <a:uFill>
                <a:solidFill>
                  <a:srgbClr val="FFFFFF"/>
                </a:solidFill>
              </a:uFill>
              <a:latin typeface="Calibri"/>
            </a:endParaRPr>
          </a:p>
        </p:txBody>
      </p:sp>
      <p:sp>
        <p:nvSpPr>
          <p:cNvPr id="8" name="CustomShape 2"/>
          <p:cNvSpPr/>
          <p:nvPr/>
        </p:nvSpPr>
        <p:spPr>
          <a:xfrm>
            <a:off x="266305" y="1172015"/>
            <a:ext cx="8471615" cy="55003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Arial"/>
              <a:buChar char="•"/>
            </a:pPr>
            <a:endParaRPr lang="en-US" sz="2400" b="1" spc="-1" dirty="0" smtClean="0">
              <a:solidFill>
                <a:srgbClr val="000000"/>
              </a:solidFill>
              <a:uFill>
                <a:solidFill>
                  <a:srgbClr val="FFFFFF"/>
                </a:solidFill>
              </a:uFill>
              <a:latin typeface="Calibri"/>
            </a:endParaRPr>
          </a:p>
          <a:p>
            <a:pPr marL="342900" indent="-342900">
              <a:buFont typeface="Arial"/>
              <a:buChar char="•"/>
            </a:pPr>
            <a:r>
              <a:rPr lang="en-US" sz="2400" b="1" spc="-1" dirty="0" err="1" smtClean="0">
                <a:solidFill>
                  <a:srgbClr val="000000"/>
                </a:solidFill>
                <a:uFill>
                  <a:solidFill>
                    <a:srgbClr val="FFFFFF"/>
                  </a:solidFill>
                </a:uFill>
                <a:latin typeface="Calibri"/>
              </a:rPr>
              <a:t>input_output.h</a:t>
            </a:r>
            <a:r>
              <a:rPr lang="en-US" sz="2400" spc="-1" dirty="0" smtClean="0">
                <a:solidFill>
                  <a:srgbClr val="000000"/>
                </a:solidFill>
                <a:uFill>
                  <a:solidFill>
                    <a:srgbClr val="FFFFFF"/>
                  </a:solidFill>
                </a:uFill>
                <a:latin typeface="Calibri"/>
              </a:rPr>
              <a:t>: It is the library that contains the methods to print on the standard output and require inputs from the users. At the moment, it only includes a method to print the board. You can add more method prototypes to ask the users’ inputs during the game.</a:t>
            </a:r>
          </a:p>
          <a:p>
            <a:pPr marL="342900" indent="-342900">
              <a:buFont typeface="Arial"/>
              <a:buChar char="•"/>
            </a:pPr>
            <a:endParaRPr lang="en-US" sz="2400" spc="-1" dirty="0">
              <a:solidFill>
                <a:srgbClr val="000000"/>
              </a:solidFill>
              <a:uFill>
                <a:solidFill>
                  <a:srgbClr val="FFFFFF"/>
                </a:solidFill>
              </a:uFill>
              <a:latin typeface="Calibri"/>
            </a:endParaRPr>
          </a:p>
          <a:p>
            <a:pPr marL="342900" indent="-342900">
              <a:buFont typeface="Arial"/>
              <a:buChar char="•"/>
            </a:pPr>
            <a:r>
              <a:rPr lang="en-US" sz="2400" b="1" spc="-1" dirty="0" err="1">
                <a:solidFill>
                  <a:srgbClr val="000000"/>
                </a:solidFill>
                <a:uFill>
                  <a:solidFill>
                    <a:srgbClr val="FFFFFF"/>
                  </a:solidFill>
                </a:uFill>
              </a:rPr>
              <a:t>i</a:t>
            </a:r>
            <a:r>
              <a:rPr lang="en-US" sz="2400" b="1" spc="-1" dirty="0" err="1" smtClean="0">
                <a:solidFill>
                  <a:srgbClr val="000000"/>
                </a:solidFill>
                <a:uFill>
                  <a:solidFill>
                    <a:srgbClr val="FFFFFF"/>
                  </a:solidFill>
                </a:uFill>
              </a:rPr>
              <a:t>nput_output.c</a:t>
            </a:r>
            <a:r>
              <a:rPr lang="en-US" sz="2400" spc="-1" dirty="0" smtClean="0">
                <a:solidFill>
                  <a:srgbClr val="000000"/>
                </a:solidFill>
                <a:uFill>
                  <a:solidFill>
                    <a:srgbClr val="FFFFFF"/>
                  </a:solidFill>
                </a:uFill>
              </a:rPr>
              <a:t>: It implements the methods declared in </a:t>
            </a:r>
            <a:r>
              <a:rPr lang="en-US" sz="2400" i="1" spc="-1" dirty="0" err="1" smtClean="0">
                <a:solidFill>
                  <a:srgbClr val="000000"/>
                </a:solidFill>
                <a:uFill>
                  <a:solidFill>
                    <a:srgbClr val="FFFFFF"/>
                  </a:solidFill>
                </a:uFill>
              </a:rPr>
              <a:t>input_output.h</a:t>
            </a:r>
            <a:r>
              <a:rPr lang="en-US" sz="2400" spc="-1" dirty="0" smtClean="0">
                <a:solidFill>
                  <a:srgbClr val="000000"/>
                </a:solidFill>
                <a:uFill>
                  <a:solidFill>
                    <a:srgbClr val="FFFFFF"/>
                  </a:solidFill>
                </a:uFill>
              </a:rPr>
              <a:t>. At the moment, it only implements the method necessary to print the board.</a:t>
            </a:r>
            <a:endParaRPr lang="x-none" sz="2400" b="1" spc="-1" dirty="0" smtClean="0">
              <a:solidFill>
                <a:srgbClr val="000000"/>
              </a:solidFill>
              <a:uFill>
                <a:solidFill>
                  <a:srgbClr val="FFFFFF"/>
                </a:solidFill>
              </a:uFill>
              <a:latin typeface="Calibri"/>
            </a:endParaRPr>
          </a:p>
          <a:p>
            <a:pPr marL="914400" lvl="1" indent="-457200">
              <a:buFont typeface="Arial"/>
              <a:buChar char="•"/>
            </a:pPr>
            <a:endParaRPr lang="en-US" sz="2400" spc="-1" dirty="0" smtClean="0">
              <a:solidFill>
                <a:srgbClr val="000000"/>
              </a:solidFill>
              <a:uFill>
                <a:solidFill>
                  <a:srgbClr val="FFFFFF"/>
                </a:solidFill>
              </a:uFill>
              <a:latin typeface="Calibri"/>
            </a:endParaRPr>
          </a:p>
        </p:txBody>
      </p:sp>
    </p:spTree>
    <p:extLst>
      <p:ext uri="{BB962C8B-B14F-4D97-AF65-F5344CB8AC3E}">
        <p14:creationId xmlns:p14="http://schemas.microsoft.com/office/powerpoint/2010/main" val="27283319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shot 2020-03-24 at 19.23.12.png"/>
          <p:cNvPicPr>
            <a:picLocks noChangeAspect="1"/>
          </p:cNvPicPr>
          <p:nvPr/>
        </p:nvPicPr>
        <p:blipFill rotWithShape="1">
          <a:blip r:embed="rId3">
            <a:extLst>
              <a:ext uri="{28A0092B-C50C-407E-A947-70E740481C1C}">
                <a14:useLocalDpi xmlns:a14="http://schemas.microsoft.com/office/drawing/2010/main" val="0"/>
              </a:ext>
            </a:extLst>
          </a:blip>
          <a:srcRect b="46490"/>
          <a:stretch/>
        </p:blipFill>
        <p:spPr>
          <a:xfrm>
            <a:off x="804850" y="2228485"/>
            <a:ext cx="6060852" cy="4215168"/>
          </a:xfrm>
          <a:prstGeom prst="rect">
            <a:avLst/>
          </a:prstGeom>
        </p:spPr>
      </p:pic>
      <p:sp>
        <p:nvSpPr>
          <p:cNvPr id="157" name="TextShape 1"/>
          <p:cNvSpPr txBox="1"/>
          <p:nvPr/>
        </p:nvSpPr>
        <p:spPr>
          <a:xfrm>
            <a:off x="0" y="218880"/>
            <a:ext cx="9143640" cy="936000"/>
          </a:xfrm>
          <a:prstGeom prst="rect">
            <a:avLst/>
          </a:prstGeom>
          <a:noFill/>
          <a:ln>
            <a:noFill/>
          </a:ln>
        </p:spPr>
        <p:txBody>
          <a:bodyPr anchor="ctr"/>
          <a:lstStyle/>
          <a:p>
            <a:pPr algn="ctr">
              <a:lnSpc>
                <a:spcPct val="100000"/>
              </a:lnSpc>
            </a:pPr>
            <a:r>
              <a:rPr lang="en-US" sz="4400" b="1" spc="-1" dirty="0" err="1" smtClean="0">
                <a:solidFill>
                  <a:srgbClr val="000000"/>
                </a:solidFill>
                <a:uFill>
                  <a:solidFill>
                    <a:srgbClr val="FFFFFF"/>
                  </a:solidFill>
                </a:uFill>
                <a:latin typeface="Calibri"/>
              </a:rPr>
              <a:t>game_init.h</a:t>
            </a:r>
            <a:endParaRPr lang="en-US" sz="1800" b="0" strike="noStrike" spc="-1" dirty="0">
              <a:solidFill>
                <a:srgbClr val="000000"/>
              </a:solidFill>
              <a:uFill>
                <a:solidFill>
                  <a:srgbClr val="FFFFFF"/>
                </a:solidFill>
              </a:uFill>
              <a:latin typeface="Calibri"/>
            </a:endParaRPr>
          </a:p>
        </p:txBody>
      </p:sp>
      <p:sp>
        <p:nvSpPr>
          <p:cNvPr id="8" name="CustomShape 2"/>
          <p:cNvSpPr/>
          <p:nvPr/>
        </p:nvSpPr>
        <p:spPr>
          <a:xfrm>
            <a:off x="266305" y="1172016"/>
            <a:ext cx="8471615" cy="54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E" sz="2400" spc="-1" dirty="0" smtClean="0">
                <a:solidFill>
                  <a:srgbClr val="000000"/>
                </a:solidFill>
                <a:uFill>
                  <a:solidFill>
                    <a:srgbClr val="FFFFFF"/>
                  </a:solidFill>
                </a:uFill>
                <a:latin typeface="Calibri"/>
              </a:rPr>
              <a:t>Defines basic constants and pre-defined values</a:t>
            </a:r>
          </a:p>
        </p:txBody>
      </p:sp>
      <p:sp>
        <p:nvSpPr>
          <p:cNvPr id="3" name="Rectangle 2"/>
          <p:cNvSpPr/>
          <p:nvPr/>
        </p:nvSpPr>
        <p:spPr>
          <a:xfrm>
            <a:off x="804850" y="2244949"/>
            <a:ext cx="2772264" cy="787093"/>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V="1">
            <a:off x="3577114" y="2216899"/>
            <a:ext cx="947935" cy="20522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525050" y="1990833"/>
            <a:ext cx="3942973" cy="369332"/>
          </a:xfrm>
          <a:prstGeom prst="rect">
            <a:avLst/>
          </a:prstGeom>
          <a:noFill/>
        </p:spPr>
        <p:txBody>
          <a:bodyPr wrap="square" rtlCol="0">
            <a:spAutoFit/>
          </a:bodyPr>
          <a:lstStyle/>
          <a:p>
            <a:r>
              <a:rPr lang="en-US" dirty="0" smtClean="0"/>
              <a:t>The size of the board (8x8)</a:t>
            </a:r>
            <a:endParaRPr lang="en-US" dirty="0"/>
          </a:p>
        </p:txBody>
      </p:sp>
      <p:sp>
        <p:nvSpPr>
          <p:cNvPr id="10" name="Rectangle 9"/>
          <p:cNvSpPr/>
          <p:nvPr/>
        </p:nvSpPr>
        <p:spPr>
          <a:xfrm>
            <a:off x="711940" y="3238382"/>
            <a:ext cx="3221297" cy="1448402"/>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a:stCxn id="10" idx="3"/>
          </p:cNvCxnSpPr>
          <p:nvPr/>
        </p:nvCxnSpPr>
        <p:spPr>
          <a:xfrm>
            <a:off x="3933237" y="3962583"/>
            <a:ext cx="591813"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525050" y="3712851"/>
            <a:ext cx="3694188" cy="646331"/>
          </a:xfrm>
          <a:prstGeom prst="rect">
            <a:avLst/>
          </a:prstGeom>
          <a:noFill/>
        </p:spPr>
        <p:txBody>
          <a:bodyPr wrap="square" rtlCol="0">
            <a:spAutoFit/>
          </a:bodyPr>
          <a:lstStyle/>
          <a:p>
            <a:r>
              <a:rPr lang="en-US" dirty="0" smtClean="0"/>
              <a:t>The color of the pieces (e.g., RED or GREEN)</a:t>
            </a:r>
            <a:endParaRPr lang="en-US" dirty="0"/>
          </a:p>
        </p:txBody>
      </p:sp>
      <p:cxnSp>
        <p:nvCxnSpPr>
          <p:cNvPr id="15" name="Straight Connector 14"/>
          <p:cNvCxnSpPr/>
          <p:nvPr/>
        </p:nvCxnSpPr>
        <p:spPr>
          <a:xfrm>
            <a:off x="3543694" y="2636481"/>
            <a:ext cx="981356" cy="21089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525049" y="2630523"/>
            <a:ext cx="3942973" cy="369332"/>
          </a:xfrm>
          <a:prstGeom prst="rect">
            <a:avLst/>
          </a:prstGeom>
          <a:noFill/>
        </p:spPr>
        <p:txBody>
          <a:bodyPr wrap="square" rtlCol="0">
            <a:spAutoFit/>
          </a:bodyPr>
          <a:lstStyle/>
          <a:p>
            <a:r>
              <a:rPr lang="en-US" dirty="0" smtClean="0"/>
              <a:t>The number of players (2)</a:t>
            </a:r>
            <a:endParaRPr lang="en-US" dirty="0"/>
          </a:p>
        </p:txBody>
      </p:sp>
      <p:sp>
        <p:nvSpPr>
          <p:cNvPr id="22" name="Rectangle 21"/>
          <p:cNvSpPr/>
          <p:nvPr/>
        </p:nvSpPr>
        <p:spPr>
          <a:xfrm>
            <a:off x="804850" y="4938564"/>
            <a:ext cx="3221297" cy="1448402"/>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4026147" y="5694918"/>
            <a:ext cx="591813"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677450" y="4950930"/>
            <a:ext cx="3694188" cy="369332"/>
          </a:xfrm>
          <a:prstGeom prst="rect">
            <a:avLst/>
          </a:prstGeom>
          <a:noFill/>
        </p:spPr>
        <p:txBody>
          <a:bodyPr wrap="square" rtlCol="0">
            <a:spAutoFit/>
          </a:bodyPr>
          <a:lstStyle/>
          <a:p>
            <a:r>
              <a:rPr lang="en-US" dirty="0"/>
              <a:t>A</a:t>
            </a:r>
            <a:r>
              <a:rPr lang="en-US" dirty="0" smtClean="0"/>
              <a:t> square of the board can be</a:t>
            </a:r>
            <a:endParaRPr lang="en-US" dirty="0"/>
          </a:p>
        </p:txBody>
      </p:sp>
      <p:sp>
        <p:nvSpPr>
          <p:cNvPr id="21" name="Rectangle 20"/>
          <p:cNvSpPr/>
          <p:nvPr/>
        </p:nvSpPr>
        <p:spPr>
          <a:xfrm>
            <a:off x="4677450" y="5320262"/>
            <a:ext cx="4060470" cy="1200329"/>
          </a:xfrm>
          <a:prstGeom prst="rect">
            <a:avLst/>
          </a:prstGeom>
        </p:spPr>
        <p:txBody>
          <a:bodyPr wrap="square">
            <a:spAutoFit/>
          </a:bodyPr>
          <a:lstStyle/>
          <a:p>
            <a:pPr marL="285750" indent="-285750">
              <a:buFont typeface="Arial"/>
              <a:buChar char="•"/>
            </a:pPr>
            <a:r>
              <a:rPr lang="en-US" i="1" dirty="0"/>
              <a:t>I</a:t>
            </a:r>
            <a:r>
              <a:rPr lang="en-US" i="1" dirty="0" smtClean="0"/>
              <a:t>NVALID</a:t>
            </a:r>
            <a:r>
              <a:rPr lang="en-US" i="1" dirty="0"/>
              <a:t>: </a:t>
            </a:r>
            <a:r>
              <a:rPr lang="en-US" dirty="0"/>
              <a:t>squares that are on the si</a:t>
            </a:r>
            <a:r>
              <a:rPr lang="en-US" i="1" dirty="0"/>
              <a:t>des and where no piece can be </a:t>
            </a:r>
            <a:r>
              <a:rPr lang="en-US" i="1" dirty="0" smtClean="0"/>
              <a:t>placed</a:t>
            </a:r>
          </a:p>
          <a:p>
            <a:pPr marL="285750" indent="-285750">
              <a:buFont typeface="Arial"/>
              <a:buChar char="•"/>
            </a:pPr>
            <a:r>
              <a:rPr lang="en-US" i="1" dirty="0" smtClean="0"/>
              <a:t>VALID</a:t>
            </a:r>
            <a:r>
              <a:rPr lang="en-US" dirty="0"/>
              <a:t>: squares where it is possible to place a piece or a stack</a:t>
            </a:r>
          </a:p>
        </p:txBody>
      </p:sp>
    </p:spTree>
    <p:extLst>
      <p:ext uri="{BB962C8B-B14F-4D97-AF65-F5344CB8AC3E}">
        <p14:creationId xmlns:p14="http://schemas.microsoft.com/office/powerpoint/2010/main" val="313640507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0" y="218880"/>
            <a:ext cx="9143640" cy="936000"/>
          </a:xfrm>
          <a:prstGeom prst="rect">
            <a:avLst/>
          </a:prstGeom>
          <a:noFill/>
          <a:ln>
            <a:noFill/>
          </a:ln>
        </p:spPr>
        <p:txBody>
          <a:bodyPr anchor="ctr"/>
          <a:lstStyle/>
          <a:p>
            <a:pPr algn="ctr">
              <a:lnSpc>
                <a:spcPct val="100000"/>
              </a:lnSpc>
            </a:pPr>
            <a:r>
              <a:rPr lang="en-US" sz="4400" b="1" spc="-1" dirty="0" err="1" smtClean="0">
                <a:solidFill>
                  <a:srgbClr val="000000"/>
                </a:solidFill>
                <a:uFill>
                  <a:solidFill>
                    <a:srgbClr val="FFFFFF"/>
                  </a:solidFill>
                </a:uFill>
                <a:latin typeface="Calibri"/>
              </a:rPr>
              <a:t>game_init.h</a:t>
            </a:r>
            <a:endParaRPr lang="en-US" sz="1800" b="0" strike="noStrike" spc="-1" dirty="0">
              <a:solidFill>
                <a:srgbClr val="000000"/>
              </a:solidFill>
              <a:uFill>
                <a:solidFill>
                  <a:srgbClr val="FFFFFF"/>
                </a:solidFill>
              </a:uFill>
              <a:latin typeface="Calibri"/>
            </a:endParaRPr>
          </a:p>
        </p:txBody>
      </p:sp>
      <p:sp>
        <p:nvSpPr>
          <p:cNvPr id="8" name="CustomShape 2"/>
          <p:cNvSpPr/>
          <p:nvPr/>
        </p:nvSpPr>
        <p:spPr>
          <a:xfrm>
            <a:off x="266305" y="1172016"/>
            <a:ext cx="8471615" cy="54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E" sz="2400" spc="-1" dirty="0" smtClean="0">
                <a:solidFill>
                  <a:srgbClr val="000000"/>
                </a:solidFill>
                <a:uFill>
                  <a:solidFill>
                    <a:srgbClr val="FFFFFF"/>
                  </a:solidFill>
                </a:uFill>
                <a:latin typeface="Calibri"/>
              </a:rPr>
              <a:t>It also defines the data structures necessary to represent players, the squares of the board and  the pieces composing stacks.</a:t>
            </a:r>
          </a:p>
        </p:txBody>
      </p:sp>
      <p:sp>
        <p:nvSpPr>
          <p:cNvPr id="6" name="TextBox 5"/>
          <p:cNvSpPr txBox="1"/>
          <p:nvPr/>
        </p:nvSpPr>
        <p:spPr>
          <a:xfrm>
            <a:off x="6039221" y="2643207"/>
            <a:ext cx="2698699" cy="923330"/>
          </a:xfrm>
          <a:prstGeom prst="rect">
            <a:avLst/>
          </a:prstGeom>
          <a:noFill/>
        </p:spPr>
        <p:txBody>
          <a:bodyPr wrap="square" rtlCol="0">
            <a:spAutoFit/>
          </a:bodyPr>
          <a:lstStyle/>
          <a:p>
            <a:r>
              <a:rPr lang="en-US" dirty="0" smtClean="0"/>
              <a:t>A piece is characterized by a color and a pointer to the next piece on the stack</a:t>
            </a:r>
            <a:endParaRPr lang="en-US" dirty="0"/>
          </a:p>
        </p:txBody>
      </p:sp>
      <p:cxnSp>
        <p:nvCxnSpPr>
          <p:cNvPr id="15" name="Straight Connector 14"/>
          <p:cNvCxnSpPr>
            <a:stCxn id="10" idx="3"/>
          </p:cNvCxnSpPr>
          <p:nvPr/>
        </p:nvCxnSpPr>
        <p:spPr>
          <a:xfrm>
            <a:off x="4800204" y="3132193"/>
            <a:ext cx="10488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6039221" y="3752166"/>
            <a:ext cx="2698699" cy="923330"/>
          </a:xfrm>
          <a:prstGeom prst="rect">
            <a:avLst/>
          </a:prstGeom>
        </p:spPr>
        <p:txBody>
          <a:bodyPr wrap="square">
            <a:spAutoFit/>
          </a:bodyPr>
          <a:lstStyle/>
          <a:p>
            <a:r>
              <a:rPr lang="en-US" i="1" dirty="0">
                <a:solidFill>
                  <a:srgbClr val="FF0000"/>
                </a:solidFill>
              </a:rPr>
              <a:t>For this lab you </a:t>
            </a:r>
            <a:r>
              <a:rPr lang="en-US" i="1" dirty="0" smtClean="0">
                <a:solidFill>
                  <a:srgbClr val="FF0000"/>
                </a:solidFill>
              </a:rPr>
              <a:t>do not have to worry too much about the next pointer.</a:t>
            </a:r>
            <a:endParaRPr lang="en-US" i="1" dirty="0">
              <a:solidFill>
                <a:srgbClr val="FF0000"/>
              </a:solidFill>
            </a:endParaRPr>
          </a:p>
        </p:txBody>
      </p:sp>
      <p:pic>
        <p:nvPicPr>
          <p:cNvPr id="2" name="Picture 1" descr="Screenshot 2020-03-26 at 18.44.3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04" y="2114549"/>
            <a:ext cx="2985323" cy="4665505"/>
          </a:xfrm>
          <a:prstGeom prst="rect">
            <a:avLst/>
          </a:prstGeom>
        </p:spPr>
      </p:pic>
      <p:sp>
        <p:nvSpPr>
          <p:cNvPr id="10" name="Rectangle 9"/>
          <p:cNvSpPr/>
          <p:nvPr/>
        </p:nvSpPr>
        <p:spPr>
          <a:xfrm>
            <a:off x="266304" y="2146217"/>
            <a:ext cx="4533900" cy="1971951"/>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86545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0" y="218880"/>
            <a:ext cx="9143640" cy="936000"/>
          </a:xfrm>
          <a:prstGeom prst="rect">
            <a:avLst/>
          </a:prstGeom>
          <a:noFill/>
          <a:ln>
            <a:noFill/>
          </a:ln>
        </p:spPr>
        <p:txBody>
          <a:bodyPr anchor="ctr"/>
          <a:lstStyle/>
          <a:p>
            <a:pPr algn="ctr">
              <a:lnSpc>
                <a:spcPct val="100000"/>
              </a:lnSpc>
            </a:pPr>
            <a:r>
              <a:rPr lang="en-US" sz="4400" b="1" spc="-1" dirty="0" err="1" smtClean="0">
                <a:solidFill>
                  <a:srgbClr val="000000"/>
                </a:solidFill>
                <a:uFill>
                  <a:solidFill>
                    <a:srgbClr val="FFFFFF"/>
                  </a:solidFill>
                </a:uFill>
                <a:latin typeface="Calibri"/>
              </a:rPr>
              <a:t>game_init.h</a:t>
            </a:r>
            <a:endParaRPr lang="en-US" sz="1800" b="0" strike="noStrike" spc="-1" dirty="0">
              <a:solidFill>
                <a:srgbClr val="000000"/>
              </a:solidFill>
              <a:uFill>
                <a:solidFill>
                  <a:srgbClr val="FFFFFF"/>
                </a:solidFill>
              </a:uFill>
              <a:latin typeface="Calibri"/>
            </a:endParaRPr>
          </a:p>
        </p:txBody>
      </p:sp>
      <p:sp>
        <p:nvSpPr>
          <p:cNvPr id="8" name="CustomShape 2"/>
          <p:cNvSpPr/>
          <p:nvPr/>
        </p:nvSpPr>
        <p:spPr>
          <a:xfrm>
            <a:off x="266305" y="1172016"/>
            <a:ext cx="8471615" cy="54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E" sz="2400" spc="-1" dirty="0" smtClean="0">
                <a:solidFill>
                  <a:srgbClr val="000000"/>
                </a:solidFill>
                <a:uFill>
                  <a:solidFill>
                    <a:srgbClr val="FFFFFF"/>
                  </a:solidFill>
                </a:uFill>
                <a:latin typeface="Calibri"/>
              </a:rPr>
              <a:t>It also defines the data structures necessary to represent players, the squares of the board and  the pieces composing stacks.</a:t>
            </a:r>
          </a:p>
        </p:txBody>
      </p:sp>
      <p:pic>
        <p:nvPicPr>
          <p:cNvPr id="20" name="Picture 19" descr="Screenshot 2020-03-24 at 19.23.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50" y="2360165"/>
            <a:ext cx="2349500" cy="3581400"/>
          </a:xfrm>
          <a:prstGeom prst="rect">
            <a:avLst/>
          </a:prstGeom>
        </p:spPr>
      </p:pic>
      <p:sp>
        <p:nvSpPr>
          <p:cNvPr id="9" name="TextBox 8"/>
          <p:cNvSpPr txBox="1"/>
          <p:nvPr/>
        </p:nvSpPr>
        <p:spPr>
          <a:xfrm>
            <a:off x="5618197" y="4182787"/>
            <a:ext cx="3525443" cy="2215991"/>
          </a:xfrm>
          <a:prstGeom prst="rect">
            <a:avLst/>
          </a:prstGeom>
          <a:noFill/>
        </p:spPr>
        <p:txBody>
          <a:bodyPr wrap="square" rtlCol="0">
            <a:spAutoFit/>
          </a:bodyPr>
          <a:lstStyle/>
          <a:p>
            <a:r>
              <a:rPr lang="en-US" sz="2400" dirty="0" smtClean="0"/>
              <a:t>A square is characterized </a:t>
            </a:r>
            <a:r>
              <a:rPr lang="en-US" sz="2400" dirty="0" smtClean="0"/>
              <a:t>by:</a:t>
            </a:r>
          </a:p>
          <a:p>
            <a:pPr marL="285750" indent="-285750">
              <a:buFont typeface="Arial"/>
              <a:buChar char="•"/>
            </a:pPr>
            <a:r>
              <a:rPr lang="en-US" dirty="0" smtClean="0"/>
              <a:t>a </a:t>
            </a:r>
            <a:r>
              <a:rPr lang="en-US" dirty="0" smtClean="0"/>
              <a:t>type (VALID/INVALID</a:t>
            </a:r>
            <a:r>
              <a:rPr lang="en-US" dirty="0" smtClean="0"/>
              <a:t>); </a:t>
            </a:r>
          </a:p>
          <a:p>
            <a:pPr marL="285750" indent="-285750">
              <a:buFont typeface="Arial"/>
              <a:buChar char="•"/>
            </a:pPr>
            <a:r>
              <a:rPr lang="en-US" dirty="0" smtClean="0"/>
              <a:t>a </a:t>
            </a:r>
            <a:r>
              <a:rPr lang="en-US" dirty="0" smtClean="0"/>
              <a:t>pointer to the piece on top of the </a:t>
            </a:r>
            <a:r>
              <a:rPr lang="en-US" dirty="0" smtClean="0"/>
              <a:t>stack;</a:t>
            </a:r>
          </a:p>
          <a:p>
            <a:pPr marL="285750" indent="-285750">
              <a:buFont typeface="Arial"/>
              <a:buChar char="•"/>
            </a:pPr>
            <a:r>
              <a:rPr lang="en-US" dirty="0"/>
              <a:t>t</a:t>
            </a:r>
            <a:r>
              <a:rPr lang="en-US" smtClean="0"/>
              <a:t>he </a:t>
            </a:r>
            <a:r>
              <a:rPr lang="en-US" dirty="0" smtClean="0"/>
              <a:t>number of pieces that are stacked on the square</a:t>
            </a:r>
            <a:endParaRPr lang="en-US" dirty="0"/>
          </a:p>
        </p:txBody>
      </p:sp>
      <p:cxnSp>
        <p:nvCxnSpPr>
          <p:cNvPr id="11" name="Straight Connector 10"/>
          <p:cNvCxnSpPr>
            <a:stCxn id="12" idx="3"/>
          </p:cNvCxnSpPr>
          <p:nvPr/>
        </p:nvCxnSpPr>
        <p:spPr>
          <a:xfrm>
            <a:off x="4800205" y="5240840"/>
            <a:ext cx="817992"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0" name="Picture 9" descr="Screenshot 2020-03-26 at 18.44.3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304" y="2114549"/>
            <a:ext cx="2985323" cy="4665505"/>
          </a:xfrm>
          <a:prstGeom prst="rect">
            <a:avLst/>
          </a:prstGeom>
        </p:spPr>
      </p:pic>
      <p:sp>
        <p:nvSpPr>
          <p:cNvPr id="12" name="Rectangle 11"/>
          <p:cNvSpPr/>
          <p:nvPr/>
        </p:nvSpPr>
        <p:spPr>
          <a:xfrm>
            <a:off x="266305" y="4188965"/>
            <a:ext cx="4533900" cy="2103749"/>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41593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0" y="218880"/>
            <a:ext cx="9143640" cy="936000"/>
          </a:xfrm>
          <a:prstGeom prst="rect">
            <a:avLst/>
          </a:prstGeom>
          <a:noFill/>
          <a:ln>
            <a:noFill/>
          </a:ln>
        </p:spPr>
        <p:txBody>
          <a:bodyPr anchor="ctr"/>
          <a:lstStyle/>
          <a:p>
            <a:pPr algn="ctr">
              <a:lnSpc>
                <a:spcPct val="100000"/>
              </a:lnSpc>
            </a:pPr>
            <a:r>
              <a:rPr lang="en-US" sz="4400" b="1" spc="-1" dirty="0" err="1" smtClean="0">
                <a:solidFill>
                  <a:srgbClr val="000000"/>
                </a:solidFill>
                <a:uFill>
                  <a:solidFill>
                    <a:srgbClr val="FFFFFF"/>
                  </a:solidFill>
                </a:uFill>
                <a:latin typeface="Calibri"/>
              </a:rPr>
              <a:t>game_init.h</a:t>
            </a:r>
            <a:endParaRPr lang="en-US" sz="1800" b="0" strike="noStrike" spc="-1" dirty="0">
              <a:solidFill>
                <a:srgbClr val="000000"/>
              </a:solidFill>
              <a:uFill>
                <a:solidFill>
                  <a:srgbClr val="FFFFFF"/>
                </a:solidFill>
              </a:uFill>
              <a:latin typeface="Calibri"/>
            </a:endParaRPr>
          </a:p>
        </p:txBody>
      </p:sp>
      <p:sp>
        <p:nvSpPr>
          <p:cNvPr id="8" name="CustomShape 2"/>
          <p:cNvSpPr/>
          <p:nvPr/>
        </p:nvSpPr>
        <p:spPr>
          <a:xfrm>
            <a:off x="266305" y="1172016"/>
            <a:ext cx="8471615" cy="54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E" sz="2400" spc="-1" dirty="0" smtClean="0">
                <a:solidFill>
                  <a:srgbClr val="000000"/>
                </a:solidFill>
                <a:uFill>
                  <a:solidFill>
                    <a:srgbClr val="FFFFFF"/>
                  </a:solidFill>
                </a:uFill>
                <a:latin typeface="Calibri"/>
              </a:rPr>
              <a:t>It also declares the prototype of the methods necessary to initialize the players and the board.</a:t>
            </a:r>
          </a:p>
        </p:txBody>
      </p:sp>
      <p:pic>
        <p:nvPicPr>
          <p:cNvPr id="2" name="Picture 1" descr="Screenshot 2020-03-24 at 19.24.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926984"/>
            <a:ext cx="5549900" cy="1371600"/>
          </a:xfrm>
          <a:prstGeom prst="rect">
            <a:avLst/>
          </a:prstGeom>
        </p:spPr>
      </p:pic>
      <p:sp>
        <p:nvSpPr>
          <p:cNvPr id="9" name="Rectangle 8"/>
          <p:cNvSpPr/>
          <p:nvPr/>
        </p:nvSpPr>
        <p:spPr>
          <a:xfrm>
            <a:off x="804851" y="4007021"/>
            <a:ext cx="5210390" cy="571941"/>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V="1">
            <a:off x="4686021" y="3452479"/>
            <a:ext cx="286169" cy="55454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804850" y="2232293"/>
            <a:ext cx="7500950" cy="1938993"/>
          </a:xfrm>
          <a:prstGeom prst="rect">
            <a:avLst/>
          </a:prstGeom>
          <a:noFill/>
        </p:spPr>
        <p:txBody>
          <a:bodyPr wrap="square" rtlCol="0">
            <a:spAutoFit/>
          </a:bodyPr>
          <a:lstStyle/>
          <a:p>
            <a:r>
              <a:rPr lang="en-US" dirty="0" smtClean="0"/>
              <a:t>This is the prototype of the function that creates the players for the first time</a:t>
            </a:r>
            <a:r>
              <a:rPr lang="en-US" dirty="0"/>
              <a:t>. It takes as input an array of two players</a:t>
            </a:r>
          </a:p>
          <a:p>
            <a:endParaRPr lang="en-US" dirty="0" smtClean="0"/>
          </a:p>
          <a:p>
            <a:r>
              <a:rPr lang="en-US" sz="2400" b="1" dirty="0" smtClean="0">
                <a:solidFill>
                  <a:srgbClr val="FF0000"/>
                </a:solidFill>
              </a:rPr>
              <a:t> You will have to implement this function inside </a:t>
            </a:r>
            <a:r>
              <a:rPr lang="en-US" sz="2400" b="1" dirty="0" err="1" smtClean="0">
                <a:solidFill>
                  <a:srgbClr val="FF0000"/>
                </a:solidFill>
              </a:rPr>
              <a:t>game_init.c</a:t>
            </a:r>
            <a:endParaRPr lang="en-US" sz="2400" b="1" dirty="0" smtClean="0">
              <a:solidFill>
                <a:srgbClr val="FF0000"/>
              </a:solidFill>
            </a:endParaRPr>
          </a:p>
          <a:p>
            <a:endParaRPr lang="en-US" i="1" dirty="0"/>
          </a:p>
        </p:txBody>
      </p:sp>
    </p:spTree>
    <p:extLst>
      <p:ext uri="{BB962C8B-B14F-4D97-AF65-F5344CB8AC3E}">
        <p14:creationId xmlns:p14="http://schemas.microsoft.com/office/powerpoint/2010/main" val="12763913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0" y="218880"/>
            <a:ext cx="9143640" cy="936000"/>
          </a:xfrm>
          <a:prstGeom prst="rect">
            <a:avLst/>
          </a:prstGeom>
          <a:noFill/>
          <a:ln>
            <a:noFill/>
          </a:ln>
        </p:spPr>
        <p:txBody>
          <a:bodyPr anchor="ctr"/>
          <a:lstStyle/>
          <a:p>
            <a:pPr algn="ctr">
              <a:lnSpc>
                <a:spcPct val="100000"/>
              </a:lnSpc>
            </a:pPr>
            <a:r>
              <a:rPr lang="en-US" sz="4400" b="1" spc="-1" dirty="0" err="1" smtClean="0">
                <a:solidFill>
                  <a:srgbClr val="000000"/>
                </a:solidFill>
                <a:uFill>
                  <a:solidFill>
                    <a:srgbClr val="FFFFFF"/>
                  </a:solidFill>
                </a:uFill>
                <a:latin typeface="Calibri"/>
              </a:rPr>
              <a:t>game_init.h</a:t>
            </a:r>
            <a:endParaRPr lang="en-US" sz="1800" b="0" strike="noStrike" spc="-1" dirty="0">
              <a:solidFill>
                <a:srgbClr val="000000"/>
              </a:solidFill>
              <a:uFill>
                <a:solidFill>
                  <a:srgbClr val="FFFFFF"/>
                </a:solidFill>
              </a:uFill>
              <a:latin typeface="Calibri"/>
            </a:endParaRPr>
          </a:p>
        </p:txBody>
      </p:sp>
      <p:pic>
        <p:nvPicPr>
          <p:cNvPr id="2" name="Picture 1" descr="Screenshot 2020-03-24 at 19.24.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810000"/>
            <a:ext cx="5549900" cy="1371600"/>
          </a:xfrm>
          <a:prstGeom prst="rect">
            <a:avLst/>
          </a:prstGeom>
        </p:spPr>
      </p:pic>
      <p:sp>
        <p:nvSpPr>
          <p:cNvPr id="9" name="Rectangle 8"/>
          <p:cNvSpPr/>
          <p:nvPr/>
        </p:nvSpPr>
        <p:spPr>
          <a:xfrm>
            <a:off x="804850" y="4489622"/>
            <a:ext cx="6742861" cy="691978"/>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H="1" flipV="1">
            <a:off x="5613400" y="3432622"/>
            <a:ext cx="927100" cy="108240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804850" y="2232293"/>
            <a:ext cx="7500950" cy="1477328"/>
          </a:xfrm>
          <a:prstGeom prst="rect">
            <a:avLst/>
          </a:prstGeom>
          <a:noFill/>
        </p:spPr>
        <p:txBody>
          <a:bodyPr wrap="square" rtlCol="0">
            <a:spAutoFit/>
          </a:bodyPr>
          <a:lstStyle/>
          <a:p>
            <a:r>
              <a:rPr lang="en-US" dirty="0" smtClean="0"/>
              <a:t>This is the prototype of the function that creates the board for the first time. This function is implemented inside </a:t>
            </a:r>
            <a:r>
              <a:rPr lang="en-US" dirty="0" err="1" smtClean="0"/>
              <a:t>game_init.c</a:t>
            </a:r>
            <a:endParaRPr lang="en-US" dirty="0" smtClean="0"/>
          </a:p>
          <a:p>
            <a:endParaRPr lang="en-US" i="1" dirty="0"/>
          </a:p>
          <a:p>
            <a:r>
              <a:rPr lang="en-US" dirty="0" smtClean="0"/>
              <a:t>It takes as input a 2-Dimensional  (8x8) array of squares representing the board to be initialized.</a:t>
            </a:r>
            <a:endParaRPr lang="en-US" dirty="0"/>
          </a:p>
        </p:txBody>
      </p:sp>
      <p:sp>
        <p:nvSpPr>
          <p:cNvPr id="10" name="CustomShape 2"/>
          <p:cNvSpPr/>
          <p:nvPr/>
        </p:nvSpPr>
        <p:spPr>
          <a:xfrm>
            <a:off x="266305" y="1172016"/>
            <a:ext cx="8471615" cy="54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E" sz="2400" spc="-1" dirty="0" smtClean="0">
                <a:solidFill>
                  <a:srgbClr val="000000"/>
                </a:solidFill>
                <a:uFill>
                  <a:solidFill>
                    <a:srgbClr val="FFFFFF"/>
                  </a:solidFill>
                </a:uFill>
                <a:latin typeface="Calibri"/>
              </a:rPr>
              <a:t>It also declares the prototype of the methods necessary to initialize the players and the board.</a:t>
            </a:r>
          </a:p>
        </p:txBody>
      </p:sp>
    </p:spTree>
    <p:extLst>
      <p:ext uri="{BB962C8B-B14F-4D97-AF65-F5344CB8AC3E}">
        <p14:creationId xmlns:p14="http://schemas.microsoft.com/office/powerpoint/2010/main" val="18465104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1138</TotalTime>
  <Words>1073</Words>
  <Application>Microsoft Macintosh PowerPoint</Application>
  <PresentationFormat>On-screen Show (4:3)</PresentationFormat>
  <Paragraphs>135</Paragraphs>
  <Slides>25</Slides>
  <Notes>24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Practical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Assignment2</dc:title>
  <dc:creator>Liliana Pasquale</dc:creator>
  <cp:lastModifiedBy>Liliana Pasquale</cp:lastModifiedBy>
  <cp:revision>105</cp:revision>
  <dcterms:created xsi:type="dcterms:W3CDTF">2019-03-05T11:55:36Z</dcterms:created>
  <dcterms:modified xsi:type="dcterms:W3CDTF">2020-03-26T18:46:45Z</dcterms:modified>
</cp:coreProperties>
</file>