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8" r:id="rId2"/>
    <p:sldId id="343" r:id="rId3"/>
    <p:sldId id="354" r:id="rId4"/>
    <p:sldId id="325" r:id="rId5"/>
    <p:sldId id="326" r:id="rId6"/>
    <p:sldId id="327" r:id="rId7"/>
    <p:sldId id="328" r:id="rId8"/>
    <p:sldId id="329" r:id="rId9"/>
    <p:sldId id="352" r:id="rId10"/>
    <p:sldId id="330" r:id="rId11"/>
    <p:sldId id="331" r:id="rId12"/>
    <p:sldId id="332" r:id="rId13"/>
    <p:sldId id="353" r:id="rId14"/>
    <p:sldId id="273" r:id="rId15"/>
    <p:sldId id="279" r:id="rId16"/>
    <p:sldId id="281" r:id="rId17"/>
    <p:sldId id="282" r:id="rId18"/>
    <p:sldId id="283" r:id="rId19"/>
    <p:sldId id="284" r:id="rId20"/>
    <p:sldId id="285" r:id="rId21"/>
    <p:sldId id="289" r:id="rId22"/>
    <p:sldId id="324" r:id="rId23"/>
    <p:sldId id="288" r:id="rId24"/>
    <p:sldId id="286" r:id="rId25"/>
    <p:sldId id="287" r:id="rId26"/>
    <p:sldId id="294" r:id="rId27"/>
    <p:sldId id="295" r:id="rId28"/>
    <p:sldId id="296" r:id="rId29"/>
    <p:sldId id="297" r:id="rId30"/>
    <p:sldId id="300" r:id="rId31"/>
    <p:sldId id="298" r:id="rId32"/>
    <p:sldId id="299" r:id="rId33"/>
    <p:sldId id="301" r:id="rId34"/>
    <p:sldId id="302" r:id="rId35"/>
    <p:sldId id="303" r:id="rId36"/>
    <p:sldId id="304" r:id="rId37"/>
    <p:sldId id="305" r:id="rId38"/>
    <p:sldId id="306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7" r:id="rId50"/>
    <p:sldId id="35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65" autoAdjust="0"/>
  </p:normalViewPr>
  <p:slideViewPr>
    <p:cSldViewPr snapToGrid="0" snapToObjects="1">
      <p:cViewPr varScale="1">
        <p:scale>
          <a:sx n="56" d="100"/>
          <a:sy n="56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420F-EF91-6041-932F-6D7A45999CFB}" type="datetimeFigureOut">
              <a:rPr lang="en-US" smtClean="0"/>
              <a:t>23/03/20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9D39D-9368-4042-A8B9-49290F25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2B33-6368-A940-8119-DADCD3C28255}" type="datetimeFigureOut">
              <a:rPr lang="en-US" smtClean="0"/>
              <a:t>23/03/20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1684-5C60-2C41-98A6-1EF0B8AD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914878-74A1-4AA5-944E-E92AE74DF69D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914878-74A1-4AA5-944E-E92AE74DF69D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914878-74A1-4AA5-944E-E92AE74DF69D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Variables</a:t>
            </a:r>
            <a:r>
              <a:rPr lang="en-IE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</a:t>
            </a:r>
            <a:r>
              <a:rPr lang="en-I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be declared as any other built in data-type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Variables</a:t>
            </a:r>
            <a:r>
              <a:rPr lang="en-IE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</a:t>
            </a:r>
            <a:r>
              <a:rPr lang="en-I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be declared as any other built in data-type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Something</a:t>
            </a:r>
            <a:r>
              <a:rPr lang="en-US" baseline="0" dirty="0" smtClean="0"/>
              <a:t> that recurs references itself. The reflection in a mirror of a mirror is recursive: the reflected mirror is reflecting its own image and doing so indefinitely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914878-74A1-4AA5-944E-E92AE74DF69D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914878-74A1-4AA5-944E-E92AE74DF69D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914878-74A1-4AA5-944E-E92AE74DF69D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914878-74A1-4AA5-944E-E92AE74DF69D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Software-intensive systems have penetrated nearly all aspects of our lives, in a huge variety of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ways. Information technology has become so powerful and so adaptable, that the opportunities for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new uses seem boundless. However, our experience of actual computer systems, once they have been developed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Computer systems are designed, and anything that is designed has an intended purpose. If a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computer system is unsatisfactory, it is because the system was designed without an adequate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understanding of its purpose, or because we are using it for a purpose different from the intended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one. Both problems can be mitigated by careful analysis of purpose throughout a system’s life.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Requirements Engineering provides a framework for understanding the purpose of a system and the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contexts in which it will be used. Or, put another way, requirements engineering bridges the gap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between an initial vague recognition that there is some problem to which we can apply computer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technology, and the task of building a system to address the problem.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It is hard now to design new software without re-thinking the human activities that wil support it.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An important observation is that the introduction of new computer technology into any human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activities inevitably changes those activities, and people inevitably find ways of adapting how they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use and exploit such technology.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914878-74A1-4AA5-944E-E92AE74DF69D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914878-74A1-4AA5-944E-E92AE74DF69D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23/03/20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23/03/20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23/03/20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23/03/20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23/03/20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23/03/20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23/03/20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23/03/20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23/03/20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23/03/20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23/03/20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72AC-9E95-4E41-A51A-19FF18A3DC4D}" type="datetimeFigureOut">
              <a:rPr lang="en-US" smtClean="0"/>
              <a:t>23/03/20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55406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 smtClean="0"/>
              <a:t>Enums</a:t>
            </a:r>
            <a:r>
              <a:rPr lang="en-US" sz="5400" b="1" dirty="0" smtClean="0"/>
              <a:t> &amp; </a:t>
            </a:r>
            <a:r>
              <a:rPr lang="en-US" sz="5400" b="1" dirty="0" err="1" smtClean="0"/>
              <a:t>Structs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7714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to Use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Enums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66000" y="1259280"/>
            <a:ext cx="80719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you need a predefined list of values which do not represent some kind of numeric or textual data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 variable can only take one out a small set of possible values.</a:t>
            </a:r>
          </a:p>
        </p:txBody>
      </p:sp>
      <p:sp>
        <p:nvSpPr>
          <p:cNvPr id="5" name="CustomShape 2"/>
          <p:cNvSpPr/>
          <p:nvPr/>
        </p:nvSpPr>
        <p:spPr>
          <a:xfrm>
            <a:off x="818400" y="4060740"/>
            <a:ext cx="80719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E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72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to Use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Enums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66000" y="1259280"/>
            <a:ext cx="80719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you need a predefined list of values which do not represent some kind of numeric or textual data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 variable can only take one out a small set of possible values.</a:t>
            </a:r>
          </a:p>
        </p:txBody>
      </p:sp>
      <p:sp>
        <p:nvSpPr>
          <p:cNvPr id="5" name="CustomShape 2"/>
          <p:cNvSpPr/>
          <p:nvPr/>
        </p:nvSpPr>
        <p:spPr>
          <a:xfrm>
            <a:off x="818400" y="4060740"/>
            <a:ext cx="80719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E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595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47378" y="1259279"/>
            <a:ext cx="8210715" cy="5598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dirty="0" err="1" smtClean="0">
                <a:latin typeface="Courier"/>
                <a:cs typeface="Courier"/>
              </a:rPr>
              <a:t>enum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week { </a:t>
            </a:r>
            <a:r>
              <a:rPr lang="en-US" sz="1400" i="1" dirty="0" err="1">
                <a:latin typeface="Courier"/>
                <a:cs typeface="Courier"/>
              </a:rPr>
              <a:t>mon</a:t>
            </a:r>
            <a:r>
              <a:rPr lang="en-US" sz="1400" i="1" dirty="0">
                <a:latin typeface="Courier"/>
                <a:cs typeface="Courier"/>
              </a:rPr>
              <a:t>, </a:t>
            </a:r>
            <a:r>
              <a:rPr lang="en-US" sz="1400" i="1" dirty="0" err="1">
                <a:latin typeface="Courier"/>
                <a:cs typeface="Courier"/>
              </a:rPr>
              <a:t>tue</a:t>
            </a:r>
            <a:r>
              <a:rPr lang="en-US" sz="1400" i="1" dirty="0">
                <a:latin typeface="Courier"/>
                <a:cs typeface="Courier"/>
              </a:rPr>
              <a:t>, wed, </a:t>
            </a:r>
            <a:r>
              <a:rPr lang="en-US" sz="1400" i="1" dirty="0" err="1">
                <a:latin typeface="Courier"/>
                <a:cs typeface="Courier"/>
              </a:rPr>
              <a:t>thu</a:t>
            </a:r>
            <a:r>
              <a:rPr lang="en-US" sz="1400" i="1" dirty="0">
                <a:latin typeface="Courier"/>
                <a:cs typeface="Courier"/>
              </a:rPr>
              <a:t>, </a:t>
            </a:r>
            <a:r>
              <a:rPr lang="en-US" sz="1400" i="1" dirty="0" err="1">
                <a:latin typeface="Courier"/>
                <a:cs typeface="Courier"/>
              </a:rPr>
              <a:t>fri</a:t>
            </a:r>
            <a:r>
              <a:rPr lang="en-US" sz="1400" i="1" dirty="0">
                <a:latin typeface="Courier"/>
                <a:cs typeface="Courier"/>
              </a:rPr>
              <a:t>, sat, sun};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main(){</a:t>
            </a: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enum</a:t>
            </a:r>
            <a:r>
              <a:rPr lang="en-US" sz="1400" dirty="0">
                <a:latin typeface="Courier"/>
                <a:cs typeface="Courier"/>
              </a:rPr>
              <a:t> week today;</a:t>
            </a:r>
          </a:p>
          <a:p>
            <a:r>
              <a:rPr lang="en-US" sz="1400" dirty="0">
                <a:latin typeface="Courier"/>
                <a:cs typeface="Courier"/>
              </a:rPr>
              <a:t>	today = </a:t>
            </a:r>
            <a:r>
              <a:rPr lang="en-US" sz="1400" i="1" dirty="0" err="1">
                <a:latin typeface="Courier"/>
                <a:cs typeface="Courier"/>
              </a:rPr>
              <a:t>fri</a:t>
            </a:r>
            <a:r>
              <a:rPr lang="en-US" sz="1400" i="1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("Day (integer format): %d\n", today + 1);</a:t>
            </a:r>
          </a:p>
          <a:p>
            <a:r>
              <a:rPr lang="en-US" sz="1400" dirty="0">
                <a:latin typeface="Courier"/>
                <a:cs typeface="Courier"/>
              </a:rPr>
              <a:t>	switch(today){</a:t>
            </a:r>
          </a:p>
          <a:p>
            <a:r>
              <a:rPr lang="en-US" sz="1400" dirty="0">
                <a:latin typeface="Courier"/>
                <a:cs typeface="Courier"/>
              </a:rPr>
              <a:t>		case(</a:t>
            </a:r>
            <a:r>
              <a:rPr lang="en-US" sz="1400" i="1" dirty="0" err="1">
                <a:latin typeface="Courier"/>
                <a:cs typeface="Courier"/>
              </a:rPr>
              <a:t>mon</a:t>
            </a:r>
            <a:r>
              <a:rPr lang="en-US" sz="1400" i="1" dirty="0">
                <a:latin typeface="Courier"/>
                <a:cs typeface="Courier"/>
              </a:rPr>
              <a:t>):</a:t>
            </a:r>
          </a:p>
          <a:p>
            <a:r>
              <a:rPr lang="en-US" sz="1400" dirty="0">
                <a:latin typeface="Courier"/>
                <a:cs typeface="Courier"/>
              </a:rPr>
              <a:t>			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("Day (string format): %s\n", "Monday");</a:t>
            </a:r>
          </a:p>
          <a:p>
            <a:r>
              <a:rPr lang="en-US" sz="1400" dirty="0">
                <a:latin typeface="Courier"/>
                <a:cs typeface="Courier"/>
              </a:rPr>
              <a:t>			break;</a:t>
            </a:r>
          </a:p>
          <a:p>
            <a:r>
              <a:rPr lang="en-US" sz="1400" dirty="0">
                <a:latin typeface="Courier"/>
                <a:cs typeface="Courier"/>
              </a:rPr>
              <a:t>		case(</a:t>
            </a:r>
            <a:r>
              <a:rPr lang="en-US" sz="1400" i="1" dirty="0" err="1">
                <a:latin typeface="Courier"/>
                <a:cs typeface="Courier"/>
              </a:rPr>
              <a:t>tue</a:t>
            </a:r>
            <a:r>
              <a:rPr lang="en-US" sz="1400" i="1" dirty="0">
                <a:latin typeface="Courier"/>
                <a:cs typeface="Courier"/>
              </a:rPr>
              <a:t>):</a:t>
            </a:r>
          </a:p>
          <a:p>
            <a:r>
              <a:rPr lang="en-US" sz="1400" dirty="0">
                <a:latin typeface="Courier"/>
                <a:cs typeface="Courier"/>
              </a:rPr>
              <a:t>				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("Day (string format): %s\n", "Tuesday");</a:t>
            </a:r>
          </a:p>
          <a:p>
            <a:r>
              <a:rPr lang="en-US" sz="1400" dirty="0">
                <a:latin typeface="Courier"/>
                <a:cs typeface="Courier"/>
              </a:rPr>
              <a:t>			break;</a:t>
            </a:r>
          </a:p>
          <a:p>
            <a:r>
              <a:rPr lang="en-US" sz="1400" dirty="0">
                <a:latin typeface="Courier"/>
                <a:cs typeface="Courier"/>
              </a:rPr>
              <a:t>		case(</a:t>
            </a:r>
            <a:r>
              <a:rPr lang="en-US" sz="1400" i="1" dirty="0">
                <a:latin typeface="Courier"/>
                <a:cs typeface="Courier"/>
              </a:rPr>
              <a:t>wed):</a:t>
            </a:r>
          </a:p>
          <a:p>
            <a:r>
              <a:rPr lang="en-US" sz="1400" dirty="0">
                <a:latin typeface="Courier"/>
                <a:cs typeface="Courier"/>
              </a:rPr>
              <a:t>			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("Day (string format): %s\n", "Wednesday");</a:t>
            </a:r>
          </a:p>
          <a:p>
            <a:r>
              <a:rPr lang="en-US" sz="1400" dirty="0">
                <a:latin typeface="Courier"/>
                <a:cs typeface="Courier"/>
              </a:rPr>
              <a:t>			break;</a:t>
            </a:r>
          </a:p>
          <a:p>
            <a:r>
              <a:rPr lang="en-US" sz="1400" dirty="0" smtClean="0">
                <a:latin typeface="Courier"/>
                <a:cs typeface="Courier"/>
              </a:rPr>
              <a:t>		</a:t>
            </a:r>
          </a:p>
          <a:p>
            <a:r>
              <a:rPr lang="en-US" sz="1400" dirty="0" smtClean="0">
                <a:latin typeface="Courier"/>
                <a:cs typeface="Courier"/>
              </a:rPr>
              <a:t>		. . .</a:t>
            </a:r>
          </a:p>
          <a:p>
            <a:r>
              <a:rPr lang="en-US" sz="1400" dirty="0">
                <a:latin typeface="Courier"/>
                <a:cs typeface="Courier"/>
              </a:rPr>
              <a:t>		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		default:</a:t>
            </a:r>
          </a:p>
          <a:p>
            <a:r>
              <a:rPr lang="en-US" sz="1400" dirty="0">
                <a:latin typeface="Courier"/>
                <a:cs typeface="Courier"/>
              </a:rPr>
              <a:t>			break;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	}</a:t>
            </a:r>
          </a:p>
          <a:p>
            <a:r>
              <a:rPr lang="en-US" sz="1400" dirty="0">
                <a:latin typeface="Courier"/>
                <a:cs typeface="Courier"/>
              </a:rPr>
              <a:t>	return 0;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  <a:endParaRPr lang="en-IE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818400" y="4060740"/>
            <a:ext cx="80719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E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277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55406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 smtClean="0"/>
              <a:t>Structs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17493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Definition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structure is a collection of related variables (of possibly different types) grouped together under a single name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21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Definition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structure is a collection of related variables (of possibly different types) grouped together under a single name.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52715" y="3660561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Examples: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s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point</a:t>
            </a:r>
          </a:p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int x;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int y;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3794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Definition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structure is a collection of related variables (of possibly different types) grouped together under a single name.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52715" y="3660561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Examples: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s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point</a:t>
            </a:r>
          </a:p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int x;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int y;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3392" y="5954911"/>
            <a:ext cx="437904" cy="4164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stomShape 2"/>
          <p:cNvSpPr/>
          <p:nvPr/>
        </p:nvSpPr>
        <p:spPr>
          <a:xfrm>
            <a:off x="3642888" y="5811465"/>
            <a:ext cx="3910971" cy="6737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Notice ‘;’ at the end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6" name="Straight Connector 5"/>
          <p:cNvCxnSpPr>
            <a:stCxn id="3" idx="3"/>
          </p:cNvCxnSpPr>
          <p:nvPr/>
        </p:nvCxnSpPr>
        <p:spPr>
          <a:xfrm>
            <a:off x="1401296" y="6163136"/>
            <a:ext cx="205815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52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Definition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structure is a collection of related variables (of possibly different types) grouped together under a single name.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52715" y="3660561"/>
            <a:ext cx="3297905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Examples: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s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point</a:t>
            </a:r>
          </a:p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int x;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int y;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4576105" y="3901384"/>
            <a:ext cx="4379049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s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employee</a:t>
            </a:r>
          </a:p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fname[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2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0]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lname[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2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0];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int age;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4505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Definition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structure is a collection of related variables (of possibly different types) grouped together under a single name.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4576105" y="3901384"/>
            <a:ext cx="4379049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s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employee</a:t>
            </a:r>
          </a:p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fname[20]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lname[20];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int age;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8326" y="4772685"/>
            <a:ext cx="3789594" cy="14230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stomShape 2"/>
          <p:cNvSpPr/>
          <p:nvPr/>
        </p:nvSpPr>
        <p:spPr>
          <a:xfrm>
            <a:off x="365409" y="4533171"/>
            <a:ext cx="3094039" cy="10714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embers pf different types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3152915" y="4980912"/>
            <a:ext cx="1795411" cy="6237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47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is a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represented in the RAM?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662188" y="2545984"/>
            <a:ext cx="4379049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s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contact</a:t>
            </a:r>
          </a:p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fname[20]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lname[20];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int age;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91896" y="2545984"/>
            <a:ext cx="1532667" cy="135098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20351" y="24803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91896" y="3883060"/>
            <a:ext cx="1532667" cy="135098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96021" y="381293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91896" y="5235639"/>
            <a:ext cx="1532667" cy="50034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98456" y="512457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75696" y="567104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3195" y="2915316"/>
            <a:ext cx="98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fname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64842" y="4162366"/>
            <a:ext cx="96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</a:t>
            </a:r>
            <a:r>
              <a:rPr lang="en-US" sz="2400" dirty="0" err="1" smtClean="0"/>
              <a:t>name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131504" y="5216743"/>
            <a:ext cx="63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age</a:t>
            </a:r>
            <a:endParaRPr lang="en-US" sz="2400" dirty="0"/>
          </a:p>
        </p:txBody>
      </p:sp>
      <p:sp>
        <p:nvSpPr>
          <p:cNvPr id="6" name="Left Bracket 5"/>
          <p:cNvSpPr/>
          <p:nvPr/>
        </p:nvSpPr>
        <p:spPr>
          <a:xfrm>
            <a:off x="5321988" y="2320664"/>
            <a:ext cx="435594" cy="3719717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471483" y="1841705"/>
            <a:ext cx="112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contact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56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Enum definition and Examples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 basic examples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 data type </a:t>
            </a:r>
            <a:r>
              <a:rPr lang="en-IE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definition</a:t>
            </a:r>
            <a:endParaRPr lang="en-IE" sz="3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 and pointers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82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 - Characteristics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IE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truct </a:t>
            </a:r>
            <a:r>
              <a:rPr lang="en-IE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defines a new datatype</a:t>
            </a:r>
          </a:p>
        </p:txBody>
      </p:sp>
      <p:sp>
        <p:nvSpPr>
          <p:cNvPr id="9" name="CustomShape 2"/>
          <p:cNvSpPr/>
          <p:nvPr/>
        </p:nvSpPr>
        <p:spPr>
          <a:xfrm>
            <a:off x="1269923" y="2274532"/>
            <a:ext cx="4379049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s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employee</a:t>
            </a:r>
          </a:p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fname[20]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lname[20];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int age;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585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 - Characteristics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IE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truct </a:t>
            </a:r>
            <a:r>
              <a:rPr lang="en-IE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defines a new datatype</a:t>
            </a:r>
          </a:p>
        </p:txBody>
      </p:sp>
      <p:sp>
        <p:nvSpPr>
          <p:cNvPr id="9" name="CustomShape 2"/>
          <p:cNvSpPr/>
          <p:nvPr/>
        </p:nvSpPr>
        <p:spPr>
          <a:xfrm>
            <a:off x="1269923" y="2274532"/>
            <a:ext cx="6743735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s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employee</a:t>
            </a:r>
          </a:p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fname[20]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lname[20];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int age;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};</a:t>
            </a:r>
          </a:p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. . .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s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e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mployee alice, bob;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0145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2"/>
          <p:cNvSpPr/>
          <p:nvPr/>
        </p:nvSpPr>
        <p:spPr>
          <a:xfrm>
            <a:off x="666000" y="1507932"/>
            <a:ext cx="6743735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</a:t>
            </a:r>
            <a:r>
              <a:rPr lang="en-I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ypedef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 s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employee</a:t>
            </a:r>
          </a:p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fname[20]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lname[20];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int age;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};</a:t>
            </a:r>
          </a:p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. . .</a:t>
            </a:r>
          </a:p>
          <a:p>
            <a:pPr>
              <a:lnSpc>
                <a:spcPct val="100000"/>
              </a:lnSpc>
            </a:pPr>
            <a:endParaRPr lang="en-IE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The use of </a:t>
            </a:r>
            <a:r>
              <a:rPr lang="en-IE" sz="28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typedef when defining a struct allows 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you to declare variables alice and bob without using ‘struct’</a:t>
            </a: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IE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e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mployee alice, bob;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is-I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…What happens if you use typedef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44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 - Characteristics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IE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truct </a:t>
            </a:r>
            <a:r>
              <a:rPr lang="en-IE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have a name</a:t>
            </a:r>
            <a:r>
              <a:rPr lang="is-I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r>
              <a:rPr lang="en-IE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but it is optional</a:t>
            </a:r>
          </a:p>
        </p:txBody>
      </p:sp>
      <p:sp>
        <p:nvSpPr>
          <p:cNvPr id="9" name="CustomShape 2"/>
          <p:cNvSpPr/>
          <p:nvPr/>
        </p:nvSpPr>
        <p:spPr>
          <a:xfrm>
            <a:off x="1269923" y="2274532"/>
            <a:ext cx="4379049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s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employee</a:t>
            </a:r>
          </a:p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fname[20]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lname[20];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int age;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 </a:t>
            </a:r>
            <a:r>
              <a:rPr lang="en-I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alice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42880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 - Characteristics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 </a:t>
            </a:r>
            <a:r>
              <a:rPr lang="en-IE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 have a name</a:t>
            </a:r>
            <a:r>
              <a:rPr lang="is-I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…</a:t>
            </a:r>
            <a:r>
              <a:rPr lang="en-IE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but it is optional</a:t>
            </a:r>
          </a:p>
        </p:txBody>
      </p:sp>
      <p:sp>
        <p:nvSpPr>
          <p:cNvPr id="9" name="CustomShape 2"/>
          <p:cNvSpPr/>
          <p:nvPr/>
        </p:nvSpPr>
        <p:spPr>
          <a:xfrm>
            <a:off x="1269923" y="2274532"/>
            <a:ext cx="4379049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s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employee</a:t>
            </a:r>
          </a:p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fname[20]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lname[20];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int age;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 </a:t>
            </a:r>
            <a:r>
              <a:rPr lang="en-I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alice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0248" y="4488077"/>
            <a:ext cx="1729724" cy="497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2"/>
          <p:cNvSpPr/>
          <p:nvPr/>
        </p:nvSpPr>
        <p:spPr>
          <a:xfrm>
            <a:off x="4948326" y="5068896"/>
            <a:ext cx="3094039" cy="10714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used as a variable name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3152915" y="4980912"/>
            <a:ext cx="1795411" cy="6237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1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 - Characteristics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 </a:t>
            </a:r>
            <a:r>
              <a:rPr lang="en-IE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 have a name</a:t>
            </a:r>
            <a:r>
              <a:rPr lang="is-I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…</a:t>
            </a:r>
            <a:r>
              <a:rPr lang="en-IE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but it is optional</a:t>
            </a:r>
          </a:p>
        </p:txBody>
      </p:sp>
      <p:sp>
        <p:nvSpPr>
          <p:cNvPr id="9" name="CustomShape 2"/>
          <p:cNvSpPr/>
          <p:nvPr/>
        </p:nvSpPr>
        <p:spPr>
          <a:xfrm>
            <a:off x="1269923" y="2274532"/>
            <a:ext cx="4379049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s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employee</a:t>
            </a:r>
          </a:p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fname[20]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lname[20];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int age;</a:t>
            </a:r>
          </a:p>
          <a:p>
            <a:pPr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 </a:t>
            </a:r>
            <a:r>
              <a:rPr lang="en-I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alice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;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1269923" y="5047815"/>
            <a:ext cx="5780345" cy="1864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s-I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. . . 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p</a:t>
            </a:r>
            <a:r>
              <a:rPr lang="is-I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rintf(“%s”, alice.fname);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p</a:t>
            </a:r>
            <a:r>
              <a:rPr lang="is-I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rintf(“%s”, alice.lname);</a:t>
            </a:r>
            <a:endParaRPr lang="en-IE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0951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 - Characteristics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Initialization is done by specifying values of every member.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736523" y="2953215"/>
            <a:ext cx="4379049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s</a:t>
            </a:r>
            <a:r>
              <a:rPr lang="en-I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employee</a:t>
            </a:r>
          </a:p>
          <a:p>
            <a:pPr>
              <a:lnSpc>
                <a:spcPct val="100000"/>
              </a:lnSpc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fname[20]</a:t>
            </a:r>
            <a:r>
              <a:rPr lang="en-I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lname[20];</a:t>
            </a:r>
          </a:p>
          <a:p>
            <a:pPr>
              <a:lnSpc>
                <a:spcPct val="100000"/>
              </a:lnSpc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int age;</a:t>
            </a:r>
          </a:p>
          <a:p>
            <a:pPr>
              <a:lnSpc>
                <a:spcPct val="100000"/>
              </a:lnSpc>
            </a:pPr>
            <a:r>
              <a:rPr lang="en-I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};</a:t>
            </a:r>
            <a:endParaRPr lang="en-IE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8869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 - Characteristics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Initialization is done by specifying values of every member.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634923" y="2953215"/>
            <a:ext cx="8236934" cy="2779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s</a:t>
            </a:r>
            <a:r>
              <a:rPr lang="en-I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employee</a:t>
            </a:r>
          </a:p>
          <a:p>
            <a:pPr>
              <a:lnSpc>
                <a:spcPct val="100000"/>
              </a:lnSpc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fname[20]</a:t>
            </a:r>
            <a:r>
              <a:rPr lang="en-I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lname[20];</a:t>
            </a:r>
          </a:p>
          <a:p>
            <a:pPr>
              <a:lnSpc>
                <a:spcPct val="100000"/>
              </a:lnSpc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int age;</a:t>
            </a:r>
          </a:p>
          <a:p>
            <a:pPr>
              <a:lnSpc>
                <a:spcPct val="100000"/>
              </a:lnSpc>
            </a:pPr>
            <a:r>
              <a:rPr lang="en-I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};</a:t>
            </a:r>
          </a:p>
          <a:p>
            <a:pPr>
              <a:lnSpc>
                <a:spcPct val="100000"/>
              </a:lnSpc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s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employee alice={“alice”,”murphy”,19};</a:t>
            </a:r>
            <a:endParaRPr lang="en-IE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8005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 - Characteristics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Initialization is done by specifying values of every member.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66000" y="5692529"/>
            <a:ext cx="8071920" cy="117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Assignment operator copies every member of the structure</a:t>
            </a:r>
          </a:p>
        </p:txBody>
      </p:sp>
      <p:sp>
        <p:nvSpPr>
          <p:cNvPr id="6" name="CustomShape 2"/>
          <p:cNvSpPr/>
          <p:nvPr/>
        </p:nvSpPr>
        <p:spPr>
          <a:xfrm>
            <a:off x="634923" y="2953215"/>
            <a:ext cx="8236934" cy="2779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s</a:t>
            </a:r>
            <a:r>
              <a:rPr lang="en-I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employee</a:t>
            </a:r>
          </a:p>
          <a:p>
            <a:pPr>
              <a:lnSpc>
                <a:spcPct val="100000"/>
              </a:lnSpc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fname[20]</a:t>
            </a:r>
            <a:r>
              <a:rPr lang="en-I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lname[20];</a:t>
            </a:r>
          </a:p>
          <a:p>
            <a:pPr>
              <a:lnSpc>
                <a:spcPct val="100000"/>
              </a:lnSpc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int age;</a:t>
            </a:r>
          </a:p>
          <a:p>
            <a:pPr>
              <a:lnSpc>
                <a:spcPct val="100000"/>
              </a:lnSpc>
            </a:pPr>
            <a:r>
              <a:rPr lang="en-I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};</a:t>
            </a:r>
          </a:p>
          <a:p>
            <a:pPr>
              <a:lnSpc>
                <a:spcPct val="100000"/>
              </a:lnSpc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s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employee alice={“alice”,”murphy”,19};</a:t>
            </a:r>
            <a:endParaRPr lang="en-IE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71190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 - Characteristics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07192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Individual members can be accessed using ‘.’ operator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580488" y="2771785"/>
            <a:ext cx="8563511" cy="37596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s</a:t>
            </a:r>
            <a:r>
              <a:rPr lang="en-I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employee</a:t>
            </a:r>
          </a:p>
          <a:p>
            <a:pPr>
              <a:lnSpc>
                <a:spcPct val="100000"/>
              </a:lnSpc>
            </a:pP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fname[20]</a:t>
            </a:r>
            <a:r>
              <a:rPr lang="en-I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char lname[20];</a:t>
            </a:r>
          </a:p>
          <a:p>
            <a:pPr>
              <a:lnSpc>
                <a:spcPct val="100000"/>
              </a:lnSpc>
            </a:pPr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int age;</a:t>
            </a:r>
          </a:p>
          <a:p>
            <a:pPr>
              <a:lnSpc>
                <a:spcPct val="100000"/>
              </a:lnSpc>
            </a:pPr>
            <a:r>
              <a:rPr lang="en-I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};</a:t>
            </a:r>
          </a:p>
          <a:p>
            <a:pPr>
              <a:lnSpc>
                <a:spcPct val="100000"/>
              </a:lnSpc>
            </a:pPr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s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truct employee alice={“alice”,”murphy”,19};</a:t>
            </a:r>
          </a:p>
          <a:p>
            <a:pPr>
              <a:lnSpc>
                <a:spcPct val="100000"/>
              </a:lnSpc>
            </a:pPr>
            <a:r>
              <a:rPr lang="en-I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. . .</a:t>
            </a:r>
            <a:endParaRPr lang="en-I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p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rintf(“Full name %s %s\n”, alice.fname, alice.lname);</a:t>
            </a:r>
          </a:p>
          <a:p>
            <a:pPr>
              <a:lnSpc>
                <a:spcPct val="100000"/>
              </a:lnSpc>
            </a:pPr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p</a:t>
            </a:r>
            <a:r>
              <a:rPr lang="en-I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rintf(“Age: %d\n”, alice.age);</a:t>
            </a:r>
            <a:endParaRPr lang="en-I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3272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55406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 smtClean="0"/>
              <a:t>Enums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21231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366" y="1660036"/>
            <a:ext cx="4629614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stdio.h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stdlib.h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math.h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point{</a:t>
            </a:r>
          </a:p>
          <a:p>
            <a:r>
              <a:rPr lang="hu-HU" dirty="0" smtClean="0">
                <a:latin typeface="Courier"/>
                <a:cs typeface="Courier"/>
              </a:rPr>
              <a:t>	int x;</a:t>
            </a:r>
          </a:p>
          <a:p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y;</a:t>
            </a:r>
          </a:p>
          <a:p>
            <a:r>
              <a:rPr lang="uk-UA" dirty="0" smtClean="0">
                <a:latin typeface="Courier"/>
                <a:cs typeface="Courier"/>
              </a:rPr>
              <a:t>};</a:t>
            </a:r>
          </a:p>
          <a:p>
            <a:endParaRPr lang="uk-UA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line{</a:t>
            </a:r>
          </a:p>
          <a:p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point p1;</a:t>
            </a:r>
          </a:p>
          <a:p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point p2;</a:t>
            </a:r>
          </a:p>
          <a:p>
            <a:r>
              <a:rPr lang="uk-UA" dirty="0" smtClean="0">
                <a:latin typeface="Courier"/>
                <a:cs typeface="Courier"/>
              </a:rPr>
              <a:t>};</a:t>
            </a:r>
          </a:p>
          <a:p>
            <a:endParaRPr lang="uk-UA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0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366" y="1660036"/>
            <a:ext cx="4629614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stdio.h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stdlib.h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math.h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point{</a:t>
            </a:r>
          </a:p>
          <a:p>
            <a:r>
              <a:rPr lang="hu-HU" dirty="0" smtClean="0">
                <a:latin typeface="Courier"/>
                <a:cs typeface="Courier"/>
              </a:rPr>
              <a:t>	int x;</a:t>
            </a:r>
          </a:p>
          <a:p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y;</a:t>
            </a:r>
          </a:p>
          <a:p>
            <a:r>
              <a:rPr lang="uk-UA" dirty="0" smtClean="0">
                <a:latin typeface="Courier"/>
                <a:cs typeface="Courier"/>
              </a:rPr>
              <a:t>};</a:t>
            </a:r>
          </a:p>
          <a:p>
            <a:endParaRPr lang="uk-UA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line{</a:t>
            </a:r>
          </a:p>
          <a:p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point p1;</a:t>
            </a:r>
          </a:p>
          <a:p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point p2;</a:t>
            </a:r>
          </a:p>
          <a:p>
            <a:r>
              <a:rPr lang="uk-UA" dirty="0" smtClean="0">
                <a:latin typeface="Courier"/>
                <a:cs typeface="Courier"/>
              </a:rPr>
              <a:t>};</a:t>
            </a:r>
          </a:p>
          <a:p>
            <a:endParaRPr lang="uk-UA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. . 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4367" y="4150639"/>
            <a:ext cx="3031782" cy="12988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stomShape 2"/>
          <p:cNvSpPr/>
          <p:nvPr/>
        </p:nvSpPr>
        <p:spPr>
          <a:xfrm>
            <a:off x="4948326" y="4630046"/>
            <a:ext cx="3634897" cy="15103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Members of a structure can be themselves structures</a:t>
            </a:r>
          </a:p>
          <a:p>
            <a:pPr algn="ctr">
              <a:lnSpc>
                <a:spcPct val="100000"/>
              </a:lnSpc>
            </a:pP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I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nested structures</a:t>
            </a:r>
            <a:r>
              <a:rPr lang="en-I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3152915" y="4980912"/>
            <a:ext cx="1795411" cy="6237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4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366" y="1660036"/>
            <a:ext cx="4629614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stdio.h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stdlib.h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math.h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point{</a:t>
            </a:r>
          </a:p>
          <a:p>
            <a:r>
              <a:rPr lang="hu-HU" dirty="0" smtClean="0">
                <a:latin typeface="Courier"/>
                <a:cs typeface="Courier"/>
              </a:rPr>
              <a:t>	int x;</a:t>
            </a:r>
          </a:p>
          <a:p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y;</a:t>
            </a:r>
          </a:p>
          <a:p>
            <a:r>
              <a:rPr lang="uk-UA" dirty="0" smtClean="0">
                <a:latin typeface="Courier"/>
                <a:cs typeface="Courier"/>
              </a:rPr>
              <a:t>};</a:t>
            </a:r>
          </a:p>
          <a:p>
            <a:endParaRPr lang="uk-UA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line{</a:t>
            </a:r>
          </a:p>
          <a:p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point p1;</a:t>
            </a:r>
          </a:p>
          <a:p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point p2;</a:t>
            </a:r>
          </a:p>
          <a:p>
            <a:r>
              <a:rPr lang="uk-UA" dirty="0" smtClean="0">
                <a:latin typeface="Courier"/>
                <a:cs typeface="Courier"/>
              </a:rPr>
              <a:t>};</a:t>
            </a:r>
          </a:p>
          <a:p>
            <a:endParaRPr lang="uk-UA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. . .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75178" y="1660036"/>
            <a:ext cx="6091371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main(){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line </a:t>
            </a:r>
            <a:r>
              <a:rPr lang="en-US" dirty="0" err="1">
                <a:latin typeface="Courier"/>
                <a:cs typeface="Courier"/>
              </a:rPr>
              <a:t>myLine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distX,distY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	double segment;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it-IT" dirty="0">
                <a:latin typeface="Courier"/>
                <a:cs typeface="Courier"/>
              </a:rPr>
              <a:t>	myLine.p1.x=10;</a:t>
            </a:r>
          </a:p>
          <a:p>
            <a:r>
              <a:rPr lang="it-IT" dirty="0">
                <a:latin typeface="Courier"/>
                <a:cs typeface="Courier"/>
              </a:rPr>
              <a:t>	myLine.p1.y=10;</a:t>
            </a:r>
          </a:p>
          <a:p>
            <a:r>
              <a:rPr lang="hr-HR" dirty="0">
                <a:latin typeface="Courier"/>
                <a:cs typeface="Courier"/>
              </a:rPr>
              <a:t>	myLine.p2.x=50;</a:t>
            </a:r>
          </a:p>
          <a:p>
            <a:r>
              <a:rPr lang="hr-HR" dirty="0">
                <a:latin typeface="Courier"/>
                <a:cs typeface="Courier"/>
              </a:rPr>
              <a:t>	myLine.p2.y=30;</a:t>
            </a:r>
          </a:p>
          <a:p>
            <a:endParaRPr lang="hr-HR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distX</a:t>
            </a:r>
            <a:r>
              <a:rPr lang="en-US" dirty="0">
                <a:latin typeface="Courier"/>
                <a:cs typeface="Courier"/>
              </a:rPr>
              <a:t> = abs(myLine.p1.x - myLine.p2.x);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distY</a:t>
            </a:r>
            <a:r>
              <a:rPr lang="en-US" dirty="0">
                <a:latin typeface="Courier"/>
                <a:cs typeface="Courier"/>
              </a:rPr>
              <a:t> = abs(myLine.p1.y - myLine.p2.y);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segment = </a:t>
            </a:r>
            <a:r>
              <a:rPr lang="en-US" dirty="0" err="1">
                <a:latin typeface="Courier"/>
                <a:cs typeface="Courier"/>
              </a:rPr>
              <a:t>pow</a:t>
            </a:r>
            <a:r>
              <a:rPr lang="en-US" dirty="0">
                <a:latin typeface="Courier"/>
                <a:cs typeface="Courier"/>
              </a:rPr>
              <a:t>(distX,2) + </a:t>
            </a:r>
            <a:r>
              <a:rPr lang="en-US" dirty="0" err="1">
                <a:latin typeface="Courier"/>
                <a:cs typeface="Courier"/>
              </a:rPr>
              <a:t>pow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distY,2)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("The Line Segment is </a:t>
            </a:r>
            <a:r>
              <a:rPr lang="en-US" dirty="0" smtClean="0">
                <a:latin typeface="Courier"/>
                <a:cs typeface="Courier"/>
              </a:rPr>
              <a:t>%.2lf\</a:t>
            </a:r>
            <a:r>
              <a:rPr lang="en-US" dirty="0" err="1">
                <a:latin typeface="Courier"/>
                <a:cs typeface="Courier"/>
              </a:rPr>
              <a:t>n",segment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38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366" y="1660036"/>
            <a:ext cx="4629614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stdio.h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stdlib.h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math.h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point{</a:t>
            </a:r>
          </a:p>
          <a:p>
            <a:r>
              <a:rPr lang="hu-HU" dirty="0" smtClean="0">
                <a:latin typeface="Courier"/>
                <a:cs typeface="Courier"/>
              </a:rPr>
              <a:t>	int x;</a:t>
            </a:r>
          </a:p>
          <a:p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y;</a:t>
            </a:r>
          </a:p>
          <a:p>
            <a:r>
              <a:rPr lang="uk-UA" dirty="0" smtClean="0">
                <a:latin typeface="Courier"/>
                <a:cs typeface="Courier"/>
              </a:rPr>
              <a:t>};</a:t>
            </a:r>
          </a:p>
          <a:p>
            <a:endParaRPr lang="uk-UA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line{</a:t>
            </a:r>
          </a:p>
          <a:p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point p1;</a:t>
            </a:r>
          </a:p>
          <a:p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point p2;</a:t>
            </a:r>
          </a:p>
          <a:p>
            <a:r>
              <a:rPr lang="uk-UA" dirty="0" smtClean="0">
                <a:latin typeface="Courier"/>
                <a:cs typeface="Courier"/>
              </a:rPr>
              <a:t>};</a:t>
            </a:r>
          </a:p>
          <a:p>
            <a:endParaRPr lang="uk-UA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. . .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75178" y="1660036"/>
            <a:ext cx="6091371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main(){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line </a:t>
            </a:r>
            <a:r>
              <a:rPr lang="en-US" dirty="0" err="1">
                <a:latin typeface="Courier"/>
                <a:cs typeface="Courier"/>
              </a:rPr>
              <a:t>myLine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distX,distY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	double segment;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it-IT" dirty="0">
                <a:latin typeface="Courier"/>
                <a:cs typeface="Courier"/>
              </a:rPr>
              <a:t>	myLine.p1.x</a:t>
            </a:r>
            <a:r>
              <a:rPr lang="it-IT" dirty="0" smtClean="0">
                <a:latin typeface="Courier"/>
                <a:cs typeface="Courier"/>
              </a:rPr>
              <a:t>=10;</a:t>
            </a:r>
            <a:endParaRPr lang="it-IT" dirty="0">
              <a:latin typeface="Courier"/>
              <a:cs typeface="Courier"/>
            </a:endParaRPr>
          </a:p>
          <a:p>
            <a:r>
              <a:rPr lang="it-IT" dirty="0">
                <a:latin typeface="Courier"/>
                <a:cs typeface="Courier"/>
              </a:rPr>
              <a:t>	myLine.p1.y=10;</a:t>
            </a:r>
          </a:p>
          <a:p>
            <a:r>
              <a:rPr lang="hr-HR" dirty="0">
                <a:latin typeface="Courier"/>
                <a:cs typeface="Courier"/>
              </a:rPr>
              <a:t>	myLine.p2.x=50;</a:t>
            </a:r>
          </a:p>
          <a:p>
            <a:r>
              <a:rPr lang="hr-HR" dirty="0">
                <a:latin typeface="Courier"/>
                <a:cs typeface="Courier"/>
              </a:rPr>
              <a:t>	myLine.p2.y=30;</a:t>
            </a:r>
          </a:p>
          <a:p>
            <a:endParaRPr lang="hr-HR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distX</a:t>
            </a:r>
            <a:r>
              <a:rPr lang="en-US" dirty="0">
                <a:latin typeface="Courier"/>
                <a:cs typeface="Courier"/>
              </a:rPr>
              <a:t> = abs(myLine.p1.x - myLine.p2.x);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distY</a:t>
            </a:r>
            <a:r>
              <a:rPr lang="en-US" dirty="0">
                <a:latin typeface="Courier"/>
                <a:cs typeface="Courier"/>
              </a:rPr>
              <a:t> = abs(myLine.p1.y - myLine.p2.y);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segment = </a:t>
            </a:r>
            <a:r>
              <a:rPr lang="en-US" dirty="0" err="1">
                <a:latin typeface="Courier"/>
                <a:cs typeface="Courier"/>
              </a:rPr>
              <a:t>pow</a:t>
            </a:r>
            <a:r>
              <a:rPr lang="en-US" dirty="0">
                <a:latin typeface="Courier"/>
                <a:cs typeface="Courier"/>
              </a:rPr>
              <a:t>(distX,2) + </a:t>
            </a:r>
            <a:r>
              <a:rPr lang="en-US" dirty="0" err="1">
                <a:latin typeface="Courier"/>
                <a:cs typeface="Courier"/>
              </a:rPr>
              <a:t>pow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distY,2)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("The Line Segment is </a:t>
            </a:r>
            <a:r>
              <a:rPr lang="en-US" dirty="0" smtClean="0">
                <a:latin typeface="Courier"/>
                <a:cs typeface="Courier"/>
              </a:rPr>
              <a:t>%.2lf\</a:t>
            </a:r>
            <a:r>
              <a:rPr lang="en-US" dirty="0" err="1">
                <a:latin typeface="Courier"/>
                <a:cs typeface="Courier"/>
              </a:rPr>
              <a:t>n",segment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646335" y="3064831"/>
            <a:ext cx="2437715" cy="12988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stomShape 2"/>
          <p:cNvSpPr/>
          <p:nvPr/>
        </p:nvSpPr>
        <p:spPr>
          <a:xfrm>
            <a:off x="6657632" y="1133485"/>
            <a:ext cx="2294322" cy="241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structure is nested, multiple ‘.’ are required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084051" y="2642814"/>
            <a:ext cx="901340" cy="83996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892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Arrays of Structures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7047" y="1496141"/>
            <a:ext cx="61659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Courier"/>
              <a:cs typeface="Courier"/>
            </a:endParaRPr>
          </a:p>
          <a:p>
            <a:r>
              <a:rPr lang="en-US" sz="2400" dirty="0" err="1" smtClean="0">
                <a:latin typeface="Courier"/>
                <a:cs typeface="Courier"/>
              </a:rPr>
              <a:t>struct</a:t>
            </a:r>
            <a:r>
              <a:rPr lang="en-US" sz="2400" dirty="0" smtClean="0">
                <a:latin typeface="Courier"/>
                <a:cs typeface="Courier"/>
              </a:rPr>
              <a:t> point{</a:t>
            </a:r>
          </a:p>
          <a:p>
            <a:r>
              <a:rPr lang="hu-HU" sz="2400" dirty="0" smtClean="0">
                <a:latin typeface="Courier"/>
                <a:cs typeface="Courier"/>
              </a:rPr>
              <a:t>	int x;</a:t>
            </a:r>
          </a:p>
          <a:p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 y;</a:t>
            </a:r>
          </a:p>
          <a:p>
            <a:r>
              <a:rPr lang="uk-UA" sz="2400" dirty="0" smtClean="0">
                <a:latin typeface="Courier"/>
                <a:cs typeface="Courier"/>
              </a:rPr>
              <a:t>};</a:t>
            </a:r>
          </a:p>
          <a:p>
            <a:endParaRPr lang="en-GB" sz="2400" dirty="0" smtClean="0">
              <a:latin typeface="Courier"/>
              <a:cs typeface="Courier"/>
            </a:endParaRPr>
          </a:p>
          <a:p>
            <a:r>
              <a:rPr lang="en-GB" sz="2400" dirty="0" err="1">
                <a:latin typeface="Courier"/>
                <a:cs typeface="Courier"/>
              </a:rPr>
              <a:t>i</a:t>
            </a:r>
            <a:r>
              <a:rPr lang="en-GB" sz="2400" dirty="0" err="1" smtClean="0">
                <a:latin typeface="Courier"/>
                <a:cs typeface="Courier"/>
              </a:rPr>
              <a:t>nt</a:t>
            </a:r>
            <a:r>
              <a:rPr lang="en-GB" sz="2400" dirty="0" smtClean="0">
                <a:latin typeface="Courier"/>
                <a:cs typeface="Courier"/>
              </a:rPr>
              <a:t> x[10];</a:t>
            </a:r>
          </a:p>
          <a:p>
            <a:endParaRPr lang="en-GB" sz="600" dirty="0">
              <a:latin typeface="Courier"/>
              <a:cs typeface="Courier"/>
            </a:endParaRPr>
          </a:p>
          <a:p>
            <a:r>
              <a:rPr lang="en-GB" sz="2400" dirty="0" err="1">
                <a:latin typeface="Courier"/>
                <a:cs typeface="Courier"/>
              </a:rPr>
              <a:t>s</a:t>
            </a:r>
            <a:r>
              <a:rPr lang="en-GB" sz="2400" dirty="0" err="1" smtClean="0">
                <a:latin typeface="Courier"/>
                <a:cs typeface="Courier"/>
              </a:rPr>
              <a:t>truct</a:t>
            </a:r>
            <a:r>
              <a:rPr lang="en-GB" sz="2400" dirty="0" smtClean="0">
                <a:latin typeface="Courier"/>
                <a:cs typeface="Courier"/>
              </a:rPr>
              <a:t> point rectangle[4];</a:t>
            </a:r>
            <a:endParaRPr lang="uk-UA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436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Arrays of Structures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7047" y="1496141"/>
            <a:ext cx="61659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Courier"/>
              <a:cs typeface="Courier"/>
            </a:endParaRPr>
          </a:p>
          <a:p>
            <a:r>
              <a:rPr lang="en-US" sz="2400" dirty="0" err="1" smtClean="0">
                <a:latin typeface="Courier"/>
                <a:cs typeface="Courier"/>
              </a:rPr>
              <a:t>struct</a:t>
            </a:r>
            <a:r>
              <a:rPr lang="en-US" sz="2400" dirty="0" smtClean="0">
                <a:latin typeface="Courier"/>
                <a:cs typeface="Courier"/>
              </a:rPr>
              <a:t> point{</a:t>
            </a:r>
          </a:p>
          <a:p>
            <a:r>
              <a:rPr lang="hu-HU" sz="2400" dirty="0" smtClean="0">
                <a:latin typeface="Courier"/>
                <a:cs typeface="Courier"/>
              </a:rPr>
              <a:t>	int x;</a:t>
            </a:r>
          </a:p>
          <a:p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 y;</a:t>
            </a:r>
          </a:p>
          <a:p>
            <a:r>
              <a:rPr lang="uk-UA" sz="2400" dirty="0" smtClean="0">
                <a:latin typeface="Courier"/>
                <a:cs typeface="Courier"/>
              </a:rPr>
              <a:t>};</a:t>
            </a:r>
          </a:p>
          <a:p>
            <a:endParaRPr lang="en-GB" sz="2400" dirty="0" smtClean="0">
              <a:latin typeface="Courier"/>
              <a:cs typeface="Courier"/>
            </a:endParaRPr>
          </a:p>
          <a:p>
            <a:r>
              <a:rPr lang="en-GB" sz="2400" dirty="0" err="1">
                <a:latin typeface="Courier"/>
                <a:cs typeface="Courier"/>
              </a:rPr>
              <a:t>i</a:t>
            </a:r>
            <a:r>
              <a:rPr lang="en-GB" sz="2400" dirty="0" err="1" smtClean="0">
                <a:latin typeface="Courier"/>
                <a:cs typeface="Courier"/>
              </a:rPr>
              <a:t>nt</a:t>
            </a:r>
            <a:r>
              <a:rPr lang="en-GB" sz="2400" dirty="0" smtClean="0">
                <a:latin typeface="Courier"/>
                <a:cs typeface="Courier"/>
              </a:rPr>
              <a:t> x[10];</a:t>
            </a:r>
          </a:p>
          <a:p>
            <a:endParaRPr lang="en-GB" sz="600" dirty="0">
              <a:latin typeface="Courier"/>
              <a:cs typeface="Courier"/>
            </a:endParaRPr>
          </a:p>
          <a:p>
            <a:r>
              <a:rPr lang="en-GB" sz="2400" dirty="0" err="1">
                <a:latin typeface="Courier"/>
                <a:cs typeface="Courier"/>
              </a:rPr>
              <a:t>s</a:t>
            </a:r>
            <a:r>
              <a:rPr lang="en-GB" sz="2400" dirty="0" err="1" smtClean="0">
                <a:latin typeface="Courier"/>
                <a:cs typeface="Courier"/>
              </a:rPr>
              <a:t>truct</a:t>
            </a:r>
            <a:r>
              <a:rPr lang="en-GB" sz="2400" dirty="0" smtClean="0">
                <a:latin typeface="Courier"/>
                <a:cs typeface="Courier"/>
              </a:rPr>
              <a:t> point rectangle[4];</a:t>
            </a:r>
          </a:p>
          <a:p>
            <a:endParaRPr lang="en-GB" sz="2400" dirty="0">
              <a:latin typeface="Courier"/>
              <a:cs typeface="Courier"/>
            </a:endParaRPr>
          </a:p>
          <a:p>
            <a:r>
              <a:rPr lang="en-GB" sz="2400" dirty="0" smtClean="0">
                <a:latin typeface="Courier"/>
                <a:cs typeface="Courier"/>
              </a:rPr>
              <a:t>x={1,2,3,4,5,6,7,8,9,10};</a:t>
            </a:r>
          </a:p>
          <a:p>
            <a:endParaRPr lang="en-GB" sz="600" dirty="0">
              <a:latin typeface="Courier"/>
              <a:cs typeface="Courier"/>
            </a:endParaRPr>
          </a:p>
          <a:p>
            <a:r>
              <a:rPr lang="en-GB" sz="2400" dirty="0">
                <a:latin typeface="Courier"/>
                <a:cs typeface="Courier"/>
              </a:rPr>
              <a:t>r</a:t>
            </a:r>
            <a:r>
              <a:rPr lang="en-GB" sz="2400" dirty="0" smtClean="0">
                <a:latin typeface="Courier"/>
                <a:cs typeface="Courier"/>
              </a:rPr>
              <a:t>ectangle = {0,5,6,5,2,3,4,6};</a:t>
            </a:r>
            <a:endParaRPr lang="uk-UA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2947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Arrays of Structures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7047" y="1496141"/>
            <a:ext cx="73746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Courier"/>
              <a:cs typeface="Courier"/>
            </a:endParaRPr>
          </a:p>
          <a:p>
            <a:r>
              <a:rPr lang="en-US" sz="2400" dirty="0" err="1" smtClean="0">
                <a:latin typeface="Courier"/>
                <a:cs typeface="Courier"/>
              </a:rPr>
              <a:t>struct</a:t>
            </a:r>
            <a:r>
              <a:rPr lang="en-US" sz="2400" dirty="0" smtClean="0">
                <a:latin typeface="Courier"/>
                <a:cs typeface="Courier"/>
              </a:rPr>
              <a:t> point{</a:t>
            </a:r>
          </a:p>
          <a:p>
            <a:r>
              <a:rPr lang="hu-HU" sz="2400" dirty="0" smtClean="0">
                <a:latin typeface="Courier"/>
                <a:cs typeface="Courier"/>
              </a:rPr>
              <a:t>	int x;</a:t>
            </a:r>
          </a:p>
          <a:p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 y;</a:t>
            </a:r>
          </a:p>
          <a:p>
            <a:r>
              <a:rPr lang="uk-UA" sz="2400" dirty="0" smtClean="0">
                <a:latin typeface="Courier"/>
                <a:cs typeface="Courier"/>
              </a:rPr>
              <a:t>};</a:t>
            </a:r>
          </a:p>
          <a:p>
            <a:endParaRPr lang="en-GB" sz="2400" dirty="0" smtClean="0">
              <a:latin typeface="Courier"/>
              <a:cs typeface="Courier"/>
            </a:endParaRPr>
          </a:p>
          <a:p>
            <a:r>
              <a:rPr lang="en-GB" sz="2400" dirty="0" err="1">
                <a:latin typeface="Courier"/>
                <a:cs typeface="Courier"/>
              </a:rPr>
              <a:t>i</a:t>
            </a:r>
            <a:r>
              <a:rPr lang="en-GB" sz="2400" dirty="0" err="1" smtClean="0">
                <a:latin typeface="Courier"/>
                <a:cs typeface="Courier"/>
              </a:rPr>
              <a:t>nt</a:t>
            </a:r>
            <a:r>
              <a:rPr lang="en-GB" sz="2400" dirty="0" smtClean="0">
                <a:latin typeface="Courier"/>
                <a:cs typeface="Courier"/>
              </a:rPr>
              <a:t> x[10];</a:t>
            </a:r>
          </a:p>
          <a:p>
            <a:endParaRPr lang="en-GB" sz="600" dirty="0">
              <a:latin typeface="Courier"/>
              <a:cs typeface="Courier"/>
            </a:endParaRPr>
          </a:p>
          <a:p>
            <a:r>
              <a:rPr lang="en-GB" sz="2400" dirty="0" err="1">
                <a:latin typeface="Courier"/>
                <a:cs typeface="Courier"/>
              </a:rPr>
              <a:t>s</a:t>
            </a:r>
            <a:r>
              <a:rPr lang="en-GB" sz="2400" dirty="0" err="1" smtClean="0">
                <a:latin typeface="Courier"/>
                <a:cs typeface="Courier"/>
              </a:rPr>
              <a:t>truct</a:t>
            </a:r>
            <a:r>
              <a:rPr lang="en-GB" sz="2400" dirty="0" smtClean="0">
                <a:latin typeface="Courier"/>
                <a:cs typeface="Courier"/>
              </a:rPr>
              <a:t> point rectangle[4];</a:t>
            </a:r>
          </a:p>
          <a:p>
            <a:endParaRPr lang="en-GB" sz="2400" dirty="0">
              <a:latin typeface="Courier"/>
              <a:cs typeface="Courier"/>
            </a:endParaRPr>
          </a:p>
          <a:p>
            <a:r>
              <a:rPr lang="en-GB" sz="2400" dirty="0" smtClean="0">
                <a:latin typeface="Courier"/>
                <a:cs typeface="Courier"/>
              </a:rPr>
              <a:t>x={1,2,3,4,5,6,7,8,9,10};</a:t>
            </a:r>
          </a:p>
          <a:p>
            <a:endParaRPr lang="en-GB" sz="600" dirty="0">
              <a:latin typeface="Courier"/>
              <a:cs typeface="Courier"/>
            </a:endParaRPr>
          </a:p>
          <a:p>
            <a:r>
              <a:rPr lang="en-GB" sz="2400" dirty="0">
                <a:latin typeface="Courier"/>
                <a:cs typeface="Courier"/>
              </a:rPr>
              <a:t>r</a:t>
            </a:r>
            <a:r>
              <a:rPr lang="en-GB" sz="2400" dirty="0" smtClean="0">
                <a:latin typeface="Courier"/>
                <a:cs typeface="Courier"/>
              </a:rPr>
              <a:t>ectangle = {0,5,6,5,2,3,4,6};</a:t>
            </a:r>
          </a:p>
          <a:p>
            <a:endParaRPr lang="en-GB" sz="600" dirty="0">
              <a:latin typeface="Courier"/>
              <a:cs typeface="Courier"/>
            </a:endParaRPr>
          </a:p>
          <a:p>
            <a:r>
              <a:rPr lang="en-GB" sz="2400" dirty="0">
                <a:latin typeface="Courier"/>
                <a:cs typeface="Courier"/>
              </a:rPr>
              <a:t>rectangle = </a:t>
            </a:r>
            <a:r>
              <a:rPr lang="en-GB" sz="2400" dirty="0" smtClean="0">
                <a:latin typeface="Courier"/>
                <a:cs typeface="Courier"/>
              </a:rPr>
              <a:t>{{0,5},{6,5},{2,3},{4,6}};</a:t>
            </a:r>
            <a:endParaRPr lang="en-GB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3337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Arrays of Structures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7047" y="1496141"/>
            <a:ext cx="73746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Courier"/>
              <a:cs typeface="Courier"/>
            </a:endParaRPr>
          </a:p>
          <a:p>
            <a:r>
              <a:rPr lang="en-US" sz="2400" dirty="0" err="1" smtClean="0">
                <a:latin typeface="Courier"/>
                <a:cs typeface="Courier"/>
              </a:rPr>
              <a:t>struct</a:t>
            </a:r>
            <a:r>
              <a:rPr lang="en-US" sz="2400" dirty="0" smtClean="0">
                <a:latin typeface="Courier"/>
                <a:cs typeface="Courier"/>
              </a:rPr>
              <a:t> point{</a:t>
            </a:r>
          </a:p>
          <a:p>
            <a:r>
              <a:rPr lang="hu-HU" sz="2400" dirty="0" smtClean="0">
                <a:latin typeface="Courier"/>
                <a:cs typeface="Courier"/>
              </a:rPr>
              <a:t>	int x;</a:t>
            </a:r>
          </a:p>
          <a:p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 y;</a:t>
            </a:r>
          </a:p>
          <a:p>
            <a:r>
              <a:rPr lang="uk-UA" sz="2400" dirty="0" smtClean="0">
                <a:latin typeface="Courier"/>
                <a:cs typeface="Courier"/>
              </a:rPr>
              <a:t>};</a:t>
            </a:r>
          </a:p>
          <a:p>
            <a:endParaRPr lang="en-GB" sz="2400" dirty="0" smtClean="0">
              <a:latin typeface="Courier"/>
              <a:cs typeface="Courier"/>
            </a:endParaRPr>
          </a:p>
          <a:p>
            <a:r>
              <a:rPr lang="en-GB" sz="2400" dirty="0" err="1">
                <a:latin typeface="Courier"/>
                <a:cs typeface="Courier"/>
              </a:rPr>
              <a:t>i</a:t>
            </a:r>
            <a:r>
              <a:rPr lang="en-GB" sz="2400" dirty="0" err="1" smtClean="0">
                <a:latin typeface="Courier"/>
                <a:cs typeface="Courier"/>
              </a:rPr>
              <a:t>nt</a:t>
            </a:r>
            <a:r>
              <a:rPr lang="en-GB" sz="2400" dirty="0" smtClean="0">
                <a:latin typeface="Courier"/>
                <a:cs typeface="Courier"/>
              </a:rPr>
              <a:t> x[10];</a:t>
            </a:r>
          </a:p>
          <a:p>
            <a:endParaRPr lang="en-GB" sz="600" dirty="0">
              <a:latin typeface="Courier"/>
              <a:cs typeface="Courier"/>
            </a:endParaRPr>
          </a:p>
          <a:p>
            <a:r>
              <a:rPr lang="en-GB" sz="2400" dirty="0" err="1">
                <a:latin typeface="Courier"/>
                <a:cs typeface="Courier"/>
              </a:rPr>
              <a:t>s</a:t>
            </a:r>
            <a:r>
              <a:rPr lang="en-GB" sz="2400" dirty="0" err="1" smtClean="0">
                <a:latin typeface="Courier"/>
                <a:cs typeface="Courier"/>
              </a:rPr>
              <a:t>truct</a:t>
            </a:r>
            <a:r>
              <a:rPr lang="en-GB" sz="2400" dirty="0" smtClean="0">
                <a:latin typeface="Courier"/>
                <a:cs typeface="Courier"/>
              </a:rPr>
              <a:t> point rectangle[4];</a:t>
            </a:r>
          </a:p>
          <a:p>
            <a:endParaRPr lang="en-GB" sz="2400" dirty="0">
              <a:latin typeface="Courier"/>
              <a:cs typeface="Courier"/>
            </a:endParaRPr>
          </a:p>
          <a:p>
            <a:r>
              <a:rPr lang="en-GB" sz="2400" dirty="0" smtClean="0">
                <a:latin typeface="Courier"/>
                <a:cs typeface="Courier"/>
              </a:rPr>
              <a:t>x={1,2,3,4,5,6,7,8,9,10};</a:t>
            </a:r>
          </a:p>
          <a:p>
            <a:endParaRPr lang="en-GB" sz="600" dirty="0">
              <a:latin typeface="Courier"/>
              <a:cs typeface="Courier"/>
            </a:endParaRPr>
          </a:p>
          <a:p>
            <a:r>
              <a:rPr lang="en-GB" sz="2400" dirty="0">
                <a:latin typeface="Courier"/>
                <a:cs typeface="Courier"/>
              </a:rPr>
              <a:t>r</a:t>
            </a:r>
            <a:r>
              <a:rPr lang="en-GB" sz="2400" dirty="0" smtClean="0">
                <a:latin typeface="Courier"/>
                <a:cs typeface="Courier"/>
              </a:rPr>
              <a:t>ectangle = {0,5,6,5,2,3,4,6};</a:t>
            </a:r>
          </a:p>
          <a:p>
            <a:endParaRPr lang="en-GB" sz="600" dirty="0">
              <a:latin typeface="Courier"/>
              <a:cs typeface="Courier"/>
            </a:endParaRPr>
          </a:p>
          <a:p>
            <a:r>
              <a:rPr lang="en-GB" sz="2400" dirty="0">
                <a:latin typeface="Courier"/>
                <a:cs typeface="Courier"/>
              </a:rPr>
              <a:t>rectangle = </a:t>
            </a:r>
            <a:r>
              <a:rPr lang="en-GB" sz="2400" dirty="0" smtClean="0">
                <a:latin typeface="Courier"/>
                <a:cs typeface="Courier"/>
              </a:rPr>
              <a:t>{{0,5},{6,5},{2,3},{4,6}};</a:t>
            </a:r>
            <a:endParaRPr lang="en-GB" sz="24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4622" y="5297907"/>
            <a:ext cx="7169756" cy="10940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2"/>
          <p:cNvSpPr/>
          <p:nvPr/>
        </p:nvSpPr>
        <p:spPr>
          <a:xfrm>
            <a:off x="5408045" y="2111342"/>
            <a:ext cx="3933123" cy="14533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Equivalent ways to initialise variable rectangle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538487" y="3523752"/>
            <a:ext cx="286790" cy="177415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5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(Program </a:t>
            </a: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rectangle.c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8952" y="1284440"/>
            <a:ext cx="8202331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point{</a:t>
            </a:r>
          </a:p>
          <a:p>
            <a:r>
              <a:rPr lang="hu-HU" dirty="0">
                <a:latin typeface="Courier"/>
                <a:cs typeface="Courier"/>
              </a:rPr>
              <a:t>	int x;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y;</a:t>
            </a:r>
          </a:p>
          <a:p>
            <a:r>
              <a:rPr lang="uk-UA" dirty="0">
                <a:latin typeface="Courier"/>
                <a:cs typeface="Courier"/>
              </a:rPr>
              <a:t>};</a:t>
            </a:r>
          </a:p>
          <a:p>
            <a:endParaRPr lang="uk-UA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main(){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point rectangle[4];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for(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&lt;4;i++){</a:t>
            </a:r>
          </a:p>
          <a:p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("Insert 2 points:\n");</a:t>
            </a:r>
          </a:p>
          <a:p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err="1">
                <a:latin typeface="Courier"/>
                <a:cs typeface="Courier"/>
              </a:rPr>
              <a:t>scanf</a:t>
            </a:r>
            <a:r>
              <a:rPr lang="en-US" dirty="0">
                <a:latin typeface="Courier"/>
                <a:cs typeface="Courier"/>
              </a:rPr>
              <a:t>( "%d %</a:t>
            </a:r>
            <a:r>
              <a:rPr lang="en-US" dirty="0" err="1">
                <a:latin typeface="Courier"/>
                <a:cs typeface="Courier"/>
              </a:rPr>
              <a:t>d",&amp;rectangle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].x, &amp;rectangle[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].y);</a:t>
            </a:r>
          </a:p>
          <a:p>
            <a:r>
              <a:rPr lang="en-US" dirty="0">
                <a:latin typeface="Courier"/>
                <a:cs typeface="Courier"/>
              </a:rPr>
              <a:t>	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("Rectangle points\n");</a:t>
            </a:r>
          </a:p>
          <a:p>
            <a:r>
              <a:rPr lang="en-US" dirty="0">
                <a:latin typeface="Courier"/>
                <a:cs typeface="Courier"/>
              </a:rPr>
              <a:t>	for(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&lt;4;i++){</a:t>
            </a:r>
          </a:p>
          <a:p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("Point %d {%</a:t>
            </a:r>
            <a:r>
              <a:rPr lang="en-US" dirty="0" err="1">
                <a:latin typeface="Courier"/>
                <a:cs typeface="Courier"/>
              </a:rPr>
              <a:t>d,%d</a:t>
            </a:r>
            <a:r>
              <a:rPr lang="en-US" dirty="0">
                <a:latin typeface="Courier"/>
                <a:cs typeface="Courier"/>
              </a:rPr>
              <a:t>}\n"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err="1">
                <a:latin typeface="Courier"/>
                <a:cs typeface="Courier"/>
              </a:rPr>
              <a:t>,rectangle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].x</a:t>
            </a:r>
            <a:r>
              <a:rPr lang="en-US" dirty="0" smtClean="0">
                <a:latin typeface="Courier"/>
                <a:cs typeface="Courier"/>
              </a:rPr>
              <a:t>, rectangle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].y);</a:t>
            </a:r>
          </a:p>
          <a:p>
            <a:r>
              <a:rPr lang="en-US" dirty="0">
                <a:latin typeface="Courier"/>
                <a:cs typeface="Courier"/>
              </a:rPr>
              <a:t>		}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8246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8007" y="252154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Structure </a:t>
            </a:r>
            <a:r>
              <a:rPr lang="en-US" sz="5400" b="1" dirty="0" smtClean="0"/>
              <a:t>Pointers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14094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Enums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66000" y="1259280"/>
            <a:ext cx="80719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enumeration is a user-defined data type that consists of a list of integer constants. To define an enumeration, keyword </a:t>
            </a:r>
            <a:r>
              <a:rPr lang="en-I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enum</a:t>
            </a:r>
            <a:r>
              <a:rPr lang="en-I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used.</a:t>
            </a: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818400" y="4060740"/>
            <a:ext cx="80719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E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767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 Pointers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66305" y="1494000"/>
            <a:ext cx="8471615" cy="1640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Passing structures by reference can sometimes be inefficient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large structures it is more efficient to pass pointers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529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 Pointers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701" y="1438083"/>
            <a:ext cx="55719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typedef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struct</a:t>
            </a:r>
            <a:r>
              <a:rPr lang="en-US" sz="2400" dirty="0" smtClean="0">
                <a:latin typeface="Courier"/>
                <a:cs typeface="Courier"/>
              </a:rPr>
              <a:t> point{</a:t>
            </a:r>
          </a:p>
          <a:p>
            <a:r>
              <a:rPr lang="hu-HU" sz="2400" dirty="0" smtClean="0">
                <a:latin typeface="Courier"/>
                <a:cs typeface="Courier"/>
              </a:rPr>
              <a:t>	int x;</a:t>
            </a:r>
          </a:p>
          <a:p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 y;</a:t>
            </a:r>
          </a:p>
          <a:p>
            <a:r>
              <a:rPr lang="uk-UA" sz="2400" dirty="0" smtClean="0">
                <a:latin typeface="Courier"/>
                <a:cs typeface="Courier"/>
              </a:rPr>
              <a:t>}point;</a:t>
            </a:r>
            <a:endParaRPr lang="en-GB" sz="2400" dirty="0" smtClean="0">
              <a:latin typeface="Courier"/>
              <a:cs typeface="Courier"/>
            </a:endParaRPr>
          </a:p>
          <a:p>
            <a:endParaRPr lang="en-GB" sz="600" dirty="0">
              <a:latin typeface="Courier"/>
              <a:cs typeface="Courier"/>
            </a:endParaRPr>
          </a:p>
          <a:p>
            <a:endParaRPr lang="en-GB" sz="2400" dirty="0" smtClean="0">
              <a:latin typeface="Courier"/>
              <a:cs typeface="Courier"/>
            </a:endParaRPr>
          </a:p>
          <a:p>
            <a:r>
              <a:rPr lang="en-GB" sz="2400" dirty="0" smtClean="0">
                <a:latin typeface="Courier"/>
                <a:cs typeface="Courier"/>
              </a:rPr>
              <a:t>void </a:t>
            </a:r>
            <a:r>
              <a:rPr lang="en-GB" sz="2400" dirty="0">
                <a:latin typeface="Courier"/>
                <a:cs typeface="Courier"/>
              </a:rPr>
              <a:t>foo(point * </a:t>
            </a:r>
            <a:r>
              <a:rPr lang="en-GB" sz="2400" dirty="0" err="1">
                <a:latin typeface="Courier"/>
                <a:cs typeface="Courier"/>
              </a:rPr>
              <a:t>pp</a:t>
            </a:r>
            <a:r>
              <a:rPr lang="en-GB" sz="2400" dirty="0">
                <a:latin typeface="Courier"/>
                <a:cs typeface="Courier"/>
              </a:rPr>
              <a:t>){</a:t>
            </a:r>
          </a:p>
          <a:p>
            <a:r>
              <a:rPr lang="en-GB" sz="2400" dirty="0">
                <a:latin typeface="Courier"/>
                <a:cs typeface="Courier"/>
              </a:rPr>
              <a:t>	. . .</a:t>
            </a:r>
          </a:p>
          <a:p>
            <a:r>
              <a:rPr lang="en-GB" sz="2400" dirty="0" smtClean="0">
                <a:latin typeface="Courier"/>
                <a:cs typeface="Courier"/>
              </a:rPr>
              <a:t>}</a:t>
            </a:r>
          </a:p>
          <a:p>
            <a:endParaRPr lang="en-GB" sz="2400" dirty="0" smtClean="0">
              <a:latin typeface="Courier"/>
              <a:cs typeface="Courier"/>
            </a:endParaRPr>
          </a:p>
          <a:p>
            <a:r>
              <a:rPr lang="en-GB" sz="2400" dirty="0" smtClean="0">
                <a:latin typeface="Courier"/>
                <a:cs typeface="Courier"/>
              </a:rPr>
              <a:t>point </a:t>
            </a:r>
            <a:r>
              <a:rPr lang="en-GB" sz="2400" dirty="0" err="1" smtClean="0">
                <a:latin typeface="Courier"/>
                <a:cs typeface="Courier"/>
              </a:rPr>
              <a:t>pt</a:t>
            </a:r>
            <a:r>
              <a:rPr lang="en-GB" sz="2400" dirty="0" smtClean="0">
                <a:latin typeface="Courier"/>
                <a:cs typeface="Courier"/>
              </a:rPr>
              <a:t>;</a:t>
            </a:r>
          </a:p>
          <a:p>
            <a:endParaRPr lang="en-GB" sz="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5505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 Pointers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701" y="1438083"/>
            <a:ext cx="557192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typedef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struct</a:t>
            </a:r>
            <a:r>
              <a:rPr lang="en-US" sz="2400" dirty="0" smtClean="0">
                <a:latin typeface="Courier"/>
                <a:cs typeface="Courier"/>
              </a:rPr>
              <a:t> point{</a:t>
            </a:r>
          </a:p>
          <a:p>
            <a:r>
              <a:rPr lang="hu-HU" sz="2400" dirty="0" smtClean="0">
                <a:latin typeface="Courier"/>
                <a:cs typeface="Courier"/>
              </a:rPr>
              <a:t>	int x;</a:t>
            </a:r>
          </a:p>
          <a:p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 y;</a:t>
            </a:r>
          </a:p>
          <a:p>
            <a:r>
              <a:rPr lang="uk-UA" sz="2400" dirty="0" smtClean="0">
                <a:latin typeface="Courier"/>
                <a:cs typeface="Courier"/>
              </a:rPr>
              <a:t>}point;</a:t>
            </a:r>
            <a:endParaRPr lang="en-GB" sz="2400" dirty="0" smtClean="0">
              <a:latin typeface="Courier"/>
              <a:cs typeface="Courier"/>
            </a:endParaRPr>
          </a:p>
          <a:p>
            <a:endParaRPr lang="en-GB" sz="600" dirty="0">
              <a:latin typeface="Courier"/>
              <a:cs typeface="Courier"/>
            </a:endParaRPr>
          </a:p>
          <a:p>
            <a:endParaRPr lang="en-GB" sz="2400" dirty="0" smtClean="0">
              <a:latin typeface="Courier"/>
              <a:cs typeface="Courier"/>
            </a:endParaRPr>
          </a:p>
          <a:p>
            <a:r>
              <a:rPr lang="en-GB" sz="2400" dirty="0" smtClean="0">
                <a:latin typeface="Courier"/>
                <a:cs typeface="Courier"/>
              </a:rPr>
              <a:t>void </a:t>
            </a:r>
            <a:r>
              <a:rPr lang="en-GB" sz="2400" dirty="0">
                <a:latin typeface="Courier"/>
                <a:cs typeface="Courier"/>
              </a:rPr>
              <a:t>foo(point * </a:t>
            </a:r>
            <a:r>
              <a:rPr lang="en-GB" sz="2400" dirty="0" err="1">
                <a:latin typeface="Courier"/>
                <a:cs typeface="Courier"/>
              </a:rPr>
              <a:t>pp</a:t>
            </a:r>
            <a:r>
              <a:rPr lang="en-GB" sz="2400" dirty="0">
                <a:latin typeface="Courier"/>
                <a:cs typeface="Courier"/>
              </a:rPr>
              <a:t>){</a:t>
            </a:r>
          </a:p>
          <a:p>
            <a:r>
              <a:rPr lang="en-GB" sz="2400" dirty="0">
                <a:latin typeface="Courier"/>
                <a:cs typeface="Courier"/>
              </a:rPr>
              <a:t>	. . .</a:t>
            </a:r>
          </a:p>
          <a:p>
            <a:r>
              <a:rPr lang="en-GB" sz="2400" dirty="0" smtClean="0">
                <a:latin typeface="Courier"/>
                <a:cs typeface="Courier"/>
              </a:rPr>
              <a:t>}</a:t>
            </a:r>
          </a:p>
          <a:p>
            <a:endParaRPr lang="en-GB" sz="2400" dirty="0" smtClean="0">
              <a:latin typeface="Courier"/>
              <a:cs typeface="Courier"/>
            </a:endParaRPr>
          </a:p>
          <a:p>
            <a:r>
              <a:rPr lang="en-GB" sz="2400" dirty="0" smtClean="0">
                <a:latin typeface="Courier"/>
                <a:cs typeface="Courier"/>
              </a:rPr>
              <a:t>point </a:t>
            </a:r>
            <a:r>
              <a:rPr lang="en-GB" sz="2400" dirty="0" err="1" smtClean="0">
                <a:latin typeface="Courier"/>
                <a:cs typeface="Courier"/>
              </a:rPr>
              <a:t>pt</a:t>
            </a:r>
            <a:r>
              <a:rPr lang="en-GB" sz="2400" dirty="0" smtClean="0">
                <a:latin typeface="Courier"/>
                <a:cs typeface="Courier"/>
              </a:rPr>
              <a:t>;</a:t>
            </a:r>
          </a:p>
          <a:p>
            <a:endParaRPr lang="en-GB" sz="2400" dirty="0">
              <a:latin typeface="Courier"/>
              <a:cs typeface="Courier"/>
            </a:endParaRPr>
          </a:p>
          <a:p>
            <a:r>
              <a:rPr lang="en-GB" sz="2400" dirty="0" smtClean="0">
                <a:latin typeface="Courier"/>
                <a:cs typeface="Courier"/>
              </a:rPr>
              <a:t>foo(&amp;</a:t>
            </a:r>
            <a:r>
              <a:rPr lang="en-GB" sz="2400" dirty="0" err="1" smtClean="0">
                <a:latin typeface="Courier"/>
                <a:cs typeface="Courier"/>
              </a:rPr>
              <a:t>pt</a:t>
            </a:r>
            <a:r>
              <a:rPr lang="en-GB" sz="2400" dirty="0" smtClean="0">
                <a:latin typeface="Courier"/>
                <a:cs typeface="Courier"/>
              </a:rPr>
              <a:t>);</a:t>
            </a:r>
          </a:p>
          <a:p>
            <a:endParaRPr lang="en-GB" sz="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65240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66305" y="1494000"/>
            <a:ext cx="8471615" cy="11488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Members can be accessed from structure pointers using ‘-&gt;’ operator.</a:t>
            </a:r>
          </a:p>
          <a:p>
            <a:pPr>
              <a:lnSpc>
                <a:spcPct val="100000"/>
              </a:lnSpc>
            </a:pPr>
            <a:endParaRPr lang="en-IE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701" y="2642812"/>
            <a:ext cx="4097003" cy="33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latin typeface="Courier"/>
                <a:cs typeface="Courier"/>
              </a:rPr>
              <a:t>t</a:t>
            </a:r>
            <a:r>
              <a:rPr lang="en-US" sz="2200" dirty="0" err="1" smtClean="0">
                <a:latin typeface="Courier"/>
                <a:cs typeface="Courier"/>
              </a:rPr>
              <a:t>ypedef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struct</a:t>
            </a:r>
            <a:r>
              <a:rPr lang="en-US" sz="2200" dirty="0" smtClean="0">
                <a:latin typeface="Courier"/>
                <a:cs typeface="Courier"/>
              </a:rPr>
              <a:t> point {</a:t>
            </a:r>
          </a:p>
          <a:p>
            <a:r>
              <a:rPr lang="hu-HU" sz="2200" dirty="0" smtClean="0">
                <a:latin typeface="Courier"/>
                <a:cs typeface="Courier"/>
              </a:rPr>
              <a:t>	int x;</a:t>
            </a:r>
          </a:p>
          <a:p>
            <a:r>
              <a:rPr lang="en-US" sz="2200" dirty="0" smtClean="0">
                <a:latin typeface="Courier"/>
                <a:cs typeface="Courier"/>
              </a:rPr>
              <a:t>	</a:t>
            </a:r>
            <a:r>
              <a:rPr lang="en-US" sz="2200" dirty="0" err="1" smtClean="0">
                <a:latin typeface="Courier"/>
                <a:cs typeface="Courier"/>
              </a:rPr>
              <a:t>int</a:t>
            </a:r>
            <a:r>
              <a:rPr lang="en-US" sz="2200" dirty="0" smtClean="0">
                <a:latin typeface="Courier"/>
                <a:cs typeface="Courier"/>
              </a:rPr>
              <a:t> y;</a:t>
            </a:r>
          </a:p>
          <a:p>
            <a:r>
              <a:rPr lang="uk-UA" sz="2200" dirty="0" smtClean="0">
                <a:latin typeface="Courier"/>
                <a:cs typeface="Courier"/>
              </a:rPr>
              <a:t>}point;</a:t>
            </a:r>
            <a:endParaRPr lang="en-GB" sz="2200" dirty="0" smtClean="0">
              <a:latin typeface="Courier"/>
              <a:cs typeface="Courier"/>
            </a:endParaRPr>
          </a:p>
          <a:p>
            <a:endParaRPr lang="en-GB" sz="1200" dirty="0">
              <a:latin typeface="Courier"/>
              <a:cs typeface="Courier"/>
            </a:endParaRPr>
          </a:p>
          <a:p>
            <a:r>
              <a:rPr lang="en-GB" sz="2200" dirty="0" smtClean="0">
                <a:latin typeface="Courier"/>
                <a:cs typeface="Courier"/>
              </a:rPr>
              <a:t>point p={5,20};</a:t>
            </a:r>
          </a:p>
          <a:p>
            <a:r>
              <a:rPr lang="en-GB" sz="2200" dirty="0" smtClean="0">
                <a:latin typeface="Courier"/>
                <a:cs typeface="Courier"/>
              </a:rPr>
              <a:t>point *</a:t>
            </a:r>
            <a:r>
              <a:rPr lang="en-GB" sz="2200" dirty="0" err="1" smtClean="0">
                <a:latin typeface="Courier"/>
                <a:cs typeface="Courier"/>
              </a:rPr>
              <a:t>pp</a:t>
            </a:r>
            <a:r>
              <a:rPr lang="en-GB" sz="2200" dirty="0" smtClean="0">
                <a:latin typeface="Courier"/>
                <a:cs typeface="Courier"/>
              </a:rPr>
              <a:t> = &amp;p;</a:t>
            </a:r>
          </a:p>
          <a:p>
            <a:endParaRPr lang="en-GB" sz="1200" dirty="0" smtClean="0">
              <a:latin typeface="Courier"/>
              <a:cs typeface="Courier"/>
            </a:endParaRPr>
          </a:p>
          <a:p>
            <a:r>
              <a:rPr lang="en-GB" sz="2200" dirty="0" err="1">
                <a:latin typeface="Courier"/>
                <a:cs typeface="Courier"/>
              </a:rPr>
              <a:t>p</a:t>
            </a:r>
            <a:r>
              <a:rPr lang="en-GB" sz="2200" dirty="0" err="1" smtClean="0">
                <a:latin typeface="Courier"/>
                <a:cs typeface="Courier"/>
              </a:rPr>
              <a:t>p</a:t>
            </a:r>
            <a:r>
              <a:rPr lang="en-GB" sz="2200" dirty="0" smtClean="0">
                <a:latin typeface="Courier"/>
                <a:cs typeface="Courier"/>
              </a:rPr>
              <a:t>-&gt;x = 10;</a:t>
            </a:r>
          </a:p>
          <a:p>
            <a:endParaRPr lang="en-GB" sz="1200" dirty="0" smtClean="0">
              <a:latin typeface="Courier"/>
              <a:cs typeface="Courier"/>
            </a:endParaRPr>
          </a:p>
          <a:p>
            <a:r>
              <a:rPr lang="en-GB" sz="2200" dirty="0" err="1" smtClean="0">
                <a:latin typeface="Courier"/>
                <a:cs typeface="Courier"/>
              </a:rPr>
              <a:t>int</a:t>
            </a:r>
            <a:r>
              <a:rPr lang="en-GB" sz="2200" dirty="0" smtClean="0">
                <a:latin typeface="Courier"/>
                <a:cs typeface="Courier"/>
              </a:rPr>
              <a:t> y = </a:t>
            </a:r>
            <a:r>
              <a:rPr lang="en-GB" sz="2200" dirty="0" err="1" smtClean="0">
                <a:latin typeface="Courier"/>
                <a:cs typeface="Courier"/>
              </a:rPr>
              <a:t>pp</a:t>
            </a:r>
            <a:r>
              <a:rPr lang="en-GB" sz="2200" dirty="0" smtClean="0">
                <a:latin typeface="Courier"/>
                <a:cs typeface="Courier"/>
              </a:rPr>
              <a:t>-&gt;y;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700" y="5059437"/>
            <a:ext cx="2130441" cy="5334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2"/>
          <p:cNvSpPr/>
          <p:nvPr/>
        </p:nvSpPr>
        <p:spPr>
          <a:xfrm>
            <a:off x="4506704" y="3326254"/>
            <a:ext cx="3933123" cy="14533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value of p.x?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2850" y="4994316"/>
            <a:ext cx="4038668" cy="15177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0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66305" y="1494000"/>
            <a:ext cx="8471615" cy="11488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Members can be accessed from structure pointers using ‘-&gt;’ operator.</a:t>
            </a:r>
          </a:p>
          <a:p>
            <a:pPr>
              <a:lnSpc>
                <a:spcPct val="100000"/>
              </a:lnSpc>
            </a:pPr>
            <a:endParaRPr lang="en-IE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701" y="2642812"/>
            <a:ext cx="4097003" cy="33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latin typeface="Courier"/>
                <a:cs typeface="Courier"/>
              </a:rPr>
              <a:t>t</a:t>
            </a:r>
            <a:r>
              <a:rPr lang="en-US" sz="2200" dirty="0" err="1" smtClean="0">
                <a:latin typeface="Courier"/>
                <a:cs typeface="Courier"/>
              </a:rPr>
              <a:t>ypedef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struct</a:t>
            </a:r>
            <a:r>
              <a:rPr lang="en-US" sz="2200" dirty="0" smtClean="0">
                <a:latin typeface="Courier"/>
                <a:cs typeface="Courier"/>
              </a:rPr>
              <a:t> point {</a:t>
            </a:r>
          </a:p>
          <a:p>
            <a:r>
              <a:rPr lang="hu-HU" sz="2200" dirty="0" smtClean="0">
                <a:latin typeface="Courier"/>
                <a:cs typeface="Courier"/>
              </a:rPr>
              <a:t>	int x;</a:t>
            </a:r>
          </a:p>
          <a:p>
            <a:r>
              <a:rPr lang="en-US" sz="2200" dirty="0" smtClean="0">
                <a:latin typeface="Courier"/>
                <a:cs typeface="Courier"/>
              </a:rPr>
              <a:t>	</a:t>
            </a:r>
            <a:r>
              <a:rPr lang="en-US" sz="2200" dirty="0" err="1" smtClean="0">
                <a:latin typeface="Courier"/>
                <a:cs typeface="Courier"/>
              </a:rPr>
              <a:t>int</a:t>
            </a:r>
            <a:r>
              <a:rPr lang="en-US" sz="2200" dirty="0" smtClean="0">
                <a:latin typeface="Courier"/>
                <a:cs typeface="Courier"/>
              </a:rPr>
              <a:t> y;</a:t>
            </a:r>
          </a:p>
          <a:p>
            <a:r>
              <a:rPr lang="uk-UA" sz="2200" dirty="0" smtClean="0">
                <a:latin typeface="Courier"/>
                <a:cs typeface="Courier"/>
              </a:rPr>
              <a:t>}point;</a:t>
            </a:r>
            <a:endParaRPr lang="en-GB" sz="2200" dirty="0" smtClean="0">
              <a:latin typeface="Courier"/>
              <a:cs typeface="Courier"/>
            </a:endParaRPr>
          </a:p>
          <a:p>
            <a:endParaRPr lang="en-GB" sz="1200" dirty="0">
              <a:latin typeface="Courier"/>
              <a:cs typeface="Courier"/>
            </a:endParaRPr>
          </a:p>
          <a:p>
            <a:r>
              <a:rPr lang="en-GB" sz="2200" dirty="0" smtClean="0">
                <a:latin typeface="Courier"/>
                <a:cs typeface="Courier"/>
              </a:rPr>
              <a:t>point p={5,20};</a:t>
            </a:r>
          </a:p>
          <a:p>
            <a:r>
              <a:rPr lang="en-GB" sz="2200" dirty="0" smtClean="0">
                <a:latin typeface="Courier"/>
                <a:cs typeface="Courier"/>
              </a:rPr>
              <a:t>point *</a:t>
            </a:r>
            <a:r>
              <a:rPr lang="en-GB" sz="2200" dirty="0" err="1" smtClean="0">
                <a:latin typeface="Courier"/>
                <a:cs typeface="Courier"/>
              </a:rPr>
              <a:t>pp</a:t>
            </a:r>
            <a:r>
              <a:rPr lang="en-GB" sz="2200" dirty="0" smtClean="0">
                <a:latin typeface="Courier"/>
                <a:cs typeface="Courier"/>
              </a:rPr>
              <a:t> = &amp;p;</a:t>
            </a:r>
          </a:p>
          <a:p>
            <a:endParaRPr lang="en-GB" sz="1200" dirty="0" smtClean="0">
              <a:latin typeface="Courier"/>
              <a:cs typeface="Courier"/>
            </a:endParaRPr>
          </a:p>
          <a:p>
            <a:r>
              <a:rPr lang="en-GB" sz="2200" dirty="0" err="1">
                <a:latin typeface="Courier"/>
                <a:cs typeface="Courier"/>
              </a:rPr>
              <a:t>p</a:t>
            </a:r>
            <a:r>
              <a:rPr lang="en-GB" sz="2200" dirty="0" err="1" smtClean="0">
                <a:latin typeface="Courier"/>
                <a:cs typeface="Courier"/>
              </a:rPr>
              <a:t>p</a:t>
            </a:r>
            <a:r>
              <a:rPr lang="en-GB" sz="2200" dirty="0" smtClean="0">
                <a:latin typeface="Courier"/>
                <a:cs typeface="Courier"/>
              </a:rPr>
              <a:t>-&gt;x = 10;</a:t>
            </a:r>
          </a:p>
          <a:p>
            <a:endParaRPr lang="en-GB" sz="1200" dirty="0" smtClean="0">
              <a:latin typeface="Courier"/>
              <a:cs typeface="Courier"/>
            </a:endParaRPr>
          </a:p>
          <a:p>
            <a:r>
              <a:rPr lang="en-GB" sz="2200" dirty="0" err="1" smtClean="0">
                <a:latin typeface="Courier"/>
                <a:cs typeface="Courier"/>
              </a:rPr>
              <a:t>int</a:t>
            </a:r>
            <a:r>
              <a:rPr lang="en-GB" sz="2200" dirty="0" smtClean="0">
                <a:latin typeface="Courier"/>
                <a:cs typeface="Courier"/>
              </a:rPr>
              <a:t> y = </a:t>
            </a:r>
            <a:r>
              <a:rPr lang="en-GB" sz="2200" dirty="0" err="1" smtClean="0">
                <a:latin typeface="Courier"/>
                <a:cs typeface="Courier"/>
              </a:rPr>
              <a:t>pp</a:t>
            </a:r>
            <a:r>
              <a:rPr lang="en-GB" sz="2200" dirty="0" smtClean="0">
                <a:latin typeface="Courier"/>
                <a:cs typeface="Courier"/>
              </a:rPr>
              <a:t>-&gt;y;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700" y="5059437"/>
            <a:ext cx="2130441" cy="5334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stomShape 2"/>
          <p:cNvSpPr/>
          <p:nvPr/>
        </p:nvSpPr>
        <p:spPr>
          <a:xfrm>
            <a:off x="2152551" y="5034042"/>
            <a:ext cx="3933123" cy="5662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4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/*Changes p.x */</a:t>
            </a:r>
            <a:endParaRPr lang="en-IE" sz="2400" b="1" strike="noStrike" spc="-1" dirty="0">
              <a:solidFill>
                <a:srgbClr val="008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102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66305" y="1494000"/>
            <a:ext cx="8471615" cy="11488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Members can be accessed from structure pointers using ‘-&gt;’ operator.</a:t>
            </a:r>
          </a:p>
          <a:p>
            <a:pPr>
              <a:lnSpc>
                <a:spcPct val="100000"/>
              </a:lnSpc>
            </a:pPr>
            <a:endParaRPr lang="en-IE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701" y="2642812"/>
            <a:ext cx="4097003" cy="33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latin typeface="Courier"/>
                <a:cs typeface="Courier"/>
              </a:rPr>
              <a:t>t</a:t>
            </a:r>
            <a:r>
              <a:rPr lang="en-US" sz="2200" dirty="0" err="1" smtClean="0">
                <a:latin typeface="Courier"/>
                <a:cs typeface="Courier"/>
              </a:rPr>
              <a:t>ypedef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struct</a:t>
            </a:r>
            <a:r>
              <a:rPr lang="en-US" sz="2200" dirty="0" smtClean="0">
                <a:latin typeface="Courier"/>
                <a:cs typeface="Courier"/>
              </a:rPr>
              <a:t> point {</a:t>
            </a:r>
          </a:p>
          <a:p>
            <a:r>
              <a:rPr lang="hu-HU" sz="2200" dirty="0" smtClean="0">
                <a:latin typeface="Courier"/>
                <a:cs typeface="Courier"/>
              </a:rPr>
              <a:t>	int x;</a:t>
            </a:r>
          </a:p>
          <a:p>
            <a:r>
              <a:rPr lang="en-US" sz="2200" dirty="0" smtClean="0">
                <a:latin typeface="Courier"/>
                <a:cs typeface="Courier"/>
              </a:rPr>
              <a:t>	</a:t>
            </a:r>
            <a:r>
              <a:rPr lang="en-US" sz="2200" dirty="0" err="1" smtClean="0">
                <a:latin typeface="Courier"/>
                <a:cs typeface="Courier"/>
              </a:rPr>
              <a:t>int</a:t>
            </a:r>
            <a:r>
              <a:rPr lang="en-US" sz="2200" dirty="0" smtClean="0">
                <a:latin typeface="Courier"/>
                <a:cs typeface="Courier"/>
              </a:rPr>
              <a:t> y;</a:t>
            </a:r>
          </a:p>
          <a:p>
            <a:r>
              <a:rPr lang="uk-UA" sz="2200" dirty="0" smtClean="0">
                <a:latin typeface="Courier"/>
                <a:cs typeface="Courier"/>
              </a:rPr>
              <a:t>}point;</a:t>
            </a:r>
            <a:endParaRPr lang="en-GB" sz="2200" dirty="0" smtClean="0">
              <a:latin typeface="Courier"/>
              <a:cs typeface="Courier"/>
            </a:endParaRPr>
          </a:p>
          <a:p>
            <a:endParaRPr lang="en-GB" sz="1200" dirty="0">
              <a:latin typeface="Courier"/>
              <a:cs typeface="Courier"/>
            </a:endParaRPr>
          </a:p>
          <a:p>
            <a:r>
              <a:rPr lang="en-GB" sz="2200" dirty="0" smtClean="0">
                <a:latin typeface="Courier"/>
                <a:cs typeface="Courier"/>
              </a:rPr>
              <a:t>point p={5,20};</a:t>
            </a:r>
          </a:p>
          <a:p>
            <a:r>
              <a:rPr lang="en-GB" sz="2200" dirty="0" smtClean="0">
                <a:latin typeface="Courier"/>
                <a:cs typeface="Courier"/>
              </a:rPr>
              <a:t>point *</a:t>
            </a:r>
            <a:r>
              <a:rPr lang="en-GB" sz="2200" dirty="0" err="1" smtClean="0">
                <a:latin typeface="Courier"/>
                <a:cs typeface="Courier"/>
              </a:rPr>
              <a:t>pp</a:t>
            </a:r>
            <a:r>
              <a:rPr lang="en-GB" sz="2200" dirty="0" smtClean="0">
                <a:latin typeface="Courier"/>
                <a:cs typeface="Courier"/>
              </a:rPr>
              <a:t> = &amp;p;</a:t>
            </a:r>
          </a:p>
          <a:p>
            <a:endParaRPr lang="en-GB" sz="1200" dirty="0" smtClean="0">
              <a:latin typeface="Courier"/>
              <a:cs typeface="Courier"/>
            </a:endParaRPr>
          </a:p>
          <a:p>
            <a:r>
              <a:rPr lang="en-GB" sz="2200" dirty="0" err="1">
                <a:latin typeface="Courier"/>
                <a:cs typeface="Courier"/>
              </a:rPr>
              <a:t>p</a:t>
            </a:r>
            <a:r>
              <a:rPr lang="en-GB" sz="2200" dirty="0" err="1" smtClean="0">
                <a:latin typeface="Courier"/>
                <a:cs typeface="Courier"/>
              </a:rPr>
              <a:t>p</a:t>
            </a:r>
            <a:r>
              <a:rPr lang="en-GB" sz="2200" dirty="0" smtClean="0">
                <a:latin typeface="Courier"/>
                <a:cs typeface="Courier"/>
              </a:rPr>
              <a:t>-&gt;x = 10;</a:t>
            </a:r>
          </a:p>
          <a:p>
            <a:endParaRPr lang="en-GB" sz="1200" dirty="0" smtClean="0">
              <a:latin typeface="Courier"/>
              <a:cs typeface="Courier"/>
            </a:endParaRPr>
          </a:p>
          <a:p>
            <a:r>
              <a:rPr lang="en-GB" sz="2200" dirty="0" err="1" smtClean="0">
                <a:latin typeface="Courier"/>
                <a:cs typeface="Courier"/>
              </a:rPr>
              <a:t>int</a:t>
            </a:r>
            <a:r>
              <a:rPr lang="en-GB" sz="2200" dirty="0" smtClean="0">
                <a:latin typeface="Courier"/>
                <a:cs typeface="Courier"/>
              </a:rPr>
              <a:t> y = </a:t>
            </a:r>
            <a:r>
              <a:rPr lang="en-GB" sz="2200" dirty="0" err="1" smtClean="0">
                <a:latin typeface="Courier"/>
                <a:cs typeface="Courier"/>
              </a:rPr>
              <a:t>pp</a:t>
            </a:r>
            <a:r>
              <a:rPr lang="en-GB" sz="2200" dirty="0" smtClean="0">
                <a:latin typeface="Courier"/>
                <a:cs typeface="Courier"/>
              </a:rPr>
              <a:t>-&gt;y;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700" y="5510151"/>
            <a:ext cx="2785963" cy="5334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stomShape 2"/>
          <p:cNvSpPr/>
          <p:nvPr/>
        </p:nvSpPr>
        <p:spPr>
          <a:xfrm>
            <a:off x="4506704" y="3326254"/>
            <a:ext cx="3933123" cy="14533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value of y?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34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66305" y="1494000"/>
            <a:ext cx="8471615" cy="11488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Members can be accessed from structure pointers using ‘-&gt;’ operator.</a:t>
            </a:r>
          </a:p>
          <a:p>
            <a:pPr>
              <a:lnSpc>
                <a:spcPct val="100000"/>
              </a:lnSpc>
            </a:pPr>
            <a:endParaRPr lang="en-IE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701" y="2642812"/>
            <a:ext cx="4097003" cy="33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latin typeface="Courier"/>
                <a:cs typeface="Courier"/>
              </a:rPr>
              <a:t>t</a:t>
            </a:r>
            <a:r>
              <a:rPr lang="en-US" sz="2200" dirty="0" err="1" smtClean="0">
                <a:latin typeface="Courier"/>
                <a:cs typeface="Courier"/>
              </a:rPr>
              <a:t>ypedef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struct</a:t>
            </a:r>
            <a:r>
              <a:rPr lang="en-US" sz="2200" dirty="0" smtClean="0">
                <a:latin typeface="Courier"/>
                <a:cs typeface="Courier"/>
              </a:rPr>
              <a:t> point {</a:t>
            </a:r>
          </a:p>
          <a:p>
            <a:r>
              <a:rPr lang="hu-HU" sz="2200" dirty="0" smtClean="0">
                <a:latin typeface="Courier"/>
                <a:cs typeface="Courier"/>
              </a:rPr>
              <a:t>	int x;</a:t>
            </a:r>
          </a:p>
          <a:p>
            <a:r>
              <a:rPr lang="en-US" sz="2200" dirty="0" smtClean="0">
                <a:latin typeface="Courier"/>
                <a:cs typeface="Courier"/>
              </a:rPr>
              <a:t>	</a:t>
            </a:r>
            <a:r>
              <a:rPr lang="en-US" sz="2200" dirty="0" err="1" smtClean="0">
                <a:latin typeface="Courier"/>
                <a:cs typeface="Courier"/>
              </a:rPr>
              <a:t>int</a:t>
            </a:r>
            <a:r>
              <a:rPr lang="en-US" sz="2200" dirty="0" smtClean="0">
                <a:latin typeface="Courier"/>
                <a:cs typeface="Courier"/>
              </a:rPr>
              <a:t> y;</a:t>
            </a:r>
          </a:p>
          <a:p>
            <a:r>
              <a:rPr lang="uk-UA" sz="2200" dirty="0" smtClean="0">
                <a:latin typeface="Courier"/>
                <a:cs typeface="Courier"/>
              </a:rPr>
              <a:t>}point;</a:t>
            </a:r>
            <a:endParaRPr lang="en-GB" sz="2200" dirty="0" smtClean="0">
              <a:latin typeface="Courier"/>
              <a:cs typeface="Courier"/>
            </a:endParaRPr>
          </a:p>
          <a:p>
            <a:endParaRPr lang="en-GB" sz="1200" dirty="0">
              <a:latin typeface="Courier"/>
              <a:cs typeface="Courier"/>
            </a:endParaRPr>
          </a:p>
          <a:p>
            <a:r>
              <a:rPr lang="en-GB" sz="2200" dirty="0" smtClean="0">
                <a:latin typeface="Courier"/>
                <a:cs typeface="Courier"/>
              </a:rPr>
              <a:t>point p={5,20};</a:t>
            </a:r>
          </a:p>
          <a:p>
            <a:r>
              <a:rPr lang="en-GB" sz="2200" dirty="0" smtClean="0">
                <a:latin typeface="Courier"/>
                <a:cs typeface="Courier"/>
              </a:rPr>
              <a:t>point *</a:t>
            </a:r>
            <a:r>
              <a:rPr lang="en-GB" sz="2200" dirty="0" err="1" smtClean="0">
                <a:latin typeface="Courier"/>
                <a:cs typeface="Courier"/>
              </a:rPr>
              <a:t>pp</a:t>
            </a:r>
            <a:r>
              <a:rPr lang="en-GB" sz="2200" dirty="0" smtClean="0">
                <a:latin typeface="Courier"/>
                <a:cs typeface="Courier"/>
              </a:rPr>
              <a:t> = &amp;p;</a:t>
            </a:r>
          </a:p>
          <a:p>
            <a:endParaRPr lang="en-GB" sz="1200" dirty="0" smtClean="0">
              <a:latin typeface="Courier"/>
              <a:cs typeface="Courier"/>
            </a:endParaRPr>
          </a:p>
          <a:p>
            <a:r>
              <a:rPr lang="en-GB" sz="2200" dirty="0" err="1">
                <a:latin typeface="Courier"/>
                <a:cs typeface="Courier"/>
              </a:rPr>
              <a:t>p</a:t>
            </a:r>
            <a:r>
              <a:rPr lang="en-GB" sz="2200" dirty="0" err="1" smtClean="0">
                <a:latin typeface="Courier"/>
                <a:cs typeface="Courier"/>
              </a:rPr>
              <a:t>p</a:t>
            </a:r>
            <a:r>
              <a:rPr lang="en-GB" sz="2200" dirty="0" smtClean="0">
                <a:latin typeface="Courier"/>
                <a:cs typeface="Courier"/>
              </a:rPr>
              <a:t>-&gt;x = 10;</a:t>
            </a:r>
          </a:p>
          <a:p>
            <a:endParaRPr lang="en-GB" sz="1200" dirty="0" smtClean="0">
              <a:latin typeface="Courier"/>
              <a:cs typeface="Courier"/>
            </a:endParaRPr>
          </a:p>
          <a:p>
            <a:r>
              <a:rPr lang="en-GB" sz="2200" dirty="0" err="1" smtClean="0">
                <a:latin typeface="Courier"/>
                <a:cs typeface="Courier"/>
              </a:rPr>
              <a:t>int</a:t>
            </a:r>
            <a:r>
              <a:rPr lang="en-GB" sz="2200" dirty="0" smtClean="0">
                <a:latin typeface="Courier"/>
                <a:cs typeface="Courier"/>
              </a:rPr>
              <a:t> y = </a:t>
            </a:r>
            <a:r>
              <a:rPr lang="en-GB" sz="2200" dirty="0" err="1" smtClean="0">
                <a:latin typeface="Courier"/>
                <a:cs typeface="Courier"/>
              </a:rPr>
              <a:t>pp</a:t>
            </a:r>
            <a:r>
              <a:rPr lang="en-GB" sz="2200" dirty="0" smtClean="0">
                <a:latin typeface="Courier"/>
                <a:cs typeface="Courier"/>
              </a:rPr>
              <a:t>-&gt;y;</a:t>
            </a:r>
          </a:p>
        </p:txBody>
      </p:sp>
      <p:sp>
        <p:nvSpPr>
          <p:cNvPr id="10" name="CustomShape 2"/>
          <p:cNvSpPr/>
          <p:nvPr/>
        </p:nvSpPr>
        <p:spPr>
          <a:xfrm>
            <a:off x="4506704" y="3326254"/>
            <a:ext cx="3933123" cy="14533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value of y?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2581112" y="5533748"/>
            <a:ext cx="3933123" cy="5662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4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 Same as y = p.y */</a:t>
            </a:r>
            <a:endParaRPr lang="en-IE" sz="2400" b="1" strike="noStrike" spc="-1" dirty="0">
              <a:solidFill>
                <a:srgbClr val="008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28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66305" y="1494000"/>
            <a:ext cx="8471615" cy="11488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Members can be accessed from structure pointers using ‘-&gt;’ operator.</a:t>
            </a:r>
          </a:p>
          <a:p>
            <a:pPr>
              <a:lnSpc>
                <a:spcPct val="100000"/>
              </a:lnSpc>
            </a:pPr>
            <a:endParaRPr lang="en-IE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701" y="2642812"/>
            <a:ext cx="4097003" cy="33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latin typeface="Courier"/>
                <a:cs typeface="Courier"/>
              </a:rPr>
              <a:t>t</a:t>
            </a:r>
            <a:r>
              <a:rPr lang="en-US" sz="2200" dirty="0" err="1" smtClean="0">
                <a:latin typeface="Courier"/>
                <a:cs typeface="Courier"/>
              </a:rPr>
              <a:t>ypedef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struct</a:t>
            </a:r>
            <a:r>
              <a:rPr lang="en-US" sz="2200" dirty="0" smtClean="0">
                <a:latin typeface="Courier"/>
                <a:cs typeface="Courier"/>
              </a:rPr>
              <a:t> point {</a:t>
            </a:r>
          </a:p>
          <a:p>
            <a:r>
              <a:rPr lang="hu-HU" sz="2200" dirty="0" smtClean="0">
                <a:latin typeface="Courier"/>
                <a:cs typeface="Courier"/>
              </a:rPr>
              <a:t>	int x;</a:t>
            </a:r>
          </a:p>
          <a:p>
            <a:r>
              <a:rPr lang="en-US" sz="2200" dirty="0" smtClean="0">
                <a:latin typeface="Courier"/>
                <a:cs typeface="Courier"/>
              </a:rPr>
              <a:t>	</a:t>
            </a:r>
            <a:r>
              <a:rPr lang="en-US" sz="2200" dirty="0" err="1" smtClean="0">
                <a:latin typeface="Courier"/>
                <a:cs typeface="Courier"/>
              </a:rPr>
              <a:t>int</a:t>
            </a:r>
            <a:r>
              <a:rPr lang="en-US" sz="2200" dirty="0" smtClean="0">
                <a:latin typeface="Courier"/>
                <a:cs typeface="Courier"/>
              </a:rPr>
              <a:t> y;</a:t>
            </a:r>
          </a:p>
          <a:p>
            <a:r>
              <a:rPr lang="uk-UA" sz="2200" dirty="0" smtClean="0">
                <a:latin typeface="Courier"/>
                <a:cs typeface="Courier"/>
              </a:rPr>
              <a:t>}point;</a:t>
            </a:r>
            <a:endParaRPr lang="en-GB" sz="2200" dirty="0" smtClean="0">
              <a:latin typeface="Courier"/>
              <a:cs typeface="Courier"/>
            </a:endParaRPr>
          </a:p>
          <a:p>
            <a:endParaRPr lang="en-GB" sz="1200" dirty="0">
              <a:latin typeface="Courier"/>
              <a:cs typeface="Courier"/>
            </a:endParaRPr>
          </a:p>
          <a:p>
            <a:r>
              <a:rPr lang="en-GB" sz="2200" dirty="0" smtClean="0">
                <a:latin typeface="Courier"/>
                <a:cs typeface="Courier"/>
              </a:rPr>
              <a:t>point p={5,20};</a:t>
            </a:r>
          </a:p>
          <a:p>
            <a:r>
              <a:rPr lang="en-GB" sz="2200" dirty="0" smtClean="0">
                <a:latin typeface="Courier"/>
                <a:cs typeface="Courier"/>
              </a:rPr>
              <a:t>point *</a:t>
            </a:r>
            <a:r>
              <a:rPr lang="en-GB" sz="2200" dirty="0" err="1" smtClean="0">
                <a:latin typeface="Courier"/>
                <a:cs typeface="Courier"/>
              </a:rPr>
              <a:t>pp</a:t>
            </a:r>
            <a:r>
              <a:rPr lang="en-GB" sz="2200" dirty="0" smtClean="0">
                <a:latin typeface="Courier"/>
                <a:cs typeface="Courier"/>
              </a:rPr>
              <a:t> = &amp;p;</a:t>
            </a:r>
          </a:p>
          <a:p>
            <a:endParaRPr lang="en-GB" sz="1200" dirty="0" smtClean="0">
              <a:latin typeface="Courier"/>
              <a:cs typeface="Courier"/>
            </a:endParaRPr>
          </a:p>
          <a:p>
            <a:r>
              <a:rPr lang="en-GB" sz="2200" dirty="0" smtClean="0">
                <a:latin typeface="Courier"/>
                <a:cs typeface="Courier"/>
              </a:rPr>
              <a:t>(*</a:t>
            </a:r>
            <a:r>
              <a:rPr lang="en-GB" sz="2200" dirty="0" err="1" smtClean="0">
                <a:latin typeface="Courier"/>
                <a:cs typeface="Courier"/>
              </a:rPr>
              <a:t>pp</a:t>
            </a:r>
            <a:r>
              <a:rPr lang="en-GB" sz="2200" dirty="0" smtClean="0">
                <a:latin typeface="Courier"/>
                <a:cs typeface="Courier"/>
              </a:rPr>
              <a:t>).x = 10;</a:t>
            </a:r>
          </a:p>
          <a:p>
            <a:endParaRPr lang="en-GB" sz="1200" dirty="0" smtClean="0">
              <a:latin typeface="Courier"/>
              <a:cs typeface="Courier"/>
            </a:endParaRPr>
          </a:p>
          <a:p>
            <a:r>
              <a:rPr lang="en-GB" sz="2200" dirty="0" err="1" smtClean="0">
                <a:latin typeface="Courier"/>
                <a:cs typeface="Courier"/>
              </a:rPr>
              <a:t>int</a:t>
            </a:r>
            <a:r>
              <a:rPr lang="en-GB" sz="2200" dirty="0" smtClean="0">
                <a:latin typeface="Courier"/>
                <a:cs typeface="Courier"/>
              </a:rPr>
              <a:t> y = (*</a:t>
            </a:r>
            <a:r>
              <a:rPr lang="en-GB" sz="2200" dirty="0" err="1" smtClean="0">
                <a:latin typeface="Courier"/>
                <a:cs typeface="Courier"/>
              </a:rPr>
              <a:t>pp</a:t>
            </a:r>
            <a:r>
              <a:rPr lang="en-GB" sz="2200" dirty="0" smtClean="0">
                <a:latin typeface="Courier"/>
                <a:cs typeface="Courier"/>
              </a:rPr>
              <a:t>).y;</a:t>
            </a:r>
          </a:p>
        </p:txBody>
      </p:sp>
      <p:sp>
        <p:nvSpPr>
          <p:cNvPr id="10" name="CustomShape 2"/>
          <p:cNvSpPr/>
          <p:nvPr/>
        </p:nvSpPr>
        <p:spPr>
          <a:xfrm>
            <a:off x="4506704" y="3326254"/>
            <a:ext cx="3933123" cy="14533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value of y?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2642567" y="4990249"/>
            <a:ext cx="3933123" cy="5662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4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 Same as pp-&gt;x = 10 */</a:t>
            </a:r>
            <a:endParaRPr lang="en-IE" sz="2400" b="1" strike="noStrike" spc="-1" dirty="0">
              <a:solidFill>
                <a:srgbClr val="008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68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66305" y="1494000"/>
            <a:ext cx="8471615" cy="11488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Members can be accessed from structure pointers using ‘-&gt;’ operator.</a:t>
            </a:r>
          </a:p>
          <a:p>
            <a:pPr>
              <a:lnSpc>
                <a:spcPct val="100000"/>
              </a:lnSpc>
            </a:pPr>
            <a:endParaRPr lang="en-IE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701" y="2642812"/>
            <a:ext cx="4097003" cy="33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latin typeface="Courier"/>
                <a:cs typeface="Courier"/>
              </a:rPr>
              <a:t>t</a:t>
            </a:r>
            <a:r>
              <a:rPr lang="en-US" sz="2200" dirty="0" err="1" smtClean="0">
                <a:latin typeface="Courier"/>
                <a:cs typeface="Courier"/>
              </a:rPr>
              <a:t>ypedef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struct</a:t>
            </a:r>
            <a:r>
              <a:rPr lang="en-US" sz="2200" dirty="0" smtClean="0">
                <a:latin typeface="Courier"/>
                <a:cs typeface="Courier"/>
              </a:rPr>
              <a:t> point {</a:t>
            </a:r>
          </a:p>
          <a:p>
            <a:r>
              <a:rPr lang="hu-HU" sz="2200" dirty="0" smtClean="0">
                <a:latin typeface="Courier"/>
                <a:cs typeface="Courier"/>
              </a:rPr>
              <a:t>	int x;</a:t>
            </a:r>
          </a:p>
          <a:p>
            <a:r>
              <a:rPr lang="en-US" sz="2200" dirty="0" smtClean="0">
                <a:latin typeface="Courier"/>
                <a:cs typeface="Courier"/>
              </a:rPr>
              <a:t>	</a:t>
            </a:r>
            <a:r>
              <a:rPr lang="en-US" sz="2200" dirty="0" err="1" smtClean="0">
                <a:latin typeface="Courier"/>
                <a:cs typeface="Courier"/>
              </a:rPr>
              <a:t>int</a:t>
            </a:r>
            <a:r>
              <a:rPr lang="en-US" sz="2200" dirty="0" smtClean="0">
                <a:latin typeface="Courier"/>
                <a:cs typeface="Courier"/>
              </a:rPr>
              <a:t> y;</a:t>
            </a:r>
          </a:p>
          <a:p>
            <a:r>
              <a:rPr lang="uk-UA" sz="2200" dirty="0" smtClean="0">
                <a:latin typeface="Courier"/>
                <a:cs typeface="Courier"/>
              </a:rPr>
              <a:t>}point;</a:t>
            </a:r>
            <a:endParaRPr lang="en-GB" sz="2200" dirty="0" smtClean="0">
              <a:latin typeface="Courier"/>
              <a:cs typeface="Courier"/>
            </a:endParaRPr>
          </a:p>
          <a:p>
            <a:endParaRPr lang="en-GB" sz="1200" dirty="0">
              <a:latin typeface="Courier"/>
              <a:cs typeface="Courier"/>
            </a:endParaRPr>
          </a:p>
          <a:p>
            <a:r>
              <a:rPr lang="en-GB" sz="2200" dirty="0" smtClean="0">
                <a:latin typeface="Courier"/>
                <a:cs typeface="Courier"/>
              </a:rPr>
              <a:t>point p={5,20};</a:t>
            </a:r>
          </a:p>
          <a:p>
            <a:r>
              <a:rPr lang="en-GB" sz="2200" dirty="0" smtClean="0">
                <a:latin typeface="Courier"/>
                <a:cs typeface="Courier"/>
              </a:rPr>
              <a:t>point *</a:t>
            </a:r>
            <a:r>
              <a:rPr lang="en-GB" sz="2200" dirty="0" err="1" smtClean="0">
                <a:latin typeface="Courier"/>
                <a:cs typeface="Courier"/>
              </a:rPr>
              <a:t>pp</a:t>
            </a:r>
            <a:r>
              <a:rPr lang="en-GB" sz="2200" dirty="0" smtClean="0">
                <a:latin typeface="Courier"/>
                <a:cs typeface="Courier"/>
              </a:rPr>
              <a:t> = &amp;p;</a:t>
            </a:r>
          </a:p>
          <a:p>
            <a:endParaRPr lang="en-GB" sz="1200" dirty="0" smtClean="0">
              <a:latin typeface="Courier"/>
              <a:cs typeface="Courier"/>
            </a:endParaRPr>
          </a:p>
          <a:p>
            <a:r>
              <a:rPr lang="en-GB" sz="2200" dirty="0" smtClean="0">
                <a:latin typeface="Courier"/>
                <a:cs typeface="Courier"/>
              </a:rPr>
              <a:t>(*</a:t>
            </a:r>
            <a:r>
              <a:rPr lang="en-GB" sz="2200" dirty="0" err="1" smtClean="0">
                <a:latin typeface="Courier"/>
                <a:cs typeface="Courier"/>
              </a:rPr>
              <a:t>pp</a:t>
            </a:r>
            <a:r>
              <a:rPr lang="en-GB" sz="2200" dirty="0" smtClean="0">
                <a:latin typeface="Courier"/>
                <a:cs typeface="Courier"/>
              </a:rPr>
              <a:t>).x = 10;</a:t>
            </a:r>
          </a:p>
          <a:p>
            <a:endParaRPr lang="en-GB" sz="1200" dirty="0" smtClean="0">
              <a:latin typeface="Courier"/>
              <a:cs typeface="Courier"/>
            </a:endParaRPr>
          </a:p>
          <a:p>
            <a:r>
              <a:rPr lang="en-GB" sz="2200" dirty="0" err="1" smtClean="0">
                <a:latin typeface="Courier"/>
                <a:cs typeface="Courier"/>
              </a:rPr>
              <a:t>int</a:t>
            </a:r>
            <a:r>
              <a:rPr lang="en-GB" sz="2200" dirty="0" smtClean="0">
                <a:latin typeface="Courier"/>
                <a:cs typeface="Courier"/>
              </a:rPr>
              <a:t> y = (*</a:t>
            </a:r>
            <a:r>
              <a:rPr lang="en-GB" sz="2200" dirty="0" err="1" smtClean="0">
                <a:latin typeface="Courier"/>
                <a:cs typeface="Courier"/>
              </a:rPr>
              <a:t>pp</a:t>
            </a:r>
            <a:r>
              <a:rPr lang="en-GB" sz="2200" dirty="0" smtClean="0">
                <a:latin typeface="Courier"/>
                <a:cs typeface="Courier"/>
              </a:rPr>
              <a:t>).y;</a:t>
            </a:r>
          </a:p>
        </p:txBody>
      </p:sp>
      <p:sp>
        <p:nvSpPr>
          <p:cNvPr id="10" name="CustomShape 2"/>
          <p:cNvSpPr/>
          <p:nvPr/>
        </p:nvSpPr>
        <p:spPr>
          <a:xfrm>
            <a:off x="4506704" y="3326254"/>
            <a:ext cx="3933123" cy="14533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value of y?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2642567" y="4990249"/>
            <a:ext cx="3933123" cy="5662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4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 Same as pp-&gt;x = 10 */</a:t>
            </a:r>
            <a:endParaRPr lang="en-IE" sz="2400" b="1" strike="noStrike" spc="-1" dirty="0">
              <a:solidFill>
                <a:srgbClr val="008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2704023" y="5515538"/>
            <a:ext cx="5018829" cy="5662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4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 Same as int y = pp-&gt;y */</a:t>
            </a:r>
            <a:endParaRPr lang="en-IE" sz="2400" b="1" strike="noStrike" spc="-1" dirty="0">
              <a:solidFill>
                <a:srgbClr val="008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94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66305" y="1494000"/>
            <a:ext cx="8471615" cy="11488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Members can be accessed from structure pointers using ‘-&gt;’ operator.</a:t>
            </a:r>
          </a:p>
          <a:p>
            <a:pPr>
              <a:lnSpc>
                <a:spcPct val="100000"/>
              </a:lnSpc>
            </a:pPr>
            <a:endParaRPr lang="en-IE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701" y="2642812"/>
            <a:ext cx="4097003" cy="33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latin typeface="Courier"/>
                <a:cs typeface="Courier"/>
              </a:rPr>
              <a:t>t</a:t>
            </a:r>
            <a:r>
              <a:rPr lang="en-US" sz="2200" dirty="0" err="1" smtClean="0">
                <a:latin typeface="Courier"/>
                <a:cs typeface="Courier"/>
              </a:rPr>
              <a:t>ypedef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struct</a:t>
            </a:r>
            <a:r>
              <a:rPr lang="en-US" sz="2200" dirty="0" smtClean="0">
                <a:latin typeface="Courier"/>
                <a:cs typeface="Courier"/>
              </a:rPr>
              <a:t> point {</a:t>
            </a:r>
          </a:p>
          <a:p>
            <a:r>
              <a:rPr lang="hu-HU" sz="2200" dirty="0" smtClean="0">
                <a:latin typeface="Courier"/>
                <a:cs typeface="Courier"/>
              </a:rPr>
              <a:t>	int x;</a:t>
            </a:r>
          </a:p>
          <a:p>
            <a:r>
              <a:rPr lang="en-US" sz="2200" dirty="0" smtClean="0">
                <a:latin typeface="Courier"/>
                <a:cs typeface="Courier"/>
              </a:rPr>
              <a:t>	</a:t>
            </a:r>
            <a:r>
              <a:rPr lang="en-US" sz="2200" dirty="0" err="1" smtClean="0">
                <a:latin typeface="Courier"/>
                <a:cs typeface="Courier"/>
              </a:rPr>
              <a:t>int</a:t>
            </a:r>
            <a:r>
              <a:rPr lang="en-US" sz="2200" dirty="0" smtClean="0">
                <a:latin typeface="Courier"/>
                <a:cs typeface="Courier"/>
              </a:rPr>
              <a:t> y;</a:t>
            </a:r>
          </a:p>
          <a:p>
            <a:r>
              <a:rPr lang="uk-UA" sz="2200" dirty="0" smtClean="0">
                <a:latin typeface="Courier"/>
                <a:cs typeface="Courier"/>
              </a:rPr>
              <a:t>}point;</a:t>
            </a:r>
            <a:endParaRPr lang="en-GB" sz="2200" dirty="0" smtClean="0">
              <a:latin typeface="Courier"/>
              <a:cs typeface="Courier"/>
            </a:endParaRPr>
          </a:p>
          <a:p>
            <a:endParaRPr lang="en-GB" sz="1200" dirty="0">
              <a:latin typeface="Courier"/>
              <a:cs typeface="Courier"/>
            </a:endParaRPr>
          </a:p>
          <a:p>
            <a:r>
              <a:rPr lang="en-GB" sz="2200" dirty="0" smtClean="0">
                <a:latin typeface="Courier"/>
                <a:cs typeface="Courier"/>
              </a:rPr>
              <a:t>point p={5,20};</a:t>
            </a:r>
          </a:p>
          <a:p>
            <a:r>
              <a:rPr lang="en-GB" sz="2200" dirty="0" smtClean="0">
                <a:latin typeface="Courier"/>
                <a:cs typeface="Courier"/>
              </a:rPr>
              <a:t>point *</a:t>
            </a:r>
            <a:r>
              <a:rPr lang="en-GB" sz="2200" dirty="0" err="1" smtClean="0">
                <a:latin typeface="Courier"/>
                <a:cs typeface="Courier"/>
              </a:rPr>
              <a:t>pp</a:t>
            </a:r>
            <a:r>
              <a:rPr lang="en-GB" sz="2200" dirty="0" smtClean="0">
                <a:latin typeface="Courier"/>
                <a:cs typeface="Courier"/>
              </a:rPr>
              <a:t> = &amp;p;</a:t>
            </a:r>
          </a:p>
          <a:p>
            <a:endParaRPr lang="en-GB" sz="1200" dirty="0" smtClean="0">
              <a:latin typeface="Courier"/>
              <a:cs typeface="Courier"/>
            </a:endParaRPr>
          </a:p>
          <a:p>
            <a:r>
              <a:rPr lang="en-GB" sz="2200" dirty="0" smtClean="0">
                <a:latin typeface="Courier"/>
                <a:cs typeface="Courier"/>
              </a:rPr>
              <a:t>(*</a:t>
            </a:r>
            <a:r>
              <a:rPr lang="en-GB" sz="2200" dirty="0" err="1" smtClean="0">
                <a:latin typeface="Courier"/>
                <a:cs typeface="Courier"/>
              </a:rPr>
              <a:t>pp</a:t>
            </a:r>
            <a:r>
              <a:rPr lang="en-GB" sz="2200" dirty="0" smtClean="0">
                <a:latin typeface="Courier"/>
                <a:cs typeface="Courier"/>
              </a:rPr>
              <a:t>).x = 10;</a:t>
            </a:r>
          </a:p>
          <a:p>
            <a:endParaRPr lang="en-GB" sz="1200" dirty="0" smtClean="0">
              <a:latin typeface="Courier"/>
              <a:cs typeface="Courier"/>
            </a:endParaRPr>
          </a:p>
          <a:p>
            <a:r>
              <a:rPr lang="en-GB" sz="2200" dirty="0" err="1" smtClean="0">
                <a:latin typeface="Courier"/>
                <a:cs typeface="Courier"/>
              </a:rPr>
              <a:t>int</a:t>
            </a:r>
            <a:r>
              <a:rPr lang="en-GB" sz="2200" dirty="0" smtClean="0">
                <a:latin typeface="Courier"/>
                <a:cs typeface="Courier"/>
              </a:rPr>
              <a:t> y = (*</a:t>
            </a:r>
            <a:r>
              <a:rPr lang="en-GB" sz="2200" dirty="0" err="1" smtClean="0">
                <a:latin typeface="Courier"/>
                <a:cs typeface="Courier"/>
              </a:rPr>
              <a:t>pp</a:t>
            </a:r>
            <a:r>
              <a:rPr lang="en-GB" sz="2200" dirty="0" smtClean="0">
                <a:latin typeface="Courier"/>
                <a:cs typeface="Courier"/>
              </a:rPr>
              <a:t>).y;</a:t>
            </a:r>
          </a:p>
        </p:txBody>
      </p:sp>
      <p:sp>
        <p:nvSpPr>
          <p:cNvPr id="10" name="CustomShape 2"/>
          <p:cNvSpPr/>
          <p:nvPr/>
        </p:nvSpPr>
        <p:spPr>
          <a:xfrm>
            <a:off x="4506704" y="3326254"/>
            <a:ext cx="3933123" cy="14533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value of y?</a:t>
            </a:r>
            <a:endParaRPr lang="en-I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2642567" y="4990249"/>
            <a:ext cx="3933123" cy="5662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4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 Same as pp-&gt;x = 10 */</a:t>
            </a:r>
            <a:endParaRPr lang="en-IE" sz="2400" b="1" strike="noStrike" spc="-1" dirty="0">
              <a:solidFill>
                <a:srgbClr val="008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2704023" y="5515538"/>
            <a:ext cx="5018829" cy="5662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400" b="1" spc="-1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 Same as int y = pp-&gt;y */</a:t>
            </a:r>
            <a:endParaRPr lang="en-IE" sz="2400" b="1" strike="noStrike" spc="-1" dirty="0">
              <a:solidFill>
                <a:srgbClr val="008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99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Enums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687030" y="2986253"/>
            <a:ext cx="80719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</a:p>
          <a:p>
            <a:pPr lvl="1"/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e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num flag { </a:t>
            </a:r>
          </a:p>
          <a:p>
            <a:pPr lvl="1"/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const1, </a:t>
            </a:r>
          </a:p>
          <a:p>
            <a:pPr lvl="1"/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const2, </a:t>
            </a:r>
          </a:p>
          <a:p>
            <a:pPr lvl="1"/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is-I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…, </a:t>
            </a:r>
          </a:p>
          <a:p>
            <a:pPr lvl="1"/>
            <a:r>
              <a:rPr lang="is-I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is-I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constN</a:t>
            </a:r>
          </a:p>
          <a:p>
            <a:pPr lvl="1"/>
            <a:r>
              <a:rPr lang="is-I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};</a:t>
            </a: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66000" y="1259280"/>
            <a:ext cx="80719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enumeration is a user-defined data type that consists of a list of integer constants. To define an enumeration, keyword </a:t>
            </a:r>
            <a:r>
              <a:rPr lang="en-I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enum</a:t>
            </a:r>
            <a:r>
              <a:rPr lang="en-I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used.</a:t>
            </a: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188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Recap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66305" y="1268280"/>
            <a:ext cx="8471615" cy="14771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a struct to define squares of the board</a:t>
            </a:r>
          </a:p>
          <a:p>
            <a:pPr marL="914400" lvl="1" indent="-457200">
              <a:buFont typeface="Lucida Grande"/>
              <a:buChar char="-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that they can contain a stack of game pieces</a:t>
            </a: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a struct to define the game players. Each player should be characterized by:</a:t>
            </a:r>
          </a:p>
          <a:p>
            <a:pPr marL="914400" lvl="1" indent="-457200">
              <a:buFont typeface="Lucida Grande"/>
              <a:buChar char="-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</a:t>
            </a:r>
          </a:p>
          <a:p>
            <a:pPr marL="914400" lvl="1" indent="-457200">
              <a:buFont typeface="Lucida Grande"/>
              <a:buChar char="-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Color</a:t>
            </a:r>
          </a:p>
          <a:p>
            <a:pPr marL="914400" lvl="1" indent="-457200">
              <a:buFont typeface="Lucida Grande"/>
              <a:buChar char="-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adversary pieces captured</a:t>
            </a:r>
          </a:p>
          <a:p>
            <a:pPr marL="914400" lvl="1" indent="-457200">
              <a:buFont typeface="Lucida Grande"/>
              <a:buChar char="-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his/her own pieces, that can be placed on the board</a:t>
            </a:r>
          </a:p>
          <a:p>
            <a:pPr marL="457200" indent="-457200">
              <a:buFont typeface="Arial"/>
              <a:buChar char="•"/>
            </a:pPr>
            <a:endParaRPr lang="en-I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enums to specify the colour associated with each player and his/her pieces.</a:t>
            </a:r>
            <a:endParaRPr lang="en-IE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IE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876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Enums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66000" y="1259280"/>
            <a:ext cx="80719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enumeration is a user-defined data type that consists of integral constants. To define an enumeration, keyword </a:t>
            </a:r>
            <a:r>
              <a:rPr lang="en-I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enum</a:t>
            </a:r>
            <a:r>
              <a:rPr lang="en-I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used.</a:t>
            </a: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687030" y="2986253"/>
            <a:ext cx="80719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</a:p>
          <a:p>
            <a:pPr lvl="1"/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e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num flag { </a:t>
            </a:r>
          </a:p>
          <a:p>
            <a:pPr lvl="1"/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const1, </a:t>
            </a:r>
          </a:p>
          <a:p>
            <a:pPr lvl="1"/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const2, </a:t>
            </a:r>
          </a:p>
          <a:p>
            <a:pPr lvl="1"/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is-I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…, </a:t>
            </a:r>
          </a:p>
          <a:p>
            <a:pPr lvl="1"/>
            <a:r>
              <a:rPr lang="is-I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is-I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constN</a:t>
            </a:r>
          </a:p>
          <a:p>
            <a:pPr lvl="1"/>
            <a:r>
              <a:rPr lang="is-I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};</a:t>
            </a: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11419" y="3459103"/>
            <a:ext cx="1116658" cy="50354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28077" y="3962643"/>
            <a:ext cx="1554562" cy="5762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stomShape 2"/>
          <p:cNvSpPr/>
          <p:nvPr/>
        </p:nvSpPr>
        <p:spPr>
          <a:xfrm>
            <a:off x="5050533" y="4053781"/>
            <a:ext cx="3387206" cy="1086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 of the enumeration</a:t>
            </a: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87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Enums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66000" y="1259280"/>
            <a:ext cx="80719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enumeration is a user-defined data type that consists of integral constants. To define an enumeration, keyword </a:t>
            </a:r>
            <a:r>
              <a:rPr lang="en-I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enum</a:t>
            </a:r>
            <a:r>
              <a:rPr lang="en-I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used.</a:t>
            </a: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687030" y="2986253"/>
            <a:ext cx="80719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</a:p>
          <a:p>
            <a:pPr lvl="1"/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e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num flag { </a:t>
            </a:r>
          </a:p>
          <a:p>
            <a:pPr lvl="1"/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const1, </a:t>
            </a:r>
          </a:p>
          <a:p>
            <a:pPr lvl="1"/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const2, </a:t>
            </a:r>
          </a:p>
          <a:p>
            <a:pPr lvl="1"/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is-I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…, </a:t>
            </a:r>
          </a:p>
          <a:p>
            <a:pPr lvl="1"/>
            <a:r>
              <a:rPr lang="is-I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</a:t>
            </a:r>
            <a:r>
              <a:rPr lang="is-I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constN</a:t>
            </a:r>
          </a:p>
          <a:p>
            <a:pPr lvl="1"/>
            <a:r>
              <a:rPr lang="is-I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};</a:t>
            </a: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32667" y="3918856"/>
            <a:ext cx="1795410" cy="175144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28077" y="4538933"/>
            <a:ext cx="1554562" cy="23375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stomShape 2"/>
          <p:cNvSpPr/>
          <p:nvPr/>
        </p:nvSpPr>
        <p:spPr>
          <a:xfrm>
            <a:off x="5050533" y="3375607"/>
            <a:ext cx="3387206" cy="3192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Values of type flag.</a:t>
            </a:r>
          </a:p>
          <a:p>
            <a:pPr>
              <a:lnSpc>
                <a:spcPct val="100000"/>
              </a:lnSpc>
            </a:pPr>
            <a:endParaRPr lang="en-I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default </a:t>
            </a:r>
          </a:p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const1 =0</a:t>
            </a:r>
          </a:p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const2= 1</a:t>
            </a:r>
          </a:p>
          <a:p>
            <a:pPr>
              <a:lnSpc>
                <a:spcPct val="100000"/>
              </a:lnSpc>
            </a:pPr>
            <a:r>
              <a:rPr lang="is-I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…</a:t>
            </a:r>
            <a:endParaRPr lang="en-I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25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Enums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66000" y="1259280"/>
            <a:ext cx="80719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change default values of enum elements during declaration (if necessary).</a:t>
            </a: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687029" y="2986253"/>
            <a:ext cx="8738281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</a:p>
          <a:p>
            <a:pPr lvl="1"/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enum color {</a:t>
            </a:r>
          </a:p>
          <a:p>
            <a:pPr lvl="1"/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    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RED, BLU, GREEN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, YELLOW, PINK, ORANGE</a:t>
            </a:r>
          </a:p>
          <a:p>
            <a:pPr lvl="1"/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};</a:t>
            </a: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3910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Enums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66000" y="1259280"/>
            <a:ext cx="80719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change default values of enum elements during declaration (if necessary).</a:t>
            </a: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687029" y="2986253"/>
            <a:ext cx="8738281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</a:p>
          <a:p>
            <a:pPr lvl="1"/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enum color {</a:t>
            </a:r>
          </a:p>
          <a:p>
            <a:pPr lvl="1"/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    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	RED, BLU, GREEN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, YELLOW, PINK, ORANGE</a:t>
            </a:r>
          </a:p>
          <a:p>
            <a:pPr lvl="1"/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};</a:t>
            </a: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1693436" y="4538933"/>
            <a:ext cx="1288077" cy="1381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1"/>
            <a:r>
              <a:rPr lang="en-I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0</a:t>
            </a: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850670" y="4538933"/>
            <a:ext cx="1288077" cy="1381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1"/>
            <a:r>
              <a:rPr lang="en-I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1</a:t>
            </a: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3851222" y="4538933"/>
            <a:ext cx="1288077" cy="1381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1"/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2</a:t>
            </a: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5139299" y="4538933"/>
            <a:ext cx="1288077" cy="1381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1"/>
            <a:r>
              <a:rPr lang="en-I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3</a:t>
            </a: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6564063" y="4538933"/>
            <a:ext cx="1288077" cy="1381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1"/>
            <a:r>
              <a:rPr lang="en-I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4</a:t>
            </a: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7794149" y="4538933"/>
            <a:ext cx="1288077" cy="1381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1"/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5</a:t>
            </a: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7659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8775</TotalTime>
  <Words>3006</Words>
  <Application>Microsoft Macintosh PowerPoint</Application>
  <PresentationFormat>On-screen Show (4:3)</PresentationFormat>
  <Paragraphs>687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 CS5702</dc:title>
  <dc:creator>Liliana Pasquale</dc:creator>
  <cp:lastModifiedBy>Liliana Pasquale</cp:lastModifiedBy>
  <cp:revision>394</cp:revision>
  <cp:lastPrinted>2017-01-31T12:46:31Z</cp:lastPrinted>
  <dcterms:created xsi:type="dcterms:W3CDTF">2013-09-15T18:07:39Z</dcterms:created>
  <dcterms:modified xsi:type="dcterms:W3CDTF">2020-03-23T17:04:43Z</dcterms:modified>
</cp:coreProperties>
</file>