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77" r:id="rId3"/>
    <p:sldId id="288" r:id="rId4"/>
    <p:sldId id="289" r:id="rId5"/>
    <p:sldId id="290" r:id="rId6"/>
    <p:sldId id="291" r:id="rId7"/>
    <p:sldId id="292" r:id="rId8"/>
    <p:sldId id="293" r:id="rId9"/>
    <p:sldId id="299" r:id="rId10"/>
    <p:sldId id="294" r:id="rId11"/>
    <p:sldId id="295" r:id="rId12"/>
    <p:sldId id="296" r:id="rId13"/>
    <p:sldId id="297" r:id="rId14"/>
    <p:sldId id="298" r:id="rId15"/>
    <p:sldId id="261" r:id="rId16"/>
    <p:sldId id="287" r:id="rId17"/>
    <p:sldId id="300" r:id="rId18"/>
    <p:sldId id="262" r:id="rId19"/>
    <p:sldId id="263" r:id="rId20"/>
    <p:sldId id="264" r:id="rId21"/>
    <p:sldId id="276" r:id="rId22"/>
    <p:sldId id="265" r:id="rId23"/>
    <p:sldId id="267" r:id="rId24"/>
    <p:sldId id="266" r:id="rId25"/>
    <p:sldId id="268" r:id="rId26"/>
    <p:sldId id="272" r:id="rId27"/>
    <p:sldId id="271" r:id="rId28"/>
    <p:sldId id="270" r:id="rId29"/>
    <p:sldId id="273" r:id="rId30"/>
    <p:sldId id="274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36" autoAdjust="0"/>
  </p:normalViewPr>
  <p:slideViewPr>
    <p:cSldViewPr snapToGrid="0" snapToObjects="1">
      <p:cViewPr varScale="1">
        <p:scale>
          <a:sx n="87" d="100"/>
          <a:sy n="87" d="100"/>
        </p:scale>
        <p:origin x="-10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420F-EF91-6041-932F-6D7A45999CFB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9D39D-9368-4042-A8B9-49290F25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includes the sets of activities necessary to discover bugs or defects in a software program that might determine a software to crush or might cause incorrect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Relevant effort for manually porting application code to different platforms or newer versions of the same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includes the sets of activities necessary to discover bugs or defects in a software program that might determine a software to crush or might cause incorrect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of the architectural design process is an architectural model describing how the system is </a:t>
            </a:r>
            <a:r>
              <a:rPr lang="en-US" baseline="0" dirty="0" err="1" smtClean="0"/>
              <a:t>organised</a:t>
            </a:r>
            <a:r>
              <a:rPr lang="en-US" baseline="0" dirty="0" smtClean="0"/>
              <a:t> as a set of communicating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Relevant effort for manually porting application code to different platforms or newer versions of the same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includes the sets of activities necessary to discover bugs or defects in a software program that might determine a software to crush or might cause incorrect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includes the sets of activities necessary to discover bugs or defects in a software program that might determine a software to crush or might cause incorrect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Relevant effort for manually porting application code to different platforms or newer versions of the same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major advantage of relying on other systems for patient information is to avoid duplicating data.</a:t>
            </a:r>
          </a:p>
          <a:p>
            <a:r>
              <a:rPr lang="en-US" baseline="0" dirty="0" smtClean="0"/>
              <a:t>The major disadvantage is that it can slow down information access. If such systems are not available the whole system cannot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includes the sets of activities necessary to discover bugs or defects in a software program that might determine a software to crush or might cause incorrect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Relevant effort for manually porting application code to different platforms or newer versions of the same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Relevant effort for manually porting application code to different platforms or newer versions of the same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includes the sets of activities necessary to discover bugs or defects in a software program that might determine a software to crush or might cause incorrect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5D6A9-2FAE-BB46-9081-23DB23B492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includes the sets of activities necessary to discover bugs or defects in a software program that might determine a software to crush or might cause incorrect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24/04/20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8007" y="1384543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/>
              <a:t>CUnit</a:t>
            </a:r>
            <a:endParaRPr lang="en-US" sz="5400" b="1" dirty="0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93" y="2854568"/>
            <a:ext cx="3403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4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Install </a:t>
            </a:r>
            <a:r>
              <a:rPr lang="en-GB" b="1" dirty="0" err="1" smtClean="0"/>
              <a:t>CUnit</a:t>
            </a:r>
            <a:r>
              <a:rPr lang="en-GB" b="1" dirty="0" smtClean="0"/>
              <a:t> on Linux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314"/>
            <a:ext cx="8229600" cy="112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Open your terminal and execute the following commands: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280423"/>
            <a:ext cx="8229600" cy="224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err="1" smtClean="0">
                <a:latin typeface="Courier"/>
                <a:cs typeface="Courier"/>
              </a:rPr>
              <a:t>sudo</a:t>
            </a:r>
            <a:r>
              <a:rPr lang="en-US" sz="2600" dirty="0" smtClean="0">
                <a:latin typeface="Courier"/>
                <a:cs typeface="Courier"/>
              </a:rPr>
              <a:t> apt-get update</a:t>
            </a:r>
          </a:p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s</a:t>
            </a:r>
            <a:r>
              <a:rPr lang="en-US" sz="2600" dirty="0" err="1" smtClean="0">
                <a:latin typeface="Courier"/>
                <a:cs typeface="Courier"/>
              </a:rPr>
              <a:t>udo</a:t>
            </a:r>
            <a:r>
              <a:rPr lang="en-US" sz="2600" dirty="0" smtClean="0">
                <a:latin typeface="Courier"/>
                <a:cs typeface="Courier"/>
              </a:rPr>
              <a:t> apt-get install libcunit1 </a:t>
            </a:r>
            <a:r>
              <a:rPr lang="en-US" sz="2600" dirty="0" smtClean="0">
                <a:latin typeface="Courier"/>
                <a:cs typeface="Courier"/>
              </a:rPr>
              <a:t>libcunit1</a:t>
            </a:r>
            <a:r>
              <a:rPr lang="en-US" sz="2600" dirty="0" smtClean="0">
                <a:latin typeface="Courier"/>
                <a:cs typeface="Courier"/>
              </a:rPr>
              <a:t>-doc libcunit1-dev</a:t>
            </a:r>
          </a:p>
        </p:txBody>
      </p:sp>
    </p:spTree>
    <p:extLst>
      <p:ext uri="{BB962C8B-B14F-4D97-AF65-F5344CB8AC3E}">
        <p14:creationId xmlns:p14="http://schemas.microsoft.com/office/powerpoint/2010/main" val="211978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8007" y="2513432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Configure </a:t>
            </a:r>
            <a:r>
              <a:rPr lang="en-US" sz="5400" b="1" dirty="0" err="1" smtClean="0"/>
              <a:t>CUnit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59669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0-04-23 at 16.22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259"/>
            <a:ext cx="9144000" cy="383721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6258" y="176306"/>
            <a:ext cx="8109906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Open One of the Testing Projects Provided On </a:t>
            </a:r>
            <a:r>
              <a:rPr lang="en-US" b="1" dirty="0" err="1" smtClean="0"/>
              <a:t>BrightSpace</a:t>
            </a:r>
            <a:r>
              <a:rPr lang="en-US" b="1" dirty="0" smtClean="0"/>
              <a:t> in </a:t>
            </a:r>
            <a:r>
              <a:rPr lang="en-US" b="1" dirty="0" err="1" smtClean="0"/>
              <a:t>Clion</a:t>
            </a:r>
            <a:r>
              <a:rPr lang="en-US" b="1" dirty="0" smtClean="0"/>
              <a:t> (Max Function Testing Example)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8701" y="3196238"/>
            <a:ext cx="3032869" cy="21403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1974" y="5660452"/>
            <a:ext cx="250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file </a:t>
            </a:r>
            <a:r>
              <a:rPr lang="en-US" i="1" dirty="0" err="1" smtClean="0"/>
              <a:t>CMakeLists.txt</a:t>
            </a:r>
            <a:endParaRPr lang="en-US" i="1" dirty="0" smtClean="0"/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49810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0-04-23 at 16.22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189"/>
            <a:ext cx="9144000" cy="383721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6258" y="176306"/>
            <a:ext cx="8109906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Set-up the directory where your </a:t>
            </a:r>
            <a:r>
              <a:rPr lang="en-US" b="1" dirty="0" err="1" smtClean="0"/>
              <a:t>CUnit</a:t>
            </a:r>
            <a:r>
              <a:rPr lang="en-US" b="1" dirty="0" smtClean="0"/>
              <a:t> installation is present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436280" y="3616872"/>
            <a:ext cx="1441189" cy="3002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1975" y="5291120"/>
            <a:ext cx="839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the string </a:t>
            </a:r>
            <a:r>
              <a:rPr lang="en-US" i="1" dirty="0" smtClean="0"/>
              <a:t>&lt;</a:t>
            </a:r>
            <a:r>
              <a:rPr lang="en-US" i="1" dirty="0" err="1" smtClean="0"/>
              <a:t>dir_of_libcunit</a:t>
            </a:r>
            <a:r>
              <a:rPr lang="en-US" i="1" dirty="0" smtClean="0"/>
              <a:t>&gt; </a:t>
            </a:r>
            <a:r>
              <a:rPr lang="en-US" dirty="0" smtClean="0"/>
              <a:t>with the directory where </a:t>
            </a:r>
            <a:r>
              <a:rPr lang="en-US" i="1" dirty="0" err="1" smtClean="0"/>
              <a:t>libcunit.a</a:t>
            </a:r>
            <a:r>
              <a:rPr lang="en-US" dirty="0" smtClean="0"/>
              <a:t> is </a:t>
            </a:r>
            <a:r>
              <a:rPr lang="en-US" dirty="0" smtClean="0"/>
              <a:t>located. For example:</a:t>
            </a:r>
            <a:endParaRPr lang="en-US" dirty="0" smtClean="0"/>
          </a:p>
          <a:p>
            <a:endParaRPr lang="en-US" sz="600" dirty="0"/>
          </a:p>
          <a:p>
            <a:r>
              <a:rPr lang="en-US" dirty="0" smtClean="0"/>
              <a:t>On a Mac: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7715" y="5922852"/>
            <a:ext cx="3275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/local/Cellar/</a:t>
            </a:r>
            <a:r>
              <a:rPr lang="en-US" dirty="0" err="1"/>
              <a:t>cunit</a:t>
            </a:r>
            <a:r>
              <a:rPr lang="en-US" dirty="0"/>
              <a:t>/2.1-3/lib</a:t>
            </a:r>
          </a:p>
        </p:txBody>
      </p:sp>
      <p:sp>
        <p:nvSpPr>
          <p:cNvPr id="9" name="Rectangle 8"/>
          <p:cNvSpPr/>
          <p:nvPr/>
        </p:nvSpPr>
        <p:spPr>
          <a:xfrm>
            <a:off x="302437" y="6333843"/>
            <a:ext cx="1065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 </a:t>
            </a:r>
            <a:r>
              <a:rPr lang="en-US" dirty="0" smtClean="0"/>
              <a:t>Linux: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4725" y="6308821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/lib/x86_64-linux-gnu/ </a:t>
            </a:r>
          </a:p>
        </p:txBody>
      </p:sp>
    </p:spTree>
    <p:extLst>
      <p:ext uri="{BB962C8B-B14F-4D97-AF65-F5344CB8AC3E}">
        <p14:creationId xmlns:p14="http://schemas.microsoft.com/office/powerpoint/2010/main" val="246154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0-04-23 at 16.22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189"/>
            <a:ext cx="9144000" cy="383721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6258" y="176306"/>
            <a:ext cx="8109906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Set-up the directory where the </a:t>
            </a:r>
            <a:r>
              <a:rPr lang="en-US" b="1" dirty="0" err="1" smtClean="0"/>
              <a:t>CUnit</a:t>
            </a:r>
            <a:r>
              <a:rPr lang="en-US" b="1" dirty="0" smtClean="0"/>
              <a:t> header files are located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594304" y="3795532"/>
            <a:ext cx="1769417" cy="30024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1974" y="5291120"/>
            <a:ext cx="8022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 the string </a:t>
            </a:r>
            <a:r>
              <a:rPr lang="en-US" i="1" dirty="0" smtClean="0"/>
              <a:t>&lt;</a:t>
            </a:r>
            <a:r>
              <a:rPr lang="en-US" i="1" dirty="0" err="1" smtClean="0"/>
              <a:t>dir_of_include_file</a:t>
            </a:r>
            <a:r>
              <a:rPr lang="en-US" i="1" dirty="0" smtClean="0"/>
              <a:t>&gt; </a:t>
            </a:r>
            <a:r>
              <a:rPr lang="en-US" dirty="0" smtClean="0"/>
              <a:t>with the directory of the </a:t>
            </a:r>
            <a:r>
              <a:rPr lang="en-US" dirty="0" err="1" smtClean="0"/>
              <a:t>CUnit</a:t>
            </a:r>
            <a:r>
              <a:rPr lang="en-US" dirty="0" smtClean="0"/>
              <a:t> header </a:t>
            </a:r>
            <a:r>
              <a:rPr lang="en-US" dirty="0" smtClean="0"/>
              <a:t>files. </a:t>
            </a:r>
          </a:p>
          <a:p>
            <a:r>
              <a:rPr lang="en-US" dirty="0" smtClean="0"/>
              <a:t>For example: 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53871" y="5937833"/>
            <a:ext cx="436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/local/Cellar/</a:t>
            </a:r>
            <a:r>
              <a:rPr lang="en-US" dirty="0" err="1"/>
              <a:t>cunit</a:t>
            </a:r>
            <a:r>
              <a:rPr lang="en-US" dirty="0"/>
              <a:t>/2.1-3/include/</a:t>
            </a:r>
            <a:r>
              <a:rPr lang="en-US" dirty="0" err="1"/>
              <a:t>CUnit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6708" y="6295167"/>
            <a:ext cx="1065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 </a:t>
            </a:r>
            <a:r>
              <a:rPr lang="en-US" dirty="0" smtClean="0"/>
              <a:t>Linux: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6708" y="5952102"/>
            <a:ext cx="123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 </a:t>
            </a:r>
            <a:r>
              <a:rPr lang="en-US" dirty="0" err="1" smtClean="0"/>
              <a:t>MacOS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3871" y="6295167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CUnit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63357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Now Try to Run The Examples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314"/>
            <a:ext cx="8229600" cy="5217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Brightspace</a:t>
            </a:r>
            <a:r>
              <a:rPr lang="en-US" dirty="0" smtClean="0"/>
              <a:t> there are 2 Projects: </a:t>
            </a:r>
          </a:p>
          <a:p>
            <a:r>
              <a:rPr lang="en-US" sz="2400" dirty="0" err="1" smtClean="0"/>
              <a:t>MaxFunction</a:t>
            </a:r>
            <a:r>
              <a:rPr lang="en-US" sz="2400" dirty="0" smtClean="0"/>
              <a:t> Testing Example</a:t>
            </a:r>
          </a:p>
          <a:p>
            <a:r>
              <a:rPr lang="en-US" sz="2400" dirty="0" smtClean="0"/>
              <a:t>Triangle Testing Example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What you need to do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Import the projects on </a:t>
            </a:r>
            <a:r>
              <a:rPr lang="en-US" sz="2400" dirty="0" err="1" smtClean="0"/>
              <a:t>CLion</a:t>
            </a:r>
            <a:r>
              <a:rPr lang="en-US" sz="2400" dirty="0" smtClean="0"/>
              <a:t> and run them successfully (remember to set up </a:t>
            </a:r>
            <a:r>
              <a:rPr lang="en-US" sz="2400" dirty="0" err="1" smtClean="0"/>
              <a:t>CUnit</a:t>
            </a:r>
            <a:r>
              <a:rPr lang="en-US" sz="2400" dirty="0" smtClean="0"/>
              <a:t> dependencies)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Try the factorial example (described in the rest of the slides)</a:t>
            </a:r>
          </a:p>
        </p:txBody>
      </p:sp>
    </p:spTree>
    <p:extLst>
      <p:ext uri="{BB962C8B-B14F-4D97-AF65-F5344CB8AC3E}">
        <p14:creationId xmlns:p14="http://schemas.microsoft.com/office/powerpoint/2010/main" val="167641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2" name="Picture 1" descr="Screenshot 2020-04-23 at 17.12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458"/>
            <a:ext cx="9144000" cy="52966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Successful Execution of </a:t>
            </a:r>
            <a:r>
              <a:rPr lang="en-GB" b="1" dirty="0" err="1" smtClean="0"/>
              <a:t>TriangleTesting</a:t>
            </a:r>
            <a:r>
              <a:rPr lang="en-GB" b="1" dirty="0" smtClean="0"/>
              <a:t> 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07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8007" y="2513432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Exercise 1: Testing Factorial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1313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Method to Test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2086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Suppose you want to verify a method </a:t>
            </a:r>
          </a:p>
          <a:p>
            <a:pPr marL="400050" lvl="1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factorial(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n</a:t>
            </a:r>
            <a:r>
              <a:rPr lang="en-US" b="1" dirty="0" smtClean="0">
                <a:latin typeface="Courier "/>
                <a:cs typeface="Courier "/>
              </a:rPr>
              <a:t>) </a:t>
            </a:r>
          </a:p>
          <a:p>
            <a:pPr marL="0" indent="0">
              <a:buNone/>
            </a:pPr>
            <a:endParaRPr lang="en-US" sz="1200" dirty="0" smtClean="0">
              <a:latin typeface="Courier "/>
              <a:cs typeface="Courier 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"/>
                <a:cs typeface="Courier "/>
              </a:rPr>
              <a:t>This method calculates the factorial of a natural number </a:t>
            </a:r>
            <a:r>
              <a:rPr lang="en-US" sz="2800" b="1" dirty="0" smtClean="0">
                <a:latin typeface="Courier "/>
                <a:cs typeface="Courier 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5679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Method to Test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2086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Suppose you want to verify a method </a:t>
            </a:r>
          </a:p>
          <a:p>
            <a:pPr marL="400050" lvl="1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factorial(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n</a:t>
            </a:r>
            <a:r>
              <a:rPr lang="en-US" b="1" dirty="0" smtClean="0">
                <a:latin typeface="Courier "/>
                <a:cs typeface="Courier "/>
              </a:rPr>
              <a:t>) </a:t>
            </a:r>
          </a:p>
          <a:p>
            <a:pPr marL="0" indent="0">
              <a:buNone/>
            </a:pPr>
            <a:endParaRPr lang="en-US" sz="1200" dirty="0" smtClean="0">
              <a:latin typeface="Courier "/>
              <a:cs typeface="Courier 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"/>
                <a:cs typeface="Courier "/>
              </a:rPr>
              <a:t>This method calculates the factorial of a natural number </a:t>
            </a:r>
            <a:r>
              <a:rPr lang="en-US" sz="2800" b="1" dirty="0" smtClean="0">
                <a:latin typeface="Courier "/>
                <a:cs typeface="Courier "/>
              </a:rPr>
              <a:t>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5912" y="3565665"/>
            <a:ext cx="8229600" cy="81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What inputs do you need to verify this method?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7243" y="5339661"/>
            <a:ext cx="8229600" cy="81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What assertions you might need to verify?</a:t>
            </a:r>
          </a:p>
        </p:txBody>
      </p:sp>
    </p:spTree>
    <p:extLst>
      <p:ext uri="{BB962C8B-B14F-4D97-AF65-F5344CB8AC3E}">
        <p14:creationId xmlns:p14="http://schemas.microsoft.com/office/powerpoint/2010/main" val="128746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Outline of This Lab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314"/>
            <a:ext cx="8229600" cy="52179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Factorial Example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Cunit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testing Projects Successfully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9032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Method to Test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2086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Suppose you want to verify a method </a:t>
            </a:r>
          </a:p>
          <a:p>
            <a:pPr marL="400050" lvl="1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factorial(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n</a:t>
            </a:r>
            <a:r>
              <a:rPr lang="en-US" b="1" dirty="0" smtClean="0">
                <a:latin typeface="Courier "/>
                <a:cs typeface="Courier "/>
              </a:rPr>
              <a:t>) </a:t>
            </a:r>
          </a:p>
          <a:p>
            <a:pPr marL="0" indent="0">
              <a:buNone/>
            </a:pPr>
            <a:endParaRPr lang="en-US" sz="1200" dirty="0" smtClean="0">
              <a:latin typeface="Courier "/>
              <a:cs typeface="Courier 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"/>
                <a:cs typeface="Courier "/>
              </a:rPr>
              <a:t>This method calculates the factorial of a natural number </a:t>
            </a:r>
            <a:r>
              <a:rPr lang="en-US" sz="2800" b="1" dirty="0" smtClean="0">
                <a:latin typeface="Courier "/>
                <a:cs typeface="Courier "/>
              </a:rPr>
              <a:t>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5912" y="3565665"/>
            <a:ext cx="8229600" cy="81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What inputs do you need to verify this method?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7243" y="5339661"/>
            <a:ext cx="8229600" cy="81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What assertions you might need to verify?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64967" y="4113816"/>
            <a:ext cx="8229600" cy="55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Lucida Grande"/>
              <a:buChar char="-"/>
            </a:pPr>
            <a:r>
              <a:rPr lang="en-US" sz="2400" dirty="0" smtClean="0"/>
              <a:t>Normal values: 4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64967" y="4563513"/>
            <a:ext cx="8229600" cy="55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Lucida Grande"/>
              <a:buChar char="-"/>
            </a:pPr>
            <a:r>
              <a:rPr lang="en-US" sz="2400" dirty="0" smtClean="0"/>
              <a:t>Boundary values: 0, 1</a:t>
            </a:r>
          </a:p>
        </p:txBody>
      </p:sp>
    </p:spTree>
    <p:extLst>
      <p:ext uri="{BB962C8B-B14F-4D97-AF65-F5344CB8AC3E}">
        <p14:creationId xmlns:p14="http://schemas.microsoft.com/office/powerpoint/2010/main" val="299285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Method to Test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2086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Suppose you want to verify a method </a:t>
            </a:r>
          </a:p>
          <a:p>
            <a:pPr marL="400050" lvl="1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factorial(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n</a:t>
            </a:r>
            <a:r>
              <a:rPr lang="en-US" b="1" dirty="0" smtClean="0">
                <a:latin typeface="Courier "/>
                <a:cs typeface="Courier "/>
              </a:rPr>
              <a:t>) </a:t>
            </a:r>
          </a:p>
          <a:p>
            <a:pPr marL="0" indent="0">
              <a:buNone/>
            </a:pPr>
            <a:endParaRPr lang="en-US" sz="1200" dirty="0" smtClean="0">
              <a:latin typeface="Courier "/>
              <a:cs typeface="Courier 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"/>
                <a:cs typeface="Courier "/>
              </a:rPr>
              <a:t>This method calculates the factorial of a natural number </a:t>
            </a:r>
            <a:r>
              <a:rPr lang="en-US" sz="2800" b="1" dirty="0" smtClean="0">
                <a:latin typeface="Courier "/>
                <a:cs typeface="Courier "/>
              </a:rPr>
              <a:t>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5912" y="3565665"/>
            <a:ext cx="8229600" cy="81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What inputs do you need to verify this method?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7243" y="5339661"/>
            <a:ext cx="8229600" cy="81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What assertions you might need to verify?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64967" y="4113816"/>
            <a:ext cx="8229600" cy="55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Lucida Grande"/>
              <a:buChar char="-"/>
            </a:pPr>
            <a:r>
              <a:rPr lang="en-US" sz="2400" dirty="0" smtClean="0"/>
              <a:t>Normal values: 4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64967" y="4563513"/>
            <a:ext cx="8229600" cy="55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Lucida Grande"/>
              <a:buChar char="-"/>
            </a:pPr>
            <a:r>
              <a:rPr lang="en-US" sz="2400" dirty="0" smtClean="0"/>
              <a:t>Boundary values: 0, 1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64967" y="5797076"/>
            <a:ext cx="8229600" cy="55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Lucida Grande"/>
              <a:buChar char="-"/>
            </a:pPr>
            <a:r>
              <a:rPr lang="en-US" sz="2400" dirty="0" smtClean="0"/>
              <a:t>Factorial of 4 is 24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64967" y="6246773"/>
            <a:ext cx="8229600" cy="55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Lucida Grande"/>
              <a:buChar char="-"/>
            </a:pPr>
            <a:r>
              <a:rPr lang="en-US" sz="2400" dirty="0" smtClean="0"/>
              <a:t>Factorial of 0 and 1 is 1</a:t>
            </a:r>
          </a:p>
        </p:txBody>
      </p:sp>
    </p:spTree>
    <p:extLst>
      <p:ext uri="{BB962C8B-B14F-4D97-AF65-F5344CB8AC3E}">
        <p14:creationId xmlns:p14="http://schemas.microsoft.com/office/powerpoint/2010/main" val="20938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Create the Source Files Containing the Implementation of the Method to Test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1100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Open your IDE and create a </a:t>
            </a:r>
            <a:r>
              <a:rPr lang="en-US" sz="2800" dirty="0"/>
              <a:t>C</a:t>
            </a:r>
            <a:r>
              <a:rPr lang="en-US" sz="2800" dirty="0" smtClean="0"/>
              <a:t> Project (e.g., Factorial)</a:t>
            </a:r>
          </a:p>
          <a:p>
            <a:r>
              <a:rPr lang="en-US" sz="2800" dirty="0" smtClean="0">
                <a:latin typeface="Courier "/>
                <a:cs typeface="Courier "/>
              </a:rPr>
              <a:t>Inside this project define a c Source file </a:t>
            </a:r>
            <a:r>
              <a:rPr lang="en-US" sz="2800" dirty="0" err="1" smtClean="0">
                <a:latin typeface="Courier "/>
                <a:cs typeface="Courier "/>
              </a:rPr>
              <a:t>factorial.c</a:t>
            </a:r>
            <a:r>
              <a:rPr lang="en-US" sz="2800" dirty="0" smtClean="0">
                <a:latin typeface="Courier "/>
                <a:cs typeface="Courier "/>
              </a:rPr>
              <a:t> as follows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52630" y="2955555"/>
            <a:ext cx="8229600" cy="399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#include “</a:t>
            </a:r>
            <a:r>
              <a:rPr lang="en-US" sz="1600" dirty="0" err="1" smtClean="0">
                <a:latin typeface="Courier"/>
                <a:cs typeface="Courier"/>
              </a:rPr>
              <a:t>factorial.h</a:t>
            </a:r>
            <a:r>
              <a:rPr lang="en-US" sz="1600" dirty="0" smtClean="0">
                <a:latin typeface="Courier"/>
                <a:cs typeface="Courier"/>
              </a:rPr>
              <a:t>”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factorial(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n)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//precondition: n &gt;0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fact;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//factorial of n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//to iterated between 1 and n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/*calculates factorial of n */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fact = 1;</a:t>
            </a:r>
          </a:p>
          <a:p>
            <a:pPr marL="0" indent="0">
              <a:buNone/>
            </a:pPr>
            <a:r>
              <a:rPr lang="de-DE" sz="1600" dirty="0">
                <a:latin typeface="Courier"/>
                <a:cs typeface="Courier"/>
              </a:rPr>
              <a:t>	</a:t>
            </a:r>
            <a:r>
              <a:rPr lang="de-DE" sz="1600" dirty="0" err="1">
                <a:latin typeface="Courier"/>
                <a:cs typeface="Courier"/>
              </a:rPr>
              <a:t>for</a:t>
            </a:r>
            <a:r>
              <a:rPr lang="de-DE" sz="1600" dirty="0">
                <a:latin typeface="Courier"/>
                <a:cs typeface="Courier"/>
              </a:rPr>
              <a:t>(i=1; i&lt;</a:t>
            </a:r>
            <a:r>
              <a:rPr lang="de-DE" sz="1600" dirty="0" err="1">
                <a:latin typeface="Courier"/>
                <a:cs typeface="Courier"/>
              </a:rPr>
              <a:t>n</a:t>
            </a:r>
            <a:r>
              <a:rPr lang="de-DE" sz="1600" dirty="0">
                <a:latin typeface="Courier"/>
                <a:cs typeface="Courier"/>
              </a:rPr>
              <a:t>; i++)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fact *=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return fact;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587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Contain the Header File Including the Function Declaration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1100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Inside the Factorial project define a header file </a:t>
            </a:r>
            <a:r>
              <a:rPr lang="en-US" sz="2800" dirty="0" err="1" smtClean="0">
                <a:latin typeface="Courier"/>
                <a:cs typeface="Courier"/>
              </a:rPr>
              <a:t>factorial.h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containing the following line</a:t>
            </a:r>
          </a:p>
          <a:p>
            <a:endParaRPr lang="en-US" sz="2800" dirty="0" smtClean="0">
              <a:latin typeface="Courier "/>
              <a:cs typeface="Courier 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52630" y="2392973"/>
            <a:ext cx="8229600" cy="399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latin typeface="Courier"/>
                <a:cs typeface="Courier"/>
              </a:rPr>
              <a:t>int</a:t>
            </a:r>
            <a:r>
              <a:rPr lang="en-US" sz="2200" dirty="0">
                <a:latin typeface="Courier"/>
                <a:cs typeface="Courier"/>
              </a:rPr>
              <a:t> factorial(</a:t>
            </a:r>
            <a:r>
              <a:rPr lang="en-US" sz="2200" dirty="0" err="1">
                <a:latin typeface="Courier"/>
                <a:cs typeface="Courier"/>
              </a:rPr>
              <a:t>int</a:t>
            </a:r>
            <a:r>
              <a:rPr lang="en-US" sz="2200" dirty="0">
                <a:latin typeface="Courier"/>
                <a:cs typeface="Courier"/>
              </a:rPr>
              <a:t> n);</a:t>
            </a:r>
            <a:endParaRPr lang="en-US" sz="22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789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Test the Factorial Function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1100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Now let’s test the Factorial function</a:t>
            </a:r>
          </a:p>
          <a:p>
            <a:pPr lvl="1"/>
            <a:r>
              <a:rPr lang="en-US" sz="2400" dirty="0" smtClean="0"/>
              <a:t>Download the file </a:t>
            </a:r>
            <a:r>
              <a:rPr lang="en-US" sz="2400" dirty="0" err="1" smtClean="0"/>
              <a:t>testFactorial.c</a:t>
            </a:r>
            <a:r>
              <a:rPr lang="en-US" sz="2400" dirty="0" smtClean="0"/>
              <a:t> on </a:t>
            </a:r>
            <a:r>
              <a:rPr lang="en-US" sz="2400" dirty="0" err="1" smtClean="0"/>
              <a:t>Brightspace</a:t>
            </a:r>
            <a:endParaRPr lang="en-US" sz="2400" dirty="0" smtClean="0"/>
          </a:p>
          <a:p>
            <a:pPr lvl="1"/>
            <a:r>
              <a:rPr lang="en-US" sz="2400" dirty="0"/>
              <a:t>Import </a:t>
            </a:r>
            <a:r>
              <a:rPr lang="en-US" sz="2400" dirty="0" err="1" smtClean="0"/>
              <a:t>testFactorial.c</a:t>
            </a:r>
            <a:r>
              <a:rPr lang="en-US" sz="2400" dirty="0" smtClean="0"/>
              <a:t> in the Factorial project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Remember to configure the dependencies with </a:t>
            </a:r>
            <a:r>
              <a:rPr lang="en-US" sz="2800" dirty="0" err="1" smtClean="0"/>
              <a:t>CUnit</a:t>
            </a:r>
            <a:r>
              <a:rPr lang="en-US" sz="2800" dirty="0" smtClean="0"/>
              <a:t> libraries in your project</a:t>
            </a:r>
          </a:p>
        </p:txBody>
      </p:sp>
    </p:spTree>
    <p:extLst>
      <p:ext uri="{BB962C8B-B14F-4D97-AF65-F5344CB8AC3E}">
        <p14:creationId xmlns:p14="http://schemas.microsoft.com/office/powerpoint/2010/main" val="378407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Design the Test Cases for the Factorial Function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1100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01531" y="1559276"/>
            <a:ext cx="64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factorial_testcase1(void){</a:t>
            </a:r>
          </a:p>
          <a:p>
            <a:r>
              <a:rPr lang="en-US" sz="2400" dirty="0"/>
              <a:t>	CU_ASSERT_EQUAL(factorial(0),1 );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* insert here 2 assertions necessary</a:t>
            </a:r>
          </a:p>
          <a:p>
            <a:r>
              <a:rPr lang="en-US" sz="2400" dirty="0">
                <a:solidFill>
                  <a:srgbClr val="008000"/>
                </a:solidFill>
              </a:rPr>
              <a:t>	 * to verify whether the factorial of 1 is 1</a:t>
            </a:r>
          </a:p>
          <a:p>
            <a:r>
              <a:rPr lang="en-US" sz="2400" dirty="0">
                <a:solidFill>
                  <a:srgbClr val="008000"/>
                </a:solidFill>
              </a:rPr>
              <a:t>	 * and whether the factorial of 4 is 24</a:t>
            </a:r>
          </a:p>
          <a:p>
            <a:r>
              <a:rPr lang="bg-BG" sz="2400" dirty="0">
                <a:solidFill>
                  <a:srgbClr val="008000"/>
                </a:solidFill>
              </a:rPr>
              <a:t>	 */</a:t>
            </a:r>
          </a:p>
          <a:p>
            <a:r>
              <a:rPr lang="bg-BG" sz="2400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11587"/>
            <a:ext cx="8229600" cy="1100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test case in </a:t>
            </a:r>
            <a:r>
              <a:rPr lang="en-US" sz="2800" dirty="0" err="1" smtClean="0"/>
              <a:t>testFactorial.c</a:t>
            </a:r>
            <a:r>
              <a:rPr lang="en-US" sz="2800" dirty="0" smtClean="0"/>
              <a:t> only has 1 assertion</a:t>
            </a:r>
            <a:r>
              <a:rPr lang="en-US" sz="2800" dirty="0"/>
              <a:t> </a:t>
            </a:r>
            <a:r>
              <a:rPr lang="en-US" sz="2800" dirty="0" smtClean="0"/>
              <a:t>that verifies if the factorial of 0 is 1</a:t>
            </a:r>
          </a:p>
          <a:p>
            <a:r>
              <a:rPr lang="en-US" sz="2800" dirty="0" smtClean="0"/>
              <a:t>Run the </a:t>
            </a:r>
            <a:r>
              <a:rPr lang="en-US" sz="2800" dirty="0" err="1" smtClean="0"/>
              <a:t>CLion</a:t>
            </a:r>
            <a:r>
              <a:rPr lang="en-US" sz="2800" dirty="0" smtClean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35873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The Test Case is Successful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1100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pic>
        <p:nvPicPr>
          <p:cNvPr id="3" name="Picture 2" descr="Screen Shot 2017-04-20 at 10.44.4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8"/>
          <a:stretch/>
        </p:blipFill>
        <p:spPr>
          <a:xfrm>
            <a:off x="457200" y="2280422"/>
            <a:ext cx="7889204" cy="39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3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1100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01531" y="1559276"/>
            <a:ext cx="64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factorial_testcase1(void){</a:t>
            </a:r>
          </a:p>
          <a:p>
            <a:r>
              <a:rPr lang="en-US" sz="2400" dirty="0"/>
              <a:t>	CU_ASSERT_EQUAL(factorial(0),1 );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* insert here 2 assertions necessary</a:t>
            </a:r>
          </a:p>
          <a:p>
            <a:r>
              <a:rPr lang="en-US" sz="2400" dirty="0">
                <a:solidFill>
                  <a:srgbClr val="008000"/>
                </a:solidFill>
              </a:rPr>
              <a:t>	 * to verify whether the factorial of 1 is 1</a:t>
            </a:r>
          </a:p>
          <a:p>
            <a:r>
              <a:rPr lang="en-US" sz="2400" dirty="0">
                <a:solidFill>
                  <a:srgbClr val="008000"/>
                </a:solidFill>
              </a:rPr>
              <a:t>	 * and whether the factorial of 4 is 24</a:t>
            </a:r>
          </a:p>
          <a:p>
            <a:r>
              <a:rPr lang="bg-BG" sz="2400" dirty="0">
                <a:solidFill>
                  <a:srgbClr val="008000"/>
                </a:solidFill>
              </a:rPr>
              <a:t>	 */</a:t>
            </a:r>
          </a:p>
          <a:p>
            <a:r>
              <a:rPr lang="bg-BG" sz="2400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11587"/>
            <a:ext cx="8229600" cy="1100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Insert 2 additional assertions as prescribed and run the test case again.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Design the Test Cases for the Factorial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848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1100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01530" y="1559276"/>
            <a:ext cx="73146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"/>
                <a:cs typeface="Courier"/>
              </a:rPr>
              <a:t>void factorial_testcase1(void){</a:t>
            </a:r>
          </a:p>
          <a:p>
            <a:r>
              <a:rPr lang="en-US" sz="2400" dirty="0">
                <a:latin typeface="Courier"/>
                <a:cs typeface="Courier"/>
              </a:rPr>
              <a:t>	CU_ASSERT_EQUAL(factorial(0),1 );</a:t>
            </a:r>
          </a:p>
          <a:p>
            <a:r>
              <a:rPr lang="en-US" sz="2400" dirty="0">
                <a:latin typeface="Courier"/>
                <a:cs typeface="Courier"/>
              </a:rPr>
              <a:t>	CU_ASSERT_EQUAL(factorial(1),1 );</a:t>
            </a:r>
          </a:p>
          <a:p>
            <a:r>
              <a:rPr lang="en-US" sz="2400" dirty="0">
                <a:latin typeface="Courier"/>
                <a:cs typeface="Courier"/>
              </a:rPr>
              <a:t>	CU_ASSERT_EQUAL(factorial(4),24 );</a:t>
            </a:r>
          </a:p>
          <a:p>
            <a:r>
              <a:rPr lang="en-US" sz="2400" dirty="0">
                <a:latin typeface="Courier"/>
                <a:cs typeface="Courier"/>
              </a:rPr>
              <a:t>}</a:t>
            </a:r>
            <a:endParaRPr lang="bg-BG" sz="2400" dirty="0">
              <a:latin typeface="Courier"/>
              <a:cs typeface="Courier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Design the Test Cases for the Factorial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One of the Assertions Fails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1100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pic>
        <p:nvPicPr>
          <p:cNvPr id="3" name="Picture 2" descr="Screen Shot 2017-04-20 at 10.47.2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4"/>
          <a:stretch/>
        </p:blipFill>
        <p:spPr>
          <a:xfrm>
            <a:off x="889417" y="1819643"/>
            <a:ext cx="7253477" cy="36294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856" y="2636176"/>
            <a:ext cx="7889204" cy="105856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 smtClean="0"/>
              <a:t>CUnit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314"/>
            <a:ext cx="8229600" cy="1120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C</a:t>
            </a:r>
            <a:r>
              <a:rPr lang="en-US" sz="2800" dirty="0" smtClean="0"/>
              <a:t>-based open source framework for writing and running  unit tests.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524016"/>
            <a:ext cx="8229600" cy="2240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/>
              <a:t>Provides:</a:t>
            </a:r>
          </a:p>
          <a:p>
            <a:r>
              <a:rPr lang="en-US" sz="2600" dirty="0" smtClean="0"/>
              <a:t>Test suites to group test cases</a:t>
            </a:r>
          </a:p>
          <a:p>
            <a:r>
              <a:rPr lang="en-US" sz="2600" dirty="0" smtClean="0"/>
              <a:t>Assertions for testing expected results within a test case</a:t>
            </a:r>
          </a:p>
          <a:p>
            <a:r>
              <a:rPr lang="en-US" sz="2600" dirty="0" smtClean="0"/>
              <a:t>Automates the execution of test cases showing the results</a:t>
            </a:r>
          </a:p>
        </p:txBody>
      </p:sp>
    </p:spTree>
    <p:extLst>
      <p:ext uri="{BB962C8B-B14F-4D97-AF65-F5344CB8AC3E}">
        <p14:creationId xmlns:p14="http://schemas.microsoft.com/office/powerpoint/2010/main" val="248031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Let’s Fix the Error inside </a:t>
            </a:r>
            <a:r>
              <a:rPr lang="en-GB" b="1" dirty="0" err="1" smtClean="0"/>
              <a:t>factorial.c</a:t>
            </a:r>
            <a:r>
              <a:rPr lang="en-GB" b="1" dirty="0" smtClean="0"/>
              <a:t> and Run the Test again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79934"/>
            <a:ext cx="8229600" cy="738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36828" y="1542438"/>
            <a:ext cx="8344280" cy="489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"/>
                <a:cs typeface="Courier"/>
              </a:rPr>
              <a:t>int</a:t>
            </a:r>
            <a:r>
              <a:rPr lang="en-US" sz="2800" dirty="0">
                <a:latin typeface="Courier"/>
                <a:cs typeface="Courier"/>
              </a:rPr>
              <a:t> factorial(</a:t>
            </a:r>
            <a:r>
              <a:rPr lang="en-US" sz="2800" dirty="0" err="1">
                <a:latin typeface="Courier"/>
                <a:cs typeface="Courier"/>
              </a:rPr>
              <a:t>int</a:t>
            </a:r>
            <a:r>
              <a:rPr lang="en-US" sz="2800" dirty="0">
                <a:latin typeface="Courier"/>
                <a:cs typeface="Courier"/>
              </a:rPr>
              <a:t> n) {</a:t>
            </a:r>
          </a:p>
          <a:p>
            <a:r>
              <a:rPr lang="en-US" sz="2800" dirty="0">
                <a:latin typeface="Courier"/>
                <a:cs typeface="Courier"/>
              </a:rPr>
              <a:t>	</a:t>
            </a:r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//precondition: n &gt;0</a:t>
            </a:r>
          </a:p>
          <a:p>
            <a:r>
              <a:rPr lang="en-US" sz="2800" dirty="0">
                <a:latin typeface="Courier"/>
                <a:cs typeface="Courier"/>
              </a:rPr>
              <a:t>	</a:t>
            </a:r>
            <a:r>
              <a:rPr lang="en-US" sz="2800" dirty="0" err="1">
                <a:latin typeface="Courier"/>
                <a:cs typeface="Courier"/>
              </a:rPr>
              <a:t>int</a:t>
            </a:r>
            <a:r>
              <a:rPr lang="en-US" sz="2800" dirty="0">
                <a:latin typeface="Courier"/>
                <a:cs typeface="Courier"/>
              </a:rPr>
              <a:t> fact; </a:t>
            </a:r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//factorial of n</a:t>
            </a:r>
          </a:p>
          <a:p>
            <a:r>
              <a:rPr lang="en-US" sz="2800" dirty="0">
                <a:latin typeface="Courier"/>
                <a:cs typeface="Courier"/>
              </a:rPr>
              <a:t>	</a:t>
            </a:r>
            <a:r>
              <a:rPr lang="en-US" sz="2800" dirty="0" err="1">
                <a:latin typeface="Courier"/>
                <a:cs typeface="Courier"/>
              </a:rPr>
              <a:t>int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>
                <a:latin typeface="Courier"/>
                <a:cs typeface="Courier"/>
              </a:rPr>
              <a:t>; </a:t>
            </a:r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//to iterated between 1 and n</a:t>
            </a:r>
          </a:p>
          <a:p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	/*calculates factorial of n */</a:t>
            </a:r>
          </a:p>
          <a:p>
            <a:r>
              <a:rPr lang="en-US" sz="2800" dirty="0">
                <a:latin typeface="Courier"/>
                <a:cs typeface="Courier"/>
              </a:rPr>
              <a:t>	fact = 1;</a:t>
            </a:r>
          </a:p>
          <a:p>
            <a:r>
              <a:rPr lang="de-DE" sz="2800" dirty="0">
                <a:latin typeface="Courier"/>
                <a:cs typeface="Courier"/>
              </a:rPr>
              <a:t>	</a:t>
            </a:r>
            <a:r>
              <a:rPr lang="de-DE" sz="3200" b="1" dirty="0" err="1">
                <a:latin typeface="Courier"/>
                <a:cs typeface="Courier"/>
              </a:rPr>
              <a:t>for</a:t>
            </a:r>
            <a:r>
              <a:rPr lang="de-DE" sz="3200" b="1" dirty="0">
                <a:latin typeface="Courier"/>
                <a:cs typeface="Courier"/>
              </a:rPr>
              <a:t>(i=1; i&lt;=</a:t>
            </a:r>
            <a:r>
              <a:rPr lang="de-DE" sz="3200" b="1" dirty="0" err="1">
                <a:latin typeface="Courier"/>
                <a:cs typeface="Courier"/>
              </a:rPr>
              <a:t>n</a:t>
            </a:r>
            <a:r>
              <a:rPr lang="de-DE" sz="3200" b="1" dirty="0">
                <a:latin typeface="Courier"/>
                <a:cs typeface="Courier"/>
              </a:rPr>
              <a:t>; i++) {</a:t>
            </a:r>
          </a:p>
          <a:p>
            <a:r>
              <a:rPr lang="en-US" sz="2800" dirty="0">
                <a:latin typeface="Courier"/>
                <a:cs typeface="Courier"/>
              </a:rPr>
              <a:t>		fact *=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>
                <a:latin typeface="Courier"/>
                <a:cs typeface="Courier"/>
              </a:rPr>
              <a:t>;</a:t>
            </a:r>
          </a:p>
          <a:p>
            <a:r>
              <a:rPr lang="en-US" sz="2800" dirty="0">
                <a:latin typeface="Courier"/>
                <a:cs typeface="Courier"/>
              </a:rPr>
              <a:t>	}</a:t>
            </a:r>
          </a:p>
          <a:p>
            <a:r>
              <a:rPr lang="en-US" sz="2800" dirty="0">
                <a:latin typeface="Courier"/>
                <a:cs typeface="Courier"/>
              </a:rPr>
              <a:t>	return fact;</a:t>
            </a:r>
          </a:p>
          <a:p>
            <a:r>
              <a:rPr lang="en-US" sz="28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48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Now the Test is Successful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7-04-20 at 10.51.4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6"/>
          <a:stretch/>
        </p:blipFill>
        <p:spPr>
          <a:xfrm>
            <a:off x="966220" y="1991308"/>
            <a:ext cx="7211561" cy="35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3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04679" y="2513432"/>
            <a:ext cx="727918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/>
              <a:t>CUnit</a:t>
            </a:r>
            <a:r>
              <a:rPr lang="en-US" sz="5400" b="1" dirty="0" smtClean="0"/>
              <a:t> Installation On Windows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3045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Install Cygwin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314"/>
            <a:ext cx="8229600" cy="112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Install Cygwin using the link provided at </a:t>
            </a:r>
            <a:r>
              <a:rPr lang="en-US" sz="2800" dirty="0" smtClean="0">
                <a:latin typeface="Courier"/>
                <a:cs typeface="Courier"/>
              </a:rPr>
              <a:t>https://</a:t>
            </a:r>
            <a:r>
              <a:rPr lang="en-US" sz="2800" dirty="0" err="1" smtClean="0">
                <a:latin typeface="Courier"/>
                <a:cs typeface="Courier"/>
              </a:rPr>
              <a:t>cygwin.com</a:t>
            </a:r>
            <a:r>
              <a:rPr lang="en-US" sz="2800" dirty="0" smtClean="0">
                <a:latin typeface="Courier"/>
                <a:cs typeface="Courier"/>
              </a:rPr>
              <a:t>/</a:t>
            </a:r>
            <a:r>
              <a:rPr lang="en-US" sz="2800" dirty="0" err="1" smtClean="0">
                <a:latin typeface="Courier"/>
                <a:cs typeface="Courier"/>
              </a:rPr>
              <a:t>install.html</a:t>
            </a:r>
            <a:endParaRPr lang="en-US" sz="2800" dirty="0" smtClean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6315504"/>
            <a:ext cx="3165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cygwin.com</a:t>
            </a:r>
            <a:r>
              <a:rPr lang="en-US" dirty="0"/>
              <a:t>/</a:t>
            </a:r>
            <a:r>
              <a:rPr lang="en-US" dirty="0" err="1"/>
              <a:t>install.html</a:t>
            </a:r>
            <a:endParaRPr lang="en-US" dirty="0"/>
          </a:p>
        </p:txBody>
      </p:sp>
      <p:pic>
        <p:nvPicPr>
          <p:cNvPr id="7" name="Picture 6" descr="Screenshot 2020-04-23 at 16.09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9" y="2637919"/>
            <a:ext cx="8142731" cy="21584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5143143"/>
            <a:ext cx="8229600" cy="1120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For 64bit Win select </a:t>
            </a:r>
            <a:r>
              <a:rPr lang="en-US" b="1" dirty="0" smtClean="0"/>
              <a:t>setup-x86_64.exe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For 32bit Win select </a:t>
            </a:r>
            <a:r>
              <a:rPr lang="en-US" b="1" dirty="0" smtClean="0"/>
              <a:t>setup-x86.exe</a:t>
            </a:r>
          </a:p>
        </p:txBody>
      </p:sp>
    </p:spTree>
    <p:extLst>
      <p:ext uri="{BB962C8B-B14F-4D97-AF65-F5344CB8AC3E}">
        <p14:creationId xmlns:p14="http://schemas.microsoft.com/office/powerpoint/2010/main" val="290527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Choosing Packages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193"/>
            <a:ext cx="8229600" cy="1704987"/>
          </a:xfrm>
        </p:spPr>
        <p:txBody>
          <a:bodyPr>
            <a:normAutofit/>
          </a:bodyPr>
          <a:lstStyle/>
          <a:p>
            <a:r>
              <a:rPr lang="en-US" dirty="0" smtClean="0"/>
              <a:t>You should be able to see packages as classified into categories. </a:t>
            </a:r>
          </a:p>
          <a:p>
            <a:r>
              <a:rPr lang="en-US" dirty="0" smtClean="0"/>
              <a:t>Select and Install </a:t>
            </a:r>
            <a:r>
              <a:rPr lang="en-US" dirty="0" err="1" smtClean="0"/>
              <a:t>CUnit</a:t>
            </a:r>
            <a:r>
              <a:rPr lang="en-US" dirty="0" smtClean="0"/>
              <a:t> in the category Libs</a:t>
            </a:r>
            <a:endParaRPr lang="en-US" sz="2800" dirty="0" smtClean="0"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03" y="2930420"/>
            <a:ext cx="5345238" cy="37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04679" y="2513432"/>
            <a:ext cx="727918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/>
              <a:t>CUnit</a:t>
            </a:r>
            <a:r>
              <a:rPr lang="en-US" sz="5400" b="1" dirty="0" smtClean="0"/>
              <a:t> Installation On </a:t>
            </a:r>
            <a:r>
              <a:rPr lang="en-US" sz="5400" b="1" dirty="0" err="1" smtClean="0"/>
              <a:t>MacOS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8078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6854"/>
            <a:ext cx="9144000" cy="1093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Install </a:t>
            </a:r>
            <a:r>
              <a:rPr lang="en-GB" b="1" dirty="0" err="1" smtClean="0"/>
              <a:t>CUnit</a:t>
            </a:r>
            <a:r>
              <a:rPr lang="en-GB" b="1" dirty="0" smtClean="0"/>
              <a:t> on </a:t>
            </a:r>
            <a:r>
              <a:rPr lang="en-GB" b="1" dirty="0" err="1" smtClean="0"/>
              <a:t>MacOS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18404" y="1559276"/>
            <a:ext cx="868177" cy="72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314"/>
            <a:ext cx="8229600" cy="112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If you do not have brew installed, open a Terminal and execute the following command: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367169"/>
            <a:ext cx="82296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ruby -e "$(curl -</a:t>
            </a:r>
            <a:r>
              <a:rPr lang="en-US" sz="2400" dirty="0" err="1">
                <a:latin typeface="Courier"/>
                <a:cs typeface="Courier"/>
              </a:rPr>
              <a:t>fsSL</a:t>
            </a:r>
            <a:r>
              <a:rPr lang="en-US" sz="2400" dirty="0">
                <a:latin typeface="Courier"/>
                <a:cs typeface="Courier"/>
              </a:rPr>
              <a:t> https://</a:t>
            </a:r>
            <a:r>
              <a:rPr lang="en-US" sz="2400" dirty="0" err="1">
                <a:latin typeface="Courier"/>
                <a:cs typeface="Courier"/>
              </a:rPr>
              <a:t>raw.githubusercontent.com</a:t>
            </a:r>
            <a:r>
              <a:rPr lang="en-US" sz="2400" dirty="0">
                <a:latin typeface="Courier"/>
                <a:cs typeface="Courier"/>
              </a:rPr>
              <a:t>/Homebrew/install/master/install)" &lt; /</a:t>
            </a:r>
            <a:r>
              <a:rPr lang="en-US" sz="2400" dirty="0" err="1">
                <a:latin typeface="Courier"/>
                <a:cs typeface="Courier"/>
              </a:rPr>
              <a:t>dev</a:t>
            </a:r>
            <a:r>
              <a:rPr lang="en-US" sz="2400" dirty="0">
                <a:latin typeface="Courier"/>
                <a:cs typeface="Courier"/>
              </a:rPr>
              <a:t>/null 2&gt; /</a:t>
            </a:r>
            <a:r>
              <a:rPr lang="en-US" sz="2400" dirty="0" err="1">
                <a:latin typeface="Courier"/>
                <a:cs typeface="Courier"/>
              </a:rPr>
              <a:t>dev</a:t>
            </a:r>
            <a:r>
              <a:rPr lang="en-US" sz="2400" dirty="0">
                <a:latin typeface="Courier"/>
                <a:cs typeface="Courier"/>
              </a:rPr>
              <a:t>/null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271515"/>
            <a:ext cx="8229600" cy="112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/>
              <a:t>Then execute the following command: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289" y="483157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brew install </a:t>
            </a:r>
            <a:r>
              <a:rPr lang="en-US" sz="2400" dirty="0" err="1" smtClean="0">
                <a:latin typeface="Courier"/>
                <a:cs typeface="Courier"/>
              </a:rPr>
              <a:t>cunit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3754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8595" y="5534973"/>
            <a:ext cx="3845398" cy="16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04679" y="2513432"/>
            <a:ext cx="727918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/>
              <a:t>CUnit</a:t>
            </a:r>
            <a:r>
              <a:rPr lang="en-US" sz="5400" b="1" dirty="0" smtClean="0"/>
              <a:t> Installation On Linux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667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11770</TotalTime>
  <Words>1768</Words>
  <Application>Microsoft Macintosh PowerPoint</Application>
  <PresentationFormat>On-screen Show (4:3)</PresentationFormat>
  <Paragraphs>229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Liliana Pasquale</cp:lastModifiedBy>
  <cp:revision>521</cp:revision>
  <cp:lastPrinted>2017-01-31T12:46:31Z</cp:lastPrinted>
  <dcterms:created xsi:type="dcterms:W3CDTF">2013-09-15T18:07:39Z</dcterms:created>
  <dcterms:modified xsi:type="dcterms:W3CDTF">2020-04-24T09:57:17Z</dcterms:modified>
</cp:coreProperties>
</file>