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99" r:id="rId2"/>
    <p:sldId id="400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378" r:id="rId13"/>
    <p:sldId id="358" r:id="rId14"/>
    <p:sldId id="363" r:id="rId15"/>
    <p:sldId id="374" r:id="rId16"/>
    <p:sldId id="398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6" r:id="rId28"/>
    <p:sldId id="377" r:id="rId29"/>
    <p:sldId id="380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75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737" autoAdjust="0"/>
  </p:normalViewPr>
  <p:slideViewPr>
    <p:cSldViewPr snapToGrid="0" snapToObjects="1">
      <p:cViewPr varScale="1">
        <p:scale>
          <a:sx n="60" d="100"/>
          <a:sy n="60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A420F-EF91-6041-932F-6D7A45999CFB}" type="datetimeFigureOut">
              <a:rPr lang="en-US" smtClean="0"/>
              <a:t>21/04/20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9D39D-9368-4042-A8B9-49290F25A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60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82B33-6368-A940-8119-DADCD3C28255}" type="datetimeFigureOut">
              <a:rPr lang="en-US" smtClean="0"/>
              <a:t>21/04/20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41684-5C60-2C41-98A6-1EF0B8AD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r>
              <a:rPr lang="en-US" baseline="0" dirty="0" smtClean="0"/>
              <a:t> testing includes the sets of activities necessary to discover bugs or defects in a software program that might determine a software to crush or might cause incorrect </a:t>
            </a:r>
            <a:r>
              <a:rPr lang="en-US" baseline="0" dirty="0" err="1" smtClean="0"/>
              <a:t>behaviour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output of the architectural design process is an architectural model describing how the system is </a:t>
            </a:r>
            <a:r>
              <a:rPr lang="en-US" baseline="0" dirty="0" err="1" smtClean="0"/>
              <a:t>organised</a:t>
            </a:r>
            <a:r>
              <a:rPr lang="en-US" baseline="0" dirty="0" smtClean="0"/>
              <a:t> as a set of communicating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output of the architectural design process is an architectural model describing how the system is </a:t>
            </a:r>
            <a:r>
              <a:rPr lang="en-US" baseline="0" dirty="0" err="1" smtClean="0"/>
              <a:t>organised</a:t>
            </a:r>
            <a:r>
              <a:rPr lang="en-US" baseline="0" dirty="0" smtClean="0"/>
              <a:t> as a set of communicating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output of the architectural design process is an architectural model describing how the system is </a:t>
            </a:r>
            <a:r>
              <a:rPr lang="en-US" baseline="0" dirty="0" err="1" smtClean="0"/>
              <a:t>organised</a:t>
            </a:r>
            <a:r>
              <a:rPr lang="en-US" baseline="0" dirty="0" smtClean="0"/>
              <a:t> as a set of communicating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output of the architectural design process is an architectural model describing how the system is </a:t>
            </a:r>
            <a:r>
              <a:rPr lang="en-US" baseline="0" dirty="0" err="1" smtClean="0"/>
              <a:t>organised</a:t>
            </a:r>
            <a:r>
              <a:rPr lang="en-US" baseline="0" dirty="0" smtClean="0"/>
              <a:t> as a set of communicating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output of the architectural design process is an architectural model describing how the system is </a:t>
            </a:r>
            <a:r>
              <a:rPr lang="en-US" baseline="0" dirty="0" err="1" smtClean="0"/>
              <a:t>organised</a:t>
            </a:r>
            <a:r>
              <a:rPr lang="en-US" baseline="0" dirty="0" smtClean="0"/>
              <a:t> as a set of communicating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output of the architectural design process is an architectural model describing how the system is </a:t>
            </a:r>
            <a:r>
              <a:rPr lang="en-US" baseline="0" dirty="0" err="1" smtClean="0"/>
              <a:t>organised</a:t>
            </a:r>
            <a:r>
              <a:rPr lang="en-US" baseline="0" dirty="0" smtClean="0"/>
              <a:t> as a set of communicating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Normal mode – failures and run summary are printed</a:t>
            </a:r>
          </a:p>
          <a:p>
            <a:r>
              <a:rPr lang="en-US" baseline="0" dirty="0" smtClean="0"/>
              <a:t>Silent mode – no output is printed except framework error messages</a:t>
            </a:r>
          </a:p>
          <a:p>
            <a:r>
              <a:rPr lang="en-US" baseline="0" dirty="0" smtClean="0"/>
              <a:t>Verbose – maximum output of run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Normal mode – failures and run summary are printed</a:t>
            </a:r>
          </a:p>
          <a:p>
            <a:r>
              <a:rPr lang="en-US" baseline="0" dirty="0" smtClean="0"/>
              <a:t>Silent mode – no output is printed except framework error messages</a:t>
            </a:r>
          </a:p>
          <a:p>
            <a:r>
              <a:rPr lang="en-US" baseline="0" dirty="0" smtClean="0"/>
              <a:t>Verbose – maximum output of </a:t>
            </a:r>
            <a:r>
              <a:rPr lang="en-US" baseline="0" smtClean="0"/>
              <a:t>run details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Normal mode – failures and run summary are printed</a:t>
            </a:r>
          </a:p>
          <a:p>
            <a:r>
              <a:rPr lang="en-US" baseline="0" dirty="0" smtClean="0"/>
              <a:t>Silent mode – no output is printed except framework error messages</a:t>
            </a:r>
          </a:p>
          <a:p>
            <a:r>
              <a:rPr lang="en-US" baseline="0" dirty="0" smtClean="0"/>
              <a:t>Verbose – maximum output of </a:t>
            </a:r>
            <a:r>
              <a:rPr lang="en-US" baseline="0" smtClean="0"/>
              <a:t>run details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Normal mode – failures and run summary are printed</a:t>
            </a:r>
          </a:p>
          <a:p>
            <a:r>
              <a:rPr lang="en-US" baseline="0" dirty="0" smtClean="0"/>
              <a:t>Silent mode – no output is printed except framework error messages</a:t>
            </a:r>
          </a:p>
          <a:p>
            <a:r>
              <a:rPr lang="en-US" baseline="0" dirty="0" smtClean="0"/>
              <a:t>Verbose – maximum output of </a:t>
            </a:r>
            <a:r>
              <a:rPr lang="en-US" baseline="0" smtClean="0"/>
              <a:t>run details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Normal mode – failures and run summary are printed</a:t>
            </a:r>
          </a:p>
          <a:p>
            <a:r>
              <a:rPr lang="en-US" baseline="0" dirty="0" smtClean="0"/>
              <a:t>Silent mode – no output is printed except framework error messages</a:t>
            </a:r>
          </a:p>
          <a:p>
            <a:r>
              <a:rPr lang="en-US" baseline="0" dirty="0" smtClean="0"/>
              <a:t>Verbose – maximum output of </a:t>
            </a:r>
            <a:r>
              <a:rPr lang="en-US" baseline="0" smtClean="0"/>
              <a:t>run details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output of the architectural design process is an architectural model describing how the system is </a:t>
            </a:r>
            <a:r>
              <a:rPr lang="en-US" baseline="0" dirty="0" err="1" smtClean="0"/>
              <a:t>organised</a:t>
            </a:r>
            <a:r>
              <a:rPr lang="en-US" baseline="0" dirty="0" smtClean="0"/>
              <a:t> as a set of communicating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output of the architectural design process is an architectural model describing how the system is </a:t>
            </a:r>
            <a:r>
              <a:rPr lang="en-US" baseline="0" dirty="0" err="1" smtClean="0"/>
              <a:t>organised</a:t>
            </a:r>
            <a:r>
              <a:rPr lang="en-US" baseline="0" dirty="0" smtClean="0"/>
              <a:t> as a set of communicating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Normal mode – failures and run summary are printed</a:t>
            </a:r>
          </a:p>
          <a:p>
            <a:r>
              <a:rPr lang="en-US" baseline="0" dirty="0" smtClean="0"/>
              <a:t>Silent mode – no output is printed except framework error messages</a:t>
            </a:r>
          </a:p>
          <a:p>
            <a:r>
              <a:rPr lang="en-US" baseline="0" dirty="0" smtClean="0"/>
              <a:t>Verbose – maximum output of </a:t>
            </a:r>
            <a:r>
              <a:rPr lang="en-US" baseline="0" smtClean="0"/>
              <a:t>run details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major advantage of relying on other systems for patient information is to avoid duplicating data.</a:t>
            </a:r>
          </a:p>
          <a:p>
            <a:r>
              <a:rPr lang="en-US" baseline="0" dirty="0" smtClean="0"/>
              <a:t>The major disadvantage is that it can slow down information access. If such systems are not available the whole system cannot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Testing cannot demonstrate that the software is free of defects or that it will behave as specified in every circumstance </a:t>
            </a:r>
          </a:p>
          <a:p>
            <a:r>
              <a:rPr lang="en-US" baseline="0" dirty="0" smtClean="0"/>
              <a:t>It is always possible that a test that you overlooked could discover further problems with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major advantage of relying on other systems for patient information is to avoid duplicating data.</a:t>
            </a:r>
          </a:p>
          <a:p>
            <a:r>
              <a:rPr lang="en-US" baseline="0" dirty="0" smtClean="0"/>
              <a:t>The major disadvantage is that it can slow down information access. If such systems are not available the whole system cannot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major advantage of relying on other systems for patient information is to avoid duplicating data.</a:t>
            </a:r>
          </a:p>
          <a:p>
            <a:r>
              <a:rPr lang="en-US" baseline="0" dirty="0" smtClean="0"/>
              <a:t>The major disadvantage is that it can slow down information access. If such systems are not available the whole system cannot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major advantage of relying on other systems for patient information is to avoid duplicating data.</a:t>
            </a:r>
          </a:p>
          <a:p>
            <a:r>
              <a:rPr lang="en-US" baseline="0" dirty="0" smtClean="0"/>
              <a:t>The major disadvantage is that it can slow down information access. If such systems are not available the whole system cannot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output of the architectural design process is an architectural model describing how the system is </a:t>
            </a:r>
            <a:r>
              <a:rPr lang="en-US" baseline="0" dirty="0" err="1" smtClean="0"/>
              <a:t>organised</a:t>
            </a:r>
            <a:r>
              <a:rPr lang="en-US" baseline="0" dirty="0" smtClean="0"/>
              <a:t> as a set of communicating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output of the architectural design process is an architectural model describing how the system is </a:t>
            </a:r>
            <a:r>
              <a:rPr lang="en-US" baseline="0" dirty="0" err="1" smtClean="0"/>
              <a:t>organised</a:t>
            </a:r>
            <a:r>
              <a:rPr lang="en-US" baseline="0" dirty="0" smtClean="0"/>
              <a:t> as a set of communicating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output of the architectural design process is an architectural model describing how the system is </a:t>
            </a:r>
            <a:r>
              <a:rPr lang="en-US" baseline="0" dirty="0" err="1" smtClean="0"/>
              <a:t>organised</a:t>
            </a:r>
            <a:r>
              <a:rPr lang="en-US" baseline="0" dirty="0" smtClean="0"/>
              <a:t> as a set of communicating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output of the architectural design process is an architectural model describing how the system is </a:t>
            </a:r>
            <a:r>
              <a:rPr lang="en-US" baseline="0" dirty="0" err="1" smtClean="0"/>
              <a:t>organised</a:t>
            </a:r>
            <a:r>
              <a:rPr lang="en-US" baseline="0" dirty="0" smtClean="0"/>
              <a:t> as a set of communicating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major advantage of relying on other systems for patient information is to avoid duplicating data.</a:t>
            </a:r>
          </a:p>
          <a:p>
            <a:r>
              <a:rPr lang="en-US" baseline="0" dirty="0" smtClean="0"/>
              <a:t>The major disadvantage is that it can slow down information access. If such systems are not available the whole system cannot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major advantage of relying on other systems for patient information is to avoid duplicating data.</a:t>
            </a:r>
          </a:p>
          <a:p>
            <a:r>
              <a:rPr lang="en-US" baseline="0" dirty="0" smtClean="0"/>
              <a:t>The major disadvantage is that it can slow down information access. If such systems are not available the whole system cannot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major advantage of relying on other systems for patient information is to avoid duplicating data.</a:t>
            </a:r>
          </a:p>
          <a:p>
            <a:r>
              <a:rPr lang="en-US" baseline="0" dirty="0" smtClean="0"/>
              <a:t>The major disadvantage is that it can slow down information access. If such systems are not available the whole system cannot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output of the architectural design process is an architectural model describing how the system is </a:t>
            </a:r>
            <a:r>
              <a:rPr lang="en-US" baseline="0" dirty="0" err="1" smtClean="0"/>
              <a:t>organised</a:t>
            </a:r>
            <a:r>
              <a:rPr lang="en-US" baseline="0" dirty="0" smtClean="0"/>
              <a:t> as a set of communicating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Normal mode – failures and run summary are printed</a:t>
            </a:r>
          </a:p>
          <a:p>
            <a:r>
              <a:rPr lang="en-US" baseline="0" dirty="0" smtClean="0"/>
              <a:t>Silent mode – no output is printed except framework error messages</a:t>
            </a:r>
          </a:p>
          <a:p>
            <a:r>
              <a:rPr lang="en-US" baseline="0" dirty="0" smtClean="0"/>
              <a:t>Verbose – maximum output of </a:t>
            </a:r>
            <a:r>
              <a:rPr lang="en-US" baseline="0" smtClean="0"/>
              <a:t>run details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output of the architectural design process is an architectural model describing how the system is </a:t>
            </a:r>
            <a:r>
              <a:rPr lang="en-US" baseline="0" dirty="0" err="1" smtClean="0"/>
              <a:t>organised</a:t>
            </a:r>
            <a:r>
              <a:rPr lang="en-US" baseline="0" dirty="0" smtClean="0"/>
              <a:t> as a set of communicating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output of the architectural design process is an architectural model describing how the system is </a:t>
            </a:r>
            <a:r>
              <a:rPr lang="en-US" baseline="0" dirty="0" err="1" smtClean="0"/>
              <a:t>organised</a:t>
            </a:r>
            <a:r>
              <a:rPr lang="en-US" baseline="0" dirty="0" smtClean="0"/>
              <a:t> as a set of communicating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buFont typeface="Arial"/>
              <a:buNone/>
            </a:pPr>
            <a:r>
              <a:rPr lang="en-US" sz="2800" dirty="0" smtClean="0"/>
              <a:t>Cover all the features of a software module</a:t>
            </a:r>
          </a:p>
          <a:p>
            <a:pPr marL="914400" lvl="1" indent="-457200"/>
            <a:r>
              <a:rPr lang="en-US" sz="2400" dirty="0" smtClean="0"/>
              <a:t>Operations</a:t>
            </a:r>
          </a:p>
          <a:p>
            <a:pPr marL="914400" lvl="1" indent="-457200"/>
            <a:r>
              <a:rPr lang="en-US" sz="2400" dirty="0" smtClean="0"/>
              <a:t>Set and check value of variables of a module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output of the architectural design process is an architectural model describing how the system is </a:t>
            </a:r>
            <a:r>
              <a:rPr lang="en-US" baseline="0" dirty="0" err="1" smtClean="0"/>
              <a:t>organised</a:t>
            </a:r>
            <a:r>
              <a:rPr lang="en-US" baseline="0" dirty="0" smtClean="0"/>
              <a:t> as a set of communicating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21/04/20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8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21/04/20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4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21/04/20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9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21/04/20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21/04/20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8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21/04/20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9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21/04/20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21/04/20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2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21/04/20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1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21/04/20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9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21/04/20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4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72AC-9E95-4E41-A51A-19FF18A3DC4D}" type="datetimeFigureOut">
              <a:rPr lang="en-US" smtClean="0"/>
              <a:t>21/04/20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7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ourceforge.net/projects/cuni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88595" y="5534973"/>
            <a:ext cx="3845398" cy="166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365358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/>
              <a:t>Software Testing</a:t>
            </a:r>
            <a:endParaRPr lang="en-US" sz="5400" b="1" dirty="0"/>
          </a:p>
        </p:txBody>
      </p:sp>
      <p:pic>
        <p:nvPicPr>
          <p:cNvPr id="3" name="Picture 2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00" y="3752068"/>
            <a:ext cx="34036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6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Automating Test Cases Execution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313"/>
            <a:ext cx="8226425" cy="4808687"/>
          </a:xfrm>
        </p:spPr>
        <p:txBody>
          <a:bodyPr>
            <a:normAutofit fontScale="92500" lnSpcReduction="10000"/>
          </a:bodyPr>
          <a:lstStyle/>
          <a:p>
            <a:pPr marL="57150" indent="0">
              <a:buNone/>
            </a:pPr>
            <a:r>
              <a:rPr lang="en-US" b="1" dirty="0" smtClean="0"/>
              <a:t>Unit-Testing Framework</a:t>
            </a:r>
          </a:p>
          <a:p>
            <a:pPr marL="514350" indent="-457200"/>
            <a:r>
              <a:rPr lang="en-US" sz="2800" dirty="0" smtClean="0"/>
              <a:t>A unit-testing framework is a software tool for writing and running unit tests</a:t>
            </a:r>
          </a:p>
          <a:p>
            <a:pPr marL="514350" indent="-457200"/>
            <a:endParaRPr lang="en-US" sz="2800" dirty="0" smtClean="0"/>
          </a:p>
          <a:p>
            <a:pPr marL="514350" indent="-457200"/>
            <a:r>
              <a:rPr lang="en-US" sz="2800" dirty="0" smtClean="0"/>
              <a:t>Provides reusable test functionality which:</a:t>
            </a:r>
          </a:p>
          <a:p>
            <a:pPr marL="914400" lvl="1" indent="-457200"/>
            <a:r>
              <a:rPr lang="en-US" sz="2400" dirty="0" smtClean="0"/>
              <a:t>Is easier to use</a:t>
            </a:r>
          </a:p>
          <a:p>
            <a:pPr marL="914400" lvl="1" indent="-457200"/>
            <a:r>
              <a:rPr lang="en-US" sz="2400" dirty="0" smtClean="0"/>
              <a:t>Is standardized</a:t>
            </a:r>
          </a:p>
          <a:p>
            <a:pPr marL="914400" lvl="1" indent="-457200"/>
            <a:r>
              <a:rPr lang="en-US" sz="2400" dirty="0" smtClean="0"/>
              <a:t>Enables automatic execution </a:t>
            </a:r>
            <a:r>
              <a:rPr lang="en-US" sz="2400" dirty="0" smtClean="0"/>
              <a:t>(important for </a:t>
            </a:r>
            <a:r>
              <a:rPr lang="en-US" sz="2400" dirty="0" smtClean="0"/>
              <a:t>regressions tests)</a:t>
            </a:r>
            <a:endParaRPr lang="en-US" sz="2400" dirty="0" smtClean="0"/>
          </a:p>
          <a:p>
            <a:pPr marL="57150" indent="0">
              <a:buNone/>
            </a:pPr>
            <a:endParaRPr lang="en-US" sz="2800" dirty="0" smtClean="0"/>
          </a:p>
          <a:p>
            <a:pPr marL="57150" indent="0">
              <a:buNone/>
            </a:pPr>
            <a:endParaRPr lang="en-US" sz="2800" dirty="0"/>
          </a:p>
          <a:p>
            <a:pPr marL="57150" indent="0">
              <a:buNone/>
            </a:pPr>
            <a:r>
              <a:rPr lang="en-US" sz="2800" dirty="0" err="1" smtClean="0"/>
              <a:t>CUnit</a:t>
            </a:r>
            <a:r>
              <a:rPr lang="en-US" sz="2800" dirty="0" smtClean="0"/>
              <a:t> (</a:t>
            </a: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://sourceforge.net/projects/cunit</a:t>
            </a:r>
            <a:r>
              <a:rPr lang="en-US" sz="2800" dirty="0" smtClean="0">
                <a:hlinkClick r:id="rId3"/>
              </a:rPr>
              <a:t>/</a:t>
            </a:r>
            <a:r>
              <a:rPr lang="en-US" sz="2800" dirty="0" smtClean="0"/>
              <a:t>)</a:t>
            </a:r>
          </a:p>
          <a:p>
            <a:pPr marL="5715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58860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Why Unit-Testing Framework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313"/>
            <a:ext cx="8226425" cy="4808687"/>
          </a:xfrm>
        </p:spPr>
        <p:txBody>
          <a:bodyPr>
            <a:normAutofit/>
          </a:bodyPr>
          <a:lstStyle/>
          <a:p>
            <a:pPr marL="514350" indent="-457200"/>
            <a:r>
              <a:rPr lang="en-US" sz="2800" dirty="0" smtClean="0"/>
              <a:t>Lightweight tool that uses the same language and development environment as the programmer</a:t>
            </a:r>
          </a:p>
          <a:p>
            <a:pPr marL="514350" indent="-457200"/>
            <a:endParaRPr lang="en-US" sz="1200" dirty="0" smtClean="0"/>
          </a:p>
          <a:p>
            <a:pPr marL="514350" indent="-457200"/>
            <a:r>
              <a:rPr lang="en-US" sz="2800" dirty="0" smtClean="0"/>
              <a:t>Offers an easy, systematic, and comprehensive way of organizing and executing tests:</a:t>
            </a:r>
          </a:p>
          <a:p>
            <a:pPr marL="914400" lvl="1" indent="-457200"/>
            <a:r>
              <a:rPr lang="en-US" sz="2400" dirty="0" smtClean="0"/>
              <a:t>It is practical to collect and re-use test cases</a:t>
            </a:r>
          </a:p>
          <a:p>
            <a:pPr marL="514350" indent="-457200"/>
            <a:endParaRPr lang="en-US" sz="1200" dirty="0" smtClean="0"/>
          </a:p>
          <a:p>
            <a:pPr marL="514350" indent="-457200"/>
            <a:r>
              <a:rPr lang="en-US" sz="2800" dirty="0" smtClean="0"/>
              <a:t>Automatic Regression Testing</a:t>
            </a:r>
          </a:p>
          <a:p>
            <a:pPr marL="514350" indent="-457200"/>
            <a:endParaRPr lang="en-US" sz="1200" dirty="0" smtClean="0"/>
          </a:p>
          <a:p>
            <a:pPr marL="514350" indent="-457200"/>
            <a:r>
              <a:rPr lang="en-US" sz="2800" dirty="0" smtClean="0"/>
              <a:t>Test report generation</a:t>
            </a:r>
          </a:p>
          <a:p>
            <a:pPr marL="57150" indent="0">
              <a:buNone/>
            </a:pPr>
            <a:endParaRPr lang="en-US" sz="2800" dirty="0" smtClean="0"/>
          </a:p>
          <a:p>
            <a:pPr marL="57150" indent="0">
              <a:buNone/>
            </a:pPr>
            <a:endParaRPr lang="en-US" sz="2800" dirty="0"/>
          </a:p>
          <a:p>
            <a:pPr marL="5715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48374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688432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err="1" smtClean="0"/>
              <a:t>CUnit</a:t>
            </a:r>
            <a:endParaRPr lang="en-US" sz="5400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91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Basic Use of </a:t>
            </a:r>
            <a:r>
              <a:rPr lang="en-US" b="1" dirty="0" err="1" smtClean="0"/>
              <a:t>CUnit</a:t>
            </a:r>
            <a:r>
              <a:rPr lang="en-US" b="1" dirty="0" smtClean="0"/>
              <a:t> Framework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creen Shot 2017-04-17 at 20.58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179860"/>
            <a:ext cx="8001000" cy="539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9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Module to be tested: </a:t>
            </a:r>
            <a:r>
              <a:rPr lang="en-US" b="1" dirty="0" err="1" smtClean="0">
                <a:latin typeface="Courier"/>
                <a:cs typeface="Courier"/>
              </a:rPr>
              <a:t>maxFunction.c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0601" y="3212675"/>
            <a:ext cx="2533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err="1" smtClean="0">
                <a:latin typeface="Courier"/>
                <a:cs typeface="Courier"/>
              </a:rPr>
              <a:t>maxFunction.c</a:t>
            </a:r>
            <a:endParaRPr lang="en-US" sz="2200" b="1" dirty="0">
              <a:latin typeface="Courier"/>
              <a:cs typeface="Courier"/>
            </a:endParaRPr>
          </a:p>
          <a:p>
            <a:endParaRPr lang="en-US" sz="2200" dirty="0">
              <a:latin typeface="Courier"/>
              <a:cs typeface="Courier"/>
            </a:endParaRPr>
          </a:p>
        </p:txBody>
      </p:sp>
      <p:pic>
        <p:nvPicPr>
          <p:cNvPr id="2" name="Picture 1" descr="Screenshot 2019-04-23 at 10.44.3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34"/>
          <a:stretch/>
        </p:blipFill>
        <p:spPr>
          <a:xfrm>
            <a:off x="470601" y="1762789"/>
            <a:ext cx="4591569" cy="575960"/>
          </a:xfrm>
          <a:prstGeom prst="rect">
            <a:avLst/>
          </a:prstGeom>
        </p:spPr>
      </p:pic>
      <p:pic>
        <p:nvPicPr>
          <p:cNvPr id="3" name="Picture 2" descr="Screenshot 2019-04-23 at 10.45.5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" y="3790129"/>
            <a:ext cx="3575351" cy="20008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0601" y="1378068"/>
            <a:ext cx="2533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err="1" smtClean="0">
                <a:latin typeface="Courier"/>
                <a:cs typeface="Courier"/>
              </a:rPr>
              <a:t>maxFunction.h</a:t>
            </a:r>
            <a:endParaRPr lang="en-US" sz="2200" b="1" dirty="0">
              <a:latin typeface="Courier"/>
              <a:cs typeface="Courier"/>
            </a:endParaRPr>
          </a:p>
          <a:p>
            <a:endParaRPr lang="en-US" sz="2200" dirty="0">
              <a:latin typeface="Courier"/>
              <a:cs typeface="Courier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271551" y="3485304"/>
            <a:ext cx="3071380" cy="1609738"/>
          </a:xfrm>
          <a:prstGeom prst="wedgeRoundRectCallout">
            <a:avLst>
              <a:gd name="adj1" fmla="val -81333"/>
              <a:gd name="adj2" fmla="val 14794"/>
              <a:gd name="adj3" fmla="val 16667"/>
            </a:avLst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Returns the greatest between 2 integers i1 and i2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9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Main Concepts in a Unit Test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545" y="1160312"/>
            <a:ext cx="8226425" cy="5407151"/>
          </a:xfrm>
        </p:spPr>
        <p:txBody>
          <a:bodyPr>
            <a:normAutofit fontScale="92500" lnSpcReduction="10000"/>
          </a:bodyPr>
          <a:lstStyle/>
          <a:p>
            <a:pPr marL="514350" indent="-457200"/>
            <a:r>
              <a:rPr lang="en-US" sz="3500" b="1" dirty="0" smtClean="0"/>
              <a:t>Assertions</a:t>
            </a:r>
          </a:p>
          <a:p>
            <a:pPr marL="914400" lvl="1" indent="-457200"/>
            <a:r>
              <a:rPr lang="en-US" sz="2600" dirty="0" smtClean="0"/>
              <a:t>Boolean expressions that compare expected and actual results</a:t>
            </a:r>
            <a:endParaRPr lang="en-US" sz="2600" dirty="0"/>
          </a:p>
          <a:p>
            <a:pPr marL="914400" lvl="1" indent="-457200"/>
            <a:r>
              <a:rPr lang="en-US" sz="2600" dirty="0" smtClean="0"/>
              <a:t>The basic and smallest building-block</a:t>
            </a:r>
          </a:p>
          <a:p>
            <a:pPr marL="514350" indent="-457200"/>
            <a:r>
              <a:rPr lang="en-US" sz="3500" b="1" dirty="0" smtClean="0"/>
              <a:t>Test Case</a:t>
            </a:r>
          </a:p>
          <a:p>
            <a:pPr marL="914400" lvl="1" indent="-457200"/>
            <a:r>
              <a:rPr lang="en-US" sz="2600" dirty="0" smtClean="0"/>
              <a:t>A composition of concrete test procedures</a:t>
            </a:r>
          </a:p>
          <a:p>
            <a:pPr marL="914400" lvl="1" indent="-457200"/>
            <a:r>
              <a:rPr lang="en-US" sz="2600" dirty="0" smtClean="0"/>
              <a:t>May contain several assertions and test for several test objectives</a:t>
            </a:r>
          </a:p>
          <a:p>
            <a:pPr marL="914400" lvl="1" indent="-457200"/>
            <a:r>
              <a:rPr lang="en-US" sz="2600" dirty="0" smtClean="0"/>
              <a:t>E.g., all test of a particular function</a:t>
            </a:r>
          </a:p>
          <a:p>
            <a:pPr marL="514350" indent="-457200"/>
            <a:r>
              <a:rPr lang="en-US" sz="3500" b="1" dirty="0" smtClean="0"/>
              <a:t>Test Suite</a:t>
            </a:r>
          </a:p>
          <a:p>
            <a:pPr marL="914400" lvl="1" indent="-457200"/>
            <a:r>
              <a:rPr lang="en-US" sz="2600" dirty="0" smtClean="0"/>
              <a:t>Collection of related test cases</a:t>
            </a:r>
          </a:p>
          <a:p>
            <a:pPr marL="914400" lvl="1" indent="-457200"/>
            <a:r>
              <a:rPr lang="en-US" sz="2600" dirty="0" smtClean="0"/>
              <a:t>Can be executed automatically in a single command</a:t>
            </a:r>
          </a:p>
          <a:p>
            <a:pPr marL="57150" indent="0">
              <a:buNone/>
            </a:pPr>
            <a:endParaRPr lang="en-US" sz="2600" dirty="0"/>
          </a:p>
        </p:txBody>
      </p:sp>
      <p:sp>
        <p:nvSpPr>
          <p:cNvPr id="2" name="Down Arrow 1"/>
          <p:cNvSpPr/>
          <p:nvPr/>
        </p:nvSpPr>
        <p:spPr>
          <a:xfrm>
            <a:off x="186964" y="1307768"/>
            <a:ext cx="621535" cy="112011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92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CUnit</a:t>
            </a:r>
            <a:r>
              <a:rPr lang="en-US" b="1" dirty="0" smtClean="0"/>
              <a:t> Assertions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738252"/>
              </p:ext>
            </p:extLst>
          </p:nvPr>
        </p:nvGraphicFramePr>
        <p:xfrm>
          <a:off x="339625" y="1160313"/>
          <a:ext cx="8726852" cy="5051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0809"/>
                <a:gridCol w="4356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CUnit</a:t>
                      </a:r>
                      <a:r>
                        <a:rPr lang="en-US" dirty="0" smtClean="0"/>
                        <a:t> Assertion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CU_ASSERT(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i="1" dirty="0" smtClean="0"/>
                        <a:t>expression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Checks</a:t>
                      </a:r>
                      <a:r>
                        <a:rPr lang="en-US" sz="1600" baseline="0" dirty="0" smtClean="0"/>
                        <a:t> that expression is </a:t>
                      </a:r>
                      <a:r>
                        <a:rPr lang="en-US" sz="1600" baseline="0" dirty="0" smtClean="0">
                          <a:latin typeface="Courier"/>
                          <a:cs typeface="Courier"/>
                        </a:rPr>
                        <a:t>TRUE</a:t>
                      </a:r>
                      <a:r>
                        <a:rPr lang="en-US" sz="1600" baseline="0" dirty="0" smtClean="0"/>
                        <a:t> (non-zero)</a:t>
                      </a:r>
                      <a:endParaRPr lang="en-US" sz="1600" dirty="0"/>
                    </a:p>
                  </a:txBody>
                  <a:tcPr/>
                </a:tc>
              </a:tr>
              <a:tr h="38668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CU_ASSERT_TRUE(</a:t>
                      </a:r>
                      <a:r>
                        <a:rPr lang="en-US" sz="1600" i="1" dirty="0" smtClean="0"/>
                        <a:t>value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Checks that value is </a:t>
                      </a:r>
                      <a:r>
                        <a:rPr lang="en-US" sz="1600" baseline="0" dirty="0" smtClean="0">
                          <a:latin typeface="Courier"/>
                          <a:cs typeface="Courier"/>
                        </a:rPr>
                        <a:t>TRUE</a:t>
                      </a:r>
                      <a:r>
                        <a:rPr lang="en-US" sz="1600" baseline="0" dirty="0" smtClean="0"/>
                        <a:t> (non-zero)</a:t>
                      </a:r>
                      <a:endParaRPr lang="en-US" sz="1600" dirty="0" smtClean="0"/>
                    </a:p>
                  </a:txBody>
                  <a:tcPr/>
                </a:tc>
              </a:tr>
              <a:tr h="4282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CU_ASSERT_FALSE(</a:t>
                      </a:r>
                      <a:r>
                        <a:rPr lang="en-US" sz="1600" i="1" dirty="0" smtClean="0"/>
                        <a:t>value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Checks that value is </a:t>
                      </a:r>
                      <a:r>
                        <a:rPr lang="en-US" sz="1600" baseline="0" dirty="0" smtClean="0">
                          <a:latin typeface="Courier"/>
                          <a:cs typeface="Courier"/>
                        </a:rPr>
                        <a:t>FALSE </a:t>
                      </a:r>
                      <a:r>
                        <a:rPr lang="en-US" sz="1600" baseline="0" dirty="0" smtClean="0"/>
                        <a:t>(zero)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CU_ASSERT_EQUAL(</a:t>
                      </a:r>
                      <a:r>
                        <a:rPr lang="en-US" sz="1600" i="1" dirty="0" smtClean="0"/>
                        <a:t>actual, expected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Checks that </a:t>
                      </a:r>
                      <a:r>
                        <a:rPr lang="en-US" sz="1600" i="1" dirty="0" smtClean="0"/>
                        <a:t>actual == expected</a:t>
                      </a:r>
                      <a:endParaRPr lang="en-US" sz="16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CU_ASSERT_NOT_EQUAL(</a:t>
                      </a:r>
                      <a:r>
                        <a:rPr lang="en-US" sz="1600" i="1" dirty="0" smtClean="0"/>
                        <a:t>actual, expected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Checks that </a:t>
                      </a:r>
                      <a:r>
                        <a:rPr lang="en-US" sz="1600" i="1" dirty="0" smtClean="0"/>
                        <a:t>actual != expected</a:t>
                      </a:r>
                    </a:p>
                  </a:txBody>
                  <a:tcPr/>
                </a:tc>
              </a:tr>
              <a:tr h="4250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CU_ASSERT_PTR_EQUAL(</a:t>
                      </a:r>
                      <a:r>
                        <a:rPr lang="en-US" sz="1600" i="1" dirty="0" smtClean="0"/>
                        <a:t>actual, expected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Checks that pointers </a:t>
                      </a:r>
                      <a:r>
                        <a:rPr lang="en-US" sz="1600" i="1" dirty="0" smtClean="0"/>
                        <a:t>actual == expected</a:t>
                      </a:r>
                    </a:p>
                  </a:txBody>
                  <a:tcPr/>
                </a:tc>
              </a:tr>
              <a:tr h="4282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CU_ASSERT_PTR_NOT_EQUAL(</a:t>
                      </a:r>
                      <a:r>
                        <a:rPr lang="en-US" sz="1600" i="1" dirty="0" smtClean="0"/>
                        <a:t>actual, expected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Checks that pointers </a:t>
                      </a:r>
                      <a:r>
                        <a:rPr lang="en-US" sz="1600" i="1" dirty="0" smtClean="0"/>
                        <a:t>actual != expected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CU_ASSERT_PTR_NOT_NULL(</a:t>
                      </a:r>
                      <a:r>
                        <a:rPr lang="en-US" sz="1600" i="1" dirty="0" smtClean="0"/>
                        <a:t>value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Checks that pointer </a:t>
                      </a:r>
                      <a:r>
                        <a:rPr lang="en-US" sz="1600" i="1" dirty="0" smtClean="0"/>
                        <a:t>value</a:t>
                      </a:r>
                      <a:r>
                        <a:rPr lang="en-US" sz="1600" i="1" baseline="0" dirty="0" smtClean="0"/>
                        <a:t> </a:t>
                      </a:r>
                      <a:r>
                        <a:rPr lang="en-US" sz="1600" i="1" dirty="0" smtClean="0"/>
                        <a:t>!= NULL</a:t>
                      </a:r>
                    </a:p>
                  </a:txBody>
                  <a:tcPr/>
                </a:tc>
              </a:tr>
              <a:tr h="5743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CU_ASSERT_DOUBLE_EQUAL(</a:t>
                      </a:r>
                      <a:r>
                        <a:rPr lang="en-US" sz="1600" i="1" dirty="0" smtClean="0"/>
                        <a:t>actual, expected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Checks that doubles </a:t>
                      </a:r>
                      <a:r>
                        <a:rPr lang="en-US" sz="1600" i="1" dirty="0" smtClean="0"/>
                        <a:t>actual </a:t>
                      </a:r>
                      <a:r>
                        <a:rPr lang="en-US" sz="1600" i="0" dirty="0" smtClean="0"/>
                        <a:t>and</a:t>
                      </a:r>
                      <a:r>
                        <a:rPr lang="en-US" sz="1600" i="0" baseline="0" dirty="0" smtClean="0"/>
                        <a:t> </a:t>
                      </a:r>
                      <a:r>
                        <a:rPr lang="en-US" sz="1600" i="1" dirty="0" smtClean="0"/>
                        <a:t> expected </a:t>
                      </a:r>
                      <a:r>
                        <a:rPr lang="en-US" sz="1600" i="0" dirty="0" smtClean="0"/>
                        <a:t>are equivalent</a:t>
                      </a:r>
                      <a:endParaRPr lang="en-US" sz="16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CU_ASSERT_DOUBLE_NOT_EQUAL(</a:t>
                      </a:r>
                      <a:r>
                        <a:rPr lang="en-US" sz="1600" i="1" dirty="0" smtClean="0"/>
                        <a:t>actual, expected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Checks </a:t>
                      </a:r>
                      <a:r>
                        <a:rPr lang="en-US" sz="1600" smtClean="0"/>
                        <a:t>that doubles </a:t>
                      </a:r>
                      <a:r>
                        <a:rPr lang="en-US" sz="1600" i="1" smtClean="0"/>
                        <a:t>actual </a:t>
                      </a:r>
                      <a:r>
                        <a:rPr lang="en-US" sz="1600" i="0" dirty="0" smtClean="0"/>
                        <a:t>and</a:t>
                      </a:r>
                      <a:r>
                        <a:rPr lang="en-US" sz="1600" i="0" baseline="0" dirty="0" smtClean="0"/>
                        <a:t> </a:t>
                      </a:r>
                      <a:r>
                        <a:rPr lang="en-US" sz="1600" i="1" dirty="0" smtClean="0"/>
                        <a:t> expected </a:t>
                      </a:r>
                      <a:r>
                        <a:rPr lang="en-US" sz="1600" i="0" dirty="0" smtClean="0"/>
                        <a:t>are not equivalent</a:t>
                      </a:r>
                      <a:endParaRPr lang="en-US" sz="16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0402" y="6245892"/>
            <a:ext cx="6736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cunit.sourceforge.net</a:t>
            </a:r>
            <a:r>
              <a:rPr lang="en-US" dirty="0"/>
              <a:t>/doc/</a:t>
            </a:r>
            <a:r>
              <a:rPr lang="en-US" dirty="0" err="1"/>
              <a:t>writing_tests.html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4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Module Implementing the tests: </a:t>
            </a:r>
            <a:r>
              <a:rPr lang="en-US" b="1" dirty="0" err="1" smtClean="0">
                <a:latin typeface="Courier"/>
                <a:cs typeface="Courier"/>
              </a:rPr>
              <a:t>test.c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0250" y="1010760"/>
            <a:ext cx="7842250" cy="6001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stdio.h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stdlib.h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"</a:t>
            </a:r>
            <a:r>
              <a:rPr lang="en-US" dirty="0" err="1">
                <a:latin typeface="Courier"/>
                <a:cs typeface="Courier"/>
              </a:rPr>
              <a:t>maxFunction.h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CUnit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CUnit.h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CUnit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Basic.h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endParaRPr lang="en-US" sz="600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void </a:t>
            </a:r>
            <a:r>
              <a:rPr lang="en-US" dirty="0" err="1">
                <a:latin typeface="Courier"/>
                <a:cs typeface="Courier"/>
              </a:rPr>
              <a:t>test_maxi</a:t>
            </a:r>
            <a:r>
              <a:rPr lang="en-US" dirty="0">
                <a:latin typeface="Courier"/>
                <a:cs typeface="Courier"/>
              </a:rPr>
              <a:t>(void){</a:t>
            </a:r>
          </a:p>
          <a:p>
            <a:r>
              <a:rPr lang="de-DE" dirty="0">
                <a:latin typeface="Courier"/>
                <a:cs typeface="Courier"/>
              </a:rPr>
              <a:t>	CU_ASSERT(maxi(0,2) == 2);</a:t>
            </a:r>
          </a:p>
          <a:p>
            <a:r>
              <a:rPr lang="de-DE" dirty="0">
                <a:latin typeface="Courier"/>
                <a:cs typeface="Courier"/>
              </a:rPr>
              <a:t>	CU_ASSERT(maxi(0,-2) == 9);</a:t>
            </a:r>
          </a:p>
          <a:p>
            <a:r>
              <a:rPr lang="de-DE" dirty="0">
                <a:latin typeface="Courier"/>
                <a:cs typeface="Courier"/>
              </a:rPr>
              <a:t>	CU_ASSERT(maxi(1,2) == 2);</a:t>
            </a:r>
          </a:p>
          <a:p>
            <a:r>
              <a:rPr lang="de-DE" dirty="0">
                <a:latin typeface="Courier"/>
                <a:cs typeface="Courier"/>
              </a:rPr>
              <a:t>}</a:t>
            </a:r>
          </a:p>
          <a:p>
            <a:endParaRPr lang="de-DE" sz="600" dirty="0">
              <a:latin typeface="Courier"/>
              <a:cs typeface="Courier"/>
            </a:endParaRPr>
          </a:p>
          <a:p>
            <a:r>
              <a:rPr lang="de-DE" dirty="0" err="1">
                <a:latin typeface="Courier"/>
                <a:cs typeface="Courier"/>
              </a:rPr>
              <a:t>int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main</a:t>
            </a:r>
            <a:r>
              <a:rPr lang="de-DE" dirty="0">
                <a:latin typeface="Courier"/>
                <a:cs typeface="Courier"/>
              </a:rPr>
              <a:t>() {</a:t>
            </a: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CU_initialize_registry</a:t>
            </a:r>
            <a:r>
              <a:rPr lang="de-DE" dirty="0">
                <a:latin typeface="Courier"/>
                <a:cs typeface="Courier"/>
              </a:rPr>
              <a:t>();</a:t>
            </a: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CU_pSuite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suite</a:t>
            </a:r>
            <a:r>
              <a:rPr lang="de-DE" dirty="0">
                <a:latin typeface="Courier"/>
                <a:cs typeface="Courier"/>
              </a:rPr>
              <a:t> = </a:t>
            </a:r>
            <a:r>
              <a:rPr lang="de-DE" dirty="0" err="1">
                <a:latin typeface="Courier"/>
                <a:cs typeface="Courier"/>
              </a:rPr>
              <a:t>CU_add_suite</a:t>
            </a:r>
            <a:r>
              <a:rPr lang="de-DE" dirty="0">
                <a:latin typeface="Courier"/>
                <a:cs typeface="Courier"/>
              </a:rPr>
              <a:t>("</a:t>
            </a:r>
            <a:r>
              <a:rPr lang="de-DE" dirty="0" err="1">
                <a:latin typeface="Courier"/>
                <a:cs typeface="Courier"/>
              </a:rPr>
              <a:t>maxi_test</a:t>
            </a:r>
            <a:r>
              <a:rPr lang="de-DE" dirty="0">
                <a:latin typeface="Courier"/>
                <a:cs typeface="Courier"/>
              </a:rPr>
              <a:t>", 0, 0);</a:t>
            </a:r>
          </a:p>
          <a:p>
            <a:endParaRPr lang="de-DE" sz="600" dirty="0">
              <a:latin typeface="Courier"/>
              <a:cs typeface="Courier"/>
            </a:endParaRP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CU_add_test</a:t>
            </a:r>
            <a:r>
              <a:rPr lang="de-DE" dirty="0">
                <a:latin typeface="Courier"/>
                <a:cs typeface="Courier"/>
              </a:rPr>
              <a:t>(</a:t>
            </a:r>
            <a:r>
              <a:rPr lang="de-DE" dirty="0" err="1">
                <a:latin typeface="Courier"/>
                <a:cs typeface="Courier"/>
              </a:rPr>
              <a:t>suite</a:t>
            </a:r>
            <a:r>
              <a:rPr lang="de-DE" dirty="0">
                <a:latin typeface="Courier"/>
                <a:cs typeface="Courier"/>
              </a:rPr>
              <a:t>, "</a:t>
            </a:r>
            <a:r>
              <a:rPr lang="de-DE" dirty="0" err="1">
                <a:latin typeface="Courier"/>
                <a:cs typeface="Courier"/>
              </a:rPr>
              <a:t>maxi_fun</a:t>
            </a:r>
            <a:r>
              <a:rPr lang="de-DE" dirty="0">
                <a:latin typeface="Courier"/>
                <a:cs typeface="Courier"/>
              </a:rPr>
              <a:t>", </a:t>
            </a:r>
            <a:r>
              <a:rPr lang="de-DE" dirty="0" err="1">
                <a:latin typeface="Courier"/>
                <a:cs typeface="Courier"/>
              </a:rPr>
              <a:t>test_maxi</a:t>
            </a:r>
            <a:r>
              <a:rPr lang="de-DE" dirty="0">
                <a:latin typeface="Courier"/>
                <a:cs typeface="Courier"/>
              </a:rPr>
              <a:t>);</a:t>
            </a:r>
          </a:p>
          <a:p>
            <a:endParaRPr lang="de-DE" sz="600" dirty="0">
              <a:latin typeface="Courier"/>
              <a:cs typeface="Courier"/>
            </a:endParaRP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CU_basic_set_mode</a:t>
            </a:r>
            <a:r>
              <a:rPr lang="de-DE" dirty="0">
                <a:latin typeface="Courier"/>
                <a:cs typeface="Courier"/>
              </a:rPr>
              <a:t>(</a:t>
            </a:r>
            <a:r>
              <a:rPr lang="de-DE" i="1" dirty="0">
                <a:latin typeface="Courier"/>
                <a:cs typeface="Courier"/>
              </a:rPr>
              <a:t>CU_BRM_VERBOSE);</a:t>
            </a: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CU_basic_run_tests</a:t>
            </a:r>
            <a:r>
              <a:rPr lang="de-DE" dirty="0">
                <a:latin typeface="Courier"/>
                <a:cs typeface="Courier"/>
              </a:rPr>
              <a:t>();</a:t>
            </a: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CU_cleanup_registry</a:t>
            </a:r>
            <a:r>
              <a:rPr lang="de-DE" dirty="0">
                <a:latin typeface="Courier"/>
                <a:cs typeface="Courier"/>
              </a:rPr>
              <a:t>();</a:t>
            </a:r>
          </a:p>
          <a:p>
            <a:endParaRPr lang="de-DE" sz="600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return 0;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30250" y="1889125"/>
            <a:ext cx="3556000" cy="61912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5445124" y="1559276"/>
            <a:ext cx="3127375" cy="1171224"/>
          </a:xfrm>
          <a:prstGeom prst="wedgeRoundRectCallout">
            <a:avLst>
              <a:gd name="adj1" fmla="val -85259"/>
              <a:gd name="adj2" fmla="val 599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Necessary modules for creating test cases using </a:t>
            </a:r>
            <a:r>
              <a:rPr lang="en-US" sz="2400" dirty="0" err="1" smtClean="0">
                <a:solidFill>
                  <a:srgbClr val="000000"/>
                </a:solidFill>
              </a:rPr>
              <a:t>cunit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94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test.c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0250" y="1010760"/>
            <a:ext cx="7842250" cy="6001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stdio.h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stdlib.h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"</a:t>
            </a:r>
            <a:r>
              <a:rPr lang="en-US" dirty="0" err="1">
                <a:latin typeface="Courier"/>
                <a:cs typeface="Courier"/>
              </a:rPr>
              <a:t>maxFunction.h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CUnit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CUnit.h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CUnit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Basic.h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endParaRPr lang="en-US" sz="600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void </a:t>
            </a:r>
            <a:r>
              <a:rPr lang="en-US" dirty="0" err="1">
                <a:latin typeface="Courier"/>
                <a:cs typeface="Courier"/>
              </a:rPr>
              <a:t>test_maxi</a:t>
            </a:r>
            <a:r>
              <a:rPr lang="en-US" dirty="0">
                <a:latin typeface="Courier"/>
                <a:cs typeface="Courier"/>
              </a:rPr>
              <a:t>(void){</a:t>
            </a:r>
          </a:p>
          <a:p>
            <a:r>
              <a:rPr lang="de-DE" dirty="0">
                <a:latin typeface="Courier"/>
                <a:cs typeface="Courier"/>
              </a:rPr>
              <a:t>	CU_ASSERT(maxi(0,2) == 2);</a:t>
            </a:r>
          </a:p>
          <a:p>
            <a:r>
              <a:rPr lang="de-DE" dirty="0">
                <a:latin typeface="Courier"/>
                <a:cs typeface="Courier"/>
              </a:rPr>
              <a:t>	CU_ASSERT(maxi(0,-2) == 9);</a:t>
            </a:r>
          </a:p>
          <a:p>
            <a:r>
              <a:rPr lang="de-DE" dirty="0">
                <a:latin typeface="Courier"/>
                <a:cs typeface="Courier"/>
              </a:rPr>
              <a:t>	CU_ASSERT(maxi(1,2) == 2);</a:t>
            </a:r>
          </a:p>
          <a:p>
            <a:r>
              <a:rPr lang="de-DE" dirty="0">
                <a:latin typeface="Courier"/>
                <a:cs typeface="Courier"/>
              </a:rPr>
              <a:t>}</a:t>
            </a:r>
          </a:p>
          <a:p>
            <a:endParaRPr lang="de-DE" sz="600" dirty="0">
              <a:latin typeface="Courier"/>
              <a:cs typeface="Courier"/>
            </a:endParaRPr>
          </a:p>
          <a:p>
            <a:r>
              <a:rPr lang="de-DE" dirty="0" err="1">
                <a:latin typeface="Courier"/>
                <a:cs typeface="Courier"/>
              </a:rPr>
              <a:t>int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main</a:t>
            </a:r>
            <a:r>
              <a:rPr lang="de-DE" dirty="0">
                <a:latin typeface="Courier"/>
                <a:cs typeface="Courier"/>
              </a:rPr>
              <a:t>() {</a:t>
            </a: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CU_initialize_registry</a:t>
            </a:r>
            <a:r>
              <a:rPr lang="de-DE" dirty="0">
                <a:latin typeface="Courier"/>
                <a:cs typeface="Courier"/>
              </a:rPr>
              <a:t>();</a:t>
            </a: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CU_pSuite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suite</a:t>
            </a:r>
            <a:r>
              <a:rPr lang="de-DE" dirty="0">
                <a:latin typeface="Courier"/>
                <a:cs typeface="Courier"/>
              </a:rPr>
              <a:t> = </a:t>
            </a:r>
            <a:r>
              <a:rPr lang="de-DE" dirty="0" err="1">
                <a:latin typeface="Courier"/>
                <a:cs typeface="Courier"/>
              </a:rPr>
              <a:t>CU_add_suite</a:t>
            </a:r>
            <a:r>
              <a:rPr lang="de-DE" dirty="0">
                <a:latin typeface="Courier"/>
                <a:cs typeface="Courier"/>
              </a:rPr>
              <a:t>("</a:t>
            </a:r>
            <a:r>
              <a:rPr lang="de-DE" dirty="0" err="1">
                <a:latin typeface="Courier"/>
                <a:cs typeface="Courier"/>
              </a:rPr>
              <a:t>maxi_test</a:t>
            </a:r>
            <a:r>
              <a:rPr lang="de-DE" dirty="0">
                <a:latin typeface="Courier"/>
                <a:cs typeface="Courier"/>
              </a:rPr>
              <a:t>", 0, 0);</a:t>
            </a:r>
          </a:p>
          <a:p>
            <a:endParaRPr lang="de-DE" sz="600" dirty="0">
              <a:latin typeface="Courier"/>
              <a:cs typeface="Courier"/>
            </a:endParaRP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CU_add_test</a:t>
            </a:r>
            <a:r>
              <a:rPr lang="de-DE" dirty="0">
                <a:latin typeface="Courier"/>
                <a:cs typeface="Courier"/>
              </a:rPr>
              <a:t>(</a:t>
            </a:r>
            <a:r>
              <a:rPr lang="de-DE" dirty="0" err="1">
                <a:latin typeface="Courier"/>
                <a:cs typeface="Courier"/>
              </a:rPr>
              <a:t>suite</a:t>
            </a:r>
            <a:r>
              <a:rPr lang="de-DE" dirty="0">
                <a:latin typeface="Courier"/>
                <a:cs typeface="Courier"/>
              </a:rPr>
              <a:t>, "</a:t>
            </a:r>
            <a:r>
              <a:rPr lang="de-DE" dirty="0" err="1">
                <a:latin typeface="Courier"/>
                <a:cs typeface="Courier"/>
              </a:rPr>
              <a:t>maxi_fun</a:t>
            </a:r>
            <a:r>
              <a:rPr lang="de-DE" dirty="0">
                <a:latin typeface="Courier"/>
                <a:cs typeface="Courier"/>
              </a:rPr>
              <a:t>", </a:t>
            </a:r>
            <a:r>
              <a:rPr lang="de-DE" dirty="0" err="1">
                <a:latin typeface="Courier"/>
                <a:cs typeface="Courier"/>
              </a:rPr>
              <a:t>test_maxi</a:t>
            </a:r>
            <a:r>
              <a:rPr lang="de-DE" dirty="0">
                <a:latin typeface="Courier"/>
                <a:cs typeface="Courier"/>
              </a:rPr>
              <a:t>);</a:t>
            </a:r>
          </a:p>
          <a:p>
            <a:endParaRPr lang="de-DE" sz="600" dirty="0">
              <a:latin typeface="Courier"/>
              <a:cs typeface="Courier"/>
            </a:endParaRP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CU_basic_set_mode</a:t>
            </a:r>
            <a:r>
              <a:rPr lang="de-DE" dirty="0">
                <a:latin typeface="Courier"/>
                <a:cs typeface="Courier"/>
              </a:rPr>
              <a:t>(</a:t>
            </a:r>
            <a:r>
              <a:rPr lang="de-DE" i="1" dirty="0">
                <a:latin typeface="Courier"/>
                <a:cs typeface="Courier"/>
              </a:rPr>
              <a:t>CU_BRM_VERBOSE);</a:t>
            </a: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CU_basic_run_tests</a:t>
            </a:r>
            <a:r>
              <a:rPr lang="de-DE" dirty="0">
                <a:latin typeface="Courier"/>
                <a:cs typeface="Courier"/>
              </a:rPr>
              <a:t>();</a:t>
            </a: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CU_cleanup_registry</a:t>
            </a:r>
            <a:r>
              <a:rPr lang="de-DE" dirty="0">
                <a:latin typeface="Courier"/>
                <a:cs typeface="Courier"/>
              </a:rPr>
              <a:t>();</a:t>
            </a:r>
          </a:p>
          <a:p>
            <a:endParaRPr lang="de-DE" sz="600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return 0;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30250" y="2468562"/>
            <a:ext cx="4318000" cy="1500187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6207124" y="2484437"/>
            <a:ext cx="2698751" cy="1484312"/>
          </a:xfrm>
          <a:prstGeom prst="wedgeRoundRectCallout">
            <a:avLst>
              <a:gd name="adj1" fmla="val -85259"/>
              <a:gd name="adj2" fmla="val 599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Test case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70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test.c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0250" y="1010760"/>
            <a:ext cx="7842250" cy="6001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stdio.h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stdlib.h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"</a:t>
            </a:r>
            <a:r>
              <a:rPr lang="en-US" dirty="0" err="1">
                <a:latin typeface="Courier"/>
                <a:cs typeface="Courier"/>
              </a:rPr>
              <a:t>maxFunction.h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CUnit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CUnit.h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CUnit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Basic.h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endParaRPr lang="en-US" sz="600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void </a:t>
            </a:r>
            <a:r>
              <a:rPr lang="en-US" dirty="0" err="1">
                <a:latin typeface="Courier"/>
                <a:cs typeface="Courier"/>
              </a:rPr>
              <a:t>test_maxi</a:t>
            </a:r>
            <a:r>
              <a:rPr lang="en-US" dirty="0">
                <a:latin typeface="Courier"/>
                <a:cs typeface="Courier"/>
              </a:rPr>
              <a:t>(void){</a:t>
            </a:r>
          </a:p>
          <a:p>
            <a:r>
              <a:rPr lang="de-DE" dirty="0">
                <a:latin typeface="Courier"/>
                <a:cs typeface="Courier"/>
              </a:rPr>
              <a:t>	CU_ASSERT(maxi(0,2) == 2);</a:t>
            </a:r>
          </a:p>
          <a:p>
            <a:r>
              <a:rPr lang="de-DE" dirty="0">
                <a:latin typeface="Courier"/>
                <a:cs typeface="Courier"/>
              </a:rPr>
              <a:t>	CU_ASSERT(maxi(0,-2) == 9);</a:t>
            </a:r>
          </a:p>
          <a:p>
            <a:r>
              <a:rPr lang="de-DE" dirty="0">
                <a:latin typeface="Courier"/>
                <a:cs typeface="Courier"/>
              </a:rPr>
              <a:t>	CU_ASSERT(maxi(1,2) == 2);</a:t>
            </a:r>
          </a:p>
          <a:p>
            <a:r>
              <a:rPr lang="de-DE" dirty="0">
                <a:latin typeface="Courier"/>
                <a:cs typeface="Courier"/>
              </a:rPr>
              <a:t>}</a:t>
            </a:r>
          </a:p>
          <a:p>
            <a:endParaRPr lang="de-DE" sz="600" dirty="0">
              <a:latin typeface="Courier"/>
              <a:cs typeface="Courier"/>
            </a:endParaRPr>
          </a:p>
          <a:p>
            <a:r>
              <a:rPr lang="de-DE" dirty="0" err="1">
                <a:latin typeface="Courier"/>
                <a:cs typeface="Courier"/>
              </a:rPr>
              <a:t>int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main</a:t>
            </a:r>
            <a:r>
              <a:rPr lang="de-DE" dirty="0">
                <a:latin typeface="Courier"/>
                <a:cs typeface="Courier"/>
              </a:rPr>
              <a:t>() {</a:t>
            </a: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CU_initialize_registry</a:t>
            </a:r>
            <a:r>
              <a:rPr lang="de-DE" dirty="0">
                <a:latin typeface="Courier"/>
                <a:cs typeface="Courier"/>
              </a:rPr>
              <a:t>();</a:t>
            </a: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CU_pSuite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suite</a:t>
            </a:r>
            <a:r>
              <a:rPr lang="de-DE" dirty="0">
                <a:latin typeface="Courier"/>
                <a:cs typeface="Courier"/>
              </a:rPr>
              <a:t> = </a:t>
            </a:r>
            <a:r>
              <a:rPr lang="de-DE" dirty="0" err="1">
                <a:latin typeface="Courier"/>
                <a:cs typeface="Courier"/>
              </a:rPr>
              <a:t>CU_add_suite</a:t>
            </a:r>
            <a:r>
              <a:rPr lang="de-DE" dirty="0">
                <a:latin typeface="Courier"/>
                <a:cs typeface="Courier"/>
              </a:rPr>
              <a:t>("</a:t>
            </a:r>
            <a:r>
              <a:rPr lang="de-DE" dirty="0" err="1">
                <a:latin typeface="Courier"/>
                <a:cs typeface="Courier"/>
              </a:rPr>
              <a:t>maxi_test</a:t>
            </a:r>
            <a:r>
              <a:rPr lang="de-DE" dirty="0">
                <a:latin typeface="Courier"/>
                <a:cs typeface="Courier"/>
              </a:rPr>
              <a:t>", 0, 0);</a:t>
            </a:r>
          </a:p>
          <a:p>
            <a:endParaRPr lang="de-DE" sz="600" dirty="0">
              <a:latin typeface="Courier"/>
              <a:cs typeface="Courier"/>
            </a:endParaRP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CU_add_test</a:t>
            </a:r>
            <a:r>
              <a:rPr lang="de-DE" dirty="0">
                <a:latin typeface="Courier"/>
                <a:cs typeface="Courier"/>
              </a:rPr>
              <a:t>(</a:t>
            </a:r>
            <a:r>
              <a:rPr lang="de-DE" dirty="0" err="1">
                <a:latin typeface="Courier"/>
                <a:cs typeface="Courier"/>
              </a:rPr>
              <a:t>suite</a:t>
            </a:r>
            <a:r>
              <a:rPr lang="de-DE" dirty="0">
                <a:latin typeface="Courier"/>
                <a:cs typeface="Courier"/>
              </a:rPr>
              <a:t>, "</a:t>
            </a:r>
            <a:r>
              <a:rPr lang="de-DE" dirty="0" err="1">
                <a:latin typeface="Courier"/>
                <a:cs typeface="Courier"/>
              </a:rPr>
              <a:t>maxi_fun</a:t>
            </a:r>
            <a:r>
              <a:rPr lang="de-DE" dirty="0">
                <a:latin typeface="Courier"/>
                <a:cs typeface="Courier"/>
              </a:rPr>
              <a:t>", </a:t>
            </a:r>
            <a:r>
              <a:rPr lang="de-DE" dirty="0" err="1">
                <a:latin typeface="Courier"/>
                <a:cs typeface="Courier"/>
              </a:rPr>
              <a:t>test_maxi</a:t>
            </a:r>
            <a:r>
              <a:rPr lang="de-DE" dirty="0">
                <a:latin typeface="Courier"/>
                <a:cs typeface="Courier"/>
              </a:rPr>
              <a:t>);</a:t>
            </a:r>
          </a:p>
          <a:p>
            <a:endParaRPr lang="de-DE" sz="600" dirty="0">
              <a:latin typeface="Courier"/>
              <a:cs typeface="Courier"/>
            </a:endParaRP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CU_basic_set_mode</a:t>
            </a:r>
            <a:r>
              <a:rPr lang="de-DE" dirty="0">
                <a:latin typeface="Courier"/>
                <a:cs typeface="Courier"/>
              </a:rPr>
              <a:t>(</a:t>
            </a:r>
            <a:r>
              <a:rPr lang="de-DE" i="1" dirty="0">
                <a:latin typeface="Courier"/>
                <a:cs typeface="Courier"/>
              </a:rPr>
              <a:t>CU_BRM_VERBOSE);</a:t>
            </a: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CU_basic_run_tests</a:t>
            </a:r>
            <a:r>
              <a:rPr lang="de-DE" dirty="0">
                <a:latin typeface="Courier"/>
                <a:cs typeface="Courier"/>
              </a:rPr>
              <a:t>();</a:t>
            </a: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CU_cleanup_registry</a:t>
            </a:r>
            <a:r>
              <a:rPr lang="de-DE" dirty="0">
                <a:latin typeface="Courier"/>
                <a:cs typeface="Courier"/>
              </a:rPr>
              <a:t>();</a:t>
            </a:r>
          </a:p>
          <a:p>
            <a:endParaRPr lang="de-DE" sz="600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return 0;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920750" y="4270375"/>
            <a:ext cx="4318000" cy="31749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920751" y="1184125"/>
            <a:ext cx="7270750" cy="2610000"/>
          </a:xfrm>
          <a:prstGeom prst="wedgeRoundRectCallout">
            <a:avLst>
              <a:gd name="adj1" fmla="val -23863"/>
              <a:gd name="adj2" fmla="val 6413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The test registry is the repository for suites and associated tests.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solidFill>
                  <a:srgbClr val="000000"/>
                </a:solidFill>
              </a:rPr>
              <a:t>CUnit</a:t>
            </a:r>
            <a:r>
              <a:rPr lang="en-US" sz="2400" dirty="0" smtClean="0">
                <a:solidFill>
                  <a:srgbClr val="000000"/>
                </a:solidFill>
              </a:rPr>
              <a:t> maintains an active test registry which is updated when the user adds a suite or test.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The user always has to initialize the registry before use and cleanup afterwards.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38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Overview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66000" y="1494000"/>
            <a:ext cx="8280118" cy="10274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</a:t>
            </a:r>
            <a:r>
              <a:rPr lang="en-IE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testing and why is it important</a:t>
            </a:r>
            <a:endParaRPr lang="en-IE" sz="3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Testing Framework</a:t>
            </a:r>
          </a:p>
          <a:p>
            <a:pPr marL="914400" lvl="1" indent="-457200">
              <a:buFont typeface="Lucida Grande"/>
              <a:buChar char="-"/>
            </a:pPr>
            <a:r>
              <a:rPr lang="en-IE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CUnit</a:t>
            </a:r>
          </a:p>
          <a:p>
            <a:pPr marL="914400" lvl="1" indent="-457200">
              <a:buFont typeface="Lucida Grande"/>
              <a:buChar char="-"/>
            </a:pPr>
            <a:endParaRPr lang="en-I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Examples</a:t>
            </a:r>
            <a:endParaRPr lang="en-IE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IE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2610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test.c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0250" y="1010760"/>
            <a:ext cx="7842250" cy="6001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stdio.h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stdlib.h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"</a:t>
            </a:r>
            <a:r>
              <a:rPr lang="en-US" dirty="0" err="1">
                <a:latin typeface="Courier"/>
                <a:cs typeface="Courier"/>
              </a:rPr>
              <a:t>maxFunction.h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CUnit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CUnit.h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CUnit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Basic.h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endParaRPr lang="en-US" sz="600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void </a:t>
            </a:r>
            <a:r>
              <a:rPr lang="en-US" dirty="0" err="1">
                <a:latin typeface="Courier"/>
                <a:cs typeface="Courier"/>
              </a:rPr>
              <a:t>test_maxi</a:t>
            </a:r>
            <a:r>
              <a:rPr lang="en-US" dirty="0">
                <a:latin typeface="Courier"/>
                <a:cs typeface="Courier"/>
              </a:rPr>
              <a:t>(void){</a:t>
            </a:r>
          </a:p>
          <a:p>
            <a:r>
              <a:rPr lang="de-DE" dirty="0">
                <a:latin typeface="Courier"/>
                <a:cs typeface="Courier"/>
              </a:rPr>
              <a:t>	CU_ASSERT(maxi(0,2) == 2);</a:t>
            </a:r>
          </a:p>
          <a:p>
            <a:r>
              <a:rPr lang="de-DE" dirty="0">
                <a:latin typeface="Courier"/>
                <a:cs typeface="Courier"/>
              </a:rPr>
              <a:t>	CU_ASSERT(maxi(0,-2) == 9);</a:t>
            </a:r>
          </a:p>
          <a:p>
            <a:r>
              <a:rPr lang="de-DE" dirty="0">
                <a:latin typeface="Courier"/>
                <a:cs typeface="Courier"/>
              </a:rPr>
              <a:t>	CU_ASSERT(maxi(1,2) == 2);</a:t>
            </a:r>
          </a:p>
          <a:p>
            <a:r>
              <a:rPr lang="de-DE" dirty="0">
                <a:latin typeface="Courier"/>
                <a:cs typeface="Courier"/>
              </a:rPr>
              <a:t>}</a:t>
            </a:r>
          </a:p>
          <a:p>
            <a:endParaRPr lang="de-DE" sz="600" dirty="0">
              <a:latin typeface="Courier"/>
              <a:cs typeface="Courier"/>
            </a:endParaRPr>
          </a:p>
          <a:p>
            <a:r>
              <a:rPr lang="de-DE" dirty="0" err="1">
                <a:latin typeface="Courier"/>
                <a:cs typeface="Courier"/>
              </a:rPr>
              <a:t>int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main</a:t>
            </a:r>
            <a:r>
              <a:rPr lang="de-DE" dirty="0">
                <a:latin typeface="Courier"/>
                <a:cs typeface="Courier"/>
              </a:rPr>
              <a:t>() {</a:t>
            </a: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CU_initialize_registry</a:t>
            </a:r>
            <a:r>
              <a:rPr lang="de-DE" dirty="0">
                <a:latin typeface="Courier"/>
                <a:cs typeface="Courier"/>
              </a:rPr>
              <a:t>();</a:t>
            </a: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CU_pSuite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suite</a:t>
            </a:r>
            <a:r>
              <a:rPr lang="de-DE" dirty="0">
                <a:latin typeface="Courier"/>
                <a:cs typeface="Courier"/>
              </a:rPr>
              <a:t> = </a:t>
            </a:r>
            <a:r>
              <a:rPr lang="de-DE" dirty="0" err="1">
                <a:latin typeface="Courier"/>
                <a:cs typeface="Courier"/>
              </a:rPr>
              <a:t>CU_add_suite</a:t>
            </a:r>
            <a:r>
              <a:rPr lang="de-DE" dirty="0">
                <a:latin typeface="Courier"/>
                <a:cs typeface="Courier"/>
              </a:rPr>
              <a:t>("</a:t>
            </a:r>
            <a:r>
              <a:rPr lang="de-DE" dirty="0" err="1">
                <a:latin typeface="Courier"/>
                <a:cs typeface="Courier"/>
              </a:rPr>
              <a:t>maxi_test</a:t>
            </a:r>
            <a:r>
              <a:rPr lang="de-DE" dirty="0">
                <a:latin typeface="Courier"/>
                <a:cs typeface="Courier"/>
              </a:rPr>
              <a:t>", 0, 0);</a:t>
            </a:r>
          </a:p>
          <a:p>
            <a:endParaRPr lang="de-DE" sz="600" dirty="0">
              <a:latin typeface="Courier"/>
              <a:cs typeface="Courier"/>
            </a:endParaRP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CU_add_test</a:t>
            </a:r>
            <a:r>
              <a:rPr lang="de-DE" dirty="0">
                <a:latin typeface="Courier"/>
                <a:cs typeface="Courier"/>
              </a:rPr>
              <a:t>(</a:t>
            </a:r>
            <a:r>
              <a:rPr lang="de-DE" dirty="0" err="1">
                <a:latin typeface="Courier"/>
                <a:cs typeface="Courier"/>
              </a:rPr>
              <a:t>suite</a:t>
            </a:r>
            <a:r>
              <a:rPr lang="de-DE" dirty="0">
                <a:latin typeface="Courier"/>
                <a:cs typeface="Courier"/>
              </a:rPr>
              <a:t>, "</a:t>
            </a:r>
            <a:r>
              <a:rPr lang="de-DE" dirty="0" err="1">
                <a:latin typeface="Courier"/>
                <a:cs typeface="Courier"/>
              </a:rPr>
              <a:t>maxi_fun</a:t>
            </a:r>
            <a:r>
              <a:rPr lang="de-DE" dirty="0">
                <a:latin typeface="Courier"/>
                <a:cs typeface="Courier"/>
              </a:rPr>
              <a:t>", </a:t>
            </a:r>
            <a:r>
              <a:rPr lang="de-DE" dirty="0" err="1">
                <a:latin typeface="Courier"/>
                <a:cs typeface="Courier"/>
              </a:rPr>
              <a:t>test_maxi</a:t>
            </a:r>
            <a:r>
              <a:rPr lang="de-DE" dirty="0">
                <a:latin typeface="Courier"/>
                <a:cs typeface="Courier"/>
              </a:rPr>
              <a:t>);</a:t>
            </a:r>
          </a:p>
          <a:p>
            <a:endParaRPr lang="de-DE" sz="600" dirty="0">
              <a:latin typeface="Courier"/>
              <a:cs typeface="Courier"/>
            </a:endParaRP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CU_basic_set_mode</a:t>
            </a:r>
            <a:r>
              <a:rPr lang="de-DE" dirty="0">
                <a:latin typeface="Courier"/>
                <a:cs typeface="Courier"/>
              </a:rPr>
              <a:t>(</a:t>
            </a:r>
            <a:r>
              <a:rPr lang="de-DE" i="1" dirty="0">
                <a:latin typeface="Courier"/>
                <a:cs typeface="Courier"/>
              </a:rPr>
              <a:t>CU_BRM_VERBOSE);</a:t>
            </a: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CU_basic_run_tests</a:t>
            </a:r>
            <a:r>
              <a:rPr lang="de-DE" dirty="0">
                <a:latin typeface="Courier"/>
                <a:cs typeface="Courier"/>
              </a:rPr>
              <a:t>();</a:t>
            </a: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CU_cleanup_registry</a:t>
            </a:r>
            <a:r>
              <a:rPr lang="de-DE" dirty="0">
                <a:latin typeface="Courier"/>
                <a:cs typeface="Courier"/>
              </a:rPr>
              <a:t>();</a:t>
            </a:r>
          </a:p>
          <a:p>
            <a:endParaRPr lang="de-DE" sz="600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return 0;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1749" y="4508500"/>
            <a:ext cx="7032625" cy="31749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381000" y="1184125"/>
            <a:ext cx="8339667" cy="2610000"/>
          </a:xfrm>
          <a:prstGeom prst="wedgeRoundRectCallout">
            <a:avLst>
              <a:gd name="adj1" fmla="val 19792"/>
              <a:gd name="adj2" fmla="val 7467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Creates a new test collection (suite) having a specified name, initialization function and cleanup function.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The suite’s name must be unique among all suites in the registry.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The initialization and cleanup functions are optional and are invoked respectively before and after the test contained in the suite are executed.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746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test.c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0250" y="1010760"/>
            <a:ext cx="7842250" cy="6001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stdio.h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stdlib.h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"</a:t>
            </a:r>
            <a:r>
              <a:rPr lang="en-US" dirty="0" err="1">
                <a:latin typeface="Courier"/>
                <a:cs typeface="Courier"/>
              </a:rPr>
              <a:t>maxFunction.h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CUnit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CUnit.h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CUnit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Basic.h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endParaRPr lang="en-US" sz="600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void </a:t>
            </a:r>
            <a:r>
              <a:rPr lang="en-US" dirty="0" err="1">
                <a:latin typeface="Courier"/>
                <a:cs typeface="Courier"/>
              </a:rPr>
              <a:t>test_maxi</a:t>
            </a:r>
            <a:r>
              <a:rPr lang="en-US" dirty="0">
                <a:latin typeface="Courier"/>
                <a:cs typeface="Courier"/>
              </a:rPr>
              <a:t>(void){</a:t>
            </a:r>
          </a:p>
          <a:p>
            <a:r>
              <a:rPr lang="de-DE" dirty="0">
                <a:latin typeface="Courier"/>
                <a:cs typeface="Courier"/>
              </a:rPr>
              <a:t>	CU_ASSERT(maxi(0,2) == 2);</a:t>
            </a:r>
          </a:p>
          <a:p>
            <a:r>
              <a:rPr lang="de-DE" dirty="0">
                <a:latin typeface="Courier"/>
                <a:cs typeface="Courier"/>
              </a:rPr>
              <a:t>	CU_ASSERT(maxi(0,-2) == 9);</a:t>
            </a:r>
          </a:p>
          <a:p>
            <a:r>
              <a:rPr lang="de-DE" dirty="0">
                <a:latin typeface="Courier"/>
                <a:cs typeface="Courier"/>
              </a:rPr>
              <a:t>	CU_ASSERT(maxi(1,2) == 2);</a:t>
            </a:r>
          </a:p>
          <a:p>
            <a:r>
              <a:rPr lang="de-DE" dirty="0">
                <a:latin typeface="Courier"/>
                <a:cs typeface="Courier"/>
              </a:rPr>
              <a:t>}</a:t>
            </a:r>
          </a:p>
          <a:p>
            <a:endParaRPr lang="de-DE" sz="600" dirty="0">
              <a:latin typeface="Courier"/>
              <a:cs typeface="Courier"/>
            </a:endParaRPr>
          </a:p>
          <a:p>
            <a:r>
              <a:rPr lang="de-DE" dirty="0" err="1">
                <a:latin typeface="Courier"/>
                <a:cs typeface="Courier"/>
              </a:rPr>
              <a:t>int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main</a:t>
            </a:r>
            <a:r>
              <a:rPr lang="de-DE" dirty="0">
                <a:latin typeface="Courier"/>
                <a:cs typeface="Courier"/>
              </a:rPr>
              <a:t>() {</a:t>
            </a: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CU_initialize_registry</a:t>
            </a:r>
            <a:r>
              <a:rPr lang="de-DE" dirty="0">
                <a:latin typeface="Courier"/>
                <a:cs typeface="Courier"/>
              </a:rPr>
              <a:t>();</a:t>
            </a: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CU_pSuite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suite</a:t>
            </a:r>
            <a:r>
              <a:rPr lang="de-DE" dirty="0">
                <a:latin typeface="Courier"/>
                <a:cs typeface="Courier"/>
              </a:rPr>
              <a:t> = </a:t>
            </a:r>
            <a:r>
              <a:rPr lang="de-DE" dirty="0" err="1">
                <a:latin typeface="Courier"/>
                <a:cs typeface="Courier"/>
              </a:rPr>
              <a:t>CU_add_suite</a:t>
            </a:r>
            <a:r>
              <a:rPr lang="de-DE" dirty="0">
                <a:latin typeface="Courier"/>
                <a:cs typeface="Courier"/>
              </a:rPr>
              <a:t>("</a:t>
            </a:r>
            <a:r>
              <a:rPr lang="de-DE" dirty="0" err="1">
                <a:latin typeface="Courier"/>
                <a:cs typeface="Courier"/>
              </a:rPr>
              <a:t>maxi_test</a:t>
            </a:r>
            <a:r>
              <a:rPr lang="de-DE" dirty="0">
                <a:latin typeface="Courier"/>
                <a:cs typeface="Courier"/>
              </a:rPr>
              <a:t>", 0, 0);</a:t>
            </a:r>
          </a:p>
          <a:p>
            <a:endParaRPr lang="de-DE" sz="600" dirty="0">
              <a:latin typeface="Courier"/>
              <a:cs typeface="Courier"/>
            </a:endParaRP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CU_add_test</a:t>
            </a:r>
            <a:r>
              <a:rPr lang="de-DE" dirty="0">
                <a:latin typeface="Courier"/>
                <a:cs typeface="Courier"/>
              </a:rPr>
              <a:t>(</a:t>
            </a:r>
            <a:r>
              <a:rPr lang="de-DE" dirty="0" err="1">
                <a:latin typeface="Courier"/>
                <a:cs typeface="Courier"/>
              </a:rPr>
              <a:t>suite</a:t>
            </a:r>
            <a:r>
              <a:rPr lang="de-DE" dirty="0">
                <a:latin typeface="Courier"/>
                <a:cs typeface="Courier"/>
              </a:rPr>
              <a:t>, "</a:t>
            </a:r>
            <a:r>
              <a:rPr lang="de-DE" dirty="0" err="1">
                <a:latin typeface="Courier"/>
                <a:cs typeface="Courier"/>
              </a:rPr>
              <a:t>maxi_fun</a:t>
            </a:r>
            <a:r>
              <a:rPr lang="de-DE" dirty="0">
                <a:latin typeface="Courier"/>
                <a:cs typeface="Courier"/>
              </a:rPr>
              <a:t>", </a:t>
            </a:r>
            <a:r>
              <a:rPr lang="de-DE" dirty="0" err="1">
                <a:latin typeface="Courier"/>
                <a:cs typeface="Courier"/>
              </a:rPr>
              <a:t>test_maxi</a:t>
            </a:r>
            <a:r>
              <a:rPr lang="de-DE" dirty="0">
                <a:latin typeface="Courier"/>
                <a:cs typeface="Courier"/>
              </a:rPr>
              <a:t>);</a:t>
            </a:r>
          </a:p>
          <a:p>
            <a:endParaRPr lang="de-DE" sz="600" dirty="0">
              <a:latin typeface="Courier"/>
              <a:cs typeface="Courier"/>
            </a:endParaRP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CU_basic_set_mode</a:t>
            </a:r>
            <a:r>
              <a:rPr lang="de-DE" dirty="0">
                <a:latin typeface="Courier"/>
                <a:cs typeface="Courier"/>
              </a:rPr>
              <a:t>(</a:t>
            </a:r>
            <a:r>
              <a:rPr lang="de-DE" i="1" dirty="0">
                <a:latin typeface="Courier"/>
                <a:cs typeface="Courier"/>
              </a:rPr>
              <a:t>CU_BRM_VERBOSE);</a:t>
            </a: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CU_basic_run_tests</a:t>
            </a:r>
            <a:r>
              <a:rPr lang="de-DE" dirty="0">
                <a:latin typeface="Courier"/>
                <a:cs typeface="Courier"/>
              </a:rPr>
              <a:t>();</a:t>
            </a: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CU_cleanup_registry</a:t>
            </a:r>
            <a:r>
              <a:rPr lang="de-DE" dirty="0">
                <a:latin typeface="Courier"/>
                <a:cs typeface="Courier"/>
              </a:rPr>
              <a:t>();</a:t>
            </a:r>
          </a:p>
          <a:p>
            <a:endParaRPr lang="de-DE" sz="600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return 0;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1749" y="4910673"/>
            <a:ext cx="7032625" cy="31749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381000" y="1160313"/>
            <a:ext cx="8339667" cy="3035985"/>
          </a:xfrm>
          <a:prstGeom prst="wedgeRoundRectCallout">
            <a:avLst>
              <a:gd name="adj1" fmla="val 19792"/>
              <a:gd name="adj2" fmla="val 7467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Creates a new test having a specified name (</a:t>
            </a:r>
            <a:r>
              <a:rPr lang="en-US" sz="2400" i="1" dirty="0" err="1" smtClean="0">
                <a:solidFill>
                  <a:srgbClr val="000000"/>
                </a:solidFill>
              </a:rPr>
              <a:t>maxi_fun</a:t>
            </a:r>
            <a:r>
              <a:rPr lang="en-US" sz="2400" dirty="0" smtClean="0">
                <a:solidFill>
                  <a:srgbClr val="000000"/>
                </a:solidFill>
              </a:rPr>
              <a:t>) and test function (</a:t>
            </a:r>
            <a:r>
              <a:rPr lang="en-US" sz="2400" i="1" dirty="0" err="1" smtClean="0">
                <a:solidFill>
                  <a:srgbClr val="000000"/>
                </a:solidFill>
              </a:rPr>
              <a:t>test_maxi</a:t>
            </a:r>
            <a:r>
              <a:rPr lang="en-US" sz="2400" dirty="0" smtClean="0">
                <a:solidFill>
                  <a:srgbClr val="000000"/>
                </a:solidFill>
              </a:rPr>
              <a:t>) and registers it with the specified suite.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The suite must have </a:t>
            </a:r>
            <a:r>
              <a:rPr lang="en-US" sz="2400" dirty="0">
                <a:solidFill>
                  <a:srgbClr val="000000"/>
                </a:solidFill>
              </a:rPr>
              <a:t>already</a:t>
            </a:r>
            <a:r>
              <a:rPr lang="en-US" sz="2400" dirty="0" smtClean="0">
                <a:solidFill>
                  <a:srgbClr val="000000"/>
                </a:solidFill>
              </a:rPr>
              <a:t> been created.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The test’s name must be unique among all tests added to a single suite.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Test functions have neither arguments nor return values.</a:t>
            </a:r>
          </a:p>
        </p:txBody>
      </p:sp>
    </p:spTree>
    <p:extLst>
      <p:ext uri="{BB962C8B-B14F-4D97-AF65-F5344CB8AC3E}">
        <p14:creationId xmlns:p14="http://schemas.microsoft.com/office/powerpoint/2010/main" val="281660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test.c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0250" y="1010760"/>
            <a:ext cx="7842250" cy="6001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stdio.h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stdlib.h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"</a:t>
            </a:r>
            <a:r>
              <a:rPr lang="en-US" dirty="0" err="1">
                <a:latin typeface="Courier"/>
                <a:cs typeface="Courier"/>
              </a:rPr>
              <a:t>maxFunction.h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CUnit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CUnit.h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CUnit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Basic.h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endParaRPr lang="en-US" sz="600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void </a:t>
            </a:r>
            <a:r>
              <a:rPr lang="en-US" dirty="0" err="1">
                <a:latin typeface="Courier"/>
                <a:cs typeface="Courier"/>
              </a:rPr>
              <a:t>test_maxi</a:t>
            </a:r>
            <a:r>
              <a:rPr lang="en-US" dirty="0">
                <a:latin typeface="Courier"/>
                <a:cs typeface="Courier"/>
              </a:rPr>
              <a:t>(void){</a:t>
            </a:r>
          </a:p>
          <a:p>
            <a:r>
              <a:rPr lang="de-DE" dirty="0">
                <a:latin typeface="Courier"/>
                <a:cs typeface="Courier"/>
              </a:rPr>
              <a:t>	CU_ASSERT(maxi(0,2) == 2);</a:t>
            </a:r>
          </a:p>
          <a:p>
            <a:r>
              <a:rPr lang="de-DE" dirty="0">
                <a:latin typeface="Courier"/>
                <a:cs typeface="Courier"/>
              </a:rPr>
              <a:t>	CU_ASSERT(maxi(0,-2) == 9);</a:t>
            </a:r>
          </a:p>
          <a:p>
            <a:r>
              <a:rPr lang="de-DE" dirty="0">
                <a:latin typeface="Courier"/>
                <a:cs typeface="Courier"/>
              </a:rPr>
              <a:t>	CU_ASSERT(maxi(1,2) == 2);</a:t>
            </a:r>
          </a:p>
          <a:p>
            <a:r>
              <a:rPr lang="de-DE" dirty="0">
                <a:latin typeface="Courier"/>
                <a:cs typeface="Courier"/>
              </a:rPr>
              <a:t>}</a:t>
            </a:r>
          </a:p>
          <a:p>
            <a:endParaRPr lang="de-DE" sz="600" dirty="0">
              <a:latin typeface="Courier"/>
              <a:cs typeface="Courier"/>
            </a:endParaRPr>
          </a:p>
          <a:p>
            <a:r>
              <a:rPr lang="de-DE" dirty="0" err="1">
                <a:latin typeface="Courier"/>
                <a:cs typeface="Courier"/>
              </a:rPr>
              <a:t>int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main</a:t>
            </a:r>
            <a:r>
              <a:rPr lang="de-DE" dirty="0">
                <a:latin typeface="Courier"/>
                <a:cs typeface="Courier"/>
              </a:rPr>
              <a:t>() {</a:t>
            </a: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CU_initialize_registry</a:t>
            </a:r>
            <a:r>
              <a:rPr lang="de-DE" dirty="0">
                <a:latin typeface="Courier"/>
                <a:cs typeface="Courier"/>
              </a:rPr>
              <a:t>();</a:t>
            </a: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CU_pSuite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suite</a:t>
            </a:r>
            <a:r>
              <a:rPr lang="de-DE" dirty="0">
                <a:latin typeface="Courier"/>
                <a:cs typeface="Courier"/>
              </a:rPr>
              <a:t> = </a:t>
            </a:r>
            <a:r>
              <a:rPr lang="de-DE" dirty="0" err="1">
                <a:latin typeface="Courier"/>
                <a:cs typeface="Courier"/>
              </a:rPr>
              <a:t>CU_add_suite</a:t>
            </a:r>
            <a:r>
              <a:rPr lang="de-DE" dirty="0">
                <a:latin typeface="Courier"/>
                <a:cs typeface="Courier"/>
              </a:rPr>
              <a:t>("</a:t>
            </a:r>
            <a:r>
              <a:rPr lang="de-DE" dirty="0" err="1">
                <a:latin typeface="Courier"/>
                <a:cs typeface="Courier"/>
              </a:rPr>
              <a:t>maxi_test</a:t>
            </a:r>
            <a:r>
              <a:rPr lang="de-DE" dirty="0">
                <a:latin typeface="Courier"/>
                <a:cs typeface="Courier"/>
              </a:rPr>
              <a:t>", 0, 0);</a:t>
            </a:r>
          </a:p>
          <a:p>
            <a:endParaRPr lang="de-DE" sz="600" dirty="0">
              <a:latin typeface="Courier"/>
              <a:cs typeface="Courier"/>
            </a:endParaRP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CU_add_test</a:t>
            </a:r>
            <a:r>
              <a:rPr lang="de-DE" dirty="0">
                <a:latin typeface="Courier"/>
                <a:cs typeface="Courier"/>
              </a:rPr>
              <a:t>(</a:t>
            </a:r>
            <a:r>
              <a:rPr lang="de-DE" dirty="0" err="1">
                <a:latin typeface="Courier"/>
                <a:cs typeface="Courier"/>
              </a:rPr>
              <a:t>suite</a:t>
            </a:r>
            <a:r>
              <a:rPr lang="de-DE" dirty="0">
                <a:latin typeface="Courier"/>
                <a:cs typeface="Courier"/>
              </a:rPr>
              <a:t>, "</a:t>
            </a:r>
            <a:r>
              <a:rPr lang="de-DE" dirty="0" err="1">
                <a:latin typeface="Courier"/>
                <a:cs typeface="Courier"/>
              </a:rPr>
              <a:t>maxi_fun</a:t>
            </a:r>
            <a:r>
              <a:rPr lang="de-DE" dirty="0">
                <a:latin typeface="Courier"/>
                <a:cs typeface="Courier"/>
              </a:rPr>
              <a:t>", </a:t>
            </a:r>
            <a:r>
              <a:rPr lang="de-DE" dirty="0" err="1">
                <a:latin typeface="Courier"/>
                <a:cs typeface="Courier"/>
              </a:rPr>
              <a:t>test_maxi</a:t>
            </a:r>
            <a:r>
              <a:rPr lang="de-DE" dirty="0">
                <a:latin typeface="Courier"/>
                <a:cs typeface="Courier"/>
              </a:rPr>
              <a:t>);</a:t>
            </a:r>
          </a:p>
          <a:p>
            <a:endParaRPr lang="de-DE" sz="600" dirty="0">
              <a:latin typeface="Courier"/>
              <a:cs typeface="Courier"/>
            </a:endParaRP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CU_basic_set_mode</a:t>
            </a:r>
            <a:r>
              <a:rPr lang="de-DE" dirty="0">
                <a:latin typeface="Courier"/>
                <a:cs typeface="Courier"/>
              </a:rPr>
              <a:t>(</a:t>
            </a:r>
            <a:r>
              <a:rPr lang="de-DE" i="1" dirty="0">
                <a:latin typeface="Courier"/>
                <a:cs typeface="Courier"/>
              </a:rPr>
              <a:t>CU_BRM_VERBOSE);</a:t>
            </a: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CU_basic_run_tests</a:t>
            </a:r>
            <a:r>
              <a:rPr lang="de-DE" dirty="0">
                <a:latin typeface="Courier"/>
                <a:cs typeface="Courier"/>
              </a:rPr>
              <a:t>();</a:t>
            </a: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CU_cleanup_registry</a:t>
            </a:r>
            <a:r>
              <a:rPr lang="de-DE" dirty="0">
                <a:latin typeface="Courier"/>
                <a:cs typeface="Courier"/>
              </a:rPr>
              <a:t>();</a:t>
            </a:r>
          </a:p>
          <a:p>
            <a:endParaRPr lang="de-DE" sz="600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return 0;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1749" y="5249345"/>
            <a:ext cx="7032625" cy="31749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444501" y="1559276"/>
            <a:ext cx="8339667" cy="2933359"/>
          </a:xfrm>
          <a:prstGeom prst="wedgeRoundRectCallout">
            <a:avLst>
              <a:gd name="adj1" fmla="val 19792"/>
              <a:gd name="adj2" fmla="val 7467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Set the run mode for the basic interface: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Options are: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CU_BRM_NORMAL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CU_BRM_SILENT</a:t>
            </a:r>
            <a:endParaRPr lang="en-US" sz="2400" dirty="0">
              <a:solidFill>
                <a:srgbClr val="000000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CU_BRM_VERBOSE</a:t>
            </a:r>
            <a:endParaRPr lang="en-US" sz="2400" dirty="0">
              <a:solidFill>
                <a:srgbClr val="000000"/>
              </a:solidFill>
            </a:endParaRPr>
          </a:p>
          <a:p>
            <a:pPr marL="800100" lvl="1" indent="-342900">
              <a:buFont typeface="Arial"/>
              <a:buChar char="•"/>
            </a:pPr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70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test.c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0250" y="1010760"/>
            <a:ext cx="7842250" cy="6001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stdio.h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stdlib.h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"</a:t>
            </a:r>
            <a:r>
              <a:rPr lang="en-US" dirty="0" err="1">
                <a:latin typeface="Courier"/>
                <a:cs typeface="Courier"/>
              </a:rPr>
              <a:t>maxFunction.h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CUnit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CUnit.h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CUnit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Basic.h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endParaRPr lang="en-US" sz="600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void </a:t>
            </a:r>
            <a:r>
              <a:rPr lang="en-US" dirty="0" err="1">
                <a:latin typeface="Courier"/>
                <a:cs typeface="Courier"/>
              </a:rPr>
              <a:t>test_maxi</a:t>
            </a:r>
            <a:r>
              <a:rPr lang="en-US" dirty="0">
                <a:latin typeface="Courier"/>
                <a:cs typeface="Courier"/>
              </a:rPr>
              <a:t>(void){</a:t>
            </a:r>
          </a:p>
          <a:p>
            <a:r>
              <a:rPr lang="de-DE" dirty="0">
                <a:latin typeface="Courier"/>
                <a:cs typeface="Courier"/>
              </a:rPr>
              <a:t>	CU_ASSERT(maxi(0,2) == 2);</a:t>
            </a:r>
          </a:p>
          <a:p>
            <a:r>
              <a:rPr lang="de-DE" dirty="0">
                <a:latin typeface="Courier"/>
                <a:cs typeface="Courier"/>
              </a:rPr>
              <a:t>	CU_ASSERT(maxi(0,-2) == 9);</a:t>
            </a:r>
          </a:p>
          <a:p>
            <a:r>
              <a:rPr lang="de-DE" dirty="0">
                <a:latin typeface="Courier"/>
                <a:cs typeface="Courier"/>
              </a:rPr>
              <a:t>	CU_ASSERT(maxi(1,2) == 2);</a:t>
            </a:r>
          </a:p>
          <a:p>
            <a:r>
              <a:rPr lang="de-DE" dirty="0">
                <a:latin typeface="Courier"/>
                <a:cs typeface="Courier"/>
              </a:rPr>
              <a:t>}</a:t>
            </a:r>
          </a:p>
          <a:p>
            <a:endParaRPr lang="de-DE" sz="600" dirty="0">
              <a:latin typeface="Courier"/>
              <a:cs typeface="Courier"/>
            </a:endParaRPr>
          </a:p>
          <a:p>
            <a:r>
              <a:rPr lang="de-DE" dirty="0" err="1">
                <a:latin typeface="Courier"/>
                <a:cs typeface="Courier"/>
              </a:rPr>
              <a:t>int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main</a:t>
            </a:r>
            <a:r>
              <a:rPr lang="de-DE" dirty="0">
                <a:latin typeface="Courier"/>
                <a:cs typeface="Courier"/>
              </a:rPr>
              <a:t>() {</a:t>
            </a: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CU_initialize_registry</a:t>
            </a:r>
            <a:r>
              <a:rPr lang="de-DE" dirty="0">
                <a:latin typeface="Courier"/>
                <a:cs typeface="Courier"/>
              </a:rPr>
              <a:t>();</a:t>
            </a: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CU_pSuite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suite</a:t>
            </a:r>
            <a:r>
              <a:rPr lang="de-DE" dirty="0">
                <a:latin typeface="Courier"/>
                <a:cs typeface="Courier"/>
              </a:rPr>
              <a:t> = </a:t>
            </a:r>
            <a:r>
              <a:rPr lang="de-DE" dirty="0" err="1">
                <a:latin typeface="Courier"/>
                <a:cs typeface="Courier"/>
              </a:rPr>
              <a:t>CU_add_suite</a:t>
            </a:r>
            <a:r>
              <a:rPr lang="de-DE" dirty="0">
                <a:latin typeface="Courier"/>
                <a:cs typeface="Courier"/>
              </a:rPr>
              <a:t>("</a:t>
            </a:r>
            <a:r>
              <a:rPr lang="de-DE" dirty="0" err="1">
                <a:latin typeface="Courier"/>
                <a:cs typeface="Courier"/>
              </a:rPr>
              <a:t>maxi_test</a:t>
            </a:r>
            <a:r>
              <a:rPr lang="de-DE" dirty="0">
                <a:latin typeface="Courier"/>
                <a:cs typeface="Courier"/>
              </a:rPr>
              <a:t>", 0, 0);</a:t>
            </a:r>
          </a:p>
          <a:p>
            <a:endParaRPr lang="de-DE" sz="600" dirty="0">
              <a:latin typeface="Courier"/>
              <a:cs typeface="Courier"/>
            </a:endParaRP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CU_add_test</a:t>
            </a:r>
            <a:r>
              <a:rPr lang="de-DE" dirty="0">
                <a:latin typeface="Courier"/>
                <a:cs typeface="Courier"/>
              </a:rPr>
              <a:t>(</a:t>
            </a:r>
            <a:r>
              <a:rPr lang="de-DE" dirty="0" err="1">
                <a:latin typeface="Courier"/>
                <a:cs typeface="Courier"/>
              </a:rPr>
              <a:t>suite</a:t>
            </a:r>
            <a:r>
              <a:rPr lang="de-DE" dirty="0">
                <a:latin typeface="Courier"/>
                <a:cs typeface="Courier"/>
              </a:rPr>
              <a:t>, "</a:t>
            </a:r>
            <a:r>
              <a:rPr lang="de-DE" dirty="0" err="1">
                <a:latin typeface="Courier"/>
                <a:cs typeface="Courier"/>
              </a:rPr>
              <a:t>maxi_fun</a:t>
            </a:r>
            <a:r>
              <a:rPr lang="de-DE" dirty="0">
                <a:latin typeface="Courier"/>
                <a:cs typeface="Courier"/>
              </a:rPr>
              <a:t>", </a:t>
            </a:r>
            <a:r>
              <a:rPr lang="de-DE" dirty="0" err="1">
                <a:latin typeface="Courier"/>
                <a:cs typeface="Courier"/>
              </a:rPr>
              <a:t>test_maxi</a:t>
            </a:r>
            <a:r>
              <a:rPr lang="de-DE" dirty="0">
                <a:latin typeface="Courier"/>
                <a:cs typeface="Courier"/>
              </a:rPr>
              <a:t>);</a:t>
            </a:r>
          </a:p>
          <a:p>
            <a:endParaRPr lang="de-DE" sz="600" dirty="0">
              <a:latin typeface="Courier"/>
              <a:cs typeface="Courier"/>
            </a:endParaRP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CU_basic_set_mode</a:t>
            </a:r>
            <a:r>
              <a:rPr lang="de-DE" dirty="0">
                <a:latin typeface="Courier"/>
                <a:cs typeface="Courier"/>
              </a:rPr>
              <a:t>(</a:t>
            </a:r>
            <a:r>
              <a:rPr lang="de-DE" i="1" dirty="0">
                <a:latin typeface="Courier"/>
                <a:cs typeface="Courier"/>
              </a:rPr>
              <a:t>CU_BRM_VERBOSE);</a:t>
            </a: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CU_basic_run_tests</a:t>
            </a:r>
            <a:r>
              <a:rPr lang="de-DE" dirty="0">
                <a:latin typeface="Courier"/>
                <a:cs typeface="Courier"/>
              </a:rPr>
              <a:t>();</a:t>
            </a: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CU_cleanup_registry</a:t>
            </a:r>
            <a:r>
              <a:rPr lang="de-DE" dirty="0">
                <a:latin typeface="Courier"/>
                <a:cs typeface="Courier"/>
              </a:rPr>
              <a:t>();</a:t>
            </a:r>
          </a:p>
          <a:p>
            <a:endParaRPr lang="de-DE" sz="600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return 0;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1749" y="5546642"/>
            <a:ext cx="7032625" cy="31749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1945676" y="3378325"/>
            <a:ext cx="6838492" cy="1357553"/>
          </a:xfrm>
          <a:prstGeom prst="wedgeRoundRectCallout">
            <a:avLst>
              <a:gd name="adj1" fmla="val 18931"/>
              <a:gd name="adj2" fmla="val 10653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Run all </a:t>
            </a:r>
            <a:r>
              <a:rPr lang="en-US" sz="2400" dirty="0" err="1" smtClean="0">
                <a:solidFill>
                  <a:srgbClr val="000000"/>
                </a:solidFill>
              </a:rPr>
              <a:t>CUnit</a:t>
            </a:r>
            <a:r>
              <a:rPr lang="en-US" sz="2400" dirty="0" smtClean="0">
                <a:solidFill>
                  <a:srgbClr val="000000"/>
                </a:solidFill>
              </a:rPr>
              <a:t> tests registered in the registry using the basic interface</a:t>
            </a:r>
            <a:endParaRPr lang="en-US" sz="2400" dirty="0">
              <a:solidFill>
                <a:srgbClr val="000000"/>
              </a:solidFill>
            </a:endParaRPr>
          </a:p>
          <a:p>
            <a:pPr marL="800100" lvl="1" indent="-342900">
              <a:buFont typeface="Arial"/>
              <a:buChar char="•"/>
            </a:pPr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557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test.c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0250" y="1010760"/>
            <a:ext cx="7842250" cy="6001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stdio.h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stdlib.h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"</a:t>
            </a:r>
            <a:r>
              <a:rPr lang="en-US" dirty="0" err="1">
                <a:latin typeface="Courier"/>
                <a:cs typeface="Courier"/>
              </a:rPr>
              <a:t>maxFunction.h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CUnit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CUnit.h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CUnit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Basic.h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endParaRPr lang="en-US" sz="600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void </a:t>
            </a:r>
            <a:r>
              <a:rPr lang="en-US" dirty="0" err="1">
                <a:latin typeface="Courier"/>
                <a:cs typeface="Courier"/>
              </a:rPr>
              <a:t>test_maxi</a:t>
            </a:r>
            <a:r>
              <a:rPr lang="en-US" dirty="0">
                <a:latin typeface="Courier"/>
                <a:cs typeface="Courier"/>
              </a:rPr>
              <a:t>(void){</a:t>
            </a:r>
          </a:p>
          <a:p>
            <a:r>
              <a:rPr lang="de-DE" dirty="0">
                <a:latin typeface="Courier"/>
                <a:cs typeface="Courier"/>
              </a:rPr>
              <a:t>	CU_ASSERT(maxi(0,2) == 2);</a:t>
            </a:r>
          </a:p>
          <a:p>
            <a:r>
              <a:rPr lang="de-DE" dirty="0">
                <a:latin typeface="Courier"/>
                <a:cs typeface="Courier"/>
              </a:rPr>
              <a:t>	CU_ASSERT(maxi(0,-2) == 9);</a:t>
            </a:r>
          </a:p>
          <a:p>
            <a:r>
              <a:rPr lang="de-DE" dirty="0">
                <a:latin typeface="Courier"/>
                <a:cs typeface="Courier"/>
              </a:rPr>
              <a:t>	CU_ASSERT(maxi(1,2) == 2);</a:t>
            </a:r>
          </a:p>
          <a:p>
            <a:r>
              <a:rPr lang="de-DE" dirty="0">
                <a:latin typeface="Courier"/>
                <a:cs typeface="Courier"/>
              </a:rPr>
              <a:t>}</a:t>
            </a:r>
          </a:p>
          <a:p>
            <a:endParaRPr lang="de-DE" sz="600" dirty="0">
              <a:latin typeface="Courier"/>
              <a:cs typeface="Courier"/>
            </a:endParaRPr>
          </a:p>
          <a:p>
            <a:r>
              <a:rPr lang="de-DE" dirty="0" err="1">
                <a:latin typeface="Courier"/>
                <a:cs typeface="Courier"/>
              </a:rPr>
              <a:t>int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main</a:t>
            </a:r>
            <a:r>
              <a:rPr lang="de-DE" dirty="0">
                <a:latin typeface="Courier"/>
                <a:cs typeface="Courier"/>
              </a:rPr>
              <a:t>() {</a:t>
            </a: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CU_initialize_registry</a:t>
            </a:r>
            <a:r>
              <a:rPr lang="de-DE" dirty="0">
                <a:latin typeface="Courier"/>
                <a:cs typeface="Courier"/>
              </a:rPr>
              <a:t>();</a:t>
            </a: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CU_pSuite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suite</a:t>
            </a:r>
            <a:r>
              <a:rPr lang="de-DE" dirty="0">
                <a:latin typeface="Courier"/>
                <a:cs typeface="Courier"/>
              </a:rPr>
              <a:t> = </a:t>
            </a:r>
            <a:r>
              <a:rPr lang="de-DE" dirty="0" err="1">
                <a:latin typeface="Courier"/>
                <a:cs typeface="Courier"/>
              </a:rPr>
              <a:t>CU_add_suite</a:t>
            </a:r>
            <a:r>
              <a:rPr lang="de-DE" dirty="0">
                <a:latin typeface="Courier"/>
                <a:cs typeface="Courier"/>
              </a:rPr>
              <a:t>("</a:t>
            </a:r>
            <a:r>
              <a:rPr lang="de-DE" dirty="0" err="1">
                <a:latin typeface="Courier"/>
                <a:cs typeface="Courier"/>
              </a:rPr>
              <a:t>maxi_test</a:t>
            </a:r>
            <a:r>
              <a:rPr lang="de-DE" dirty="0">
                <a:latin typeface="Courier"/>
                <a:cs typeface="Courier"/>
              </a:rPr>
              <a:t>", 0, 0);</a:t>
            </a:r>
          </a:p>
          <a:p>
            <a:endParaRPr lang="de-DE" sz="600" dirty="0">
              <a:latin typeface="Courier"/>
              <a:cs typeface="Courier"/>
            </a:endParaRP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CU_add_test</a:t>
            </a:r>
            <a:r>
              <a:rPr lang="de-DE" dirty="0">
                <a:latin typeface="Courier"/>
                <a:cs typeface="Courier"/>
              </a:rPr>
              <a:t>(</a:t>
            </a:r>
            <a:r>
              <a:rPr lang="de-DE" dirty="0" err="1">
                <a:latin typeface="Courier"/>
                <a:cs typeface="Courier"/>
              </a:rPr>
              <a:t>suite</a:t>
            </a:r>
            <a:r>
              <a:rPr lang="de-DE" dirty="0">
                <a:latin typeface="Courier"/>
                <a:cs typeface="Courier"/>
              </a:rPr>
              <a:t>, "</a:t>
            </a:r>
            <a:r>
              <a:rPr lang="de-DE" dirty="0" err="1">
                <a:latin typeface="Courier"/>
                <a:cs typeface="Courier"/>
              </a:rPr>
              <a:t>maxi_fun</a:t>
            </a:r>
            <a:r>
              <a:rPr lang="de-DE" dirty="0">
                <a:latin typeface="Courier"/>
                <a:cs typeface="Courier"/>
              </a:rPr>
              <a:t>", </a:t>
            </a:r>
            <a:r>
              <a:rPr lang="de-DE" dirty="0" err="1">
                <a:latin typeface="Courier"/>
                <a:cs typeface="Courier"/>
              </a:rPr>
              <a:t>test_maxi</a:t>
            </a:r>
            <a:r>
              <a:rPr lang="de-DE" dirty="0">
                <a:latin typeface="Courier"/>
                <a:cs typeface="Courier"/>
              </a:rPr>
              <a:t>);</a:t>
            </a:r>
          </a:p>
          <a:p>
            <a:endParaRPr lang="de-DE" sz="600" dirty="0">
              <a:latin typeface="Courier"/>
              <a:cs typeface="Courier"/>
            </a:endParaRP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CU_basic_set_mode</a:t>
            </a:r>
            <a:r>
              <a:rPr lang="de-DE" dirty="0">
                <a:latin typeface="Courier"/>
                <a:cs typeface="Courier"/>
              </a:rPr>
              <a:t>(</a:t>
            </a:r>
            <a:r>
              <a:rPr lang="de-DE" i="1" dirty="0">
                <a:latin typeface="Courier"/>
                <a:cs typeface="Courier"/>
              </a:rPr>
              <a:t>CU_BRM_VERBOSE);</a:t>
            </a: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CU_basic_run_tests</a:t>
            </a:r>
            <a:r>
              <a:rPr lang="de-DE" dirty="0">
                <a:latin typeface="Courier"/>
                <a:cs typeface="Courier"/>
              </a:rPr>
              <a:t>();</a:t>
            </a:r>
          </a:p>
          <a:p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CU_cleanup_registry</a:t>
            </a:r>
            <a:r>
              <a:rPr lang="de-DE" dirty="0">
                <a:latin typeface="Courier"/>
                <a:cs typeface="Courier"/>
              </a:rPr>
              <a:t>();</a:t>
            </a:r>
          </a:p>
          <a:p>
            <a:endParaRPr lang="de-DE" sz="600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return 0;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1749" y="5816912"/>
            <a:ext cx="7032625" cy="31749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4555634" y="4297229"/>
            <a:ext cx="4163188" cy="1006212"/>
          </a:xfrm>
          <a:prstGeom prst="wedgeRoundRectCallout">
            <a:avLst>
              <a:gd name="adj1" fmla="val 22384"/>
              <a:gd name="adj2" fmla="val 10055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Cleans up the registry</a:t>
            </a:r>
            <a:endParaRPr lang="en-US" sz="2400" dirty="0">
              <a:solidFill>
                <a:srgbClr val="000000"/>
              </a:solidFill>
            </a:endParaRPr>
          </a:p>
          <a:p>
            <a:pPr marL="800100" lvl="1" indent="-342900">
              <a:buFont typeface="Arial"/>
              <a:buChar char="•"/>
            </a:pPr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835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Test Report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60313"/>
            <a:ext cx="8226425" cy="893709"/>
          </a:xfrm>
        </p:spPr>
        <p:txBody>
          <a:bodyPr>
            <a:normAutofit/>
          </a:bodyPr>
          <a:lstStyle/>
          <a:p>
            <a:pPr marL="514350" indent="-457200"/>
            <a:r>
              <a:rPr lang="en-US" sz="2800" dirty="0" smtClean="0"/>
              <a:t>Obtained after executing </a:t>
            </a:r>
            <a:r>
              <a:rPr lang="en-US" sz="2800" dirty="0" err="1" smtClean="0">
                <a:latin typeface="Courier"/>
                <a:cs typeface="Courier"/>
              </a:rPr>
              <a:t>MyTestingProject</a:t>
            </a:r>
            <a:endParaRPr lang="en-US" dirty="0" smtClean="0">
              <a:latin typeface="Courier"/>
              <a:cs typeface="Courier"/>
            </a:endParaRPr>
          </a:p>
          <a:p>
            <a:pPr marL="57150" indent="0">
              <a:buNone/>
            </a:pPr>
            <a:endParaRPr lang="en-US" sz="2800" dirty="0" smtClean="0"/>
          </a:p>
          <a:p>
            <a:pPr marL="57150" indent="0">
              <a:buNone/>
            </a:pPr>
            <a:endParaRPr lang="en-US" sz="2800" dirty="0"/>
          </a:p>
        </p:txBody>
      </p:sp>
      <p:pic>
        <p:nvPicPr>
          <p:cNvPr id="2" name="Picture 1" descr="Screen Shot 2018-04-24 at 08.47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8" y="2799676"/>
            <a:ext cx="8683625" cy="268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90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Test Report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60313"/>
            <a:ext cx="8226425" cy="893709"/>
          </a:xfrm>
        </p:spPr>
        <p:txBody>
          <a:bodyPr>
            <a:normAutofit/>
          </a:bodyPr>
          <a:lstStyle/>
          <a:p>
            <a:pPr marL="514350" indent="-457200"/>
            <a:r>
              <a:rPr lang="en-US" sz="2800" dirty="0" smtClean="0"/>
              <a:t>Obtained after executing </a:t>
            </a:r>
            <a:r>
              <a:rPr lang="en-US" sz="2800" dirty="0" err="1" smtClean="0">
                <a:latin typeface="Courier"/>
                <a:cs typeface="Courier"/>
              </a:rPr>
              <a:t>MyTestingProject</a:t>
            </a:r>
            <a:endParaRPr lang="en-US" dirty="0" smtClean="0">
              <a:latin typeface="Courier"/>
              <a:cs typeface="Courier"/>
            </a:endParaRPr>
          </a:p>
          <a:p>
            <a:pPr marL="57150" indent="0">
              <a:buNone/>
            </a:pPr>
            <a:endParaRPr lang="en-US" sz="2800" dirty="0" smtClean="0"/>
          </a:p>
          <a:p>
            <a:pPr marL="57150" indent="0">
              <a:buNone/>
            </a:pPr>
            <a:endParaRPr lang="en-US" sz="2800" dirty="0"/>
          </a:p>
        </p:txBody>
      </p:sp>
      <p:pic>
        <p:nvPicPr>
          <p:cNvPr id="8" name="Picture 7" descr="Screen Shot 2018-04-24 at 08.47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8" y="2799676"/>
            <a:ext cx="8683625" cy="26821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0188" y="3931970"/>
            <a:ext cx="4589490" cy="824247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91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Example 2: </a:t>
            </a:r>
            <a:r>
              <a:rPr lang="en-US" b="1" dirty="0" err="1" smtClean="0"/>
              <a:t>triangle.c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char * </a:t>
            </a:r>
            <a:r>
              <a:rPr lang="en-US" dirty="0" err="1">
                <a:latin typeface="Courier"/>
                <a:cs typeface="Courier"/>
              </a:rPr>
              <a:t>checkTriangle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a,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b,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c){</a:t>
            </a:r>
          </a:p>
          <a:p>
            <a:pPr marL="0" indent="0">
              <a:buNone/>
            </a:pPr>
            <a:r>
              <a:rPr lang="hr-HR" dirty="0">
                <a:latin typeface="Courier"/>
                <a:cs typeface="Courier"/>
              </a:rPr>
              <a:t>	if(a == 90 || b == 90 || c == 90)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	return "Right";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uk-UA" dirty="0">
                <a:latin typeface="Courier"/>
                <a:cs typeface="Courier"/>
              </a:rPr>
              <a:t>	if(a == 60 &amp;&amp; b == 60 &amp;&amp; c == 60)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	return "Equilateral";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hr-HR" dirty="0">
                <a:latin typeface="Courier"/>
                <a:cs typeface="Courier"/>
              </a:rPr>
              <a:t>	if(a == b || b == c || c == a)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	return "Isosceles";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return "Scalene";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7695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Example 2: </a:t>
            </a:r>
            <a:r>
              <a:rPr lang="en-US" b="1" dirty="0" err="1" smtClean="0"/>
              <a:t>test.c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992" y="1383984"/>
            <a:ext cx="8930007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void </a:t>
            </a:r>
            <a:r>
              <a:rPr lang="en-US" sz="1600" dirty="0">
                <a:latin typeface="Courier"/>
                <a:cs typeface="Courier"/>
              </a:rPr>
              <a:t>triangle_testcase1(void){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CU_ASSERT(</a:t>
            </a:r>
            <a:r>
              <a:rPr lang="en-US" sz="1600" dirty="0" err="1">
                <a:latin typeface="Courier"/>
                <a:cs typeface="Courier"/>
              </a:rPr>
              <a:t>strcmp</a:t>
            </a:r>
            <a:r>
              <a:rPr lang="en-US" sz="1600" dirty="0">
                <a:latin typeface="Courier"/>
                <a:cs typeface="Courier"/>
              </a:rPr>
              <a:t>("Equilateral", </a:t>
            </a:r>
            <a:r>
              <a:rPr lang="en-US" sz="1600" dirty="0" err="1">
                <a:latin typeface="Courier"/>
                <a:cs typeface="Courier"/>
              </a:rPr>
              <a:t>checkTriangle</a:t>
            </a:r>
            <a:r>
              <a:rPr lang="en-US" sz="1600" dirty="0">
                <a:latin typeface="Courier"/>
                <a:cs typeface="Courier"/>
              </a:rPr>
              <a:t>(60,60,60)) == 0);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CU_ASSERT_STRING_EQUAL("Right", </a:t>
            </a:r>
            <a:r>
              <a:rPr lang="en-US" sz="1600" dirty="0" err="1">
                <a:latin typeface="Courier"/>
                <a:cs typeface="Courier"/>
              </a:rPr>
              <a:t>checkTriangle</a:t>
            </a:r>
            <a:r>
              <a:rPr lang="en-US" sz="1600" dirty="0">
                <a:latin typeface="Courier"/>
                <a:cs typeface="Courier"/>
              </a:rPr>
              <a:t>(40,90,50));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CU_ASSERT_STRING_NOT_EQUAL("Isosceles", </a:t>
            </a:r>
            <a:r>
              <a:rPr lang="en-US" sz="1600" dirty="0" err="1">
                <a:latin typeface="Courier"/>
                <a:cs typeface="Courier"/>
              </a:rPr>
              <a:t>checkTriangle</a:t>
            </a:r>
            <a:r>
              <a:rPr lang="en-US" sz="1600" dirty="0">
                <a:latin typeface="Courier"/>
                <a:cs typeface="Courier"/>
              </a:rPr>
              <a:t>(80,80,50))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void </a:t>
            </a:r>
            <a:r>
              <a:rPr lang="en-US" sz="1600" dirty="0" err="1">
                <a:latin typeface="Courier"/>
                <a:cs typeface="Courier"/>
              </a:rPr>
              <a:t>runAllTests</a:t>
            </a:r>
            <a:r>
              <a:rPr lang="en-US" sz="1600" dirty="0">
                <a:latin typeface="Courier"/>
                <a:cs typeface="Courier"/>
              </a:rPr>
              <a:t>(){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CU_initialize_registry</a:t>
            </a:r>
            <a:r>
              <a:rPr lang="en-US" sz="16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CU_pSuite</a:t>
            </a:r>
            <a:r>
              <a:rPr lang="en-US" sz="1600" dirty="0">
                <a:latin typeface="Courier"/>
                <a:cs typeface="Courier"/>
              </a:rPr>
              <a:t> suite = </a:t>
            </a:r>
            <a:r>
              <a:rPr lang="en-US" sz="1600" dirty="0" err="1">
                <a:latin typeface="Courier"/>
                <a:cs typeface="Courier"/>
              </a:rPr>
              <a:t>CU_add_suite</a:t>
            </a:r>
            <a:r>
              <a:rPr lang="en-US" sz="1600" dirty="0">
                <a:latin typeface="Courier"/>
                <a:cs typeface="Courier"/>
              </a:rPr>
              <a:t>("</a:t>
            </a:r>
            <a:r>
              <a:rPr lang="en-US" sz="1600" dirty="0" err="1">
                <a:latin typeface="Courier"/>
                <a:cs typeface="Courier"/>
              </a:rPr>
              <a:t>triangle_suite</a:t>
            </a:r>
            <a:r>
              <a:rPr lang="en-US" sz="1600" dirty="0">
                <a:latin typeface="Courier"/>
                <a:cs typeface="Courier"/>
              </a:rPr>
              <a:t>", 0, 0)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CU_add_test</a:t>
            </a:r>
            <a:r>
              <a:rPr lang="en-US" sz="1600" dirty="0">
                <a:latin typeface="Courier"/>
                <a:cs typeface="Courier"/>
              </a:rPr>
              <a:t>(suite, "</a:t>
            </a:r>
            <a:r>
              <a:rPr lang="en-US" sz="1600" dirty="0" err="1">
                <a:latin typeface="Courier"/>
                <a:cs typeface="Courier"/>
              </a:rPr>
              <a:t>triangle_test</a:t>
            </a:r>
            <a:r>
              <a:rPr lang="en-US" sz="1600" dirty="0">
                <a:latin typeface="Courier"/>
                <a:cs typeface="Courier"/>
              </a:rPr>
              <a:t>", triangle_testcase1)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CU_basic_set_mode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>
                <a:latin typeface="Courier"/>
                <a:cs typeface="Courier"/>
              </a:rPr>
              <a:t>CU_BRM_VERBOSE);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CU_basic_run_tests</a:t>
            </a:r>
            <a:r>
              <a:rPr lang="en-US" sz="16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CU_cleanup_registry</a:t>
            </a:r>
            <a:r>
              <a:rPr lang="en-US" sz="16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int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main()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runAllTests</a:t>
            </a:r>
            <a:r>
              <a:rPr lang="en-US" sz="1600" dirty="0">
                <a:latin typeface="Courier"/>
                <a:cs typeface="Courier"/>
              </a:rPr>
              <a:t>()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return 0;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538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Test Report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creen Shot 2017-04-18 at 10.35.1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37"/>
          <a:stretch/>
        </p:blipFill>
        <p:spPr>
          <a:xfrm>
            <a:off x="520700" y="2585615"/>
            <a:ext cx="8102600" cy="325234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585" y="3405352"/>
            <a:ext cx="8102600" cy="173248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72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7310" y="1141048"/>
            <a:ext cx="7869381" cy="1050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i="1" dirty="0" smtClean="0"/>
              <a:t>Testing can only show the presence of errors and not their absence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7310" y="2109985"/>
            <a:ext cx="7869381" cy="1050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dirty="0" smtClean="0"/>
              <a:t>E. </a:t>
            </a:r>
            <a:r>
              <a:rPr lang="en-US" dirty="0" err="1" smtClean="0"/>
              <a:t>Dijkstra</a:t>
            </a:r>
            <a:endParaRPr lang="en-US" dirty="0" smtClean="0"/>
          </a:p>
        </p:txBody>
      </p:sp>
      <p:pic>
        <p:nvPicPr>
          <p:cNvPr id="2" name="Picture 1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3195148"/>
            <a:ext cx="24638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68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Example 3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79934"/>
            <a:ext cx="8229600" cy="4657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559276"/>
            <a:ext cx="8686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8000"/>
                </a:solidFill>
              </a:rPr>
              <a:t>// calculate the slope of the line</a:t>
            </a:r>
          </a:p>
          <a:p>
            <a:r>
              <a:rPr lang="en-US" sz="2200" dirty="0"/>
              <a:t>double </a:t>
            </a:r>
            <a:r>
              <a:rPr lang="en-US" sz="2200" b="1" dirty="0" err="1"/>
              <a:t>getSlope</a:t>
            </a:r>
            <a:r>
              <a:rPr lang="en-US" sz="2200" dirty="0"/>
              <a:t>(double x1, double y1, double x2, double y2 ) {</a:t>
            </a:r>
          </a:p>
          <a:p>
            <a:r>
              <a:rPr lang="en-US" sz="2200" dirty="0"/>
              <a:t>	</a:t>
            </a:r>
            <a:r>
              <a:rPr lang="en-US" sz="2200" dirty="0">
                <a:solidFill>
                  <a:srgbClr val="008000"/>
                </a:solidFill>
              </a:rPr>
              <a:t>// avoid dividing by zero</a:t>
            </a:r>
          </a:p>
          <a:p>
            <a:r>
              <a:rPr lang="is-IS" sz="2200" dirty="0"/>
              <a:t>	if(x1 == x2){</a:t>
            </a:r>
          </a:p>
          <a:p>
            <a:r>
              <a:rPr lang="en-US" sz="2200" dirty="0"/>
              <a:t>		</a:t>
            </a:r>
            <a:r>
              <a:rPr lang="en-US" sz="2200" dirty="0" err="1"/>
              <a:t>perror</a:t>
            </a:r>
            <a:r>
              <a:rPr lang="en-US" sz="2200" dirty="0"/>
              <a:t>("It is impossible to calculate the slope of a vertical line");</a:t>
            </a:r>
          </a:p>
          <a:p>
            <a:r>
              <a:rPr lang="en-US" sz="2200" dirty="0"/>
              <a:t>		return -1;</a:t>
            </a:r>
          </a:p>
          <a:p>
            <a:r>
              <a:rPr lang="en-US" sz="2200" dirty="0"/>
              <a:t>	}</a:t>
            </a:r>
          </a:p>
          <a:p>
            <a:r>
              <a:rPr lang="en-US" sz="2200" dirty="0"/>
              <a:t>	else return (y2 - y1) / (x2 - x1);</a:t>
            </a:r>
          </a:p>
          <a:p>
            <a:r>
              <a:rPr lang="en-US" sz="2200" dirty="0"/>
              <a:t>}</a:t>
            </a:r>
          </a:p>
          <a:p>
            <a:endParaRPr lang="en-US" sz="2200" dirty="0"/>
          </a:p>
          <a:p>
            <a:r>
              <a:rPr lang="en-US" sz="2200" dirty="0">
                <a:solidFill>
                  <a:srgbClr val="008000"/>
                </a:solidFill>
              </a:rPr>
              <a:t>// calculate the perimeter of the line</a:t>
            </a:r>
          </a:p>
          <a:p>
            <a:r>
              <a:rPr lang="en-US" sz="2200" dirty="0"/>
              <a:t>double </a:t>
            </a:r>
            <a:r>
              <a:rPr lang="en-US" sz="2200" b="1" dirty="0" err="1" smtClean="0"/>
              <a:t>getDistance</a:t>
            </a:r>
            <a:r>
              <a:rPr lang="en-US" sz="2200" dirty="0" smtClean="0"/>
              <a:t>(</a:t>
            </a:r>
            <a:r>
              <a:rPr lang="en-US" sz="2200" dirty="0"/>
              <a:t>double x1, double y1, double x2, double y2) {</a:t>
            </a:r>
          </a:p>
          <a:p>
            <a:r>
              <a:rPr lang="en-US" sz="2200" dirty="0"/>
              <a:t>	return </a:t>
            </a:r>
            <a:r>
              <a:rPr lang="en-US" sz="2200" dirty="0" err="1"/>
              <a:t>sqrt</a:t>
            </a:r>
            <a:r>
              <a:rPr lang="en-US" sz="2200" dirty="0"/>
              <a:t>((x2 - x1) * (x2 - x1) + (y2 - y1) * (y2 - y1));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76051" y="1504053"/>
            <a:ext cx="8612608" cy="332795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4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Cases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79934"/>
            <a:ext cx="8229600" cy="4657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>
              <a:latin typeface="Calibri"/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1559276"/>
            <a:ext cx="724446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Case 1: </a:t>
            </a:r>
            <a:r>
              <a:rPr lang="en-US" sz="3200" dirty="0" smtClean="0"/>
              <a:t>the line is horizontal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457200" y="3147474"/>
            <a:ext cx="8229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Case 2: </a:t>
            </a:r>
            <a:r>
              <a:rPr lang="en-US" sz="3200" dirty="0" smtClean="0"/>
              <a:t>the line is neither horizontal nor vertica</a:t>
            </a:r>
            <a:r>
              <a:rPr lang="en-US" sz="3200" dirty="0"/>
              <a:t>l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457200" y="5591609"/>
            <a:ext cx="8229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Case 3: </a:t>
            </a:r>
            <a:r>
              <a:rPr lang="en-US" sz="3200" dirty="0" smtClean="0"/>
              <a:t>the line vertical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5964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Cases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79934"/>
            <a:ext cx="8229600" cy="4657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559276"/>
            <a:ext cx="724446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Case 1: </a:t>
            </a:r>
            <a:r>
              <a:rPr lang="en-US" sz="3200" dirty="0" smtClean="0"/>
              <a:t>the line is horizontal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457200" y="3147474"/>
            <a:ext cx="8229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Case 2: </a:t>
            </a:r>
            <a:r>
              <a:rPr lang="en-US" sz="3200" dirty="0" smtClean="0"/>
              <a:t>the line is neither horizontal nor vertica</a:t>
            </a:r>
            <a:r>
              <a:rPr lang="en-US" sz="3200" dirty="0"/>
              <a:t>l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457200" y="5591609"/>
            <a:ext cx="8229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Case 3: </a:t>
            </a:r>
            <a:r>
              <a:rPr lang="en-US" sz="3200" dirty="0" smtClean="0"/>
              <a:t>the line vertical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540015" y="2285124"/>
            <a:ext cx="724446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Check  that returned slope is 0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260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Cases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79934"/>
            <a:ext cx="8229600" cy="4657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559276"/>
            <a:ext cx="724446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Case 1: </a:t>
            </a:r>
            <a:r>
              <a:rPr lang="en-US" sz="3200" dirty="0" smtClean="0"/>
              <a:t>the line is horizontal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457200" y="3147474"/>
            <a:ext cx="8229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Case 2: </a:t>
            </a:r>
            <a:r>
              <a:rPr lang="en-US" sz="3200" dirty="0" smtClean="0"/>
              <a:t>the line is neither horizontal nor vertica</a:t>
            </a:r>
            <a:r>
              <a:rPr lang="en-US" sz="3200" dirty="0"/>
              <a:t>l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457200" y="5591609"/>
            <a:ext cx="8229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Case 3: </a:t>
            </a:r>
            <a:r>
              <a:rPr lang="en-US" sz="3200" dirty="0" smtClean="0"/>
              <a:t>the line vertical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540015" y="2285124"/>
            <a:ext cx="724446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Check  that returned slope is 0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38278" y="3974359"/>
            <a:ext cx="724446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Check  that returned slope is &gt; 0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407832" y="4031275"/>
            <a:ext cx="496882" cy="4141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394602" y="4708284"/>
            <a:ext cx="496882" cy="4141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25048" y="4596146"/>
            <a:ext cx="724446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Check  that returned slope is &lt; 0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4805" y="6148774"/>
            <a:ext cx="724446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Check  that returned slope is equal to - </a:t>
            </a:r>
            <a:r>
              <a:rPr lang="en-US" sz="3200" b="1" dirty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37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9" grpId="0" animBg="1"/>
      <p:bldP spid="20" grpId="0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 practice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1160313"/>
            <a:ext cx="724446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Case 1: </a:t>
            </a:r>
            <a:r>
              <a:rPr lang="en-US" sz="3200" dirty="0" smtClean="0"/>
              <a:t>the line is horizontal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997010"/>
            <a:ext cx="8229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Case 2: </a:t>
            </a:r>
            <a:r>
              <a:rPr lang="en-US" sz="3200" dirty="0" smtClean="0"/>
              <a:t>the line is neither horizontal nor vertica</a:t>
            </a:r>
            <a:r>
              <a:rPr lang="en-US" sz="3200" dirty="0"/>
              <a:t>l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457200" y="5082202"/>
            <a:ext cx="8229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Case 3: </a:t>
            </a:r>
            <a:r>
              <a:rPr lang="en-US" sz="3200" dirty="0" smtClean="0"/>
              <a:t>the line vertical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139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 practice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1160313"/>
            <a:ext cx="724446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Case 1: </a:t>
            </a:r>
            <a:r>
              <a:rPr lang="en-US" sz="3200" dirty="0" smtClean="0"/>
              <a:t>the line is horizontal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997010"/>
            <a:ext cx="8229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Case 2: </a:t>
            </a:r>
            <a:r>
              <a:rPr lang="en-US" sz="3200" dirty="0" smtClean="0"/>
              <a:t>the line is neither horizontal nor vertica</a:t>
            </a:r>
            <a:r>
              <a:rPr lang="en-US" sz="3200" dirty="0"/>
              <a:t>l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457200" y="5082202"/>
            <a:ext cx="8229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Case 3: </a:t>
            </a:r>
            <a:r>
              <a:rPr lang="en-US" sz="3200" dirty="0" smtClean="0"/>
              <a:t>the line vertical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843663" y="1785166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</a:t>
            </a:r>
            <a:r>
              <a:rPr lang="en-US" sz="2400" b="1" dirty="0" err="1"/>
              <a:t>slopeZero_testcase</a:t>
            </a:r>
            <a:r>
              <a:rPr lang="en-US" sz="2400" dirty="0"/>
              <a:t>() {</a:t>
            </a:r>
          </a:p>
          <a:p>
            <a:r>
              <a:rPr lang="en-US" sz="2400" dirty="0"/>
              <a:t>		CU_ASSERT_EQUAL(</a:t>
            </a:r>
            <a:r>
              <a:rPr lang="en-US" sz="2400" dirty="0" err="1"/>
              <a:t>getSlope</a:t>
            </a:r>
            <a:r>
              <a:rPr lang="en-US" sz="2400" dirty="0"/>
              <a:t>(0,5,90,5),0)</a:t>
            </a:r>
            <a:r>
              <a:rPr lang="en-US" sz="2400" dirty="0" smtClean="0"/>
              <a:t>;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742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 practice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1160313"/>
            <a:ext cx="724446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Case 1: </a:t>
            </a:r>
            <a:r>
              <a:rPr lang="en-US" sz="3200" dirty="0" smtClean="0"/>
              <a:t>the line is horizontal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997010"/>
            <a:ext cx="8229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Case 2: </a:t>
            </a:r>
            <a:r>
              <a:rPr lang="en-US" sz="3200" dirty="0" smtClean="0"/>
              <a:t>the line is neither horizontal nor vertica</a:t>
            </a:r>
            <a:r>
              <a:rPr lang="en-US" sz="3200" dirty="0"/>
              <a:t>l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457200" y="5082202"/>
            <a:ext cx="8229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Case 3: </a:t>
            </a:r>
            <a:r>
              <a:rPr lang="en-US" sz="3200" dirty="0" smtClean="0"/>
              <a:t>the line vertical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843663" y="1785166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</a:t>
            </a:r>
            <a:r>
              <a:rPr lang="en-US" sz="2400" b="1" dirty="0" err="1"/>
              <a:t>slopeZero_testcase</a:t>
            </a:r>
            <a:r>
              <a:rPr lang="en-US" sz="2400" dirty="0"/>
              <a:t>() {</a:t>
            </a:r>
          </a:p>
          <a:p>
            <a:r>
              <a:rPr lang="en-US" sz="2400" dirty="0"/>
              <a:t>		CU_ASSERT_EQUAL(</a:t>
            </a:r>
            <a:r>
              <a:rPr lang="en-US" sz="2400" dirty="0" err="1"/>
              <a:t>getSlope</a:t>
            </a:r>
            <a:r>
              <a:rPr lang="en-US" sz="2400" dirty="0"/>
              <a:t>(0,5,90,5),0)</a:t>
            </a:r>
            <a:r>
              <a:rPr lang="en-US" sz="2400" dirty="0" smtClean="0"/>
              <a:t>; }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43662" y="3658875"/>
            <a:ext cx="7216859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</a:t>
            </a:r>
            <a:r>
              <a:rPr lang="en-US" sz="2400" b="1" dirty="0" err="1"/>
              <a:t>slopeMiddle_testcase</a:t>
            </a:r>
            <a:r>
              <a:rPr lang="en-US" sz="2400" dirty="0"/>
              <a:t>() {</a:t>
            </a:r>
          </a:p>
          <a:p>
            <a:r>
              <a:rPr lang="de-DE" sz="2400" dirty="0"/>
              <a:t>		CU_ASSERT(</a:t>
            </a:r>
            <a:r>
              <a:rPr lang="de-DE" sz="2400" dirty="0" err="1"/>
              <a:t>getSlope</a:t>
            </a:r>
            <a:r>
              <a:rPr lang="de-DE" sz="2400" dirty="0"/>
              <a:t>(0,0,90,54) &gt; 0);</a:t>
            </a:r>
          </a:p>
          <a:p>
            <a:r>
              <a:rPr lang="de-DE" sz="2400" dirty="0"/>
              <a:t>		CU_ASSERT(</a:t>
            </a:r>
            <a:r>
              <a:rPr lang="de-DE" sz="2400" dirty="0" err="1"/>
              <a:t>getSlope</a:t>
            </a:r>
            <a:r>
              <a:rPr lang="de-DE" sz="2400" dirty="0"/>
              <a:t>(0,90,4,54) &lt; 0)</a:t>
            </a:r>
            <a:r>
              <a:rPr lang="de-DE" sz="2400" dirty="0" smtClean="0"/>
              <a:t>;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1342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 practice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1160313"/>
            <a:ext cx="724446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Case 1: </a:t>
            </a:r>
            <a:r>
              <a:rPr lang="en-US" sz="3200" dirty="0" smtClean="0"/>
              <a:t>the line is horizontal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997010"/>
            <a:ext cx="8229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Case 2: </a:t>
            </a:r>
            <a:r>
              <a:rPr lang="en-US" sz="3200" dirty="0" smtClean="0"/>
              <a:t>the line is neither horizontal nor vertica</a:t>
            </a:r>
            <a:r>
              <a:rPr lang="en-US" sz="3200" dirty="0"/>
              <a:t>l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457200" y="5082202"/>
            <a:ext cx="8229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Case 3: </a:t>
            </a:r>
            <a:r>
              <a:rPr lang="en-US" sz="3200" dirty="0" smtClean="0"/>
              <a:t>the line vertical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843663" y="1785166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</a:t>
            </a:r>
            <a:r>
              <a:rPr lang="en-US" sz="2400" b="1" dirty="0" err="1"/>
              <a:t>slopeZero_testcase</a:t>
            </a:r>
            <a:r>
              <a:rPr lang="en-US" sz="2400" dirty="0"/>
              <a:t>() {</a:t>
            </a:r>
          </a:p>
          <a:p>
            <a:r>
              <a:rPr lang="en-US" sz="2400" dirty="0"/>
              <a:t>		CU_ASSERT_EQUAL(</a:t>
            </a:r>
            <a:r>
              <a:rPr lang="en-US" sz="2400" dirty="0" err="1"/>
              <a:t>getSlope</a:t>
            </a:r>
            <a:r>
              <a:rPr lang="en-US" sz="2400" dirty="0"/>
              <a:t>(0,5,90,5),0)</a:t>
            </a:r>
            <a:r>
              <a:rPr lang="en-US" sz="2400" dirty="0" smtClean="0"/>
              <a:t>; }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43662" y="3658875"/>
            <a:ext cx="7216859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</a:t>
            </a:r>
            <a:r>
              <a:rPr lang="en-US" sz="2400" b="1" dirty="0" err="1"/>
              <a:t>slopeMiddle_testcase</a:t>
            </a:r>
            <a:r>
              <a:rPr lang="en-US" sz="2400" dirty="0"/>
              <a:t>() {</a:t>
            </a:r>
          </a:p>
          <a:p>
            <a:r>
              <a:rPr lang="de-DE" sz="2400" dirty="0"/>
              <a:t>		CU_ASSERT(</a:t>
            </a:r>
            <a:r>
              <a:rPr lang="de-DE" sz="2400" dirty="0" err="1"/>
              <a:t>getSlope</a:t>
            </a:r>
            <a:r>
              <a:rPr lang="de-DE" sz="2400" dirty="0"/>
              <a:t>(0,0,90,54) &gt; 0);</a:t>
            </a:r>
          </a:p>
          <a:p>
            <a:r>
              <a:rPr lang="de-DE" sz="2400" dirty="0"/>
              <a:t>		CU_ASSERT(</a:t>
            </a:r>
            <a:r>
              <a:rPr lang="de-DE" sz="2400" dirty="0" err="1"/>
              <a:t>getSlope</a:t>
            </a:r>
            <a:r>
              <a:rPr lang="de-DE" sz="2400" dirty="0"/>
              <a:t>(0,90,4,54) &lt; 0)</a:t>
            </a:r>
            <a:r>
              <a:rPr lang="de-DE" sz="2400" dirty="0" smtClean="0"/>
              <a:t>; }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67619" y="5741393"/>
            <a:ext cx="64715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</a:t>
            </a:r>
            <a:r>
              <a:rPr lang="en-US" sz="2400" b="1" dirty="0"/>
              <a:t> </a:t>
            </a:r>
            <a:r>
              <a:rPr lang="en-US" sz="2400" b="1" dirty="0" err="1"/>
              <a:t>slopeError_testcase</a:t>
            </a:r>
            <a:r>
              <a:rPr lang="en-US" sz="2400" dirty="0"/>
              <a:t>() {</a:t>
            </a:r>
          </a:p>
          <a:p>
            <a:r>
              <a:rPr lang="de-DE" sz="2400" dirty="0"/>
              <a:t>		CU_ASSERT(</a:t>
            </a:r>
            <a:r>
              <a:rPr lang="de-DE" sz="2400" dirty="0" err="1"/>
              <a:t>getSlope</a:t>
            </a:r>
            <a:r>
              <a:rPr lang="de-DE" sz="2400" dirty="0"/>
              <a:t>(0,90,0,54) == -1</a:t>
            </a:r>
            <a:r>
              <a:rPr lang="de-DE" sz="2400" dirty="0" smtClean="0"/>
              <a:t>);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4700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How to run the test cases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79934"/>
            <a:ext cx="8229600" cy="4657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9175" y="1365999"/>
            <a:ext cx="8686800" cy="5262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</a:t>
            </a:r>
            <a:r>
              <a:rPr lang="en-US" sz="2400" b="1" dirty="0" err="1"/>
              <a:t>runAllTests</a:t>
            </a:r>
            <a:r>
              <a:rPr lang="en-US" sz="2400" dirty="0"/>
              <a:t>(){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CU_initialize_registry</a:t>
            </a:r>
            <a:r>
              <a:rPr lang="en-US" sz="2400" dirty="0"/>
              <a:t>();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CU_pSuite</a:t>
            </a:r>
            <a:r>
              <a:rPr lang="en-US" sz="2400" dirty="0"/>
              <a:t> suite = </a:t>
            </a:r>
            <a:r>
              <a:rPr lang="en-US" sz="2400" dirty="0" err="1"/>
              <a:t>CU_add_suite</a:t>
            </a:r>
            <a:r>
              <a:rPr lang="en-US" sz="2400" dirty="0"/>
              <a:t>("</a:t>
            </a:r>
            <a:r>
              <a:rPr lang="en-US" sz="2400" dirty="0" err="1"/>
              <a:t>slope_suite</a:t>
            </a:r>
            <a:r>
              <a:rPr lang="en-US" sz="2400" dirty="0"/>
              <a:t>", 0, 0);</a:t>
            </a:r>
          </a:p>
          <a:p>
            <a:endParaRPr lang="en-US" sz="1200" dirty="0"/>
          </a:p>
          <a:p>
            <a:r>
              <a:rPr lang="en-US" sz="2400" dirty="0"/>
              <a:t>	</a:t>
            </a:r>
            <a:r>
              <a:rPr lang="en-US" sz="2400" dirty="0" err="1"/>
              <a:t>CU_add_test</a:t>
            </a:r>
            <a:r>
              <a:rPr lang="en-US" sz="2400" dirty="0"/>
              <a:t>(suite, "</a:t>
            </a:r>
            <a:r>
              <a:rPr lang="en-US" sz="2400" dirty="0" err="1"/>
              <a:t>slopeZero_test</a:t>
            </a:r>
            <a:r>
              <a:rPr lang="en-US" sz="2400" dirty="0"/>
              <a:t>", </a:t>
            </a:r>
            <a:r>
              <a:rPr lang="en-US" sz="2400" dirty="0" err="1"/>
              <a:t>slopeZero_testcase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CU_add_test</a:t>
            </a:r>
            <a:r>
              <a:rPr lang="en-US" sz="2400" dirty="0"/>
              <a:t>(suite, "</a:t>
            </a:r>
            <a:r>
              <a:rPr lang="en-US" sz="2400" dirty="0" err="1"/>
              <a:t>slopeMiddle_test</a:t>
            </a:r>
            <a:r>
              <a:rPr lang="en-US" sz="2400" dirty="0"/>
              <a:t>", </a:t>
            </a:r>
            <a:r>
              <a:rPr lang="en-US" sz="2400" dirty="0" err="1"/>
              <a:t>slopeMiddle_testcase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CU_add_test</a:t>
            </a:r>
            <a:r>
              <a:rPr lang="en-US" sz="2400" dirty="0"/>
              <a:t>(suite, "</a:t>
            </a:r>
            <a:r>
              <a:rPr lang="en-US" sz="2400" dirty="0" err="1"/>
              <a:t>slopeError_test</a:t>
            </a:r>
            <a:r>
              <a:rPr lang="en-US" sz="2400" dirty="0"/>
              <a:t>", </a:t>
            </a:r>
            <a:r>
              <a:rPr lang="en-US" sz="2400" dirty="0" err="1"/>
              <a:t>slopeError_testcase</a:t>
            </a:r>
            <a:r>
              <a:rPr lang="en-US" sz="2400" dirty="0"/>
              <a:t>);</a:t>
            </a:r>
          </a:p>
          <a:p>
            <a:endParaRPr lang="en-US" sz="1200" dirty="0"/>
          </a:p>
          <a:p>
            <a:r>
              <a:rPr lang="en-US" sz="2400" dirty="0"/>
              <a:t>	</a:t>
            </a:r>
            <a:r>
              <a:rPr lang="en-US" sz="2400" dirty="0" err="1"/>
              <a:t>CU_basic_set_mode</a:t>
            </a:r>
            <a:r>
              <a:rPr lang="en-US" sz="2400" dirty="0"/>
              <a:t>(</a:t>
            </a:r>
            <a:r>
              <a:rPr lang="en-US" sz="2400" i="1" dirty="0"/>
              <a:t>CU_BRM_VERBOSE);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CU_basic_run_tests</a:t>
            </a:r>
            <a:r>
              <a:rPr lang="en-US" sz="2400" dirty="0"/>
              <a:t>();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CU_cleanup_registry</a:t>
            </a:r>
            <a:r>
              <a:rPr lang="en-US" sz="2400" dirty="0"/>
              <a:t>()</a:t>
            </a:r>
            <a:r>
              <a:rPr lang="en-US" sz="2400" dirty="0" smtClean="0"/>
              <a:t>; }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b="1" dirty="0"/>
              <a:t>main</a:t>
            </a:r>
            <a:r>
              <a:rPr lang="en-US" sz="2400" dirty="0"/>
              <a:t>()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runAllTests</a:t>
            </a:r>
            <a:r>
              <a:rPr lang="en-US" sz="2400" dirty="0"/>
              <a:t>();</a:t>
            </a:r>
          </a:p>
          <a:p>
            <a:r>
              <a:rPr lang="en-US" sz="2400" dirty="0"/>
              <a:t>    return 0</a:t>
            </a:r>
            <a:r>
              <a:rPr lang="en-US" sz="2400" dirty="0" smtClean="0"/>
              <a:t>; }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457200" y="1767134"/>
            <a:ext cx="7216859" cy="87049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6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How to run the test cases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79934"/>
            <a:ext cx="8229600" cy="4657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9175" y="1365999"/>
            <a:ext cx="8686800" cy="5262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</a:t>
            </a:r>
            <a:r>
              <a:rPr lang="en-US" sz="2400" b="1" dirty="0" err="1"/>
              <a:t>runAllTests</a:t>
            </a:r>
            <a:r>
              <a:rPr lang="en-US" sz="2400" dirty="0"/>
              <a:t>(){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CU_initialize_registry</a:t>
            </a:r>
            <a:r>
              <a:rPr lang="en-US" sz="2400" dirty="0"/>
              <a:t>();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CU_pSuite</a:t>
            </a:r>
            <a:r>
              <a:rPr lang="en-US" sz="2400" dirty="0"/>
              <a:t> suite = </a:t>
            </a:r>
            <a:r>
              <a:rPr lang="en-US" sz="2400" dirty="0" err="1"/>
              <a:t>CU_add_suite</a:t>
            </a:r>
            <a:r>
              <a:rPr lang="en-US" sz="2400" dirty="0"/>
              <a:t>("</a:t>
            </a:r>
            <a:r>
              <a:rPr lang="en-US" sz="2400" dirty="0" err="1"/>
              <a:t>slope_suite</a:t>
            </a:r>
            <a:r>
              <a:rPr lang="en-US" sz="2400" dirty="0"/>
              <a:t>", 0, 0);</a:t>
            </a:r>
          </a:p>
          <a:p>
            <a:endParaRPr lang="en-US" sz="1200" dirty="0"/>
          </a:p>
          <a:p>
            <a:r>
              <a:rPr lang="en-US" sz="2400" dirty="0"/>
              <a:t>	</a:t>
            </a:r>
            <a:r>
              <a:rPr lang="en-US" sz="2400" dirty="0" err="1"/>
              <a:t>CU_add_test</a:t>
            </a:r>
            <a:r>
              <a:rPr lang="en-US" sz="2400" dirty="0"/>
              <a:t>(suite, "</a:t>
            </a:r>
            <a:r>
              <a:rPr lang="en-US" sz="2400" dirty="0" err="1"/>
              <a:t>slopeZero_test</a:t>
            </a:r>
            <a:r>
              <a:rPr lang="en-US" sz="2400" dirty="0"/>
              <a:t>", </a:t>
            </a:r>
            <a:r>
              <a:rPr lang="en-US" sz="2400" dirty="0" err="1"/>
              <a:t>slopeZero_testcase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CU_add_test</a:t>
            </a:r>
            <a:r>
              <a:rPr lang="en-US" sz="2400" dirty="0"/>
              <a:t>(suite, "</a:t>
            </a:r>
            <a:r>
              <a:rPr lang="en-US" sz="2400" dirty="0" err="1"/>
              <a:t>slopeMiddle_test</a:t>
            </a:r>
            <a:r>
              <a:rPr lang="en-US" sz="2400" dirty="0"/>
              <a:t>", </a:t>
            </a:r>
            <a:r>
              <a:rPr lang="en-US" sz="2400" dirty="0" err="1"/>
              <a:t>slopeMiddle_testcase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CU_add_test</a:t>
            </a:r>
            <a:r>
              <a:rPr lang="en-US" sz="2400" dirty="0"/>
              <a:t>(suite, "</a:t>
            </a:r>
            <a:r>
              <a:rPr lang="en-US" sz="2400" dirty="0" err="1"/>
              <a:t>slopeError_test</a:t>
            </a:r>
            <a:r>
              <a:rPr lang="en-US" sz="2400" dirty="0"/>
              <a:t>", </a:t>
            </a:r>
            <a:r>
              <a:rPr lang="en-US" sz="2400" dirty="0" err="1"/>
              <a:t>slopeError_testcase</a:t>
            </a:r>
            <a:r>
              <a:rPr lang="en-US" sz="2400" dirty="0"/>
              <a:t>);</a:t>
            </a:r>
          </a:p>
          <a:p>
            <a:endParaRPr lang="en-US" sz="1200" dirty="0"/>
          </a:p>
          <a:p>
            <a:r>
              <a:rPr lang="en-US" sz="2400" dirty="0"/>
              <a:t>	</a:t>
            </a:r>
            <a:r>
              <a:rPr lang="en-US" sz="2400" dirty="0" err="1"/>
              <a:t>CU_basic_set_mode</a:t>
            </a:r>
            <a:r>
              <a:rPr lang="en-US" sz="2400" dirty="0"/>
              <a:t>(</a:t>
            </a:r>
            <a:r>
              <a:rPr lang="en-US" sz="2400" i="1" dirty="0"/>
              <a:t>CU_BRM_VERBOSE);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CU_basic_run_tests</a:t>
            </a:r>
            <a:r>
              <a:rPr lang="en-US" sz="2400" dirty="0"/>
              <a:t>();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CU_cleanup_registry</a:t>
            </a:r>
            <a:r>
              <a:rPr lang="en-US" sz="2400" dirty="0"/>
              <a:t>()</a:t>
            </a:r>
            <a:r>
              <a:rPr lang="en-US" sz="2400" dirty="0" smtClean="0"/>
              <a:t>; }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b="1" dirty="0"/>
              <a:t>main</a:t>
            </a:r>
            <a:r>
              <a:rPr lang="en-US" sz="2400" dirty="0"/>
              <a:t>()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runAllTests</a:t>
            </a:r>
            <a:r>
              <a:rPr lang="en-US" sz="2400" dirty="0"/>
              <a:t>();</a:t>
            </a:r>
          </a:p>
          <a:p>
            <a:r>
              <a:rPr lang="en-US" sz="2400" dirty="0"/>
              <a:t>    return 0</a:t>
            </a:r>
            <a:r>
              <a:rPr lang="en-US" sz="2400" dirty="0" smtClean="0"/>
              <a:t>; }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457200" y="2637629"/>
            <a:ext cx="8548775" cy="125558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92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184" y="1295400"/>
            <a:ext cx="8674473" cy="5562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Perception by some developers and managers: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Testing is seen as a novice's job.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Assigned to the least experienced team members.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Done as an afterthought (if at all).</a:t>
            </a:r>
          </a:p>
          <a:p>
            <a:pPr lvl="2">
              <a:lnSpc>
                <a:spcPct val="110000"/>
              </a:lnSpc>
            </a:pPr>
            <a:r>
              <a:rPr lang="en-US" i="1" dirty="0">
                <a:latin typeface="Calibri" charset="0"/>
              </a:rPr>
              <a:t>"My code is good; it won't have bugs.  I don't need to test it."</a:t>
            </a:r>
          </a:p>
          <a:p>
            <a:pPr lvl="2">
              <a:lnSpc>
                <a:spcPct val="110000"/>
              </a:lnSpc>
            </a:pPr>
            <a:r>
              <a:rPr lang="en-US" i="1" dirty="0">
                <a:latin typeface="Calibri" charset="0"/>
              </a:rPr>
              <a:t>"I'll just find the bugs by running the client program."</a:t>
            </a:r>
          </a:p>
          <a:p>
            <a:pPr lvl="1">
              <a:lnSpc>
                <a:spcPct val="110000"/>
              </a:lnSpc>
            </a:pPr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Limitations of what testing can show you: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It is impossible to completely test a system.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Testing does not always directly reveal the actual bugs in the code.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Testing does not prove the absence of errors in software.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Difficulties of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5242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How to run the test cases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79934"/>
            <a:ext cx="8229600" cy="4657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9175" y="1365999"/>
            <a:ext cx="8686800" cy="5262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</a:t>
            </a:r>
            <a:r>
              <a:rPr lang="en-US" sz="2400" b="1" dirty="0" err="1"/>
              <a:t>runAllTests</a:t>
            </a:r>
            <a:r>
              <a:rPr lang="en-US" sz="2400" dirty="0"/>
              <a:t>(){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CU_initialize_registry</a:t>
            </a:r>
            <a:r>
              <a:rPr lang="en-US" sz="2400" dirty="0"/>
              <a:t>();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CU_pSuite</a:t>
            </a:r>
            <a:r>
              <a:rPr lang="en-US" sz="2400" dirty="0"/>
              <a:t> suite = </a:t>
            </a:r>
            <a:r>
              <a:rPr lang="en-US" sz="2400" dirty="0" err="1"/>
              <a:t>CU_add_suite</a:t>
            </a:r>
            <a:r>
              <a:rPr lang="en-US" sz="2400" dirty="0"/>
              <a:t>("</a:t>
            </a:r>
            <a:r>
              <a:rPr lang="en-US" sz="2400" dirty="0" err="1"/>
              <a:t>slope_suite</a:t>
            </a:r>
            <a:r>
              <a:rPr lang="en-US" sz="2400" dirty="0"/>
              <a:t>", 0, 0);</a:t>
            </a:r>
          </a:p>
          <a:p>
            <a:endParaRPr lang="en-US" sz="1200" dirty="0"/>
          </a:p>
          <a:p>
            <a:r>
              <a:rPr lang="en-US" sz="2400" dirty="0"/>
              <a:t>	</a:t>
            </a:r>
            <a:r>
              <a:rPr lang="en-US" sz="2400" dirty="0" err="1"/>
              <a:t>CU_add_test</a:t>
            </a:r>
            <a:r>
              <a:rPr lang="en-US" sz="2400" dirty="0"/>
              <a:t>(suite, "</a:t>
            </a:r>
            <a:r>
              <a:rPr lang="en-US" sz="2400" dirty="0" err="1"/>
              <a:t>slopeZero_test</a:t>
            </a:r>
            <a:r>
              <a:rPr lang="en-US" sz="2400" dirty="0"/>
              <a:t>", </a:t>
            </a:r>
            <a:r>
              <a:rPr lang="en-US" sz="2400" dirty="0" err="1"/>
              <a:t>slopeZero_testcase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CU_add_test</a:t>
            </a:r>
            <a:r>
              <a:rPr lang="en-US" sz="2400" dirty="0"/>
              <a:t>(suite, "</a:t>
            </a:r>
            <a:r>
              <a:rPr lang="en-US" sz="2400" dirty="0" err="1"/>
              <a:t>slopeMiddle_test</a:t>
            </a:r>
            <a:r>
              <a:rPr lang="en-US" sz="2400" dirty="0"/>
              <a:t>", </a:t>
            </a:r>
            <a:r>
              <a:rPr lang="en-US" sz="2400" dirty="0" err="1"/>
              <a:t>slopeMiddle_testcase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CU_add_test</a:t>
            </a:r>
            <a:r>
              <a:rPr lang="en-US" sz="2400" dirty="0"/>
              <a:t>(suite, "</a:t>
            </a:r>
            <a:r>
              <a:rPr lang="en-US" sz="2400" dirty="0" err="1"/>
              <a:t>slopeError_test</a:t>
            </a:r>
            <a:r>
              <a:rPr lang="en-US" sz="2400" dirty="0"/>
              <a:t>", </a:t>
            </a:r>
            <a:r>
              <a:rPr lang="en-US" sz="2400" dirty="0" err="1"/>
              <a:t>slopeError_testcase</a:t>
            </a:r>
            <a:r>
              <a:rPr lang="en-US" sz="2400" dirty="0"/>
              <a:t>);</a:t>
            </a:r>
          </a:p>
          <a:p>
            <a:endParaRPr lang="en-US" sz="1200" dirty="0"/>
          </a:p>
          <a:p>
            <a:r>
              <a:rPr lang="en-US" sz="2400" dirty="0"/>
              <a:t>	</a:t>
            </a:r>
            <a:r>
              <a:rPr lang="en-US" sz="2400" dirty="0" err="1"/>
              <a:t>CU_basic_set_mode</a:t>
            </a:r>
            <a:r>
              <a:rPr lang="en-US" sz="2400" dirty="0"/>
              <a:t>(</a:t>
            </a:r>
            <a:r>
              <a:rPr lang="en-US" sz="2400" i="1" dirty="0"/>
              <a:t>CU_BRM_VERBOSE);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CU_basic_run_tests</a:t>
            </a:r>
            <a:r>
              <a:rPr lang="en-US" sz="2400" dirty="0"/>
              <a:t>();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CU_cleanup_registry</a:t>
            </a:r>
            <a:r>
              <a:rPr lang="en-US" sz="2400" dirty="0"/>
              <a:t>()</a:t>
            </a:r>
            <a:r>
              <a:rPr lang="en-US" sz="2400" dirty="0" smtClean="0"/>
              <a:t>; }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b="1" dirty="0"/>
              <a:t>main</a:t>
            </a:r>
            <a:r>
              <a:rPr lang="en-US" sz="2400" dirty="0"/>
              <a:t>()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runAllTests</a:t>
            </a:r>
            <a:r>
              <a:rPr lang="en-US" sz="2400" dirty="0"/>
              <a:t>();</a:t>
            </a:r>
          </a:p>
          <a:p>
            <a:r>
              <a:rPr lang="en-US" sz="2400" dirty="0"/>
              <a:t>    return 0</a:t>
            </a:r>
            <a:r>
              <a:rPr lang="en-US" sz="2400" dirty="0" smtClean="0"/>
              <a:t>; }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595225" y="3837996"/>
            <a:ext cx="5723179" cy="1463408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46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Test Report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creen Shot 2017-04-24 at 21.22.3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5"/>
          <a:stretch/>
        </p:blipFill>
        <p:spPr>
          <a:xfrm>
            <a:off x="303649" y="2447920"/>
            <a:ext cx="8515350" cy="337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62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0583"/>
            <a:ext cx="8229600" cy="532984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Code that isn’t tested doesn’t work</a:t>
            </a:r>
          </a:p>
          <a:p>
            <a:endParaRPr lang="en-US" sz="1900" dirty="0" smtClean="0"/>
          </a:p>
          <a:p>
            <a:r>
              <a:rPr lang="en-US" sz="2800" dirty="0" smtClean="0"/>
              <a:t>Code that isn’t regression tested breaks eventually</a:t>
            </a:r>
          </a:p>
          <a:p>
            <a:endParaRPr lang="en-US" sz="1900" dirty="0" smtClean="0"/>
          </a:p>
          <a:p>
            <a:r>
              <a:rPr lang="en-US" sz="2800" dirty="0" smtClean="0"/>
              <a:t>A unit testing framework enables efficient and effective unit and regression testing</a:t>
            </a:r>
          </a:p>
          <a:p>
            <a:endParaRPr lang="en-US" sz="1900" dirty="0" smtClean="0"/>
          </a:p>
          <a:p>
            <a:r>
              <a:rPr lang="en-US" sz="2800" dirty="0" smtClean="0"/>
              <a:t>Use </a:t>
            </a:r>
            <a:r>
              <a:rPr lang="en-US" sz="2800" dirty="0" err="1" smtClean="0"/>
              <a:t>CUnit</a:t>
            </a:r>
            <a:r>
              <a:rPr lang="en-US" sz="2800" dirty="0" smtClean="0"/>
              <a:t> to store and maintain all the small tests that you write anyway</a:t>
            </a:r>
          </a:p>
          <a:p>
            <a:endParaRPr lang="en-US" sz="1900" dirty="0" smtClean="0"/>
          </a:p>
          <a:p>
            <a:r>
              <a:rPr lang="en-US" sz="2800" dirty="0" smtClean="0"/>
              <a:t>Write tests instead of playing with </a:t>
            </a:r>
            <a:r>
              <a:rPr lang="en-US" sz="2800" dirty="0" err="1" smtClean="0"/>
              <a:t>printf</a:t>
            </a:r>
            <a:r>
              <a:rPr lang="en-US" sz="2800" dirty="0" smtClean="0"/>
              <a:t> is better because tests can </a:t>
            </a:r>
            <a:r>
              <a:rPr lang="en-US" sz="2800" smtClean="0"/>
              <a:t>be </a:t>
            </a:r>
            <a:r>
              <a:rPr lang="en-US" sz="2800"/>
              <a:t>repeated automatically </a:t>
            </a:r>
            <a:endParaRPr lang="en-US" sz="28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62034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Three Stages of Testing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7310" y="1273624"/>
            <a:ext cx="8062189" cy="1441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000000"/>
                </a:solidFill>
              </a:rPr>
              <a:t>Development Testing: 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System is tested during development to discover bugs and defects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sz="2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0960" y="2664273"/>
            <a:ext cx="8062189" cy="2145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000000"/>
                </a:solidFill>
              </a:rPr>
              <a:t>Release Testing: 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A separate team tests a complete version of the software system before its release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Check that the system meets the stakeholders’ requirements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sz="24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4610" y="4889723"/>
            <a:ext cx="8062189" cy="2145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000000"/>
                </a:solidFill>
              </a:rPr>
              <a:t>User Testing</a:t>
            </a:r>
            <a:r>
              <a:rPr lang="en-US" sz="2800" b="1" dirty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</a:rPr>
              <a:t>(or Beta Testing):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Users test the system in their own environment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Decide whether the software should be accepted or further development is required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73363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Three Stages of Testing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7310" y="1273624"/>
            <a:ext cx="8062189" cy="1441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000000"/>
                </a:solidFill>
              </a:rPr>
              <a:t>Development Testing: 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System is tested during development to discover bugs and defects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sz="2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0960" y="2664273"/>
            <a:ext cx="8062189" cy="2145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000000"/>
                </a:solidFill>
              </a:rPr>
              <a:t>Release Testing: 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A separate team tests a complete version of the software system before its release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Check that the system meets the stakeholders’ requirements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sz="24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4610" y="4889723"/>
            <a:ext cx="8062189" cy="2145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000000"/>
                </a:solidFill>
              </a:rPr>
              <a:t>User Testing</a:t>
            </a:r>
            <a:r>
              <a:rPr lang="en-US" sz="2800" b="1" dirty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</a:rPr>
              <a:t>(or Beta Testing)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Users test the system in their own environment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Decide whether the software should be accepted or further development is required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08000" y="1273625"/>
            <a:ext cx="8429625" cy="144100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7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Development Testing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313"/>
            <a:ext cx="8229600" cy="532984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Aimed to discover bugs in the software</a:t>
            </a:r>
          </a:p>
          <a:p>
            <a:pPr lvl="1"/>
            <a:r>
              <a:rPr lang="en-US" sz="2400" dirty="0" smtClean="0"/>
              <a:t>Interleaved with </a:t>
            </a:r>
            <a:r>
              <a:rPr lang="en-US" sz="2400" b="1" dirty="0" smtClean="0"/>
              <a:t>debugging</a:t>
            </a:r>
          </a:p>
          <a:p>
            <a:r>
              <a:rPr lang="en-US" sz="2800" dirty="0" smtClean="0"/>
              <a:t>Carried out by the software programmers</a:t>
            </a:r>
          </a:p>
          <a:p>
            <a:r>
              <a:rPr lang="en-US" sz="2800" dirty="0" smtClean="0"/>
              <a:t>Three levels of granularity:</a:t>
            </a:r>
          </a:p>
          <a:p>
            <a:pPr lvl="1"/>
            <a:r>
              <a:rPr lang="en-US" sz="2400" dirty="0" smtClean="0"/>
              <a:t>Unit testing</a:t>
            </a:r>
          </a:p>
          <a:p>
            <a:pPr lvl="2"/>
            <a:r>
              <a:rPr lang="en-US" sz="2000" dirty="0" smtClean="0"/>
              <a:t>Individual program units are tested.</a:t>
            </a:r>
          </a:p>
          <a:p>
            <a:pPr lvl="2"/>
            <a:r>
              <a:rPr lang="en-US" sz="2000" dirty="0" smtClean="0"/>
              <a:t>Testing functionality of methods</a:t>
            </a:r>
          </a:p>
          <a:p>
            <a:pPr lvl="1"/>
            <a:r>
              <a:rPr lang="en-US" sz="2400" dirty="0" smtClean="0"/>
              <a:t>Component testing</a:t>
            </a:r>
            <a:endParaRPr lang="en-US" sz="2000" dirty="0" smtClean="0"/>
          </a:p>
          <a:p>
            <a:pPr lvl="2"/>
            <a:r>
              <a:rPr lang="en-US" sz="2000" dirty="0" smtClean="0"/>
              <a:t>Testing component interfaces</a:t>
            </a:r>
          </a:p>
          <a:p>
            <a:pPr lvl="1"/>
            <a:r>
              <a:rPr lang="en-US" sz="2400" dirty="0" smtClean="0"/>
              <a:t>System testing</a:t>
            </a:r>
          </a:p>
          <a:p>
            <a:pPr lvl="2"/>
            <a:r>
              <a:rPr lang="en-US" sz="2000" dirty="0" smtClean="0"/>
              <a:t>Some or all the components in a system are integrated and the system is tested as a whole</a:t>
            </a:r>
          </a:p>
          <a:p>
            <a:pPr lvl="2"/>
            <a:r>
              <a:rPr lang="en-US" sz="2000" dirty="0" smtClean="0"/>
              <a:t>Testing components interactions</a:t>
            </a:r>
          </a:p>
        </p:txBody>
      </p:sp>
    </p:spTree>
    <p:extLst>
      <p:ext uri="{BB962C8B-B14F-4D97-AF65-F5344CB8AC3E}">
        <p14:creationId xmlns:p14="http://schemas.microsoft.com/office/powerpoint/2010/main" val="3581766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Development Testing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313"/>
            <a:ext cx="8229600" cy="532984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Aimed to discover bugs in the software</a:t>
            </a:r>
          </a:p>
          <a:p>
            <a:pPr lvl="1"/>
            <a:r>
              <a:rPr lang="en-US" sz="2400" dirty="0" smtClean="0"/>
              <a:t>Interleaved with </a:t>
            </a:r>
            <a:r>
              <a:rPr lang="en-US" sz="2400" b="1" dirty="0" smtClean="0"/>
              <a:t>debugging</a:t>
            </a:r>
          </a:p>
          <a:p>
            <a:r>
              <a:rPr lang="en-US" sz="2800" dirty="0" smtClean="0"/>
              <a:t>Carried out by the software programmers</a:t>
            </a:r>
          </a:p>
          <a:p>
            <a:r>
              <a:rPr lang="en-US" sz="2800" dirty="0" smtClean="0"/>
              <a:t>Three levels of granularity:</a:t>
            </a:r>
          </a:p>
          <a:p>
            <a:pPr lvl="1"/>
            <a:r>
              <a:rPr lang="en-US" sz="2400" dirty="0" smtClean="0"/>
              <a:t>Unit testing</a:t>
            </a:r>
          </a:p>
          <a:p>
            <a:pPr lvl="2"/>
            <a:r>
              <a:rPr lang="en-US" sz="2000" dirty="0" smtClean="0"/>
              <a:t>Individual program units are tested.</a:t>
            </a:r>
          </a:p>
          <a:p>
            <a:pPr lvl="2"/>
            <a:r>
              <a:rPr lang="en-US" sz="2000" dirty="0" smtClean="0"/>
              <a:t>Testing functionality of methods</a:t>
            </a:r>
          </a:p>
          <a:p>
            <a:pPr lvl="1"/>
            <a:r>
              <a:rPr lang="en-US" sz="2400" dirty="0" smtClean="0"/>
              <a:t>Component testing</a:t>
            </a:r>
            <a:endParaRPr lang="en-US" sz="2000" dirty="0" smtClean="0"/>
          </a:p>
          <a:p>
            <a:pPr lvl="2"/>
            <a:r>
              <a:rPr lang="en-US" sz="2000" dirty="0" smtClean="0"/>
              <a:t>Testing component interfaces</a:t>
            </a:r>
          </a:p>
          <a:p>
            <a:pPr lvl="1"/>
            <a:r>
              <a:rPr lang="en-US" sz="2400" dirty="0" smtClean="0"/>
              <a:t>System testing</a:t>
            </a:r>
          </a:p>
          <a:p>
            <a:pPr lvl="2"/>
            <a:r>
              <a:rPr lang="en-US" sz="2000" dirty="0" smtClean="0"/>
              <a:t>Some or all the components in a system are integrated and the system is tested as a whole</a:t>
            </a:r>
          </a:p>
          <a:p>
            <a:pPr lvl="2"/>
            <a:r>
              <a:rPr lang="en-US" sz="2000" dirty="0" smtClean="0"/>
              <a:t>Testing components interactions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2984499"/>
            <a:ext cx="6988175" cy="1063627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37100" y="4669556"/>
            <a:ext cx="8226425" cy="1601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3164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Automation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7311" y="1434871"/>
            <a:ext cx="7982814" cy="994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ctr">
              <a:buNone/>
            </a:pPr>
            <a:r>
              <a:rPr lang="en-US" sz="2800" dirty="0" smtClean="0"/>
              <a:t>Tests are encoded in a program that is run each time the system under development is to be tested 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89711" y="2984271"/>
            <a:ext cx="7982814" cy="994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ctr">
              <a:buNone/>
            </a:pPr>
            <a:r>
              <a:rPr lang="en-US" sz="2800" dirty="0" smtClean="0"/>
              <a:t>Very important for </a:t>
            </a:r>
            <a:r>
              <a:rPr lang="en-US" sz="2800" u="sng" dirty="0" smtClean="0"/>
              <a:t>regression testing</a:t>
            </a:r>
            <a:r>
              <a:rPr lang="en-US" sz="28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65085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12264</TotalTime>
  <Words>2632</Words>
  <Application>Microsoft Macintosh PowerPoint</Application>
  <PresentationFormat>On-screen Show (4:3)</PresentationFormat>
  <Paragraphs>608</Paragraphs>
  <Slides>42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 CS5702</dc:title>
  <dc:creator>Liliana Pasquale</dc:creator>
  <cp:lastModifiedBy>Liliana Pasquale</cp:lastModifiedBy>
  <cp:revision>507</cp:revision>
  <cp:lastPrinted>2017-01-31T12:46:31Z</cp:lastPrinted>
  <dcterms:created xsi:type="dcterms:W3CDTF">2013-09-15T18:07:39Z</dcterms:created>
  <dcterms:modified xsi:type="dcterms:W3CDTF">2020-04-21T11:28:11Z</dcterms:modified>
</cp:coreProperties>
</file>