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58702" marR="58702" indent="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1pPr>
    <a:lvl2pPr marL="58702" marR="58702" indent="381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2pPr>
    <a:lvl3pPr marL="58702" marR="58702" indent="762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3pPr>
    <a:lvl4pPr marL="58702" marR="58702" indent="1143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4pPr>
    <a:lvl5pPr marL="58702" marR="58702" indent="1524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5pPr>
    <a:lvl6pPr marL="58702" marR="58702" indent="1905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6pPr>
    <a:lvl7pPr marL="58702" marR="58702" indent="2286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7pPr>
    <a:lvl8pPr marL="58702" marR="58702" indent="2667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8pPr>
    <a:lvl9pPr marL="58702" marR="58702" indent="3048000" algn="l" defTabSz="1295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8D3124"/>
        </a:solidFill>
        <a:effectLst/>
        <a:uFill>
          <a:solidFill>
            <a:srgbClr val="8D3124"/>
          </a:solidFill>
        </a:uFill>
        <a:latin typeface="Lucida Sans"/>
        <a:ea typeface="Lucida Sans"/>
        <a:cs typeface="Lucida Sans"/>
        <a:sym typeface="Lucida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200">
        <a:latin typeface="Lucida Grande"/>
        <a:ea typeface="Lucida Grande"/>
        <a:cs typeface="Lucida Grande"/>
        <a:sym typeface="Lucida Grande"/>
      </a:defRPr>
    </a:lvl1pPr>
    <a:lvl2pPr defTabSz="647700" latinLnBrk="0">
      <a:defRPr sz="1200">
        <a:latin typeface="Lucida Grande"/>
        <a:ea typeface="Lucida Grande"/>
        <a:cs typeface="Lucida Grande"/>
        <a:sym typeface="Lucida Grande"/>
      </a:defRPr>
    </a:lvl2pPr>
    <a:lvl3pPr defTabSz="647700" latinLnBrk="0">
      <a:defRPr sz="1200">
        <a:latin typeface="Lucida Grande"/>
        <a:ea typeface="Lucida Grande"/>
        <a:cs typeface="Lucida Grande"/>
        <a:sym typeface="Lucida Grande"/>
      </a:defRPr>
    </a:lvl3pPr>
    <a:lvl4pPr defTabSz="647700" latinLnBrk="0">
      <a:defRPr sz="1200">
        <a:latin typeface="Lucida Grande"/>
        <a:ea typeface="Lucida Grande"/>
        <a:cs typeface="Lucida Grande"/>
        <a:sym typeface="Lucida Grande"/>
      </a:defRPr>
    </a:lvl4pPr>
    <a:lvl5pPr defTabSz="647700" latinLnBrk="0">
      <a:defRPr sz="1200">
        <a:latin typeface="Lucida Grande"/>
        <a:ea typeface="Lucida Grande"/>
        <a:cs typeface="Lucida Grande"/>
        <a:sym typeface="Lucida Grande"/>
      </a:defRPr>
    </a:lvl5pPr>
    <a:lvl6pPr defTabSz="647700" latinLnBrk="0">
      <a:defRPr sz="1200">
        <a:latin typeface="Lucida Grande"/>
        <a:ea typeface="Lucida Grande"/>
        <a:cs typeface="Lucida Grande"/>
        <a:sym typeface="Lucida Grande"/>
      </a:defRPr>
    </a:lvl6pPr>
    <a:lvl7pPr defTabSz="647700" latinLnBrk="0">
      <a:defRPr sz="1200">
        <a:latin typeface="Lucida Grande"/>
        <a:ea typeface="Lucida Grande"/>
        <a:cs typeface="Lucida Grande"/>
        <a:sym typeface="Lucida Grande"/>
      </a:defRPr>
    </a:lvl7pPr>
    <a:lvl8pPr defTabSz="647700" latinLnBrk="0">
      <a:defRPr sz="1200">
        <a:latin typeface="Lucida Grande"/>
        <a:ea typeface="Lucida Grande"/>
        <a:cs typeface="Lucida Grande"/>
        <a:sym typeface="Lucida Grande"/>
      </a:defRPr>
    </a:lvl8pPr>
    <a:lvl9pPr defTabSz="647700" latinLnBrk="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We’ve been looking at Strings for a couple of lectures and today we’re going to focus on data compression. </a:t>
            </a:r>
          </a:p>
          <a:p>
            <a:pPr/>
            <a:r>
              <a:t>Over the next few lectures, we’ll look at a family of algorithms that we all use.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61" marR="45861" defTabSz="9144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/>
            <a:r>
              <a:t>Compression is same as before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61" marR="45861" defTabSz="9144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/>
            <a:r>
              <a:t>Expansion reveals the tricky part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algs4.cs.princeton.edu" TargetMode="External"/><Relationship Id="rId4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algs4.cs.princeton.edu" TargetMode="External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ndpapers.pdf" descr="endpapers.pdf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199962">
            <a:off x="1612900" y="-1612901"/>
            <a:ext cx="9779001" cy="13004801"/>
          </a:xfrm>
          <a:prstGeom prst="rect">
            <a:avLst/>
          </a:prstGeom>
          <a:ln w="12700"/>
        </p:spPr>
      </p:pic>
      <p:pic>
        <p:nvPicPr>
          <p:cNvPr id="13" name="cover2.pdf" descr="cover2.pdf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1625"/>
            <a:ext cx="3263900" cy="4093706"/>
          </a:xfrm>
          <a:prstGeom prst="rect">
            <a:avLst/>
          </a:prstGeom>
          <a:ln w="12700"/>
        </p:spPr>
      </p:pic>
      <p:sp>
        <p:nvSpPr>
          <p:cNvPr id="14" name="http://algs4.cs.princeton.edu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b="1" spc="154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http://algs4.cs.princeton.edu</a:t>
            </a:r>
          </a:p>
        </p:txBody>
      </p:sp>
      <p:sp>
        <p:nvSpPr>
          <p:cNvPr id="15" name="Line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marL="0" marR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" name="Algorithms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pc="260" sz="5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Algorithms</a:t>
            </a:r>
          </a:p>
        </p:txBody>
      </p:sp>
      <p:sp>
        <p:nvSpPr>
          <p:cNvPr id="17" name="Robert Sedgewick  |  Kevin Wayne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cap="small" spc="105"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cap="none"/>
            </a:pPr>
            <a:r>
              <a:rPr cap="small"/>
              <a:t>Robert Sedgewick  |  Kevin Wayne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b="1" cap="small" spc="150" sz="375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 lIns="50800" tIns="50800" rIns="50800" bIns="50800"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  <a:lvl2pPr marL="439561" indent="-317500">
              <a:lnSpc>
                <a:spcPts val="4800"/>
              </a:lnSpc>
              <a:buSzPct val="100000"/>
              <a:buFontTx/>
              <a:buChar char="‣"/>
              <a:defRPr i="1" sz="3000">
                <a:latin typeface="+mj-lt"/>
                <a:ea typeface="+mj-ea"/>
                <a:cs typeface="+mj-cs"/>
                <a:sym typeface="Helvetica"/>
              </a:defRPr>
            </a:lvl2pPr>
            <a:lvl3pPr marL="443088" indent="-317500">
              <a:lnSpc>
                <a:spcPts val="4800"/>
              </a:lnSpc>
              <a:buChar char="‣"/>
              <a:defRPr i="1" sz="3000">
                <a:latin typeface="+mj-lt"/>
                <a:ea typeface="+mj-ea"/>
                <a:cs typeface="+mj-cs"/>
                <a:sym typeface="Helvetica"/>
              </a:defRPr>
            </a:lvl3pPr>
            <a:lvl4pPr marL="439561" indent="-317500">
              <a:lnSpc>
                <a:spcPts val="4800"/>
              </a:lnSpc>
              <a:buChar char="‣"/>
              <a:defRPr i="1" sz="3000">
                <a:latin typeface="+mj-lt"/>
                <a:ea typeface="+mj-ea"/>
                <a:cs typeface="+mj-cs"/>
                <a:sym typeface="Helvetica"/>
              </a:defRPr>
            </a:lvl4pPr>
            <a:lvl5pPr marL="444500" indent="-317500">
              <a:lnSpc>
                <a:spcPts val="4800"/>
              </a:lnSpc>
              <a:buChar char="‣"/>
              <a:defRPr i="1" sz="30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ndpapers.pdf" descr="endpapers.pdf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199962">
            <a:off x="1612900" y="-1612901"/>
            <a:ext cx="9779001" cy="13004801"/>
          </a:xfrm>
          <a:prstGeom prst="rect">
            <a:avLst/>
          </a:prstGeom>
          <a:ln w="12700"/>
        </p:spPr>
      </p:pic>
      <p:sp>
        <p:nvSpPr>
          <p:cNvPr id="28" name="http://algs4.cs.princeton.edu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b="1" spc="154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http://algs4.cs.princeton.edu</a:t>
            </a:r>
          </a:p>
        </p:txBody>
      </p:sp>
      <p:sp>
        <p:nvSpPr>
          <p:cNvPr id="29" name="Line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marL="0" marR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0" name="cover-gray2.pdf" descr="cover-gray2.pdf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/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b="1" cap="small" spc="150" sz="375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 lIns="50800" tIns="50800" rIns="50800" bIns="50800"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  <a:lvl2pPr marL="439561" indent="-317500">
              <a:lnSpc>
                <a:spcPts val="4800"/>
              </a:lnSpc>
              <a:buSzPct val="100000"/>
              <a:buFontTx/>
              <a:buChar char="‣"/>
              <a:defRPr i="1" sz="3000">
                <a:latin typeface="+mj-lt"/>
                <a:ea typeface="+mj-ea"/>
                <a:cs typeface="+mj-cs"/>
                <a:sym typeface="Helvetica"/>
              </a:defRPr>
            </a:lvl2pPr>
            <a:lvl3pPr marL="443088" indent="-317500">
              <a:lnSpc>
                <a:spcPts val="4800"/>
              </a:lnSpc>
              <a:buChar char="‣"/>
              <a:def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3pPr>
            <a:lvl4pPr marL="439561" indent="-317500">
              <a:lnSpc>
                <a:spcPts val="4800"/>
              </a:lnSpc>
              <a:buChar char="‣"/>
              <a:defRPr i="1" sz="3000">
                <a:latin typeface="+mj-lt"/>
                <a:ea typeface="+mj-ea"/>
                <a:cs typeface="+mj-cs"/>
                <a:sym typeface="Helvetica"/>
              </a:defRPr>
            </a:lvl4pPr>
            <a:lvl5pPr marL="444500" indent="-317500">
              <a:lnSpc>
                <a:spcPts val="4800"/>
              </a:lnSpc>
              <a:buChar char="‣"/>
              <a:def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2844799" y="3031490"/>
            <a:ext cx="7315203" cy="1910081"/>
          </a:xfrm>
          <a:prstGeom prst="rect">
            <a:avLst/>
          </a:prstGeom>
        </p:spPr>
        <p:txBody>
          <a:bodyPr lIns="36576" tIns="36576" rIns="36576" bIns="36576">
            <a:normAutofit fontScale="100000" lnSpcReduction="0"/>
          </a:bodyPr>
          <a:lstStyle>
            <a:lvl1pPr marL="0" marR="0" algn="ctr" defTabSz="1300480">
              <a:lnSpc>
                <a:spcPct val="90000"/>
              </a:lnSpc>
              <a:defRPr sz="8200">
                <a:uFillTx/>
                <a:latin typeface="MuseoSansRounded-300"/>
                <a:ea typeface="MuseoSansRounded-300"/>
                <a:cs typeface="MuseoSansRounded-300"/>
                <a:sym typeface="MuseoSansRounded-300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844799" y="5015230"/>
            <a:ext cx="7315203" cy="1324610"/>
          </a:xfrm>
          <a:prstGeom prst="rect">
            <a:avLst/>
          </a:prstGeom>
        </p:spPr>
        <p:txBody>
          <a:bodyPr lIns="36576" tIns="36576" rIns="36576" bIns="36576">
            <a:normAutofit fontScale="100000" lnSpcReduction="0"/>
          </a:bodyPr>
          <a:lstStyle>
            <a:lvl1pPr marL="0" marR="0" algn="ctr" defTabSz="1300480">
              <a:lnSpc>
                <a:spcPct val="90000"/>
              </a:lnSpc>
              <a:spcBef>
                <a:spcPts val="1400"/>
              </a:spcBef>
              <a:buClrTx/>
              <a:buFontTx/>
              <a:defRPr sz="3000">
                <a:solidFill>
                  <a:srgbClr val="000000"/>
                </a:solidFill>
                <a:uFillTx/>
                <a:latin typeface="MuseoSansRounded-300"/>
                <a:ea typeface="MuseoSansRounded-300"/>
                <a:cs typeface="MuseoSansRounded-300"/>
                <a:sym typeface="MuseoSansRounded-300"/>
              </a:defRPr>
            </a:lvl1pPr>
            <a:lvl2pPr marL="0" marR="0" indent="457200" algn="ctr" defTabSz="1300480">
              <a:lnSpc>
                <a:spcPct val="90000"/>
              </a:lnSpc>
              <a:spcBef>
                <a:spcPts val="1400"/>
              </a:spcBef>
              <a:buSzTx/>
              <a:buFontTx/>
              <a:buNone/>
              <a:defRPr sz="3000">
                <a:uFillTx/>
                <a:latin typeface="MuseoSansRounded-300"/>
                <a:ea typeface="MuseoSansRounded-300"/>
                <a:cs typeface="MuseoSansRounded-300"/>
                <a:sym typeface="MuseoSansRounded-300"/>
              </a:defRPr>
            </a:lvl2pPr>
            <a:lvl3pPr marL="0" marR="0" indent="9144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000">
                <a:uFillTx/>
                <a:latin typeface="MuseoSansRounded-300"/>
                <a:ea typeface="MuseoSansRounded-300"/>
                <a:cs typeface="MuseoSansRounded-300"/>
                <a:sym typeface="MuseoSansRounded-300"/>
              </a:defRPr>
            </a:lvl3pPr>
            <a:lvl4pPr marL="0" marR="0" indent="13716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000">
                <a:uFillTx/>
                <a:latin typeface="MuseoSansRounded-300"/>
                <a:ea typeface="MuseoSansRounded-300"/>
                <a:cs typeface="MuseoSansRounded-300"/>
                <a:sym typeface="MuseoSansRounded-300"/>
              </a:defRPr>
            </a:lvl4pPr>
            <a:lvl5pPr marL="0" marR="0" indent="18288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000">
                <a:uFillTx/>
                <a:latin typeface="MuseoSansRounded-300"/>
                <a:ea typeface="MuseoSansRounded-300"/>
                <a:cs typeface="MuseoSansRounded-300"/>
                <a:sym typeface="MuseoSansRounded-300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0433075" y="7220204"/>
            <a:ext cx="275566" cy="289053"/>
          </a:xfrm>
          <a:prstGeom prst="rect">
            <a:avLst/>
          </a:prstGeom>
        </p:spPr>
        <p:txBody>
          <a:bodyPr lIns="36576" tIns="36576" rIns="36576" bIns="36576"/>
          <a:lstStyle>
            <a:lvl1pPr algn="r" defTabSz="1300480">
              <a:defRPr sz="1400">
                <a:solidFill>
                  <a:srgbClr val="888888"/>
                </a:solidFill>
                <a:uFillTx/>
                <a:latin typeface="MuseoSansRounded-300"/>
                <a:ea typeface="MuseoSansRounded-300"/>
                <a:cs typeface="MuseoSansRounded-300"/>
                <a:sym typeface="MuseoSansRounded-300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marL="0" marR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 indent="-508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 indent="-368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 indent="-368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 indent="-368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629889" y="9382590"/>
            <a:ext cx="283816" cy="279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1pPr>
      <a:lvl2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2pPr>
      <a:lvl3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3pPr>
      <a:lvl4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4pPr>
      <a:lvl5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5pPr>
      <a:lvl6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6pPr>
      <a:lvl7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7pPr>
      <a:lvl8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8pPr>
      <a:lvl9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indent="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1pPr>
      <a:lvl2pPr marL="58702" marR="58702" indent="127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2pPr>
      <a:lvl3pPr marL="58702" marR="58702" indent="635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3pPr>
      <a:lvl4pPr marL="58702" marR="58702" indent="635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4pPr>
      <a:lvl5pPr marL="58702" marR="58702" indent="635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5pPr>
      <a:lvl6pPr marL="58702" marR="58702" indent="635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6pPr>
      <a:lvl7pPr marL="58702" marR="58702" indent="635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7pPr>
      <a:lvl8pPr marL="58702" marR="58702" indent="635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8pPr>
      <a:lvl9pPr marL="58702" marR="58702" indent="635000" algn="l" defTabSz="129540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b="0" baseline="0" cap="none" i="0" spc="0" strike="noStrike" sz="2400" u="none"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1pPr>
      <a:lvl2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2pPr>
      <a:lvl3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3pPr>
      <a:lvl4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4pPr>
      <a:lvl5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5pPr>
      <a:lvl6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6pPr>
      <a:lvl7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7pPr>
      <a:lvl8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8pPr>
      <a:lvl9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hyperlink" Target="https://www.youtube.com/watch?v=tgVitpkdkUo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"/>
          <p:cNvSpPr txBox="1"/>
          <p:nvPr/>
        </p:nvSpPr>
        <p:spPr>
          <a:xfrm>
            <a:off x="3713123" y="4003274"/>
            <a:ext cx="6699614" cy="254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spAutoFit/>
          </a:bodyPr>
          <a:lstStyle/>
          <a:p>
            <a:pPr marL="0" marR="0" algn="ctr" defTabSz="1300480">
              <a:lnSpc>
                <a:spcPct val="100000"/>
              </a:lnSpc>
              <a:defRPr sz="5400">
                <a:solidFill>
                  <a:srgbClr val="000000"/>
                </a:solidFill>
                <a:uFillTx/>
                <a:latin typeface="MuseoSansRounded-500"/>
                <a:ea typeface="MuseoSansRounded-500"/>
                <a:cs typeface="MuseoSansRounded-500"/>
                <a:sym typeface="MuseoSansRounded-500"/>
              </a:defRPr>
            </a:pPr>
            <a:r>
              <a:t>Data Compression III</a:t>
            </a:r>
          </a:p>
          <a:p>
            <a:pPr marL="0" marR="0" algn="ctr" defTabSz="1300480">
              <a:lnSpc>
                <a:spcPct val="100000"/>
              </a:lnSpc>
              <a:defRPr sz="5400">
                <a:solidFill>
                  <a:srgbClr val="000000"/>
                </a:solidFill>
                <a:uFillTx/>
                <a:latin typeface="MuseoSansRounded-500"/>
                <a:ea typeface="MuseoSansRounded-500"/>
                <a:cs typeface="MuseoSansRounded-500"/>
                <a:sym typeface="MuseoSansRounded-500"/>
              </a:defRPr>
            </a:pPr>
            <a:r>
              <a:t>LZW compression</a:t>
            </a:r>
          </a:p>
          <a:p>
            <a:pPr marL="0" marR="0" algn="ctr" defTabSz="1300480">
              <a:lnSpc>
                <a:spcPct val="100000"/>
              </a:lnSpc>
              <a:defRPr sz="5400">
                <a:solidFill>
                  <a:srgbClr val="000000"/>
                </a:solidFill>
                <a:uFillTx/>
                <a:latin typeface="MuseoSansRounded-500"/>
                <a:ea typeface="MuseoSansRounded-500"/>
                <a:cs typeface="MuseoSansRounded-500"/>
                <a:sym typeface="MuseoSansRounded-500"/>
              </a:defRPr>
            </a:pPr>
            <a:r>
              <a:t>Demos</a:t>
            </a:r>
          </a:p>
        </p:txBody>
      </p:sp>
      <p:pic>
        <p:nvPicPr>
          <p:cNvPr id="7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2620" y="6166846"/>
            <a:ext cx="1016550" cy="10165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extBox 7"/>
          <p:cNvSpPr txBox="1"/>
          <p:nvPr/>
        </p:nvSpPr>
        <p:spPr>
          <a:xfrm>
            <a:off x="5283977" y="6714092"/>
            <a:ext cx="3557906" cy="519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576" tIns="36576" rIns="36576" bIns="36576">
            <a:spAutoFit/>
          </a:bodyPr>
          <a:lstStyle>
            <a:lvl1pPr marL="0" marR="0" defTabSz="1300480">
              <a:lnSpc>
                <a:spcPct val="100000"/>
              </a:lnSpc>
              <a:defRPr sz="300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Mark Matthews PhD</a:t>
            </a:r>
          </a:p>
        </p:txBody>
      </p:sp>
      <p:sp>
        <p:nvSpPr>
          <p:cNvPr id="72" name="Text"/>
          <p:cNvSpPr txBox="1"/>
          <p:nvPr/>
        </p:nvSpPr>
        <p:spPr>
          <a:xfrm>
            <a:off x="4844436" y="5679878"/>
            <a:ext cx="161037" cy="33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marL="0" marR="0" defTabSz="650240">
              <a:lnSpc>
                <a:spcPts val="3900"/>
              </a:lnSpc>
              <a:defRPr u="sng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"/>
                <a:ea typeface="Times"/>
                <a:cs typeface="Times"/>
                <a:sym typeface="Times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noFill/>
                <a:uFillTx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"/>
          <p:cNvSpPr/>
          <p:nvPr/>
        </p:nvSpPr>
        <p:spPr>
          <a:xfrm>
            <a:off x="0" y="1701800"/>
            <a:ext cx="13004800" cy="1562100"/>
          </a:xfrm>
          <a:prstGeom prst="rect">
            <a:avLst/>
          </a:prstGeom>
          <a:solidFill>
            <a:srgbClr val="FFFFFF"/>
          </a:solidFill>
          <a:ln w="12700"/>
        </p:spPr>
        <p:txBody>
          <a:bodyPr lIns="203200" tIns="203200" rIns="203200" bIns="203200"/>
          <a:lstStyle/>
          <a:p>
            <a:pPr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77" name="41  42  52  41  43  41  44  81    83    82    88      41  80"/>
          <p:cNvSpPr/>
          <p:nvPr/>
        </p:nvSpPr>
        <p:spPr>
          <a:xfrm>
            <a:off x="1562100" y="1981200"/>
            <a:ext cx="103886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41  42  52  41  43  41  44  81    83    82    88      41  80</a:t>
            </a:r>
          </a:p>
        </p:txBody>
      </p:sp>
      <p:graphicFrame>
        <p:nvGraphicFramePr>
          <p:cNvPr id="78" name="Table"/>
          <p:cNvGraphicFramePr/>
          <p:nvPr/>
        </p:nvGraphicFramePr>
        <p:xfrm>
          <a:off x="5308600" y="5143500"/>
          <a:ext cx="2243667" cy="39497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121833"/>
                <a:gridCol w="1121833"/>
              </a:tblGrid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BR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CA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AD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LZW expansion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LZW expansion demo</a:t>
            </a:r>
          </a:p>
        </p:txBody>
      </p:sp>
      <p:graphicFrame>
        <p:nvGraphicFramePr>
          <p:cNvPr id="81" name="Table"/>
          <p:cNvGraphicFramePr/>
          <p:nvPr/>
        </p:nvGraphicFramePr>
        <p:xfrm>
          <a:off x="2644318" y="5142229"/>
          <a:ext cx="2243667" cy="3949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121833"/>
                <a:gridCol w="1121833"/>
              </a:tblGrid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2" name="value"/>
          <p:cNvSpPr/>
          <p:nvPr/>
        </p:nvSpPr>
        <p:spPr>
          <a:xfrm>
            <a:off x="723900" y="2032000"/>
            <a:ext cx="7195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i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83" name="output"/>
          <p:cNvSpPr/>
          <p:nvPr/>
        </p:nvSpPr>
        <p:spPr>
          <a:xfrm>
            <a:off x="673100" y="2565400"/>
            <a:ext cx="808573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i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84" name="A"/>
          <p:cNvSpPr/>
          <p:nvPr/>
        </p:nvSpPr>
        <p:spPr>
          <a:xfrm>
            <a:off x="15621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5" name="B"/>
          <p:cNvSpPr/>
          <p:nvPr/>
        </p:nvSpPr>
        <p:spPr>
          <a:xfrm>
            <a:off x="22352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6" name="R"/>
          <p:cNvSpPr/>
          <p:nvPr/>
        </p:nvSpPr>
        <p:spPr>
          <a:xfrm>
            <a:off x="28829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87" name="A"/>
          <p:cNvSpPr/>
          <p:nvPr/>
        </p:nvSpPr>
        <p:spPr>
          <a:xfrm>
            <a:off x="35560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8" name="C"/>
          <p:cNvSpPr/>
          <p:nvPr/>
        </p:nvSpPr>
        <p:spPr>
          <a:xfrm>
            <a:off x="42672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9" name="A"/>
          <p:cNvSpPr/>
          <p:nvPr/>
        </p:nvSpPr>
        <p:spPr>
          <a:xfrm>
            <a:off x="49403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0" name="D"/>
          <p:cNvSpPr/>
          <p:nvPr/>
        </p:nvSpPr>
        <p:spPr>
          <a:xfrm>
            <a:off x="55880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1" name="A B"/>
          <p:cNvSpPr/>
          <p:nvPr/>
        </p:nvSpPr>
        <p:spPr>
          <a:xfrm>
            <a:off x="6261100" y="2514600"/>
            <a:ext cx="889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B</a:t>
            </a:r>
          </a:p>
        </p:txBody>
      </p:sp>
      <p:sp>
        <p:nvSpPr>
          <p:cNvPr id="92" name="R A"/>
          <p:cNvSpPr/>
          <p:nvPr/>
        </p:nvSpPr>
        <p:spPr>
          <a:xfrm>
            <a:off x="7289800" y="2514600"/>
            <a:ext cx="889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 A</a:t>
            </a:r>
          </a:p>
        </p:txBody>
      </p:sp>
      <p:sp>
        <p:nvSpPr>
          <p:cNvPr id="93" name="B R"/>
          <p:cNvSpPr/>
          <p:nvPr/>
        </p:nvSpPr>
        <p:spPr>
          <a:xfrm>
            <a:off x="8318500" y="2514600"/>
            <a:ext cx="889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 R</a:t>
            </a:r>
          </a:p>
        </p:txBody>
      </p:sp>
      <p:sp>
        <p:nvSpPr>
          <p:cNvPr id="94" name="A B R"/>
          <p:cNvSpPr/>
          <p:nvPr/>
        </p:nvSpPr>
        <p:spPr>
          <a:xfrm>
            <a:off x="9321800" y="2514600"/>
            <a:ext cx="10795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B R</a:t>
            </a:r>
          </a:p>
        </p:txBody>
      </p:sp>
      <p:sp>
        <p:nvSpPr>
          <p:cNvPr id="95" name="A"/>
          <p:cNvSpPr/>
          <p:nvPr/>
        </p:nvSpPr>
        <p:spPr>
          <a:xfrm>
            <a:off x="10693400" y="25146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graphicFrame>
        <p:nvGraphicFramePr>
          <p:cNvPr id="96" name="Table"/>
          <p:cNvGraphicFramePr/>
          <p:nvPr/>
        </p:nvGraphicFramePr>
        <p:xfrm>
          <a:off x="7975600" y="5143500"/>
          <a:ext cx="2243667" cy="39497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121833"/>
                <a:gridCol w="1121833"/>
              </a:tblGrid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88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ABR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89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RAB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8A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BRA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ABRA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7" name="codeword table"/>
          <p:cNvSpPr/>
          <p:nvPr/>
        </p:nvSpPr>
        <p:spPr>
          <a:xfrm>
            <a:off x="2646823" y="9271000"/>
            <a:ext cx="2247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codeword table</a:t>
            </a:r>
          </a:p>
        </p:txBody>
      </p:sp>
      <p:sp>
        <p:nvSpPr>
          <p:cNvPr id="98" name="LZW expansion for 41 42 52 41 43 41 44 81 83 82 88 41 80"/>
          <p:cNvSpPr/>
          <p:nvPr/>
        </p:nvSpPr>
        <p:spPr>
          <a:xfrm>
            <a:off x="514016" y="3479800"/>
            <a:ext cx="117602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LZW expansion for 41 42 52 41 43 41 44 81 83 82 88 41 80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12"/>
      <p:bldP build="whole" bldLvl="1" animBg="1" rev="0" advAuto="0" spid="90" grpId="8"/>
      <p:bldP build="whole" bldLvl="1" animBg="1" rev="0" advAuto="0" spid="78" grpId="3"/>
      <p:bldP build="whole" bldLvl="1" animBg="1" rev="0" advAuto="0" spid="95" grpId="14"/>
      <p:bldP build="whole" bldLvl="1" animBg="1" rev="0" advAuto="0" spid="85" grpId="2"/>
      <p:bldP build="whole" bldLvl="1" animBg="1" rev="0" advAuto="0" spid="87" grpId="5"/>
      <p:bldP build="whole" bldLvl="1" animBg="1" rev="0" advAuto="0" spid="94" grpId="13"/>
      <p:bldP build="whole" bldLvl="1" animBg="1" rev="0" advAuto="0" spid="88" grpId="6"/>
      <p:bldP build="whole" bldLvl="1" animBg="1" rev="0" advAuto="0" spid="86" grpId="4"/>
      <p:bldP build="whole" bldLvl="1" animBg="1" rev="0" advAuto="0" spid="96" grpId="10"/>
      <p:bldP build="whole" bldLvl="1" animBg="1" rev="0" advAuto="0" spid="89" grpId="7"/>
      <p:bldP build="whole" bldLvl="1" animBg="1" rev="0" advAuto="0" spid="91" grpId="9"/>
      <p:bldP build="whole" bldLvl="1" animBg="1" rev="0" advAuto="0" spid="84" grpId="1"/>
      <p:bldP build="whole" bldLvl="1" animBg="1" rev="0" advAuto="0" spid="92" grpId="1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"/>
          <p:cNvSpPr/>
          <p:nvPr/>
        </p:nvSpPr>
        <p:spPr>
          <a:xfrm>
            <a:off x="2603500" y="1778000"/>
            <a:ext cx="7315200" cy="2006600"/>
          </a:xfrm>
          <a:prstGeom prst="rect">
            <a:avLst/>
          </a:prstGeom>
          <a:solidFill>
            <a:srgbClr val="FFFFFF"/>
          </a:solidFill>
          <a:ln w="12700"/>
        </p:spPr>
        <p:txBody>
          <a:bodyPr lIns="203200" tIns="203200" rIns="203200" bIns="203200"/>
          <a:lstStyle/>
          <a:p>
            <a:pPr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101" name="A   B   A   B   A   B   A"/>
          <p:cNvSpPr/>
          <p:nvPr/>
        </p:nvSpPr>
        <p:spPr>
          <a:xfrm>
            <a:off x="3657600" y="2070100"/>
            <a:ext cx="5588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  B   A   B   A   B   A</a:t>
            </a:r>
          </a:p>
        </p:txBody>
      </p:sp>
      <p:graphicFrame>
        <p:nvGraphicFramePr>
          <p:cNvPr id="102" name="Table"/>
          <p:cNvGraphicFramePr/>
          <p:nvPr/>
        </p:nvGraphicFramePr>
        <p:xfrm>
          <a:off x="6375400" y="5143500"/>
          <a:ext cx="2243667" cy="39497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121833"/>
                <a:gridCol w="1121833"/>
              </a:tblGrid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ABA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LZW tricky case:  com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LZW tricky case:  compression</a:t>
            </a:r>
          </a:p>
        </p:txBody>
      </p:sp>
      <p:graphicFrame>
        <p:nvGraphicFramePr>
          <p:cNvPr id="105" name="Table"/>
          <p:cNvGraphicFramePr/>
          <p:nvPr/>
        </p:nvGraphicFramePr>
        <p:xfrm>
          <a:off x="3711118" y="5142229"/>
          <a:ext cx="2243667" cy="3949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121833"/>
                <a:gridCol w="1121833"/>
              </a:tblGrid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" name="A"/>
          <p:cNvSpPr/>
          <p:nvPr/>
        </p:nvSpPr>
        <p:spPr>
          <a:xfrm>
            <a:off x="3657600" y="2070100"/>
            <a:ext cx="469900" cy="43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7" name="input"/>
          <p:cNvSpPr/>
          <p:nvPr/>
        </p:nvSpPr>
        <p:spPr>
          <a:xfrm>
            <a:off x="2819400" y="2120900"/>
            <a:ext cx="66871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i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08" name="matches"/>
          <p:cNvSpPr/>
          <p:nvPr/>
        </p:nvSpPr>
        <p:spPr>
          <a:xfrm>
            <a:off x="2705100" y="2654300"/>
            <a:ext cx="103695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i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matches</a:t>
            </a:r>
          </a:p>
        </p:txBody>
      </p:sp>
      <p:sp>
        <p:nvSpPr>
          <p:cNvPr id="109" name="value"/>
          <p:cNvSpPr/>
          <p:nvPr/>
        </p:nvSpPr>
        <p:spPr>
          <a:xfrm>
            <a:off x="2819400" y="3187700"/>
            <a:ext cx="7195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i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110" name="41"/>
          <p:cNvSpPr/>
          <p:nvPr/>
        </p:nvSpPr>
        <p:spPr>
          <a:xfrm>
            <a:off x="3657600" y="31369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uFill>
                  <a:solidFill>
                    <a:srgbClr val="C64941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11" name="42"/>
          <p:cNvSpPr/>
          <p:nvPr/>
        </p:nvSpPr>
        <p:spPr>
          <a:xfrm>
            <a:off x="4318000" y="31369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uFill>
                  <a:solidFill>
                    <a:srgbClr val="C64941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112" name="81"/>
          <p:cNvSpPr/>
          <p:nvPr/>
        </p:nvSpPr>
        <p:spPr>
          <a:xfrm>
            <a:off x="4978400" y="31369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uFill>
                  <a:solidFill>
                    <a:srgbClr val="C64941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81</a:t>
            </a:r>
          </a:p>
        </p:txBody>
      </p:sp>
      <p:sp>
        <p:nvSpPr>
          <p:cNvPr id="113" name="83"/>
          <p:cNvSpPr/>
          <p:nvPr/>
        </p:nvSpPr>
        <p:spPr>
          <a:xfrm>
            <a:off x="6350000" y="31369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uFill>
                  <a:solidFill>
                    <a:srgbClr val="C64941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83</a:t>
            </a:r>
          </a:p>
        </p:txBody>
      </p:sp>
      <p:sp>
        <p:nvSpPr>
          <p:cNvPr id="114" name="80"/>
          <p:cNvSpPr/>
          <p:nvPr/>
        </p:nvSpPr>
        <p:spPr>
          <a:xfrm>
            <a:off x="8356600" y="31369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uFill>
                  <a:solidFill>
                    <a:srgbClr val="C64941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80</a:t>
            </a:r>
          </a:p>
        </p:txBody>
      </p:sp>
      <p:sp>
        <p:nvSpPr>
          <p:cNvPr id="115" name="A"/>
          <p:cNvSpPr/>
          <p:nvPr/>
        </p:nvSpPr>
        <p:spPr>
          <a:xfrm>
            <a:off x="3657600" y="26035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6" name="B"/>
          <p:cNvSpPr/>
          <p:nvPr/>
        </p:nvSpPr>
        <p:spPr>
          <a:xfrm>
            <a:off x="4330700" y="26035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7" name="A B"/>
          <p:cNvSpPr/>
          <p:nvPr/>
        </p:nvSpPr>
        <p:spPr>
          <a:xfrm>
            <a:off x="4978400" y="2603500"/>
            <a:ext cx="1016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B</a:t>
            </a:r>
          </a:p>
        </p:txBody>
      </p:sp>
      <p:sp>
        <p:nvSpPr>
          <p:cNvPr id="118" name="A B A"/>
          <p:cNvSpPr/>
          <p:nvPr/>
        </p:nvSpPr>
        <p:spPr>
          <a:xfrm>
            <a:off x="6362700" y="2603500"/>
            <a:ext cx="1270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B A</a:t>
            </a:r>
          </a:p>
        </p:txBody>
      </p:sp>
      <p:sp>
        <p:nvSpPr>
          <p:cNvPr id="119" name="B"/>
          <p:cNvSpPr/>
          <p:nvPr/>
        </p:nvSpPr>
        <p:spPr>
          <a:xfrm>
            <a:off x="4330700" y="2070100"/>
            <a:ext cx="469900" cy="43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0" name="A"/>
          <p:cNvSpPr/>
          <p:nvPr/>
        </p:nvSpPr>
        <p:spPr>
          <a:xfrm>
            <a:off x="5003800" y="2070100"/>
            <a:ext cx="469900" cy="43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1" name="B"/>
          <p:cNvSpPr/>
          <p:nvPr/>
        </p:nvSpPr>
        <p:spPr>
          <a:xfrm>
            <a:off x="5676900" y="2070100"/>
            <a:ext cx="469900" cy="43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2" name="A"/>
          <p:cNvSpPr/>
          <p:nvPr/>
        </p:nvSpPr>
        <p:spPr>
          <a:xfrm>
            <a:off x="6350000" y="2070100"/>
            <a:ext cx="469900" cy="43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3" name="B"/>
          <p:cNvSpPr/>
          <p:nvPr/>
        </p:nvSpPr>
        <p:spPr>
          <a:xfrm>
            <a:off x="7023100" y="2070100"/>
            <a:ext cx="469900" cy="43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4" name="A"/>
          <p:cNvSpPr/>
          <p:nvPr/>
        </p:nvSpPr>
        <p:spPr>
          <a:xfrm>
            <a:off x="7696200" y="2070100"/>
            <a:ext cx="469900" cy="43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C0C0C0"/>
                </a:solidFill>
                <a:uFill>
                  <a:solidFill>
                    <a:srgbClr val="C0C0C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5" name="LZW compression for ABABABA"/>
          <p:cNvSpPr/>
          <p:nvPr/>
        </p:nvSpPr>
        <p:spPr>
          <a:xfrm>
            <a:off x="2603500" y="3987800"/>
            <a:ext cx="73152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LZW compression for ABABABA</a:t>
            </a:r>
          </a:p>
        </p:txBody>
      </p:sp>
      <p:sp>
        <p:nvSpPr>
          <p:cNvPr id="126" name="codeword table"/>
          <p:cNvSpPr/>
          <p:nvPr/>
        </p:nvSpPr>
        <p:spPr>
          <a:xfrm>
            <a:off x="3713623" y="9232900"/>
            <a:ext cx="2247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codeword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4"/>
      <p:bldP build="whole" bldLvl="1" animBg="1" rev="0" advAuto="0" spid="111" grpId="5"/>
      <p:bldP build="whole" bldLvl="1" animBg="1" rev="0" advAuto="0" spid="117" grpId="9"/>
      <p:bldP build="whole" bldLvl="1" animBg="1" rev="0" advAuto="0" spid="118" grpId="13"/>
      <p:bldP build="whole" bldLvl="1" animBg="1" rev="0" advAuto="0" spid="110" grpId="1"/>
      <p:bldP build="whole" bldLvl="1" animBg="1" rev="0" advAuto="0" spid="112" grpId="8"/>
      <p:bldP build="whole" bldLvl="1" animBg="1" rev="0" advAuto="0" spid="120" grpId="10"/>
      <p:bldP build="whole" bldLvl="1" animBg="1" rev="0" advAuto="0" spid="115" grpId="2"/>
      <p:bldP build="whole" bldLvl="1" animBg="1" rev="0" advAuto="0" spid="106" grpId="3"/>
      <p:bldP build="whole" bldLvl="1" animBg="1" rev="0" advAuto="0" spid="123" grpId="15"/>
      <p:bldP build="whole" bldLvl="1" animBg="1" rev="0" advAuto="0" spid="124" grpId="16"/>
      <p:bldP build="whole" bldLvl="1" animBg="1" rev="0" advAuto="0" spid="121" grpId="11"/>
      <p:bldP build="whole" bldLvl="1" animBg="1" rev="0" advAuto="0" spid="113" grpId="12"/>
      <p:bldP build="whole" bldLvl="1" animBg="1" rev="0" advAuto="0" spid="114" grpId="17"/>
      <p:bldP build="whole" bldLvl="1" animBg="1" rev="0" advAuto="0" spid="102" grpId="4"/>
      <p:bldP build="whole" bldLvl="1" animBg="1" rev="0" advAuto="0" spid="119" grpId="7"/>
      <p:bldP build="whole" bldLvl="1" animBg="1" rev="0" advAuto="0" spid="116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"/>
          <p:cNvSpPr/>
          <p:nvPr/>
        </p:nvSpPr>
        <p:spPr>
          <a:xfrm>
            <a:off x="2552700" y="1892300"/>
            <a:ext cx="6146800" cy="1562100"/>
          </a:xfrm>
          <a:prstGeom prst="rect">
            <a:avLst/>
          </a:prstGeom>
          <a:solidFill>
            <a:srgbClr val="FFFFFF"/>
          </a:solidFill>
          <a:ln w="12700"/>
        </p:spPr>
        <p:txBody>
          <a:bodyPr lIns="203200" tIns="203200" rIns="203200" bIns="203200"/>
          <a:lstStyle/>
          <a:p>
            <a:pPr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131" name="41  42  81    83     80"/>
          <p:cNvSpPr/>
          <p:nvPr/>
        </p:nvSpPr>
        <p:spPr>
          <a:xfrm>
            <a:off x="3606800" y="2171700"/>
            <a:ext cx="4699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41  42  81    83     80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6375400" y="5143500"/>
          <a:ext cx="2243667" cy="39497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121833"/>
                <a:gridCol w="1121833"/>
              </a:tblGrid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83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/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LZW tricky case:  expa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LZW tricky case:  expansion</a:t>
            </a:r>
          </a:p>
        </p:txBody>
      </p:sp>
      <p:graphicFrame>
        <p:nvGraphicFramePr>
          <p:cNvPr id="135" name="Table"/>
          <p:cNvGraphicFramePr/>
          <p:nvPr/>
        </p:nvGraphicFramePr>
        <p:xfrm>
          <a:off x="3711118" y="5142229"/>
          <a:ext cx="2243667" cy="3949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121833"/>
                <a:gridCol w="1121833"/>
              </a:tblGrid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</a:tcPr>
                </a:tc>
              </a:tr>
              <a:tr h="564242"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" name="value"/>
          <p:cNvSpPr/>
          <p:nvPr/>
        </p:nvSpPr>
        <p:spPr>
          <a:xfrm>
            <a:off x="2768600" y="2222500"/>
            <a:ext cx="7195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i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137" name="output"/>
          <p:cNvSpPr/>
          <p:nvPr/>
        </p:nvSpPr>
        <p:spPr>
          <a:xfrm>
            <a:off x="2717800" y="2755900"/>
            <a:ext cx="808573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i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38" name="A"/>
          <p:cNvSpPr/>
          <p:nvPr/>
        </p:nvSpPr>
        <p:spPr>
          <a:xfrm>
            <a:off x="3606800" y="27051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9" name="B"/>
          <p:cNvSpPr/>
          <p:nvPr/>
        </p:nvSpPr>
        <p:spPr>
          <a:xfrm>
            <a:off x="4279900" y="2705100"/>
            <a:ext cx="6477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0" name="A B"/>
          <p:cNvSpPr/>
          <p:nvPr/>
        </p:nvSpPr>
        <p:spPr>
          <a:xfrm>
            <a:off x="4965700" y="2705100"/>
            <a:ext cx="8890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B</a:t>
            </a:r>
          </a:p>
        </p:txBody>
      </p:sp>
      <p:sp>
        <p:nvSpPr>
          <p:cNvPr id="141" name="A B A"/>
          <p:cNvSpPr/>
          <p:nvPr/>
        </p:nvSpPr>
        <p:spPr>
          <a:xfrm>
            <a:off x="5956300" y="2705100"/>
            <a:ext cx="124460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B A</a:t>
            </a:r>
          </a:p>
        </p:txBody>
      </p:sp>
      <p:sp>
        <p:nvSpPr>
          <p:cNvPr id="142" name="LZW expansion for 41 42 81 83 80"/>
          <p:cNvSpPr/>
          <p:nvPr/>
        </p:nvSpPr>
        <p:spPr>
          <a:xfrm>
            <a:off x="2553954" y="3670300"/>
            <a:ext cx="61468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LZW expansion for 41 42 81 83 80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7200900" y="2374900"/>
            <a:ext cx="4475710" cy="1066800"/>
            <a:chOff x="0" y="0"/>
            <a:chExt cx="4475709" cy="1066800"/>
          </a:xfrm>
        </p:grpSpPr>
        <p:sp>
          <p:nvSpPr>
            <p:cNvPr id="143" name="Line"/>
            <p:cNvSpPr/>
            <p:nvPr/>
          </p:nvSpPr>
          <p:spPr>
            <a:xfrm>
              <a:off x="0" y="558800"/>
              <a:ext cx="2162693" cy="21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4" name="need to know which…"/>
            <p:cNvSpPr/>
            <p:nvPr/>
          </p:nvSpPr>
          <p:spPr>
            <a:xfrm>
              <a:off x="1999209" y="0"/>
              <a:ext cx="2476501" cy="1066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ctr"/>
              <a:r>
                <a:t>need to know which</a:t>
              </a:r>
            </a:p>
            <a:p>
              <a:pPr algn="ctr"/>
              <a:r>
                <a:t>key has value 83 </a:t>
              </a:r>
            </a:p>
            <a:p>
              <a:pPr algn="ctr"/>
              <a:r>
                <a:t>before it is in ST!</a:t>
              </a:r>
            </a:p>
          </p:txBody>
        </p:sp>
      </p:grpSp>
      <p:sp>
        <p:nvSpPr>
          <p:cNvPr id="146" name="codeword table"/>
          <p:cNvSpPr/>
          <p:nvPr/>
        </p:nvSpPr>
        <p:spPr>
          <a:xfrm>
            <a:off x="3713623" y="9232900"/>
            <a:ext cx="2247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codeword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5"/>
      <p:bldP build="whole" bldLvl="1" animBg="1" rev="0" advAuto="0" spid="132" grpId="3"/>
      <p:bldP build="whole" bldLvl="1" animBg="1" rev="0" advAuto="0" spid="141" grpId="6"/>
      <p:bldP build="whole" bldLvl="1" animBg="1" rev="0" advAuto="0" spid="138" grpId="1"/>
      <p:bldP build="whole" bldLvl="1" animBg="1" rev="0" advAuto="0" spid="139" grpId="2"/>
      <p:bldP build="whole" bldLvl="1" animBg="1" rev="0" advAuto="0" spid="140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2F2F2"/>
      </a:dk1>
      <a:lt1>
        <a:srgbClr val="8D3124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sx="100000" sy="100000" kx="0" ky="0" algn="b" rotWithShape="0" blurRad="127000" dist="76200" dir="27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203200" tIns="203200" rIns="203200" bIns="203200" numCol="1" spcCol="38100" rtlCol="0" anchor="t" upright="0">
        <a:spAutoFit/>
      </a:bodyPr>
      <a:lstStyle>
        <a:defPPr marL="7224" marR="7224" indent="0" algn="l" defTabSz="1295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8702" marR="58702" indent="0" algn="l" defTabSz="1295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sx="100000" sy="100000" kx="0" ky="0" algn="b" rotWithShape="0" blurRad="127000" dist="76200" dir="27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203200" tIns="203200" rIns="203200" bIns="203200" numCol="1" spcCol="38100" rtlCol="0" anchor="t" upright="0">
        <a:spAutoFit/>
      </a:bodyPr>
      <a:lstStyle>
        <a:defPPr marL="7224" marR="7224" indent="0" algn="l" defTabSz="1295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8702" marR="58702" indent="0" algn="l" defTabSz="1295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