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64" r:id="rId3"/>
    <p:sldMasterId id="2147483666" r:id="rId4"/>
    <p:sldMasterId id="2147483668" r:id="rId5"/>
    <p:sldMasterId id="2147483670" r:id="rId6"/>
  </p:sldMasterIdLst>
  <p:handoutMasterIdLst>
    <p:handoutMasterId r:id="rId28"/>
  </p:handoutMasterIdLst>
  <p:sldIdLst>
    <p:sldId id="276" r:id="rId7"/>
    <p:sldId id="278" r:id="rId8"/>
    <p:sldId id="258" r:id="rId9"/>
    <p:sldId id="259" r:id="rId10"/>
    <p:sldId id="279" r:id="rId11"/>
    <p:sldId id="261" r:id="rId12"/>
    <p:sldId id="262" r:id="rId13"/>
    <p:sldId id="263" r:id="rId14"/>
    <p:sldId id="264" r:id="rId15"/>
    <p:sldId id="265" r:id="rId16"/>
    <p:sldId id="266" r:id="rId17"/>
    <p:sldId id="271" r:id="rId18"/>
    <p:sldId id="272" r:id="rId19"/>
    <p:sldId id="280" r:id="rId20"/>
    <p:sldId id="277" r:id="rId21"/>
    <p:sldId id="275" r:id="rId22"/>
    <p:sldId id="273" r:id="rId23"/>
    <p:sldId id="268" r:id="rId24"/>
    <p:sldId id="269" r:id="rId25"/>
    <p:sldId id="270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C1C"/>
    <a:srgbClr val="027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2" autoAdjust="0"/>
    <p:restoredTop sz="94660"/>
  </p:normalViewPr>
  <p:slideViewPr>
    <p:cSldViewPr>
      <p:cViewPr>
        <p:scale>
          <a:sx n="66" d="100"/>
          <a:sy n="66" d="100"/>
        </p:scale>
        <p:origin x="-146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10685-A81C-4806-970E-ACA86D7E78E1}" type="datetimeFigureOut">
              <a:rPr lang="en-IE" smtClean="0"/>
              <a:t>27/11/2015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59283-21B9-4286-AFB0-EEF636F408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2514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84A4-80C9-4427-A801-9A6D2606799B}" type="datetimeFigureOut">
              <a:rPr lang="en-IE" smtClean="0"/>
              <a:t>27/11/2015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A246-EEDF-4C37-9D8D-E47A59C44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8726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84A4-80C9-4427-A801-9A6D2606799B}" type="datetimeFigureOut">
              <a:rPr lang="en-IE" smtClean="0"/>
              <a:t>27/11/2015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A246-EEDF-4C37-9D8D-E47A59C44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443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84A4-80C9-4427-A801-9A6D2606799B}" type="datetimeFigureOut">
              <a:rPr lang="en-IE" smtClean="0"/>
              <a:t>27/11/2015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A246-EEDF-4C37-9D8D-E47A59C44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562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AA12-546D-46ED-874A-79DE94A4D35C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27/11/2015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773E-CC0D-4578-86F8-AE19030181F6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411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AA12-546D-46ED-874A-79DE94A4D35C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27/11/2015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773E-CC0D-4578-86F8-AE19030181F6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615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AA12-546D-46ED-874A-79DE94A4D35C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27/11/2015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773E-CC0D-4578-86F8-AE19030181F6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615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AA12-546D-46ED-874A-79DE94A4D35C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27/11/2015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773E-CC0D-4578-86F8-AE19030181F6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615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AA12-546D-46ED-874A-79DE94A4D35C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27/11/2015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773E-CC0D-4578-86F8-AE19030181F6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411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106F-52A3-45D4-B3A7-423B0B85B259}" type="datetimeFigureOut">
              <a:rPr lang="en-IE" smtClean="0"/>
              <a:t>27/11/2015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97B0-897C-4351-822A-B981698A773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60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84A4-80C9-4427-A801-9A6D2606799B}" type="datetimeFigureOut">
              <a:rPr lang="en-IE" smtClean="0"/>
              <a:t>27/11/2015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A246-EEDF-4C37-9D8D-E47A59C44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232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84A4-80C9-4427-A801-9A6D2606799B}" type="datetimeFigureOut">
              <a:rPr lang="en-IE" smtClean="0"/>
              <a:t>27/11/2015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A246-EEDF-4C37-9D8D-E47A59C44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955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84A4-80C9-4427-A801-9A6D2606799B}" type="datetimeFigureOut">
              <a:rPr lang="en-IE" smtClean="0"/>
              <a:t>27/11/2015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A246-EEDF-4C37-9D8D-E47A59C44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265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84A4-80C9-4427-A801-9A6D2606799B}" type="datetimeFigureOut">
              <a:rPr lang="en-IE" smtClean="0"/>
              <a:t>27/11/2015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A246-EEDF-4C37-9D8D-E47A59C44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875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84A4-80C9-4427-A801-9A6D2606799B}" type="datetimeFigureOut">
              <a:rPr lang="en-IE" smtClean="0"/>
              <a:t>27/11/2015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A246-EEDF-4C37-9D8D-E47A59C44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665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84A4-80C9-4427-A801-9A6D2606799B}" type="datetimeFigureOut">
              <a:rPr lang="en-IE" smtClean="0"/>
              <a:t>27/11/2015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A246-EEDF-4C37-9D8D-E47A59C44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246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84A4-80C9-4427-A801-9A6D2606799B}" type="datetimeFigureOut">
              <a:rPr lang="en-IE" smtClean="0"/>
              <a:t>27/11/2015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A246-EEDF-4C37-9D8D-E47A59C44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707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84A4-80C9-4427-A801-9A6D2606799B}" type="datetimeFigureOut">
              <a:rPr lang="en-IE" smtClean="0"/>
              <a:t>27/11/2015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A246-EEDF-4C37-9D8D-E47A59C44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128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A84A4-80C9-4427-A801-9A6D2606799B}" type="datetimeFigureOut">
              <a:rPr lang="en-IE" smtClean="0"/>
              <a:t>27/11/2015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DA246-EEDF-4C37-9D8D-E47A59C44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6493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CAA12-546D-46ED-874A-79DE94A4D35C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27/11/2015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D773E-CC0D-4578-86F8-AE19030181F6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43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CAA12-546D-46ED-874A-79DE94A4D35C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27/11/2015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D773E-CC0D-4578-86F8-AE19030181F6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43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CAA12-546D-46ED-874A-79DE94A4D35C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27/11/2015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D773E-CC0D-4578-86F8-AE19030181F6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43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CAA12-546D-46ED-874A-79DE94A4D35C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27/11/2015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D773E-CC0D-4578-86F8-AE19030181F6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43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CAA12-546D-46ED-874A-79DE94A4D35C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27/11/2015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D773E-CC0D-4578-86F8-AE19030181F6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43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6" y="5085184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Owen Doyle </a:t>
            </a:r>
            <a:r>
              <a:rPr lang="en-IE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12453618</a:t>
            </a:r>
          </a:p>
          <a:p>
            <a:r>
              <a:rPr lang="en-IE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Jonathan Doyle </a:t>
            </a:r>
            <a:r>
              <a:rPr lang="en-IE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12443578</a:t>
            </a:r>
          </a:p>
          <a:p>
            <a:r>
              <a:rPr lang="en-IE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Comhghall McKeating </a:t>
            </a:r>
            <a:r>
              <a:rPr lang="en-IE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12328401</a:t>
            </a:r>
            <a:endParaRPr lang="en-IE" b="1" dirty="0">
              <a:solidFill>
                <a:srgbClr val="F9DC1C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r>
              <a:rPr lang="en-IE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Barry Percy   </a:t>
            </a:r>
            <a:r>
              <a:rPr lang="en-IE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12808184</a:t>
            </a:r>
            <a:endParaRPr lang="en-IE" b="1" dirty="0">
              <a:solidFill>
                <a:srgbClr val="F9DC1C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937523"/>
          </a:xfrm>
          <a:ln>
            <a:solidFill>
              <a:srgbClr val="F9DC1C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Role Schema: 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Accountant</a:t>
            </a: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Description: </a:t>
            </a:r>
            <a:endParaRPr lang="en-IE" sz="1600" b="1" dirty="0">
              <a:solidFill>
                <a:srgbClr val="F9DC1C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Updates the company accounts based on wins and losses. Edits the profits accordingly.</a:t>
            </a: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Protocols and Activities:</a:t>
            </a:r>
          </a:p>
          <a:p>
            <a:pPr marL="0" indent="0">
              <a:buNone/>
            </a:pPr>
            <a:r>
              <a:rPr lang="en-IE" sz="1600" b="1" u="sng" dirty="0" err="1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calculateProfit</a:t>
            </a:r>
            <a:r>
              <a:rPr lang="en-IE" sz="16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 . </a:t>
            </a:r>
            <a:r>
              <a:rPr lang="en-IE" sz="1600" b="1" u="sng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updateAccounts</a:t>
            </a:r>
            <a:endParaRPr lang="en-IE" sz="1600" b="1" u="sng" dirty="0" smtClean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endParaRPr lang="en-IE" sz="1600" b="1" dirty="0" smtClean="0">
              <a:solidFill>
                <a:srgbClr val="F9DC1C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Permissions:</a:t>
            </a:r>
          </a:p>
          <a:p>
            <a:pPr marL="0" indent="0">
              <a:buNone/>
            </a:pPr>
            <a:r>
              <a:rPr lang="en-IE" sz="16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reads	update		// reads cash update from cashier</a:t>
            </a:r>
          </a:p>
          <a:p>
            <a:pPr marL="0" indent="0">
              <a:buNone/>
            </a:pP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	change	profit		// edits profit based on cash update</a:t>
            </a:r>
          </a:p>
          <a:p>
            <a:pPr marL="0" indent="0">
              <a:buNone/>
            </a:pP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	change 	account 		// edits the account details</a:t>
            </a:r>
          </a:p>
          <a:p>
            <a:pPr marL="0" indent="0">
              <a:buNone/>
            </a:pPr>
            <a:endParaRPr lang="en-IE" sz="1600" b="1" dirty="0" smtClean="0"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endParaRPr lang="en-IE" sz="1600" b="1" dirty="0" smtClean="0">
              <a:solidFill>
                <a:srgbClr val="F9DC1C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Responsibilities:</a:t>
            </a:r>
          </a:p>
          <a:p>
            <a:pPr marL="0" indent="0">
              <a:buNone/>
            </a:pPr>
            <a:r>
              <a:rPr lang="en-IE" sz="1600" b="1" i="1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Liveness</a:t>
            </a:r>
            <a:r>
              <a:rPr lang="en-IE" sz="1600" b="1" i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:</a:t>
            </a:r>
          </a:p>
          <a:p>
            <a:pPr marL="0" indent="0">
              <a:buNone/>
            </a:pPr>
            <a:r>
              <a:rPr lang="en-IE" sz="14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Accountant = ( </a:t>
            </a:r>
            <a:r>
              <a:rPr lang="en-IE" sz="1400" b="1" u="sng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calculateProfit</a:t>
            </a:r>
            <a:r>
              <a:rPr lang="en-IE" sz="14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 . </a:t>
            </a:r>
            <a:r>
              <a:rPr lang="en-IE" sz="1400" b="1" u="sng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updateAccounts</a:t>
            </a:r>
            <a:r>
              <a:rPr lang="en-IE" sz="14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)</a:t>
            </a:r>
            <a:r>
              <a:rPr lang="en-IE" sz="1400" b="1" baseline="30000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w</a:t>
            </a:r>
            <a:endParaRPr lang="en-IE" sz="1400" b="1" baseline="30000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endParaRPr lang="en-IE" sz="1600" b="1" baseline="30000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b="1" i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Safety:</a:t>
            </a:r>
          </a:p>
          <a:p>
            <a:pPr lvl="2"/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Accounts up to date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764704"/>
            <a:ext cx="8280920" cy="0"/>
          </a:xfrm>
          <a:prstGeom prst="line">
            <a:avLst/>
          </a:prstGeom>
          <a:ln>
            <a:solidFill>
              <a:srgbClr val="F9D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67544" y="2276872"/>
            <a:ext cx="8280920" cy="0"/>
          </a:xfrm>
          <a:prstGeom prst="line">
            <a:avLst/>
          </a:prstGeom>
          <a:ln>
            <a:solidFill>
              <a:srgbClr val="F9D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95536" y="3861048"/>
            <a:ext cx="8280920" cy="0"/>
          </a:xfrm>
          <a:prstGeom prst="line">
            <a:avLst/>
          </a:prstGeom>
          <a:ln>
            <a:solidFill>
              <a:srgbClr val="F9D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0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937523"/>
          </a:xfrm>
          <a:ln>
            <a:solidFill>
              <a:srgbClr val="F9DC1C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Role Schema: 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Record Keeper</a:t>
            </a: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Description: </a:t>
            </a: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Edits the records of the punters and presents them to the background checker.</a:t>
            </a: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Protocols and Activities:</a:t>
            </a:r>
          </a:p>
          <a:p>
            <a:pPr marL="0" indent="0">
              <a:buNone/>
            </a:pPr>
            <a:r>
              <a:rPr lang="en-IE" sz="1600" b="1" u="sng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updateRecord</a:t>
            </a:r>
            <a:endParaRPr lang="en-IE" sz="1600" b="1" u="sng" dirty="0" smtClean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endParaRPr lang="en-IE" sz="1600" b="1" dirty="0" smtClean="0">
              <a:solidFill>
                <a:srgbClr val="F9DC1C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Permissions:</a:t>
            </a:r>
          </a:p>
          <a:p>
            <a:pPr marL="0" indent="0">
              <a:buNone/>
            </a:pPr>
            <a:r>
              <a:rPr lang="en-IE" sz="16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reads	record update request</a:t>
            </a:r>
            <a:r>
              <a:rPr lang="en-IE" sz="16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//read record update request</a:t>
            </a:r>
          </a:p>
          <a:p>
            <a:pPr marL="0" indent="0">
              <a:buNone/>
            </a:pPr>
            <a:r>
              <a:rPr lang="en-IE" sz="16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changes 	punter record 	// change punter record</a:t>
            </a:r>
          </a:p>
          <a:p>
            <a:pPr marL="0" indent="0">
              <a:buNone/>
            </a:pPr>
            <a:endParaRPr lang="en-IE" sz="1600" b="1" dirty="0" smtClean="0"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endParaRPr lang="en-IE" sz="1600" b="1" dirty="0" smtClean="0">
              <a:solidFill>
                <a:srgbClr val="F9DC1C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Responsibilities:</a:t>
            </a:r>
          </a:p>
          <a:p>
            <a:pPr marL="0" indent="0">
              <a:buNone/>
            </a:pPr>
            <a:r>
              <a:rPr lang="en-IE" sz="1600" b="1" i="1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Liveness</a:t>
            </a:r>
            <a:r>
              <a:rPr lang="en-IE" sz="1600" b="1" i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:</a:t>
            </a:r>
          </a:p>
          <a:p>
            <a:pPr marL="0" indent="0">
              <a:buNone/>
            </a:pPr>
            <a:r>
              <a:rPr lang="en-IE" sz="14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	Record Keeper = (</a:t>
            </a:r>
            <a:r>
              <a:rPr lang="en-IE" sz="1400" b="1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rec</a:t>
            </a:r>
            <a:r>
              <a:rPr lang="en-IE" sz="1400" b="1" u="sng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updateRecord</a:t>
            </a:r>
            <a:r>
              <a:rPr lang="en-IE" sz="14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)</a:t>
            </a:r>
            <a:r>
              <a:rPr lang="en-IE" sz="1400" b="1" baseline="30000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w</a:t>
            </a:r>
            <a:endParaRPr lang="en-IE" sz="1400" b="1" baseline="30000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endParaRPr lang="en-IE" sz="1600" b="1" baseline="30000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b="1" i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Safety:</a:t>
            </a:r>
          </a:p>
          <a:p>
            <a:pPr marL="914400" lvl="2" indent="0">
              <a:buNone/>
            </a:pP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Customer details != null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764704"/>
            <a:ext cx="8280920" cy="0"/>
          </a:xfrm>
          <a:prstGeom prst="line">
            <a:avLst/>
          </a:prstGeom>
          <a:ln>
            <a:solidFill>
              <a:srgbClr val="F9D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67544" y="2204864"/>
            <a:ext cx="8280920" cy="0"/>
          </a:xfrm>
          <a:prstGeom prst="line">
            <a:avLst/>
          </a:prstGeom>
          <a:ln>
            <a:solidFill>
              <a:srgbClr val="F9D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7544" y="3573016"/>
            <a:ext cx="8280920" cy="0"/>
          </a:xfrm>
          <a:prstGeom prst="line">
            <a:avLst/>
          </a:prstGeom>
          <a:ln>
            <a:solidFill>
              <a:srgbClr val="F9D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98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939368"/>
              </p:ext>
            </p:extLst>
          </p:nvPr>
        </p:nvGraphicFramePr>
        <p:xfrm>
          <a:off x="251520" y="1334466"/>
          <a:ext cx="8640960" cy="461481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24136"/>
                <a:gridCol w="1750838"/>
                <a:gridCol w="1972746"/>
                <a:gridCol w="1605198"/>
                <a:gridCol w="2088042"/>
              </a:tblGrid>
              <a:tr h="4382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rgbClr val="F9DC1C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Protocols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rgbClr val="F9DC1C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getOdds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rgbClr val="F9DC1C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presentOdds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rgbClr val="F9DC1C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placeBet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err="1">
                          <a:solidFill>
                            <a:srgbClr val="F9DC1C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updateAccounts</a:t>
                      </a:r>
                      <a:endParaRPr lang="en-IE" sz="1400" b="1" dirty="0">
                        <a:solidFill>
                          <a:srgbClr val="F9DC1C"/>
                        </a:solidFill>
                        <a:effectLst/>
                        <a:latin typeface="+mn-lt"/>
                        <a:ea typeface="Open Sans Extrabold" panose="020B0906030804020204" pitchFamily="34" charset="0"/>
                        <a:cs typeface="Open Sans Extrabold" panose="020B09060308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6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rgbClr val="F9DC1C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Purpose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Get the odds from the odds maker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Presenting the odds to odds checker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Put the bet in the Betting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Informs accountant of money in or out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rgbClr val="F9DC1C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Initiator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oddsChecker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Odds Maker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Cashier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Cashier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5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rgbClr val="F9DC1C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Responder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oddsMaker</a:t>
                      </a:r>
                      <a:endParaRPr lang="en-IE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Open Sans Extrabold" panose="020B0906030804020204" pitchFamily="34" charset="0"/>
                        <a:cs typeface="Open Sans Extrabold" panose="020B09060308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oddsChecker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Betting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Accountant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2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rgbClr val="F9DC1C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Inputs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All odds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Bet, stake, odds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Money earned or lost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4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rgbClr val="F9DC1C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Outputs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All odds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All odds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Bet Result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50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rgbClr val="F9DC1C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Processes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Sends a request to the </a:t>
                      </a:r>
                      <a:r>
                        <a:rPr lang="en-IE" sz="14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oddsMaker</a:t>
                      </a:r>
                      <a:r>
                        <a:rPr lang="en-IE" sz="1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 to get all of the odds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Sends a list of all the odds back to the odds checker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The bet is taken from the punter put into the Betting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The cashier informs the accountant of any money lost if a punter wins or any money earned if a punter looses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61512" y="515704"/>
            <a:ext cx="3082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Protocols</a:t>
            </a:r>
            <a:endParaRPr lang="en-IE" sz="3200" b="1" dirty="0">
              <a:solidFill>
                <a:srgbClr val="F9DC1C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78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221934"/>
              </p:ext>
            </p:extLst>
          </p:nvPr>
        </p:nvGraphicFramePr>
        <p:xfrm>
          <a:off x="323528" y="706359"/>
          <a:ext cx="8640960" cy="580609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92242"/>
                <a:gridCol w="1759138"/>
                <a:gridCol w="2008290"/>
                <a:gridCol w="1634119"/>
                <a:gridCol w="2047171"/>
              </a:tblGrid>
              <a:tr h="4538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rgbClr val="F9DC1C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Protocols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rgbClr val="F9DC1C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updateRecords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err="1" smtClean="0">
                          <a:solidFill>
                            <a:srgbClr val="F9DC1C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requestOdds</a:t>
                      </a:r>
                      <a:endParaRPr lang="en-IE" sz="1400" b="1" dirty="0">
                        <a:solidFill>
                          <a:srgbClr val="F9DC1C"/>
                        </a:solidFill>
                        <a:effectLst/>
                        <a:latin typeface="+mn-lt"/>
                        <a:ea typeface="Open Sans Extrabold" panose="020B0906030804020204" pitchFamily="34" charset="0"/>
                        <a:cs typeface="Open Sans Extrabold" panose="020B09060308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err="1" smtClean="0">
                          <a:solidFill>
                            <a:srgbClr val="F9DC1C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placeBet</a:t>
                      </a:r>
                      <a:endParaRPr lang="en-IE" sz="1400" b="1" dirty="0">
                        <a:solidFill>
                          <a:srgbClr val="F9DC1C"/>
                        </a:solidFill>
                        <a:effectLst/>
                        <a:latin typeface="+mn-lt"/>
                        <a:ea typeface="Open Sans Extrabold" panose="020B0906030804020204" pitchFamily="34" charset="0"/>
                        <a:cs typeface="Open Sans Extrabold" panose="020B09060308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err="1" smtClean="0">
                          <a:solidFill>
                            <a:srgbClr val="F9DC1C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payPunter</a:t>
                      </a:r>
                      <a:endParaRPr lang="en-IE" sz="1400" b="1" dirty="0">
                        <a:solidFill>
                          <a:srgbClr val="F9DC1C"/>
                        </a:solidFill>
                        <a:effectLst/>
                        <a:latin typeface="+mn-lt"/>
                        <a:ea typeface="Open Sans Extrabold" panose="020B0906030804020204" pitchFamily="34" charset="0"/>
                        <a:cs typeface="Open Sans Extrabold" panose="020B09060308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66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rgbClr val="F9DC1C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Purpose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Update the records for a punter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Get</a:t>
                      </a:r>
                      <a:r>
                        <a:rPr lang="en-IE" sz="1400" b="1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 odds from the odds checker</a:t>
                      </a:r>
                      <a:endParaRPr lang="en-IE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Open Sans Extrabold" panose="020B0906030804020204" pitchFamily="34" charset="0"/>
                        <a:cs typeface="Open Sans Extrabold" panose="020B09060308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Give</a:t>
                      </a:r>
                      <a:r>
                        <a:rPr lang="en-IE" sz="1400" b="1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 a bet to the cashier</a:t>
                      </a:r>
                      <a:endParaRPr lang="en-IE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Open Sans Extrabold" panose="020B0906030804020204" pitchFamily="34" charset="0"/>
                        <a:cs typeface="Open Sans Extrabold" panose="020B09060308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Give the punter their winnings</a:t>
                      </a:r>
                      <a:endParaRPr lang="en-IE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Open Sans Extrabold" panose="020B0906030804020204" pitchFamily="34" charset="0"/>
                        <a:cs typeface="Open Sans Extrabold" panose="020B09060308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8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rgbClr val="F9DC1C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Initiator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Cashier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Punter</a:t>
                      </a:r>
                      <a:endParaRPr lang="en-IE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Open Sans Extrabold" panose="020B0906030804020204" pitchFamily="34" charset="0"/>
                        <a:cs typeface="Open Sans Extrabold" panose="020B09060308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Punter</a:t>
                      </a:r>
                      <a:endParaRPr lang="en-IE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Open Sans Extrabold" panose="020B0906030804020204" pitchFamily="34" charset="0"/>
                        <a:cs typeface="Open Sans Extrabold" panose="020B09060308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Cashier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8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rgbClr val="F9DC1C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Responder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Record Keeper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Odds Checker</a:t>
                      </a:r>
                      <a:endParaRPr lang="en-IE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Open Sans Extrabold" panose="020B0906030804020204" pitchFamily="34" charset="0"/>
                        <a:cs typeface="Open Sans Extrabold" panose="020B09060308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Cashier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Punter</a:t>
                      </a:r>
                      <a:endParaRPr lang="en-IE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Open Sans Extrabold" panose="020B0906030804020204" pitchFamily="34" charset="0"/>
                        <a:cs typeface="Open Sans Extrabold" panose="020B09060308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81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rgbClr val="F9DC1C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Inputs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Customer record update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Odds</a:t>
                      </a:r>
                      <a:r>
                        <a:rPr lang="en-IE" sz="1400" b="1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 query</a:t>
                      </a:r>
                      <a:endParaRPr lang="en-IE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Open Sans Extrabold" panose="020B0906030804020204" pitchFamily="34" charset="0"/>
                        <a:cs typeface="Open Sans Extrabold" panose="020B09060308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Bet</a:t>
                      </a:r>
                      <a:endParaRPr lang="en-IE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Open Sans Extrabold" panose="020B0906030804020204" pitchFamily="34" charset="0"/>
                        <a:cs typeface="Open Sans Extrabold" panose="020B09060308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Winnings</a:t>
                      </a:r>
                      <a:endParaRPr lang="en-IE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Open Sans Extrabold" panose="020B0906030804020204" pitchFamily="34" charset="0"/>
                        <a:cs typeface="Open Sans Extrabold" panose="020B09060308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4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rgbClr val="F9DC1C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Outputs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Set of odds</a:t>
                      </a:r>
                      <a:endParaRPr lang="en-IE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Open Sans Extrabold" panose="020B0906030804020204" pitchFamily="34" charset="0"/>
                        <a:cs typeface="Open Sans Extrabold" panose="020B09060308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Winnings</a:t>
                      </a:r>
                      <a:endParaRPr lang="en-IE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Open Sans Extrabold" panose="020B0906030804020204" pitchFamily="34" charset="0"/>
                        <a:cs typeface="Open Sans Extrabold" panose="020B09060308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3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rgbClr val="F9DC1C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Processes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The cashier gives any information about a punters betting results to the record keeper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The</a:t>
                      </a:r>
                      <a:r>
                        <a:rPr lang="en-IE" sz="1400" b="1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 punter chooses an event they want odds for and requests them from the odds checker</a:t>
                      </a:r>
                      <a:endParaRPr lang="en-IE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Open Sans Extrabold" panose="020B0906030804020204" pitchFamily="34" charset="0"/>
                        <a:cs typeface="Open Sans Extrabold" panose="020B09060308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Once</a:t>
                      </a:r>
                      <a:r>
                        <a:rPr lang="en-IE" sz="1400" b="1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 the odds have been retrieved the punter makes the bet and gives it to the cashier</a:t>
                      </a:r>
                      <a:endParaRPr lang="en-IE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Open Sans Extrabold" panose="020B0906030804020204" pitchFamily="34" charset="0"/>
                        <a:cs typeface="Open Sans Extrabold" panose="020B09060308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Once the result of a bet have been finalised then give the winnings to the punter</a:t>
                      </a:r>
                      <a:endParaRPr lang="en-IE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Open Sans Extrabold" panose="020B0906030804020204" pitchFamily="34" charset="0"/>
                        <a:cs typeface="Open Sans Extrabold" panose="020B09060308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47864" y="86321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Protocols</a:t>
            </a:r>
            <a:endParaRPr lang="en-IE" sz="3200" b="1" dirty="0">
              <a:solidFill>
                <a:srgbClr val="F9DC1C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47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031316"/>
              </p:ext>
            </p:extLst>
          </p:nvPr>
        </p:nvGraphicFramePr>
        <p:xfrm>
          <a:off x="323528" y="706359"/>
          <a:ext cx="8640960" cy="526024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52128"/>
                <a:gridCol w="1944216"/>
                <a:gridCol w="1944216"/>
                <a:gridCol w="2016224"/>
                <a:gridCol w="1584176"/>
              </a:tblGrid>
              <a:tr h="4538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rgbClr val="F9DC1C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Protocols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err="1" smtClean="0">
                          <a:solidFill>
                            <a:srgbClr val="F9DC1C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presentOddsPunter</a:t>
                      </a:r>
                      <a:endParaRPr lang="en-IE" sz="1400" b="1" dirty="0">
                        <a:solidFill>
                          <a:srgbClr val="F9DC1C"/>
                        </a:solidFill>
                        <a:effectLst/>
                        <a:latin typeface="+mn-lt"/>
                        <a:ea typeface="Open Sans Extrabold" panose="020B0906030804020204" pitchFamily="34" charset="0"/>
                        <a:cs typeface="Open Sans Extrabold" panose="020B09060308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rgbClr val="F9DC1C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presentBetResults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rgbClr val="F9DC1C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presentCheckResult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rgbClr val="F9DC1C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getBackground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9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rgbClr val="F9DC1C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Purpose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Gives</a:t>
                      </a:r>
                      <a:r>
                        <a:rPr lang="en-IE" sz="1400" b="1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 odds to the punter</a:t>
                      </a:r>
                      <a:endParaRPr lang="en-IE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Open Sans Extrabold" panose="020B0906030804020204" pitchFamily="34" charset="0"/>
                        <a:cs typeface="Open Sans Extrabold" panose="020B09060308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Give the results of a bet to a cashier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Give the result of a background check to a Cashier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The cashier asks the background checker to perform a background check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8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rgbClr val="F9DC1C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Initiator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Odds Checker</a:t>
                      </a:r>
                      <a:endParaRPr lang="en-IE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Open Sans Extrabold" panose="020B0906030804020204" pitchFamily="34" charset="0"/>
                        <a:cs typeface="Open Sans Extrabold" panose="020B09060308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Betting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Background Checker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Cashier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8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rgbClr val="F9DC1C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Responder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Punter</a:t>
                      </a:r>
                      <a:endParaRPr lang="en-IE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Open Sans Extrabold" panose="020B0906030804020204" pitchFamily="34" charset="0"/>
                        <a:cs typeface="Open Sans Extrabold" panose="020B09060308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Cashier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Cashier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Background Checker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81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rgbClr val="F9DC1C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Inputs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Organised</a:t>
                      </a:r>
                      <a:r>
                        <a:rPr lang="en-IE" sz="1400" b="1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 set of odds</a:t>
                      </a:r>
                      <a:endParaRPr lang="en-IE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Open Sans Extrabold" panose="020B0906030804020204" pitchFamily="34" charset="0"/>
                        <a:cs typeface="Open Sans Extrabold" panose="020B09060308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Bet Result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Result of a background check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Punter information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4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rgbClr val="F9DC1C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Outputs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Win or Loss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Accept or reject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34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rgbClr val="F9DC1C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Processes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Once</a:t>
                      </a:r>
                      <a:r>
                        <a:rPr lang="en-IE" sz="1400" b="1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 the odds retrieved from the database have been organised, present them to the punter</a:t>
                      </a:r>
                      <a:endParaRPr lang="en-IE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Open Sans Extrabold" panose="020B0906030804020204" pitchFamily="34" charset="0"/>
                        <a:cs typeface="Open Sans Extrabold" panose="020B09060308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Review a bet to check if it won or lost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Given information about a punter check to see if he is within the limits for winning and loosing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The cashier checks whether or not the punter is allowed to bet before the bet is submitted to the Betting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47864" y="86321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Protocols</a:t>
            </a:r>
            <a:endParaRPr lang="en-IE" sz="3200" b="1" dirty="0">
              <a:solidFill>
                <a:srgbClr val="F9DC1C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99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68952" cy="6093296"/>
          </a:xfrm>
        </p:spPr>
        <p:txBody>
          <a:bodyPr>
            <a:normAutofit/>
          </a:bodyPr>
          <a:lstStyle/>
          <a:p>
            <a:r>
              <a:rPr lang="en-IE" sz="7200" b="1" dirty="0" smtClean="0">
                <a:solidFill>
                  <a:schemeClr val="bg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rPr>
              <a:t>Design</a:t>
            </a:r>
            <a:r>
              <a:rPr lang="en-IE" sz="7200" b="1" dirty="0" smtClean="0">
                <a:solidFill>
                  <a:srgbClr val="F9DC1C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rPr>
              <a:t> Phase</a:t>
            </a:r>
            <a:endParaRPr lang="en-IE" sz="7200" b="1" dirty="0">
              <a:solidFill>
                <a:srgbClr val="F9DC1C"/>
              </a:solidFill>
              <a:latin typeface="+mn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9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8"/>
          <p:cNvSpPr txBox="1"/>
          <p:nvPr/>
        </p:nvSpPr>
        <p:spPr>
          <a:xfrm>
            <a:off x="187676" y="649429"/>
            <a:ext cx="3322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altLang="en-US" sz="28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Agent </a:t>
            </a:r>
            <a:r>
              <a:rPr lang="en-IE" altLang="en-US" sz="28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Model</a:t>
            </a:r>
            <a:endParaRPr lang="en-IE" altLang="en-US" sz="2800" b="1" dirty="0">
              <a:solidFill>
                <a:srgbClr val="F9DC1C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683568" y="1721639"/>
            <a:ext cx="302204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Roles: </a:t>
            </a:r>
          </a:p>
          <a:p>
            <a:r>
              <a:rPr kumimoji="1" lang="en-US" altLang="zh-CN" b="1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US" altLang="zh-CN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Odds Checker</a:t>
            </a:r>
          </a:p>
          <a:p>
            <a:r>
              <a:rPr lang="en-US" altLang="zh-CN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IE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Odds Database</a:t>
            </a:r>
          </a:p>
          <a:p>
            <a:r>
              <a:rPr lang="en-IE" altLang="zh-CN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IE" altLang="zh-CN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Punter</a:t>
            </a:r>
            <a:endParaRPr lang="en-US" altLang="zh-CN" b="1" dirty="0" smtClean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IE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Cashier</a:t>
            </a:r>
          </a:p>
          <a:p>
            <a:r>
              <a:rPr lang="en-IE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IE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Betting System</a:t>
            </a:r>
          </a:p>
          <a:p>
            <a:r>
              <a:rPr lang="en-US" altLang="zh-CN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IE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Background Checker</a:t>
            </a:r>
          </a:p>
          <a:p>
            <a:r>
              <a:rPr lang="en-US" altLang="zh-CN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IE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Manager</a:t>
            </a:r>
          </a:p>
          <a:p>
            <a:r>
              <a:rPr lang="en-US" altLang="zh-CN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IE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Accountant</a:t>
            </a:r>
          </a:p>
          <a:p>
            <a:r>
              <a:rPr lang="en-US" altLang="zh-CN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IE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Record Keeper</a:t>
            </a:r>
          </a:p>
        </p:txBody>
      </p:sp>
      <p:sp>
        <p:nvSpPr>
          <p:cNvPr id="6" name="文本框 10"/>
          <p:cNvSpPr txBox="1"/>
          <p:nvPr/>
        </p:nvSpPr>
        <p:spPr>
          <a:xfrm>
            <a:off x="4427984" y="1721639"/>
            <a:ext cx="37187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Agents</a:t>
            </a:r>
            <a:r>
              <a:rPr kumimoji="1" lang="en-US" altLang="zh-CN" b="1" dirty="0" smtClean="0">
                <a:solidFill>
                  <a:srgbClr val="FFC000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: </a:t>
            </a:r>
          </a:p>
          <a:p>
            <a:r>
              <a:rPr kumimoji="1" lang="en-US" altLang="zh-CN" b="1" dirty="0">
                <a:solidFill>
                  <a:srgbClr val="FFC000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kumimoji="1" lang="en-US" altLang="zh-CN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Customer Agent</a:t>
            </a:r>
          </a:p>
          <a:p>
            <a:r>
              <a:rPr kumimoji="1" lang="en-US" altLang="zh-CN" b="1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GB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Finance Agent</a:t>
            </a:r>
            <a:r>
              <a:rPr lang="en-US" altLang="zh-CN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endParaRPr lang="en-US" altLang="zh-CN" b="1" dirty="0" smtClean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GB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Management Agent</a:t>
            </a:r>
            <a:endParaRPr lang="en-US" altLang="zh-CN" b="1" dirty="0" smtClean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GB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Betting </a:t>
            </a:r>
            <a:r>
              <a:rPr lang="en-GB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Agent</a:t>
            </a:r>
          </a:p>
          <a:p>
            <a:r>
              <a:rPr lang="en-US" altLang="zh-CN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GB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Transaction agent</a:t>
            </a:r>
            <a:endParaRPr kumimoji="1" lang="zh-CN" altLang="en-US" b="1" dirty="0">
              <a:solidFill>
                <a:schemeClr val="bg1"/>
              </a:solidFill>
              <a:cs typeface="Open Sans Extrabold" panose="020B0906030804020204" pitchFamily="34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GB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Record Management </a:t>
            </a:r>
            <a:r>
              <a:rPr lang="en-GB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Agent</a:t>
            </a:r>
            <a:endParaRPr kumimoji="1" lang="en-US" altLang="zh-CN" b="1" dirty="0" smtClean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1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188640"/>
            <a:ext cx="4968552" cy="504055"/>
          </a:xfrm>
        </p:spPr>
        <p:txBody>
          <a:bodyPr>
            <a:normAutofit fontScale="90000"/>
          </a:bodyPr>
          <a:lstStyle/>
          <a:p>
            <a:r>
              <a:rPr lang="en-IE" b="1" dirty="0" smtClean="0">
                <a:solidFill>
                  <a:schemeClr val="bg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rPr>
              <a:t>Agent</a:t>
            </a:r>
            <a:r>
              <a:rPr lang="en-IE" b="1" dirty="0" smtClean="0">
                <a:solidFill>
                  <a:srgbClr val="F9DC1C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rPr>
              <a:t> Model</a:t>
            </a:r>
            <a:endParaRPr lang="en-IE" b="1" dirty="0">
              <a:solidFill>
                <a:srgbClr val="F9DC1C"/>
              </a:solidFill>
              <a:latin typeface="+mn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024" y="1043444"/>
            <a:ext cx="2000881" cy="369332"/>
          </a:xfrm>
          <a:prstGeom prst="rect">
            <a:avLst/>
          </a:prstGeom>
          <a:solidFill>
            <a:srgbClr val="027B5B"/>
          </a:solidFill>
          <a:ln>
            <a:solidFill>
              <a:srgbClr val="F9DC1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Finance </a:t>
            </a:r>
            <a:r>
              <a:rPr lang="en-IE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Agent</a:t>
            </a:r>
            <a:endParaRPr lang="en-IE" b="1" dirty="0">
              <a:solidFill>
                <a:srgbClr val="F9DC1C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024" y="2073331"/>
            <a:ext cx="187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  </a:t>
            </a:r>
            <a:r>
              <a:rPr lang="en-IE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Accountant</a:t>
            </a:r>
            <a:endParaRPr lang="en-IE" b="1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6958" y="1043444"/>
            <a:ext cx="2592288" cy="369332"/>
          </a:xfrm>
          <a:prstGeom prst="rect">
            <a:avLst/>
          </a:prstGeom>
          <a:noFill/>
          <a:ln>
            <a:solidFill>
              <a:srgbClr val="F9DC1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Management</a:t>
            </a:r>
            <a:r>
              <a:rPr lang="en-IE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 Agent</a:t>
            </a:r>
            <a:endParaRPr lang="en-IE" b="1" dirty="0">
              <a:solidFill>
                <a:srgbClr val="F9DC1C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4" y="2013211"/>
            <a:ext cx="150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  </a:t>
            </a:r>
            <a:r>
              <a:rPr lang="en-IE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Manager</a:t>
            </a:r>
            <a:endParaRPr lang="en-IE" b="1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7079" y="1076799"/>
            <a:ext cx="1908212" cy="369332"/>
          </a:xfrm>
          <a:prstGeom prst="rect">
            <a:avLst/>
          </a:prstGeom>
          <a:noFill/>
          <a:ln>
            <a:solidFill>
              <a:srgbClr val="F9DC1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Betting</a:t>
            </a:r>
            <a:r>
              <a:rPr lang="en-IE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 Agent</a:t>
            </a:r>
            <a:endParaRPr lang="en-IE" b="1" dirty="0">
              <a:solidFill>
                <a:srgbClr val="F9DC1C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28179" y="4002939"/>
            <a:ext cx="215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Betting system</a:t>
            </a:r>
            <a:endParaRPr lang="en-IE" b="1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852936"/>
            <a:ext cx="2376264" cy="369332"/>
          </a:xfrm>
          <a:prstGeom prst="rect">
            <a:avLst/>
          </a:prstGeom>
          <a:solidFill>
            <a:srgbClr val="027B5B"/>
          </a:solidFill>
          <a:ln>
            <a:solidFill>
              <a:srgbClr val="F9DC1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Transaction</a:t>
            </a:r>
            <a:r>
              <a:rPr lang="en-IE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 Agent</a:t>
            </a:r>
            <a:endParaRPr lang="en-IE" b="1" dirty="0">
              <a:solidFill>
                <a:srgbClr val="F9DC1C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80312" y="2189555"/>
            <a:ext cx="176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Odds maker</a:t>
            </a:r>
            <a:endParaRPr lang="en-IE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66393" y="2197877"/>
            <a:ext cx="196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Odds checker</a:t>
            </a:r>
            <a:endParaRPr lang="en-IE" b="1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1322788" y="1505367"/>
            <a:ext cx="16025" cy="507844"/>
          </a:xfrm>
          <a:prstGeom prst="straightConnector1">
            <a:avLst/>
          </a:prstGeom>
          <a:ln>
            <a:solidFill>
              <a:srgbClr val="F9DC1C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128020" y="1505367"/>
            <a:ext cx="0" cy="373568"/>
          </a:xfrm>
          <a:prstGeom prst="straightConnector1">
            <a:avLst/>
          </a:prstGeom>
          <a:ln>
            <a:solidFill>
              <a:srgbClr val="F9DC1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472285" y="1556583"/>
            <a:ext cx="331963" cy="456628"/>
          </a:xfrm>
          <a:prstGeom prst="straightConnector1">
            <a:avLst/>
          </a:prstGeom>
          <a:ln>
            <a:solidFill>
              <a:srgbClr val="F9DC1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380312" y="1613544"/>
            <a:ext cx="378042" cy="459787"/>
          </a:xfrm>
          <a:prstGeom prst="straightConnector1">
            <a:avLst/>
          </a:prstGeom>
          <a:ln>
            <a:solidFill>
              <a:srgbClr val="F9DC1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2820" y="4002939"/>
            <a:ext cx="115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Cashier</a:t>
            </a:r>
            <a:endParaRPr lang="en-IE" b="1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70110" y="3978843"/>
            <a:ext cx="219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Record keeper</a:t>
            </a:r>
            <a:endParaRPr lang="en-IE" b="1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20346" y="2852624"/>
            <a:ext cx="3481456" cy="369332"/>
          </a:xfrm>
          <a:prstGeom prst="rect">
            <a:avLst/>
          </a:prstGeom>
          <a:noFill/>
          <a:ln>
            <a:solidFill>
              <a:srgbClr val="F9DC1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Record Management </a:t>
            </a:r>
            <a:r>
              <a:rPr lang="en-IE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Agent</a:t>
            </a:r>
            <a:endParaRPr lang="en-IE" b="1" dirty="0">
              <a:solidFill>
                <a:srgbClr val="F9DC1C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91234" y="3978843"/>
            <a:ext cx="288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Background checker</a:t>
            </a:r>
            <a:endParaRPr lang="en-IE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084005" y="3468439"/>
            <a:ext cx="649684" cy="450110"/>
          </a:xfrm>
          <a:prstGeom prst="straightConnector1">
            <a:avLst/>
          </a:prstGeom>
          <a:ln>
            <a:solidFill>
              <a:srgbClr val="F9DC1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2323626" y="3408146"/>
            <a:ext cx="713332" cy="570697"/>
          </a:xfrm>
          <a:prstGeom prst="straightConnector1">
            <a:avLst/>
          </a:prstGeom>
          <a:ln>
            <a:solidFill>
              <a:srgbClr val="F9DC1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580112" y="3408146"/>
            <a:ext cx="413719" cy="434146"/>
          </a:xfrm>
          <a:prstGeom prst="straightConnector1">
            <a:avLst/>
          </a:prstGeom>
          <a:ln>
            <a:solidFill>
              <a:srgbClr val="F9DC1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7024648" y="3403728"/>
            <a:ext cx="212222" cy="438564"/>
          </a:xfrm>
          <a:prstGeom prst="straightConnector1">
            <a:avLst/>
          </a:prstGeom>
          <a:ln>
            <a:solidFill>
              <a:srgbClr val="F9DC1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332661" y="4797152"/>
            <a:ext cx="2247451" cy="369332"/>
          </a:xfrm>
          <a:prstGeom prst="rect">
            <a:avLst/>
          </a:prstGeom>
          <a:solidFill>
            <a:srgbClr val="027B5B"/>
          </a:solidFill>
          <a:ln>
            <a:solidFill>
              <a:srgbClr val="F9DC1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Customer </a:t>
            </a:r>
            <a:r>
              <a:rPr lang="en-IE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Agent</a:t>
            </a:r>
            <a:r>
              <a:rPr lang="en-IE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endParaRPr lang="en-IE" b="1" dirty="0">
              <a:solidFill>
                <a:srgbClr val="F9DC1C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72194" y="5833849"/>
            <a:ext cx="109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Punter</a:t>
            </a:r>
            <a:endParaRPr lang="en-IE" b="1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4504310" y="5243803"/>
            <a:ext cx="16025" cy="507844"/>
          </a:xfrm>
          <a:prstGeom prst="straightConnector1">
            <a:avLst/>
          </a:prstGeom>
          <a:ln>
            <a:solidFill>
              <a:srgbClr val="F9DC1C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59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/>
      <p:bldP spid="24" grpId="0"/>
      <p:bldP spid="25" grpId="0"/>
      <p:bldP spid="26" grpId="0" animBg="1"/>
      <p:bldP spid="27" grpId="0"/>
      <p:bldP spid="35" grpId="0" animBg="1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993495"/>
              </p:ext>
            </p:extLst>
          </p:nvPr>
        </p:nvGraphicFramePr>
        <p:xfrm>
          <a:off x="539552" y="975036"/>
          <a:ext cx="7776864" cy="1653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5036"/>
                <a:gridCol w="1555036"/>
                <a:gridCol w="1555036"/>
                <a:gridCol w="1555878"/>
                <a:gridCol w="1555878"/>
              </a:tblGrid>
              <a:tr h="2258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Service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Inputs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Outputs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Pre-condition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Post-condition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</a:tr>
              <a:tr h="8597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Calculate Profit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Money earned/lost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Total loss/gain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(money earned) &gt; 0 or(money lost &lt; 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true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</a:tr>
              <a:tr h="5674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Update Accounts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Total profit/loss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New account balance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Accounts up to 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Account balance updated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364762"/>
              </p:ext>
            </p:extLst>
          </p:nvPr>
        </p:nvGraphicFramePr>
        <p:xfrm>
          <a:off x="539552" y="3140968"/>
          <a:ext cx="8190453" cy="33843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5975"/>
                <a:gridCol w="1666095"/>
                <a:gridCol w="1705975"/>
                <a:gridCol w="1556204"/>
                <a:gridCol w="1556204"/>
              </a:tblGrid>
              <a:tr h="218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Service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Pre-condition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Post-condition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</a:tr>
              <a:tr h="4503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Receive Bet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bet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Bet Confirmation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Bet = valid bet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Bet accepted or bet rejected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</a:tr>
              <a:tr h="6823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Get the result of a bet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Bet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Bet result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Bet exists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Loss = stake or winnings = (stake * odds)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</a:tr>
              <a:tr h="4503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Pay punter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winnings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Cash available &gt;= winnings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Cash available = cash - winnings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</a:tr>
              <a:tr h="218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Reject punter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Punter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Punter exists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true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</a:tr>
              <a:tr h="6823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Create Bet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Bet ID, stake, odds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betslip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Bet = valid bet ^ betEvent != finished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Bet created in the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</a:tr>
              <a:tr h="6823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Review bet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Bet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Bet result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 err="1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betEvent</a:t>
                      </a:r>
                      <a:r>
                        <a:rPr lang="en-IE" sz="1200" dirty="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 = finished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Result calculated ^ bet removed from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B5B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83568" y="2699628"/>
            <a:ext cx="44644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E" altLang="en-US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Transaction Agent </a:t>
            </a:r>
            <a:r>
              <a:rPr lang="en-IE" altLang="en-US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Service Model</a:t>
            </a:r>
            <a:endParaRPr lang="en-IE" altLang="en-US" dirty="0" smtClean="0">
              <a:solidFill>
                <a:srgbClr val="F9DC1C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3568" y="352256"/>
            <a:ext cx="2945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Finance Agent</a:t>
            </a:r>
            <a:r>
              <a:rPr lang="en-IE" b="1" dirty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 Service Model</a:t>
            </a:r>
            <a:endParaRPr lang="en-IE" dirty="0">
              <a:solidFill>
                <a:srgbClr val="F9DC1C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64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287418"/>
              </p:ext>
            </p:extLst>
          </p:nvPr>
        </p:nvGraphicFramePr>
        <p:xfrm>
          <a:off x="683568" y="836712"/>
          <a:ext cx="7632847" cy="296170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26239"/>
                <a:gridCol w="1526239"/>
                <a:gridCol w="1526239"/>
                <a:gridCol w="1527065"/>
                <a:gridCol w="1527065"/>
              </a:tblGrid>
              <a:tr h="2036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Service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Pre-condition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Post-condition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9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Receive odds Query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Odds query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Odds query = valid bet query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Query accepted or query rejected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9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Present odds to punter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List of relevant odds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List size &gt;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true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88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Organise odds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All odds for all sporting events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List of relevant odds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The sporting event from the query is in the list of all sporting events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List  contains only odds relevant to the query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9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Make odds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Sporting event details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All odds for sporting events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true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No odds = 1 or no odds =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9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Review events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Details of all events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true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true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83568" y="376590"/>
            <a:ext cx="29013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E" altLang="en-US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Betting Agent </a:t>
            </a:r>
            <a:r>
              <a:rPr lang="en-IE" altLang="en-US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Service Model</a:t>
            </a:r>
            <a:endParaRPr lang="en-IE" altLang="en-US" dirty="0" smtClean="0">
              <a:solidFill>
                <a:srgbClr val="F9DC1C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19161"/>
              </p:ext>
            </p:extLst>
          </p:nvPr>
        </p:nvGraphicFramePr>
        <p:xfrm>
          <a:off x="683568" y="4581128"/>
          <a:ext cx="7632847" cy="165618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26239"/>
                <a:gridCol w="1526239"/>
                <a:gridCol w="1526239"/>
                <a:gridCol w="1527065"/>
                <a:gridCol w="1527065"/>
              </a:tblGrid>
              <a:tr h="2676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Service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Pre-condition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Post-condition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64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Check Background of a punter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Punter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Background details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Punter records exist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true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0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Update Records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Punter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true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Punter records changed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83568" y="3976990"/>
            <a:ext cx="51845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E" altLang="en-US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Record Management Agent</a:t>
            </a:r>
            <a:r>
              <a:rPr lang="en-IE" altLang="en-US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 Service Model</a:t>
            </a:r>
            <a:endParaRPr lang="en-IE" altLang="en-US" dirty="0" smtClean="0">
              <a:solidFill>
                <a:srgbClr val="F9DC1C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4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rmAutofit/>
          </a:bodyPr>
          <a:lstStyle/>
          <a:p>
            <a:r>
              <a:rPr lang="en-IE" sz="6600" b="1" dirty="0" smtClean="0">
                <a:solidFill>
                  <a:schemeClr val="bg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rPr>
              <a:t>Analysis</a:t>
            </a:r>
            <a:r>
              <a:rPr lang="en-IE" sz="6600" b="1" dirty="0" smtClean="0">
                <a:solidFill>
                  <a:srgbClr val="F9DC1C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rPr>
              <a:t> Phase</a:t>
            </a:r>
            <a:endParaRPr lang="en-IE" sz="6600" b="1" dirty="0">
              <a:solidFill>
                <a:srgbClr val="F9DC1C"/>
              </a:solidFill>
              <a:latin typeface="+mn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27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438031"/>
              </p:ext>
            </p:extLst>
          </p:nvPr>
        </p:nvGraphicFramePr>
        <p:xfrm>
          <a:off x="611560" y="1412776"/>
          <a:ext cx="7848872" cy="18722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43747"/>
                <a:gridCol w="1552756"/>
                <a:gridCol w="1671550"/>
                <a:gridCol w="1428063"/>
                <a:gridCol w="1552756"/>
              </a:tblGrid>
              <a:tr h="3653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Service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Pre-condition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Post-condition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34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Check accounts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accounts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Account details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Accounts up to 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Accounts unchanged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34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Set limitations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Account details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New win and loss limits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Loss limit &lt; win limit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Loss limit &lt; win limit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3568" y="646530"/>
            <a:ext cx="46056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E" altLang="en-US" sz="24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Management Agent </a:t>
            </a:r>
            <a:r>
              <a:rPr lang="en-IE" altLang="en-US" sz="24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Service</a:t>
            </a:r>
            <a:r>
              <a:rPr lang="en-IE" altLang="en-US" sz="24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IE" altLang="en-US" sz="24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Model</a:t>
            </a:r>
            <a:endParaRPr lang="en-IE" altLang="en-US" sz="2400" dirty="0" smtClean="0">
              <a:solidFill>
                <a:srgbClr val="F9DC1C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61981"/>
              </p:ext>
            </p:extLst>
          </p:nvPr>
        </p:nvGraphicFramePr>
        <p:xfrm>
          <a:off x="539552" y="4350295"/>
          <a:ext cx="7848872" cy="111877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43747"/>
                <a:gridCol w="1552756"/>
                <a:gridCol w="1671550"/>
                <a:gridCol w="1428063"/>
                <a:gridCol w="1552756"/>
              </a:tblGrid>
              <a:tr h="3653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Service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Pre-condition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Post-condition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34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 err="1" smtClean="0">
                          <a:solidFill>
                            <a:srgbClr val="F9DC1C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makeBet</a:t>
                      </a:r>
                      <a:endParaRPr lang="en-IE" sz="1200" dirty="0">
                        <a:solidFill>
                          <a:srgbClr val="F9DC1C"/>
                        </a:solidFill>
                        <a:effectLst/>
                        <a:latin typeface="Open Sans Extrabold" panose="020B0906030804020204" pitchFamily="34" charset="0"/>
                        <a:ea typeface="Open Sans Extrabold" panose="020B0906030804020204" pitchFamily="34" charset="0"/>
                        <a:cs typeface="Open Sans Extrabold" panose="020B09060308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 smtClean="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Event details and odds</a:t>
                      </a:r>
                      <a:endParaRPr lang="en-IE" sz="1200" dirty="0">
                        <a:solidFill>
                          <a:schemeClr val="bg1"/>
                        </a:solidFill>
                        <a:effectLst/>
                        <a:latin typeface="Open Sans Extrabold" panose="020B0906030804020204" pitchFamily="34" charset="0"/>
                        <a:ea typeface="Open Sans Extrabold" panose="020B0906030804020204" pitchFamily="34" charset="0"/>
                        <a:cs typeface="Open Sans Extrabold" panose="020B09060308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 smtClean="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Bet</a:t>
                      </a:r>
                      <a:r>
                        <a:rPr lang="en-IE" sz="1200" baseline="0" dirty="0" smtClean="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 docket</a:t>
                      </a:r>
                      <a:endParaRPr lang="en-IE" sz="1200" dirty="0">
                        <a:solidFill>
                          <a:schemeClr val="bg1"/>
                        </a:solidFill>
                        <a:effectLst/>
                        <a:latin typeface="Open Sans Extrabold" panose="020B0906030804020204" pitchFamily="34" charset="0"/>
                        <a:ea typeface="Open Sans Extrabold" panose="020B0906030804020204" pitchFamily="34" charset="0"/>
                        <a:cs typeface="Open Sans Extrabold" panose="020B09060308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 smtClean="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Event</a:t>
                      </a:r>
                      <a:r>
                        <a:rPr lang="en-IE" sz="1200" baseline="0" dirty="0" smtClean="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 != finished</a:t>
                      </a:r>
                      <a:endParaRPr lang="en-IE" sz="1200" dirty="0">
                        <a:solidFill>
                          <a:schemeClr val="bg1"/>
                        </a:solidFill>
                        <a:effectLst/>
                        <a:latin typeface="Open Sans Extrabold" panose="020B0906030804020204" pitchFamily="34" charset="0"/>
                        <a:ea typeface="Open Sans Extrabold" panose="020B0906030804020204" pitchFamily="34" charset="0"/>
                        <a:cs typeface="Open Sans Extrabold" panose="020B09060308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200" dirty="0" smtClean="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Bet</a:t>
                      </a:r>
                      <a:r>
                        <a:rPr lang="en-IE" sz="1200" baseline="0" dirty="0" smtClean="0"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 docket contains the correct details</a:t>
                      </a:r>
                      <a:endParaRPr lang="en-IE" sz="1200" dirty="0">
                        <a:solidFill>
                          <a:schemeClr val="bg1"/>
                        </a:solidFill>
                        <a:effectLst/>
                        <a:latin typeface="Open Sans Extrabold" panose="020B0906030804020204" pitchFamily="34" charset="0"/>
                        <a:ea typeface="Open Sans Extrabold" panose="020B0906030804020204" pitchFamily="34" charset="0"/>
                        <a:cs typeface="Open Sans Extrabold" panose="020B09060308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60" y="3584049"/>
            <a:ext cx="41260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E" altLang="en-US" sz="24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Customer Agent </a:t>
            </a:r>
            <a:r>
              <a:rPr lang="en-IE" altLang="en-US" sz="24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Service</a:t>
            </a:r>
            <a:r>
              <a:rPr lang="en-IE" altLang="en-US" sz="24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IE" altLang="en-US" sz="24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Model</a:t>
            </a:r>
            <a:endParaRPr lang="en-IE" altLang="en-US" sz="2400" dirty="0" smtClean="0">
              <a:solidFill>
                <a:srgbClr val="F9DC1C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16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4438" y="3409696"/>
            <a:ext cx="1890053" cy="369332"/>
          </a:xfrm>
          <a:prstGeom prst="rect">
            <a:avLst/>
          </a:prstGeom>
          <a:noFill/>
          <a:ln>
            <a:solidFill>
              <a:srgbClr val="F9DC1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b="1" dirty="0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Finance </a:t>
            </a:r>
            <a:r>
              <a:rPr lang="en-IE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Agent</a:t>
            </a:r>
            <a:endParaRPr lang="en-IE" b="1" dirty="0">
              <a:solidFill>
                <a:srgbClr val="F9DC1C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5950" y="5443836"/>
            <a:ext cx="2639156" cy="369332"/>
          </a:xfrm>
          <a:prstGeom prst="rect">
            <a:avLst/>
          </a:prstGeom>
          <a:noFill/>
          <a:ln>
            <a:solidFill>
              <a:srgbClr val="F9DC1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b="1" dirty="0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Management </a:t>
            </a:r>
            <a:r>
              <a:rPr lang="en-IE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Agent</a:t>
            </a:r>
            <a:endParaRPr lang="en-IE" b="1" dirty="0">
              <a:solidFill>
                <a:srgbClr val="F9DC1C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1926" y="1792941"/>
            <a:ext cx="1828048" cy="369332"/>
          </a:xfrm>
          <a:prstGeom prst="rect">
            <a:avLst/>
          </a:prstGeom>
          <a:noFill/>
          <a:ln>
            <a:solidFill>
              <a:srgbClr val="F9DC1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b="1" dirty="0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Betting </a:t>
            </a:r>
            <a:r>
              <a:rPr lang="en-IE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Agent</a:t>
            </a:r>
            <a:endParaRPr lang="en-IE" b="1" dirty="0">
              <a:solidFill>
                <a:srgbClr val="F9DC1C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9630" y="3438972"/>
            <a:ext cx="2384032" cy="369332"/>
          </a:xfrm>
          <a:prstGeom prst="rect">
            <a:avLst/>
          </a:prstGeom>
          <a:noFill/>
          <a:ln>
            <a:solidFill>
              <a:srgbClr val="F9DC1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b="1" dirty="0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Transaction </a:t>
            </a:r>
            <a:r>
              <a:rPr lang="en-IE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Agent</a:t>
            </a:r>
            <a:endParaRPr lang="en-IE" b="1" dirty="0">
              <a:solidFill>
                <a:srgbClr val="F9DC1C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06094" y="5443836"/>
            <a:ext cx="3917615" cy="369332"/>
          </a:xfrm>
          <a:prstGeom prst="rect">
            <a:avLst/>
          </a:prstGeom>
          <a:noFill/>
          <a:ln>
            <a:solidFill>
              <a:srgbClr val="F9DC1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b="1" dirty="0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Record Management </a:t>
            </a:r>
            <a:r>
              <a:rPr lang="en-IE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Agent</a:t>
            </a:r>
            <a:endParaRPr lang="en-IE" b="1" dirty="0">
              <a:solidFill>
                <a:srgbClr val="F9DC1C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475" y="3902812"/>
            <a:ext cx="0" cy="1193471"/>
          </a:xfrm>
          <a:prstGeom prst="straightConnector1">
            <a:avLst/>
          </a:prstGeom>
          <a:ln>
            <a:solidFill>
              <a:srgbClr val="F9DC1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6892562" y="3982225"/>
            <a:ext cx="7618" cy="1337487"/>
          </a:xfrm>
          <a:prstGeom prst="straightConnector1">
            <a:avLst/>
          </a:prstGeom>
          <a:ln>
            <a:solidFill>
              <a:srgbClr val="F9DC1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23662" y="3552757"/>
            <a:ext cx="2253124" cy="0"/>
          </a:xfrm>
          <a:prstGeom prst="straightConnector1">
            <a:avLst/>
          </a:prstGeom>
          <a:ln>
            <a:solidFill>
              <a:srgbClr val="F9DC1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296475" y="2300772"/>
            <a:ext cx="0" cy="998450"/>
          </a:xfrm>
          <a:prstGeom prst="straightConnector1">
            <a:avLst/>
          </a:prstGeom>
          <a:ln>
            <a:solidFill>
              <a:srgbClr val="F9DC1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477114" y="1977607"/>
            <a:ext cx="1117496" cy="0"/>
          </a:xfrm>
          <a:prstGeom prst="straightConnector1">
            <a:avLst/>
          </a:prstGeom>
          <a:ln>
            <a:solidFill>
              <a:srgbClr val="F9DC1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651456" y="264333"/>
            <a:ext cx="513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Acquaintance</a:t>
            </a:r>
            <a:r>
              <a:rPr lang="en-IE" sz="3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 Model</a:t>
            </a:r>
            <a:endParaRPr lang="en-IE" sz="3600" b="1" dirty="0">
              <a:solidFill>
                <a:srgbClr val="F9DC1C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6094" y="1792941"/>
            <a:ext cx="2180762" cy="369332"/>
          </a:xfrm>
          <a:prstGeom prst="rect">
            <a:avLst/>
          </a:prstGeom>
          <a:noFill/>
          <a:ln>
            <a:solidFill>
              <a:srgbClr val="F9DC1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b="1" dirty="0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Customer </a:t>
            </a:r>
            <a:r>
              <a:rPr lang="en-IE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Agent</a:t>
            </a:r>
            <a:endParaRPr lang="en-IE" b="1" dirty="0">
              <a:solidFill>
                <a:srgbClr val="F9DC1C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95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7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937523"/>
          </a:xfrm>
          <a:solidFill>
            <a:srgbClr val="027B5B"/>
          </a:solidFill>
          <a:ln>
            <a:solidFill>
              <a:srgbClr val="F9DC1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Role Schema: 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Odds Checker</a:t>
            </a: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Description:  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Get odds query from punter, </a:t>
            </a:r>
            <a:r>
              <a:rPr lang="en-GB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Get </a:t>
            </a:r>
            <a:r>
              <a:rPr lang="en-GB" sz="16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odds from O</a:t>
            </a:r>
            <a:r>
              <a:rPr lang="en-GB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dds </a:t>
            </a:r>
            <a:r>
              <a:rPr lang="en-GB" sz="16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D</a:t>
            </a:r>
            <a:r>
              <a:rPr lang="en-GB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atabase, organises the odds and presents them to the Punter</a:t>
            </a:r>
            <a:endParaRPr lang="en-GB" sz="1600" b="1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Protocols and Activities:</a:t>
            </a:r>
          </a:p>
          <a:p>
            <a:pPr marL="0" indent="0">
              <a:buNone/>
            </a:pP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 getOdds, </a:t>
            </a:r>
            <a:r>
              <a:rPr lang="en-IE" sz="1600" b="1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presentOddsPunter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en-IE" sz="1600" b="1" u="sng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organiseOdds</a:t>
            </a:r>
          </a:p>
          <a:p>
            <a:pPr marL="0" indent="0">
              <a:buNone/>
            </a:pPr>
            <a:endParaRPr lang="en-IE" sz="1600" b="1" dirty="0" smtClean="0"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Permissions:</a:t>
            </a:r>
          </a:p>
          <a:p>
            <a:pPr marL="0" indent="0">
              <a:buNone/>
            </a:pPr>
            <a:r>
              <a:rPr lang="en-IE" sz="16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reads	odds		// reads all odds from the odds database</a:t>
            </a:r>
          </a:p>
          <a:p>
            <a:pPr marL="0" indent="0">
              <a:buNone/>
            </a:pPr>
            <a:r>
              <a:rPr lang="en-IE" sz="16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creates	subset of odds</a:t>
            </a:r>
            <a:r>
              <a:rPr lang="en-IE" sz="16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// list of all odds requested</a:t>
            </a:r>
          </a:p>
          <a:p>
            <a:pPr marL="0" indent="0">
              <a:buNone/>
            </a:pPr>
            <a:r>
              <a:rPr lang="en-IE" sz="16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reads	odds query	// odds requested by the punter</a:t>
            </a:r>
          </a:p>
          <a:p>
            <a:pPr marL="0" indent="0">
              <a:buNone/>
            </a:pPr>
            <a:endParaRPr lang="en-IE" sz="1600" b="1" dirty="0" smtClean="0"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Responsibilities:</a:t>
            </a:r>
          </a:p>
          <a:p>
            <a:pPr marL="0" indent="0">
              <a:buNone/>
            </a:pPr>
            <a:r>
              <a:rPr lang="en-IE" sz="1600" b="1" i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Liveness:</a:t>
            </a:r>
          </a:p>
          <a:p>
            <a:pPr marL="0" indent="0">
              <a:buNone/>
            </a:pPr>
            <a:r>
              <a:rPr lang="en-IE" sz="16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Odds Checker = (getOdds . </a:t>
            </a:r>
            <a:r>
              <a:rPr lang="en-IE" sz="1600" b="1" u="sng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organiseOdds . 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presentOdds )</a:t>
            </a:r>
            <a:r>
              <a:rPr lang="en-IE" sz="1600" b="1" baseline="30000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w</a:t>
            </a:r>
          </a:p>
          <a:p>
            <a:pPr marL="0" indent="0">
              <a:buNone/>
            </a:pPr>
            <a:endParaRPr lang="en-IE" sz="1600" b="1" baseline="30000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b="1" i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Safety:</a:t>
            </a:r>
          </a:p>
          <a:p>
            <a:pPr lvl="2"/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Query = valid query</a:t>
            </a:r>
            <a:endParaRPr lang="en-IE" sz="1600" b="1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67544" y="764704"/>
            <a:ext cx="8280920" cy="0"/>
          </a:xfrm>
          <a:prstGeom prst="line">
            <a:avLst/>
          </a:prstGeom>
          <a:ln>
            <a:solidFill>
              <a:srgbClr val="F9D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7544" y="2060848"/>
            <a:ext cx="8280920" cy="0"/>
          </a:xfrm>
          <a:prstGeom prst="line">
            <a:avLst/>
          </a:prstGeom>
          <a:ln>
            <a:solidFill>
              <a:srgbClr val="F9D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7544" y="3501008"/>
            <a:ext cx="8280920" cy="0"/>
          </a:xfrm>
          <a:prstGeom prst="line">
            <a:avLst/>
          </a:prstGeom>
          <a:ln>
            <a:solidFill>
              <a:srgbClr val="F9D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43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937523"/>
          </a:xfrm>
          <a:ln>
            <a:solidFill>
              <a:srgbClr val="F9DC1C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Role Schema: 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Odds Database</a:t>
            </a: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Description:</a:t>
            </a:r>
            <a:r>
              <a:rPr lang="en-IE" sz="1600" b="1" dirty="0" smtClean="0">
                <a:solidFill>
                  <a:srgbClr val="FFFF00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endParaRPr lang="en-IE" sz="1600" b="1" dirty="0">
              <a:solidFill>
                <a:srgbClr val="FFFF00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Receives request from Odds </a:t>
            </a:r>
            <a:r>
              <a:rPr lang="en-IE" sz="16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hecker, reviews sporting events, sets odds and presents them back to the Odds </a:t>
            </a:r>
            <a:r>
              <a:rPr lang="en-IE" sz="16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hecker.</a:t>
            </a: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Protocols and Activities:</a:t>
            </a:r>
          </a:p>
          <a:p>
            <a:pPr marL="0" indent="0">
              <a:buNone/>
            </a:pPr>
            <a:r>
              <a:rPr lang="en-IE" sz="1600" b="1" u="sng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makeOdds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en-IE" sz="1600" b="1" u="sng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reviewSporting</a:t>
            </a:r>
            <a:r>
              <a:rPr lang="en-IE" sz="1600" b="1" u="sng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E</a:t>
            </a:r>
            <a:r>
              <a:rPr lang="en-IE" sz="1600" b="1" u="sng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vents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, present</a:t>
            </a:r>
            <a:r>
              <a:rPr lang="en-IE" sz="16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O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dds</a:t>
            </a:r>
          </a:p>
          <a:p>
            <a:pPr marL="0" indent="0">
              <a:buNone/>
            </a:pPr>
            <a:endParaRPr lang="en-IE" sz="1600" b="1" dirty="0" smtClean="0">
              <a:solidFill>
                <a:srgbClr val="FFFF00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Permissions:</a:t>
            </a:r>
          </a:p>
          <a:p>
            <a:pPr marL="0" indent="0">
              <a:buNone/>
            </a:pP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Creates</a:t>
            </a:r>
            <a:r>
              <a:rPr lang="en-IE" sz="16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odds		// creates odds for sporting events reviewed</a:t>
            </a:r>
          </a:p>
          <a:p>
            <a:pPr marL="0" indent="0">
              <a:buNone/>
            </a:pP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Reads</a:t>
            </a:r>
            <a:r>
              <a:rPr lang="en-IE" sz="16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sporting events	// reviews events to check their odds</a:t>
            </a:r>
          </a:p>
          <a:p>
            <a:pPr marL="0" indent="0">
              <a:buNone/>
            </a:pPr>
            <a:endParaRPr lang="en-IE" sz="1600" b="1" dirty="0" smtClean="0"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endParaRPr lang="en-IE" sz="1600" b="1" dirty="0" smtClean="0">
              <a:solidFill>
                <a:srgbClr val="F9DC1C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Responsibilities:</a:t>
            </a:r>
          </a:p>
          <a:p>
            <a:pPr marL="0" indent="0">
              <a:buNone/>
            </a:pPr>
            <a:r>
              <a:rPr lang="en-IE" sz="1600" b="1" i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Liveness:</a:t>
            </a:r>
          </a:p>
          <a:p>
            <a:pPr marL="0" indent="0">
              <a:buNone/>
            </a:pPr>
            <a:r>
              <a:rPr lang="en-IE" sz="16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Odds Database = (</a:t>
            </a:r>
            <a:r>
              <a:rPr lang="en-IE" sz="1600" b="1" u="sng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reviewSportingEvents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. </a:t>
            </a:r>
            <a:r>
              <a:rPr lang="en-IE" sz="1600" b="1" u="sng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makeOdds. 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presentOdds )</a:t>
            </a:r>
            <a:r>
              <a:rPr lang="en-IE" sz="1600" b="1" baseline="30000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w</a:t>
            </a:r>
            <a:endParaRPr lang="en-IE" sz="1600" b="1" baseline="30000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endParaRPr lang="en-IE" sz="1600" b="1" baseline="30000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b="1" i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Safety:</a:t>
            </a:r>
          </a:p>
          <a:p>
            <a:pPr lvl="2"/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Odds retrieved &gt; 0 </a:t>
            </a:r>
          </a:p>
          <a:p>
            <a:pPr lvl="2"/>
            <a:r>
              <a:rPr lang="en-IE" sz="1600" b="1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SportEventStatus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 != finished</a:t>
            </a:r>
            <a:endParaRPr lang="en-IE" sz="1600" b="1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67544" y="737838"/>
            <a:ext cx="8280920" cy="0"/>
          </a:xfrm>
          <a:prstGeom prst="line">
            <a:avLst/>
          </a:prstGeom>
          <a:ln>
            <a:solidFill>
              <a:srgbClr val="F9D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67544" y="2276872"/>
            <a:ext cx="8280920" cy="0"/>
          </a:xfrm>
          <a:prstGeom prst="line">
            <a:avLst/>
          </a:prstGeom>
          <a:ln>
            <a:solidFill>
              <a:srgbClr val="F9D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67544" y="3789040"/>
            <a:ext cx="8280920" cy="0"/>
          </a:xfrm>
          <a:prstGeom prst="line">
            <a:avLst/>
          </a:prstGeom>
          <a:ln>
            <a:solidFill>
              <a:srgbClr val="F9D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7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937523"/>
          </a:xfrm>
          <a:solidFill>
            <a:srgbClr val="027B5B"/>
          </a:solidFill>
          <a:ln>
            <a:solidFill>
              <a:srgbClr val="F9DC1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Role Schema: 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Punter</a:t>
            </a: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Description:  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Get odds from the Odds </a:t>
            </a:r>
            <a:r>
              <a:rPr lang="en-IE" sz="16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hecker, place a bet with the cashier and find out the result.</a:t>
            </a:r>
            <a:endParaRPr lang="en-GB" sz="1600" b="1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Protocols and Activities:</a:t>
            </a:r>
          </a:p>
          <a:p>
            <a:pPr marL="0" indent="0">
              <a:buNone/>
            </a:pPr>
            <a:r>
              <a:rPr lang="en-IE" sz="1600" b="1" dirty="0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   </a:t>
            </a:r>
            <a:r>
              <a:rPr lang="en-IE" sz="1600" b="1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requestOdds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en-IE" sz="1600" b="1" u="sng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makeBet</a:t>
            </a:r>
            <a:r>
              <a:rPr lang="en-IE" sz="1600" b="1" u="sng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en-IE" sz="1600" b="1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placeBet</a:t>
            </a:r>
            <a:endParaRPr lang="en-IE" sz="1600" b="1" dirty="0" smtClean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endParaRPr lang="en-IE" sz="1600" b="1" dirty="0" smtClean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Permissions:</a:t>
            </a:r>
          </a:p>
          <a:p>
            <a:pPr marL="0" indent="0">
              <a:buNone/>
            </a:pPr>
            <a:r>
              <a:rPr lang="en-IE" sz="16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reads	odds		// reads odds from the odds checker</a:t>
            </a:r>
          </a:p>
          <a:p>
            <a:pPr marL="0" indent="0">
              <a:buNone/>
            </a:pPr>
            <a:r>
              <a:rPr lang="en-IE" sz="16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creates	bet</a:t>
            </a:r>
            <a:r>
              <a:rPr lang="en-IE" sz="16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	// creates a bet to give to cashier</a:t>
            </a:r>
            <a:endParaRPr lang="en-IE" sz="1600" b="1" dirty="0" smtClean="0"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endParaRPr lang="en-IE" sz="1600" b="1" dirty="0" smtClean="0">
              <a:solidFill>
                <a:srgbClr val="F9DC1C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endParaRPr lang="en-IE" sz="1600" b="1" dirty="0">
              <a:solidFill>
                <a:srgbClr val="F9DC1C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Responsibilities:</a:t>
            </a:r>
          </a:p>
          <a:p>
            <a:pPr marL="0" indent="0">
              <a:buNone/>
            </a:pPr>
            <a:r>
              <a:rPr lang="en-IE" sz="1600" b="1" i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Liveness:</a:t>
            </a:r>
          </a:p>
          <a:p>
            <a:pPr marL="0" indent="0">
              <a:buNone/>
            </a:pPr>
            <a:r>
              <a:rPr lang="en-IE" sz="16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Odds Checker = (</a:t>
            </a:r>
            <a:r>
              <a:rPr lang="en-IE" sz="1600" b="1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requestOdds</a:t>
            </a:r>
            <a:r>
              <a:rPr lang="en-IE" sz="16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. </a:t>
            </a:r>
            <a:r>
              <a:rPr lang="en-IE" sz="1600" b="1" u="sng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makeBet</a:t>
            </a:r>
            <a:r>
              <a:rPr lang="en-IE" sz="1600" b="1" u="sng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 .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IE" sz="1600" b="1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placeBet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)</a:t>
            </a:r>
            <a:r>
              <a:rPr lang="en-IE" sz="1600" b="1" baseline="30000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w</a:t>
            </a:r>
          </a:p>
          <a:p>
            <a:pPr marL="0" indent="0">
              <a:buNone/>
            </a:pPr>
            <a:endParaRPr lang="en-IE" sz="1600" b="1" baseline="30000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b="1" i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Safety:</a:t>
            </a:r>
          </a:p>
          <a:p>
            <a:pPr lvl="2"/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Money &gt;= stake</a:t>
            </a:r>
            <a:endParaRPr lang="en-IE" sz="1600" b="1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67544" y="764704"/>
            <a:ext cx="8280920" cy="0"/>
          </a:xfrm>
          <a:prstGeom prst="line">
            <a:avLst/>
          </a:prstGeom>
          <a:ln>
            <a:solidFill>
              <a:srgbClr val="F9D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7544" y="2060848"/>
            <a:ext cx="8280920" cy="0"/>
          </a:xfrm>
          <a:prstGeom prst="line">
            <a:avLst/>
          </a:prstGeom>
          <a:ln>
            <a:solidFill>
              <a:srgbClr val="F9D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7544" y="3501008"/>
            <a:ext cx="8280920" cy="0"/>
          </a:xfrm>
          <a:prstGeom prst="line">
            <a:avLst/>
          </a:prstGeom>
          <a:ln>
            <a:solidFill>
              <a:srgbClr val="F9D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46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937523"/>
          </a:xfrm>
          <a:ln>
            <a:solidFill>
              <a:srgbClr val="F9DC1C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Role</a:t>
            </a:r>
            <a:r>
              <a:rPr lang="en-IE" sz="1600" b="1" dirty="0" smtClean="0">
                <a:solidFill>
                  <a:srgbClr val="FFFF00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Schema</a:t>
            </a:r>
            <a:r>
              <a:rPr lang="en-IE" sz="1600" b="1" dirty="0" smtClean="0">
                <a:solidFill>
                  <a:srgbClr val="FFFF00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:</a:t>
            </a:r>
            <a:r>
              <a:rPr lang="en-IE" sz="1600" b="1" dirty="0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Cashier</a:t>
            </a: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Description: </a:t>
            </a:r>
            <a:endParaRPr lang="en-IE" sz="1600" b="1" dirty="0">
              <a:solidFill>
                <a:srgbClr val="F9DC1C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Takes a bet from a </a:t>
            </a:r>
            <a:r>
              <a:rPr lang="en-IE" sz="16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unter</a:t>
            </a:r>
            <a:r>
              <a:rPr lang="en-IE" sz="16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checks with the Background </a:t>
            </a:r>
            <a:r>
              <a:rPr lang="en-IE" sz="16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hecker, if  the background checker allows it puts their bet in the system. </a:t>
            </a:r>
            <a:r>
              <a:rPr lang="en-IE" sz="16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ays the punter if it’s a successful bet.</a:t>
            </a: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Protocols and Activities:</a:t>
            </a:r>
          </a:p>
          <a:p>
            <a:pPr marL="0" indent="0">
              <a:buNone/>
            </a:pP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getBackground, </a:t>
            </a:r>
            <a:r>
              <a:rPr lang="en-IE" sz="1600" b="1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placeBet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en-IE" sz="1600" b="1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getBetResult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en-IE" sz="1600" b="1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payPunter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en-IE" sz="1600" b="1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updateAccounts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en-IE" sz="1600" b="1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rejectPunter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en-IE" sz="1600" b="1" u="sng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await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en-IE" sz="1600" b="1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updateRecords</a:t>
            </a:r>
            <a:endParaRPr lang="en-IE" sz="1600" b="1" dirty="0" smtClean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/>
            </a:r>
            <a:b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Permissions:</a:t>
            </a:r>
          </a:p>
          <a:p>
            <a:pPr marL="0" indent="0">
              <a:buNone/>
            </a:pP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reads	bet	       // reads bet from Punter</a:t>
            </a:r>
          </a:p>
          <a:p>
            <a:pPr marL="0" indent="0">
              <a:buNone/>
            </a:pP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reads	background // checks whether they passed the background check</a:t>
            </a:r>
          </a:p>
          <a:p>
            <a:pPr marL="0" indent="0">
              <a:buNone/>
            </a:pP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reads 	bet result     // reads bet result from Betting </a:t>
            </a:r>
            <a:r>
              <a:rPr lang="en-IE" sz="16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s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ystem</a:t>
            </a:r>
          </a:p>
          <a:p>
            <a:pPr marL="0" indent="0">
              <a:buNone/>
            </a:pPr>
            <a:endParaRPr lang="en-IE" sz="1600" b="1" dirty="0" smtClean="0"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Responsibilities:</a:t>
            </a:r>
          </a:p>
          <a:p>
            <a:pPr marL="0" indent="0">
              <a:buNone/>
            </a:pPr>
            <a:r>
              <a:rPr lang="en-IE" sz="1600" b="1" i="1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Liveness</a:t>
            </a:r>
            <a:r>
              <a:rPr lang="en-IE" sz="1600" b="1" i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:</a:t>
            </a:r>
          </a:p>
          <a:p>
            <a:pPr marL="0" indent="0">
              <a:buNone/>
            </a:pPr>
            <a:r>
              <a:rPr lang="en-IE" sz="14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Cashier= (getBackground . (</a:t>
            </a:r>
            <a:r>
              <a:rPr lang="en-IE" sz="1400" b="1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placeBet</a:t>
            </a:r>
            <a:r>
              <a:rPr lang="en-IE" sz="14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 . </a:t>
            </a:r>
            <a:r>
              <a:rPr lang="en-IE" sz="1400" b="1" u="sng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</a:t>
            </a:r>
            <a:r>
              <a:rPr lang="en-IE" sz="1400" b="1" u="sng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wait</a:t>
            </a:r>
            <a:r>
              <a:rPr lang="en-IE" sz="14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 . </a:t>
            </a:r>
            <a:r>
              <a:rPr lang="en-IE" sz="1400" b="1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getBetResult</a:t>
            </a:r>
            <a:r>
              <a:rPr lang="en-IE" sz="14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  .  (</a:t>
            </a:r>
            <a:r>
              <a:rPr lang="en-IE" sz="1400" b="1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payPunter</a:t>
            </a:r>
            <a:r>
              <a:rPr lang="en-IE" sz="14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IE" sz="14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. </a:t>
            </a:r>
            <a:r>
              <a:rPr lang="en-IE" sz="1400" b="1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updateAccounts</a:t>
            </a:r>
            <a:r>
              <a:rPr lang="en-IE" sz="14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 | </a:t>
            </a:r>
            <a:r>
              <a:rPr lang="en-IE" sz="1400" b="1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updateAccounts</a:t>
            </a:r>
            <a:r>
              <a:rPr lang="en-IE" sz="14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) | </a:t>
            </a:r>
            <a:r>
              <a:rPr lang="en-IE" sz="1400" b="1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rejectPunter</a:t>
            </a:r>
            <a:r>
              <a:rPr lang="en-IE" sz="14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) . </a:t>
            </a:r>
            <a:r>
              <a:rPr lang="en-IE" sz="1400" b="1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updateRecords</a:t>
            </a:r>
            <a:r>
              <a:rPr lang="en-IE" sz="14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)</a:t>
            </a:r>
            <a:r>
              <a:rPr lang="en-IE" sz="1400" b="1" baseline="30000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w</a:t>
            </a:r>
            <a:endParaRPr lang="en-IE" sz="1400" b="1" baseline="30000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endParaRPr lang="en-IE" sz="1600" b="1" baseline="30000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b="1" i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Safety:</a:t>
            </a:r>
          </a:p>
          <a:p>
            <a:pPr lvl="2"/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Cash available &gt;= winnings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67544" y="764704"/>
            <a:ext cx="8280920" cy="0"/>
          </a:xfrm>
          <a:prstGeom prst="line">
            <a:avLst/>
          </a:prstGeom>
          <a:ln>
            <a:solidFill>
              <a:srgbClr val="F9D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67544" y="2708920"/>
            <a:ext cx="8208912" cy="0"/>
          </a:xfrm>
          <a:prstGeom prst="line">
            <a:avLst/>
          </a:prstGeom>
          <a:ln>
            <a:solidFill>
              <a:srgbClr val="F9D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4044" y="4221088"/>
            <a:ext cx="8208912" cy="0"/>
          </a:xfrm>
          <a:prstGeom prst="line">
            <a:avLst/>
          </a:prstGeom>
          <a:ln>
            <a:solidFill>
              <a:srgbClr val="F9D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61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937523"/>
          </a:xfrm>
          <a:ln>
            <a:solidFill>
              <a:srgbClr val="F9DC1C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Role Schema: 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Betting System</a:t>
            </a: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Description:  </a:t>
            </a:r>
          </a:p>
          <a:p>
            <a:pPr marL="0" indent="0">
              <a:buNone/>
            </a:pP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Receives a bet from the Cashier and creates it in the system. Then it monitors the bet to see if it has won or lost and returns the result to the Cashier.</a:t>
            </a:r>
            <a:endParaRPr lang="en-IE" sz="1600" b="1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Protocols and Activities:</a:t>
            </a:r>
          </a:p>
          <a:p>
            <a:pPr marL="0" indent="0">
              <a:buNone/>
            </a:pPr>
            <a:r>
              <a:rPr lang="en-IE" sz="1600" b="1" u="sng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createBet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en-IE" sz="1600" b="1" u="sng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reviewBet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en-IE" sz="1600" b="1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presetBetResult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en-IE" sz="1600" b="1" u="sng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await</a:t>
            </a:r>
          </a:p>
          <a:p>
            <a:pPr marL="0" indent="0">
              <a:buNone/>
            </a:pPr>
            <a:endParaRPr lang="en-IE" sz="1600" b="1" dirty="0" smtClean="0"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Permissions:</a:t>
            </a:r>
          </a:p>
          <a:p>
            <a:pPr marL="0" indent="0">
              <a:buNone/>
            </a:pPr>
            <a:r>
              <a:rPr lang="en-IE" sz="16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reads	bet		// reads bet from Cashier</a:t>
            </a:r>
          </a:p>
          <a:p>
            <a:pPr marL="0" indent="0">
              <a:buNone/>
            </a:pP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	reads	status of bet	//checks whether the bet has won or lost</a:t>
            </a:r>
          </a:p>
          <a:p>
            <a:pPr marL="0" indent="0">
              <a:buNone/>
            </a:pPr>
            <a:r>
              <a:rPr lang="en-IE" sz="16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creates 	bet 		// creates the bet in the system</a:t>
            </a:r>
          </a:p>
          <a:p>
            <a:pPr marL="0" indent="0">
              <a:buNone/>
            </a:pPr>
            <a:endParaRPr lang="en-IE" sz="1600" b="1" dirty="0" smtClean="0"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endParaRPr lang="en-IE" sz="1600" b="1" dirty="0" smtClean="0">
              <a:solidFill>
                <a:srgbClr val="F9DC1C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Responsibilities:</a:t>
            </a:r>
          </a:p>
          <a:p>
            <a:pPr marL="0" indent="0">
              <a:buNone/>
            </a:pPr>
            <a:r>
              <a:rPr lang="en-IE" sz="1600" b="1" i="1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Liveness</a:t>
            </a:r>
            <a:r>
              <a:rPr lang="en-IE" sz="1600" b="1" i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:</a:t>
            </a:r>
          </a:p>
          <a:p>
            <a:pPr marL="0" indent="0">
              <a:buNone/>
            </a:pPr>
            <a:r>
              <a:rPr lang="en-IE" sz="14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	Betting System = (</a:t>
            </a:r>
            <a:r>
              <a:rPr lang="en-IE" sz="1400" b="1" u="sng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createBet</a:t>
            </a:r>
            <a:r>
              <a:rPr lang="en-IE" sz="1400" b="1" u="sng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 .</a:t>
            </a:r>
            <a:r>
              <a:rPr lang="en-IE" sz="14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IE" sz="1400" b="1" u="sng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</a:t>
            </a:r>
            <a:r>
              <a:rPr lang="en-IE" sz="1400" b="1" u="sng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wait</a:t>
            </a:r>
            <a:r>
              <a:rPr lang="en-IE" sz="14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 . </a:t>
            </a:r>
            <a:r>
              <a:rPr lang="en-IE" sz="1400" b="1" u="sng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reviewBet</a:t>
            </a:r>
            <a:r>
              <a:rPr lang="en-IE" sz="14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 . </a:t>
            </a:r>
            <a:r>
              <a:rPr lang="en-IE" sz="1400" b="1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presentBetResult</a:t>
            </a:r>
            <a:r>
              <a:rPr lang="en-IE" sz="14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)</a:t>
            </a:r>
            <a:r>
              <a:rPr lang="en-IE" sz="1400" b="1" baseline="30000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w</a:t>
            </a:r>
            <a:endParaRPr lang="en-IE" sz="1400" b="1" baseline="30000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endParaRPr lang="en-IE" sz="1600" b="1" baseline="30000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b="1" i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Safety:</a:t>
            </a:r>
          </a:p>
          <a:p>
            <a:pPr lvl="2"/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Bet = valid</a:t>
            </a:r>
          </a:p>
          <a:p>
            <a:pPr marL="914400" lvl="2" indent="0">
              <a:buNone/>
            </a:pPr>
            <a:endParaRPr lang="en-IE" sz="1600" b="1" dirty="0" smtClean="0"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764704"/>
            <a:ext cx="8280920" cy="0"/>
          </a:xfrm>
          <a:prstGeom prst="line">
            <a:avLst/>
          </a:prstGeom>
          <a:ln>
            <a:solidFill>
              <a:srgbClr val="F9D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95536" y="2564904"/>
            <a:ext cx="8280920" cy="0"/>
          </a:xfrm>
          <a:prstGeom prst="line">
            <a:avLst/>
          </a:prstGeom>
          <a:ln>
            <a:solidFill>
              <a:srgbClr val="F9D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7544" y="4005064"/>
            <a:ext cx="8280920" cy="0"/>
          </a:xfrm>
          <a:prstGeom prst="line">
            <a:avLst/>
          </a:prstGeom>
          <a:ln>
            <a:solidFill>
              <a:srgbClr val="F9D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3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937523"/>
          </a:xfrm>
          <a:ln>
            <a:solidFill>
              <a:srgbClr val="F9DC1C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Role Schema: 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Background Checker</a:t>
            </a: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Description:  </a:t>
            </a:r>
          </a:p>
          <a:p>
            <a:pPr marL="0" indent="0">
              <a:buNone/>
            </a:pP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Receives a background check request from the Cashier. If the punter has a clean record the background checker approves the punter and informs the Cashier.	</a:t>
            </a: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Protocols and Activities:</a:t>
            </a:r>
          </a:p>
          <a:p>
            <a:pPr marL="0" indent="0">
              <a:buNone/>
            </a:pPr>
            <a:r>
              <a:rPr lang="en-IE" sz="1600" b="1" u="sng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checkBackground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en-IE" sz="1600" b="1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presentCheckResult</a:t>
            </a:r>
            <a:endParaRPr lang="en-IE" sz="1600" b="1" u="sng" dirty="0" smtClean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endParaRPr lang="en-IE" sz="1600" b="1" dirty="0" smtClean="0"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Permissions:</a:t>
            </a:r>
            <a:endParaRPr lang="en-IE" sz="1600" b="1" dirty="0" smtClean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	reads	records	     //reads punter records</a:t>
            </a:r>
          </a:p>
          <a:p>
            <a:pPr marL="0" indent="0">
              <a:buNone/>
            </a:pPr>
            <a:endParaRPr lang="en-IE" sz="1600" b="1" dirty="0" smtClean="0"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endParaRPr lang="en-IE" sz="1600" b="1" dirty="0" smtClean="0">
              <a:solidFill>
                <a:srgbClr val="FFFF00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Responsibilities:</a:t>
            </a:r>
          </a:p>
          <a:p>
            <a:pPr marL="0" indent="0">
              <a:buNone/>
            </a:pPr>
            <a:r>
              <a:rPr lang="en-IE" sz="1600" b="1" i="1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Liveness</a:t>
            </a:r>
            <a:r>
              <a:rPr lang="en-IE" sz="1600" b="1" i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:</a:t>
            </a:r>
          </a:p>
          <a:p>
            <a:pPr marL="0" indent="0">
              <a:buNone/>
            </a:pPr>
            <a:r>
              <a:rPr lang="en-IE" sz="14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	Background Checker = ( </a:t>
            </a:r>
            <a:r>
              <a:rPr lang="en-IE" sz="1400" b="1" u="sng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checkBackground</a:t>
            </a:r>
            <a:r>
              <a:rPr lang="en-IE" sz="14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 . </a:t>
            </a:r>
            <a:r>
              <a:rPr lang="en-IE" sz="1400" b="1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presentsCheckResult</a:t>
            </a:r>
            <a:r>
              <a:rPr lang="en-IE" sz="14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)</a:t>
            </a:r>
            <a:r>
              <a:rPr lang="en-IE" sz="1400" b="1" baseline="30000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w</a:t>
            </a:r>
            <a:endParaRPr lang="en-IE" sz="1400" b="1" baseline="30000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endParaRPr lang="en-IE" sz="1600" b="1" baseline="30000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b="1" i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Safety:</a:t>
            </a:r>
          </a:p>
          <a:p>
            <a:pPr marL="914400" lvl="2" indent="0">
              <a:buNone/>
            </a:pP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Customer != new customer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764704"/>
            <a:ext cx="8280920" cy="0"/>
          </a:xfrm>
          <a:prstGeom prst="line">
            <a:avLst/>
          </a:prstGeom>
          <a:ln>
            <a:solidFill>
              <a:srgbClr val="F9D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67544" y="2564904"/>
            <a:ext cx="8280920" cy="0"/>
          </a:xfrm>
          <a:prstGeom prst="line">
            <a:avLst/>
          </a:prstGeom>
          <a:ln>
            <a:solidFill>
              <a:srgbClr val="F9D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7544" y="3861048"/>
            <a:ext cx="8280920" cy="0"/>
          </a:xfrm>
          <a:prstGeom prst="line">
            <a:avLst/>
          </a:prstGeom>
          <a:ln>
            <a:solidFill>
              <a:srgbClr val="F9D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97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937523"/>
          </a:xfrm>
          <a:ln>
            <a:solidFill>
              <a:srgbClr val="F9DC1C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Role Schema: 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Manager</a:t>
            </a: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Description:</a:t>
            </a:r>
            <a:r>
              <a:rPr lang="en-IE" sz="1600" b="1" dirty="0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  </a:t>
            </a:r>
          </a:p>
          <a:p>
            <a:pPr marL="0" indent="0">
              <a:buNone/>
            </a:pP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Checks the accounts of the company and sets the win limit and the loss limit accordingly.</a:t>
            </a: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Protocols and Activities:</a:t>
            </a:r>
          </a:p>
          <a:p>
            <a:pPr marL="0" indent="0">
              <a:buNone/>
            </a:pPr>
            <a:r>
              <a:rPr lang="en-IE" sz="1600" b="1" u="sng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checkAccounts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en-IE" sz="1600" b="1" u="sng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setLossLimit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en-IE" sz="1600" b="1" u="sng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setWinLimit</a:t>
            </a:r>
            <a:endParaRPr lang="en-IE" sz="1600" b="1" u="sng" dirty="0" smtClean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endParaRPr lang="en-IE" sz="1600" b="1" dirty="0" smtClean="0"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Permissions:</a:t>
            </a:r>
          </a:p>
          <a:p>
            <a:pPr marL="0" indent="0">
              <a:buNone/>
            </a:pPr>
            <a:r>
              <a:rPr lang="en-IE" sz="16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reads	profit		// reads profit from payment system</a:t>
            </a:r>
          </a:p>
          <a:p>
            <a:pPr marL="0" indent="0">
              <a:buNone/>
            </a:pPr>
            <a:r>
              <a:rPr lang="en-IE" sz="16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changes loss limit 	// change loss limit</a:t>
            </a:r>
          </a:p>
          <a:p>
            <a:pPr marL="0" indent="0">
              <a:buNone/>
            </a:pPr>
            <a:r>
              <a:rPr lang="en-IE" sz="16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changes	win limit	//change win limit</a:t>
            </a:r>
          </a:p>
          <a:p>
            <a:pPr marL="0" indent="0">
              <a:buNone/>
            </a:pPr>
            <a:endParaRPr lang="en-IE" sz="1600" b="1" dirty="0" smtClean="0"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endParaRPr lang="en-IE" sz="1600" b="1" dirty="0" smtClean="0"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endParaRPr lang="en-IE" sz="1600" b="1" dirty="0" smtClean="0">
              <a:solidFill>
                <a:srgbClr val="F9DC1C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Responsibilities:</a:t>
            </a:r>
          </a:p>
          <a:p>
            <a:pPr marL="0" indent="0">
              <a:buNone/>
            </a:pPr>
            <a:r>
              <a:rPr lang="en-IE" sz="1600" b="1" i="1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Liveness</a:t>
            </a:r>
            <a:r>
              <a:rPr lang="en-IE" sz="1600" b="1" i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:</a:t>
            </a:r>
          </a:p>
          <a:p>
            <a:pPr marL="0" indent="0">
              <a:buNone/>
            </a:pPr>
            <a:r>
              <a:rPr lang="en-IE" sz="14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	Manager = (</a:t>
            </a:r>
            <a:r>
              <a:rPr lang="en-IE" sz="1400" b="1" u="sng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checkAccounts</a:t>
            </a:r>
            <a:r>
              <a:rPr lang="en-IE" sz="14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 . [</a:t>
            </a:r>
            <a:r>
              <a:rPr lang="en-IE" sz="1400" b="1" u="sng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setWinLimit</a:t>
            </a:r>
            <a:r>
              <a:rPr lang="en-IE" sz="14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 | </a:t>
            </a:r>
            <a:r>
              <a:rPr lang="en-IE" sz="1400" b="1" u="sng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setLossLimit</a:t>
            </a:r>
            <a:r>
              <a:rPr lang="en-IE" sz="14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])</a:t>
            </a:r>
            <a:r>
              <a:rPr lang="en-IE" sz="1400" b="1" baseline="30000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w</a:t>
            </a:r>
            <a:endParaRPr lang="en-IE" sz="1400" b="1" baseline="30000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endParaRPr lang="en-IE" sz="1600" b="1" baseline="30000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b="1" i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Safety:</a:t>
            </a:r>
          </a:p>
          <a:p>
            <a:pPr lvl="2"/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Win limit &gt; loss limit</a:t>
            </a:r>
          </a:p>
          <a:p>
            <a:pPr lvl="2"/>
            <a:r>
              <a:rPr lang="en-IE" sz="16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Accounts up to date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764704"/>
            <a:ext cx="8280920" cy="0"/>
          </a:xfrm>
          <a:prstGeom prst="line">
            <a:avLst/>
          </a:prstGeom>
          <a:ln>
            <a:solidFill>
              <a:srgbClr val="F9D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67544" y="2204864"/>
            <a:ext cx="8280920" cy="0"/>
          </a:xfrm>
          <a:prstGeom prst="line">
            <a:avLst/>
          </a:prstGeom>
          <a:ln>
            <a:solidFill>
              <a:srgbClr val="F9D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7544" y="3789040"/>
            <a:ext cx="8280920" cy="0"/>
          </a:xfrm>
          <a:prstGeom prst="line">
            <a:avLst/>
          </a:prstGeom>
          <a:ln>
            <a:solidFill>
              <a:srgbClr val="F9D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36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3412</TotalTime>
  <Words>1151</Words>
  <Application>Microsoft Office PowerPoint</Application>
  <PresentationFormat>On-screen Show (4:3)</PresentationFormat>
  <Paragraphs>436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Office Theme</vt:lpstr>
      <vt:lpstr>2_Office Theme</vt:lpstr>
      <vt:lpstr>1_Office Theme</vt:lpstr>
      <vt:lpstr>3_Office Theme</vt:lpstr>
      <vt:lpstr>4_Office Theme</vt:lpstr>
      <vt:lpstr>5_Office Theme</vt:lpstr>
      <vt:lpstr>PowerPoint Presentation</vt:lpstr>
      <vt:lpstr>Analysis Phase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Phase</vt:lpstr>
      <vt:lpstr>PowerPoint Presentation</vt:lpstr>
      <vt:lpstr>Agent Model</vt:lpstr>
      <vt:lpstr>PowerPoint Presentation</vt:lpstr>
      <vt:lpstr>PowerPoint Presentation</vt:lpstr>
      <vt:lpstr>PowerPoint Presentation</vt:lpstr>
      <vt:lpstr>PowerPoint Presentation</vt:lpstr>
    </vt:vector>
  </TitlesOfParts>
  <Company>University College Dublin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 Collier</dc:creator>
  <cp:lastModifiedBy>Owen</cp:lastModifiedBy>
  <cp:revision>63</cp:revision>
  <dcterms:created xsi:type="dcterms:W3CDTF">2014-03-13T08:54:46Z</dcterms:created>
  <dcterms:modified xsi:type="dcterms:W3CDTF">2015-11-27T23:01:08Z</dcterms:modified>
</cp:coreProperties>
</file>