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3" r:id="rId5"/>
    <p:sldId id="258" r:id="rId6"/>
    <p:sldId id="259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B60"/>
    <a:srgbClr val="F9D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8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770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376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61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581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30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21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44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404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796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369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406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97A03-3EC5-43C7-9268-4E87FA5072B1}" type="datetimeFigureOut">
              <a:rPr lang="en-IE" smtClean="0"/>
              <a:t>24/11/2015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A388-1B76-4A18-AE90-FE2B1E5B471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702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24"/>
            <a:ext cx="9144000" cy="466344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55576" y="4869160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Owen Doyle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12453618</a:t>
            </a:r>
          </a:p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Jonathan Doyle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12443578</a:t>
            </a:r>
          </a:p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Comhghall McKeating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12328401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Barry Percy  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12808184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844824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9DC1C"/>
              </a:buClr>
              <a:buFont typeface="Wingdings" panose="05000000000000000000" pitchFamily="2" charset="2"/>
              <a:buChar char="Ø"/>
            </a:pPr>
            <a:r>
              <a:rPr lang="en-IE" sz="2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We decided to model a system to manage the internal workings of a bookies.</a:t>
            </a:r>
          </a:p>
          <a:p>
            <a:pPr marL="457200" indent="-457200">
              <a:buClr>
                <a:srgbClr val="F9DC1C"/>
              </a:buClr>
              <a:buFont typeface="Wingdings" panose="05000000000000000000" pitchFamily="2" charset="2"/>
              <a:buChar char="Ø"/>
            </a:pPr>
            <a:endParaRPr lang="en-IE" sz="2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457200" indent="-457200">
              <a:buClr>
                <a:srgbClr val="F9DC1C"/>
              </a:buClr>
              <a:buFont typeface="Wingdings" panose="05000000000000000000" pitchFamily="2" charset="2"/>
              <a:buChar char="Ø"/>
            </a:pPr>
            <a:r>
              <a:rPr lang="en-IE" sz="2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 bookies has many roles carried out by different systems an people.</a:t>
            </a:r>
          </a:p>
          <a:p>
            <a:pPr marL="457200" indent="-457200">
              <a:buClr>
                <a:srgbClr val="F9DC1C"/>
              </a:buClr>
              <a:buFont typeface="Wingdings" panose="05000000000000000000" pitchFamily="2" charset="2"/>
              <a:buChar char="Ø"/>
            </a:pPr>
            <a:endParaRPr lang="en-IE" sz="24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457200" indent="-457200">
              <a:buClr>
                <a:srgbClr val="F9DC1C"/>
              </a:buClr>
              <a:buFont typeface="Wingdings" panose="05000000000000000000" pitchFamily="2" charset="2"/>
              <a:buChar char="Ø"/>
            </a:pPr>
            <a:r>
              <a:rPr lang="en-IE" sz="2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With our solution we aim to combine all these roles into one system.</a:t>
            </a:r>
            <a:r>
              <a:rPr lang="en-IE" sz="2400" dirty="0" smtClean="0">
                <a:solidFill>
                  <a:schemeClr val="bg1"/>
                </a:solidFill>
              </a:rPr>
              <a:t> </a:t>
            </a:r>
            <a:endParaRPr lang="en-IE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620688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8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Our </a:t>
            </a:r>
            <a:r>
              <a:rPr lang="en-IE" sz="4800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System</a:t>
            </a:r>
            <a:endParaRPr lang="en-IE" sz="4800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8"/>
          <p:cNvSpPr txBox="1"/>
          <p:nvPr/>
        </p:nvSpPr>
        <p:spPr>
          <a:xfrm>
            <a:off x="187676" y="649429"/>
            <a:ext cx="332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altLang="en-US" sz="28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 </a:t>
            </a:r>
            <a:r>
              <a:rPr lang="en-IE" altLang="en-US" sz="28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Model</a:t>
            </a:r>
            <a:endParaRPr lang="en-IE" altLang="en-US" sz="2800" b="1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683568" y="2183303"/>
            <a:ext cx="35625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Roles: </a:t>
            </a:r>
          </a:p>
          <a:p>
            <a:r>
              <a:rPr kumimoji="1"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Odds Checker</a:t>
            </a:r>
          </a:p>
          <a:p>
            <a:r>
              <a:rPr lang="en-US" altLang="zh-CN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Odds 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Database</a:t>
            </a:r>
            <a:endParaRPr lang="en-US" altLang="zh-CN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Cashier</a:t>
            </a:r>
          </a:p>
          <a:p>
            <a:r>
              <a:rPr lang="en-IE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System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Background 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Checker</a:t>
            </a:r>
          </a:p>
          <a:p>
            <a:r>
              <a:rPr lang="en-IE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Record Keeper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Manager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Accountant</a:t>
            </a:r>
            <a:endParaRPr lang="en-IE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文本框 10"/>
          <p:cNvSpPr txBox="1"/>
          <p:nvPr/>
        </p:nvSpPr>
        <p:spPr>
          <a:xfrm>
            <a:off x="4427984" y="2183303"/>
            <a:ext cx="43414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Agents</a:t>
            </a:r>
            <a:r>
              <a:rPr kumimoji="1" lang="en-US" altLang="zh-CN" dirty="0" smtClean="0">
                <a:solidFill>
                  <a:srgbClr val="FFC0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 </a:t>
            </a:r>
          </a:p>
          <a:p>
            <a:r>
              <a:rPr kumimoji="1" lang="en-US" altLang="zh-CN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GB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Finance Agent</a:t>
            </a:r>
            <a:r>
              <a:rPr lang="en-US" altLang="zh-CN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endParaRPr lang="en-US" altLang="zh-CN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GB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 Agent</a:t>
            </a:r>
            <a:endParaRPr lang="en-US" altLang="zh-CN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GB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</a:t>
            </a:r>
            <a:r>
              <a:rPr lang="en-GB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</a:p>
          <a:p>
            <a:r>
              <a:rPr lang="en-US" altLang="zh-CN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GB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Transaction agent</a:t>
            </a:r>
            <a:endParaRPr kumimoji="1" lang="zh-CN" altLang="en-US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GB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Record Management </a:t>
            </a:r>
            <a:r>
              <a:rPr lang="en-GB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kumimoji="1" lang="en-US" altLang="zh-CN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6584" y="15651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 Agents</a:t>
            </a:r>
            <a:endParaRPr lang="en-IE" sz="2800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117" y="156517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8 Roles</a:t>
            </a:r>
            <a:endParaRPr lang="en-IE" sz="2800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1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88640"/>
            <a:ext cx="4968552" cy="504055"/>
          </a:xfrm>
        </p:spPr>
        <p:txBody>
          <a:bodyPr>
            <a:normAutofit fontScale="90000"/>
          </a:bodyPr>
          <a:lstStyle/>
          <a:p>
            <a:r>
              <a:rPr lang="en-IE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r>
              <a:rPr lang="en-IE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Model</a:t>
            </a:r>
            <a:endParaRPr lang="en-IE" b="1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412776"/>
            <a:ext cx="2000881" cy="369332"/>
          </a:xfrm>
          <a:prstGeom prst="rect">
            <a:avLst/>
          </a:prstGeom>
          <a:solidFill>
            <a:srgbClr val="027B5B"/>
          </a:solidFill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Finance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761181"/>
            <a:ext cx="1877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Accountant</a:t>
            </a:r>
            <a:endParaRPr lang="en-IE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3848" y="1412776"/>
            <a:ext cx="2592288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Agent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2743773"/>
            <a:ext cx="150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 </a:t>
            </a:r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Manager</a:t>
            </a:r>
            <a:endParaRPr lang="en-IE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8204" y="1484784"/>
            <a:ext cx="1908212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Betting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Agent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4821312"/>
            <a:ext cx="215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system</a:t>
            </a:r>
            <a:endParaRPr lang="en-IE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3792293"/>
            <a:ext cx="2376264" cy="369332"/>
          </a:xfrm>
          <a:prstGeom prst="rect">
            <a:avLst/>
          </a:prstGeom>
          <a:solidFill>
            <a:srgbClr val="027B5B"/>
          </a:solidFill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Transaction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Agent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80312" y="2691335"/>
            <a:ext cx="1763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Odds maker</a:t>
            </a:r>
            <a:endParaRPr lang="en-IE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2040" y="2691335"/>
            <a:ext cx="196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Odds checker</a:t>
            </a:r>
            <a:endParaRPr lang="en-IE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733317" y="1901159"/>
            <a:ext cx="5633" cy="935261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32110" y="1854336"/>
            <a:ext cx="0" cy="909227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140322" y="1874127"/>
            <a:ext cx="663926" cy="869646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380312" y="1938297"/>
            <a:ext cx="756084" cy="799337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9512" y="4668667"/>
            <a:ext cx="115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Cashier</a:t>
            </a:r>
            <a:endParaRPr lang="en-IE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79215" y="5172917"/>
            <a:ext cx="219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Record keeper</a:t>
            </a:r>
            <a:endParaRPr lang="en-IE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72000" y="3976602"/>
            <a:ext cx="3481456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Record Management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8576" y="4938051"/>
            <a:ext cx="288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Background checker</a:t>
            </a:r>
            <a:endParaRPr lang="en-IE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0" name="Straight Arrow Connector 29"/>
          <p:cNvCxnSpPr>
            <a:stCxn id="24" idx="0"/>
          </p:cNvCxnSpPr>
          <p:nvPr/>
        </p:nvCxnSpPr>
        <p:spPr>
          <a:xfrm flipV="1">
            <a:off x="759163" y="4218557"/>
            <a:ext cx="649684" cy="450110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979712" y="4218557"/>
            <a:ext cx="713332" cy="570697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5" idx="0"/>
          </p:cNvCxnSpPr>
          <p:nvPr/>
        </p:nvCxnSpPr>
        <p:spPr>
          <a:xfrm flipV="1">
            <a:off x="4975498" y="4503905"/>
            <a:ext cx="604614" cy="669012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7" idx="0"/>
          </p:cNvCxnSpPr>
          <p:nvPr/>
        </p:nvCxnSpPr>
        <p:spPr>
          <a:xfrm flipH="1" flipV="1">
            <a:off x="7380314" y="4499487"/>
            <a:ext cx="212222" cy="438564"/>
          </a:xfrm>
          <a:prstGeom prst="straightConnector1">
            <a:avLst/>
          </a:prstGeom>
          <a:ln>
            <a:solidFill>
              <a:srgbClr val="F9DC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29507" y="3413669"/>
            <a:ext cx="2205934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Finance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23124" y="5412284"/>
            <a:ext cx="2639156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Management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36765" y="1966507"/>
            <a:ext cx="1828048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7670" y="3404939"/>
            <a:ext cx="2384032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E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Transaction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2526" y="5432737"/>
            <a:ext cx="3917615" cy="369332"/>
          </a:xfrm>
          <a:prstGeom prst="rect">
            <a:avLst/>
          </a:prstGeom>
          <a:noFill/>
          <a:ln>
            <a:solidFill>
              <a:srgbClr val="F9DC1C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Record Management </a:t>
            </a:r>
            <a:r>
              <a:rPr lang="en-IE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Agent</a:t>
            </a:r>
            <a:endParaRPr lang="en-IE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51103" y="3974416"/>
            <a:ext cx="0" cy="1193471"/>
          </a:xfrm>
          <a:prstGeom prst="straightConnector1">
            <a:avLst/>
          </a:prstGeom>
          <a:ln>
            <a:solidFill>
              <a:srgbClr val="F9DC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627634" y="3580875"/>
            <a:ext cx="1895490" cy="0"/>
          </a:xfrm>
          <a:prstGeom prst="straightConnector1">
            <a:avLst/>
          </a:prstGeom>
          <a:ln>
            <a:solidFill>
              <a:srgbClr val="F9DC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2119" y="1781841"/>
            <a:ext cx="235130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 Punter</a:t>
            </a:r>
            <a:endParaRPr lang="en-IE" sz="3600" b="1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673282" y="3907755"/>
            <a:ext cx="0" cy="1326792"/>
          </a:xfrm>
          <a:prstGeom prst="straightConnector1">
            <a:avLst/>
          </a:prstGeom>
          <a:ln>
            <a:solidFill>
              <a:srgbClr val="F9DC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209227" y="2151173"/>
            <a:ext cx="1944216" cy="0"/>
          </a:xfrm>
          <a:prstGeom prst="straightConnector1">
            <a:avLst/>
          </a:prstGeom>
          <a:ln>
            <a:solidFill>
              <a:srgbClr val="F9DC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51456" y="264333"/>
            <a:ext cx="513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600" b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Acquaintance</a:t>
            </a:r>
            <a:r>
              <a:rPr lang="en-IE" sz="3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Model</a:t>
            </a:r>
            <a:endParaRPr lang="en-IE" sz="3600" b="1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03356" y="2428172"/>
            <a:ext cx="0" cy="849100"/>
          </a:xfrm>
          <a:prstGeom prst="straightConnector1">
            <a:avLst/>
          </a:prstGeom>
          <a:ln>
            <a:solidFill>
              <a:srgbClr val="F9DC1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5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7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424936" cy="5937523"/>
          </a:xfrm>
          <a:ln>
            <a:solidFill>
              <a:srgbClr val="F9DC1C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Role</a:t>
            </a:r>
            <a:r>
              <a:rPr lang="en-IE" sz="1600" b="1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Schema</a:t>
            </a:r>
            <a:r>
              <a:rPr lang="en-IE" sz="1600" b="1" dirty="0" smtClean="0">
                <a:solidFill>
                  <a:srgbClr val="FFFF00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  <a:r>
              <a:rPr lang="en-IE" sz="1600" b="1" dirty="0" smtClean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Cashier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 </a:t>
            </a:r>
            <a:endParaRPr lang="en-IE" sz="1600" dirty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Takes a bet from a </a:t>
            </a:r>
            <a:r>
              <a:rPr lang="en-IE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punter, 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checks with the background checker, if  the background checker allows it puts their bet in the system. </a:t>
            </a:r>
            <a:r>
              <a:rPr lang="en-IE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ays the punter if it’s a successful bet.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u="sng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receiveBet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getBackground, </a:t>
            </a:r>
            <a:r>
              <a:rPr lang="en-IE" sz="16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placeBet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getBetResult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u="sng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payPunter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updateAccounts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u="sng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rejectPunter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u="sng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await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updateRecords</a:t>
            </a:r>
            <a:endParaRPr lang="en-IE" sz="1600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/>
            </a:r>
            <a:b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</a:b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</a:p>
          <a:p>
            <a:pPr marL="0" indent="0">
              <a:buNone/>
            </a:pPr>
            <a:r>
              <a:rPr lang="en-IE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reads	bet		// reads bet from punter</a:t>
            </a:r>
          </a:p>
          <a:p>
            <a:pPr marL="0" indent="0">
              <a:buNone/>
            </a:pP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reads	background	// checks 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if 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they passed 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the background 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check</a:t>
            </a:r>
          </a:p>
          <a:p>
            <a:pPr marL="0" indent="0">
              <a:buNone/>
            </a:pPr>
            <a:r>
              <a:rPr lang="en-IE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reads 	bet result 	// reads bet result from betting system</a:t>
            </a:r>
          </a:p>
          <a:p>
            <a:pPr marL="0" indent="0">
              <a:buNone/>
            </a:pPr>
            <a:endParaRPr lang="en-IE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i="1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</a:t>
            </a:r>
            <a:r>
              <a:rPr lang="en-IE" sz="1600" i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Cashier= (</a:t>
            </a:r>
            <a:r>
              <a:rPr lang="en-IE" sz="1400" u="sng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receiveBet 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 getBackground . (</a:t>
            </a:r>
            <a:r>
              <a:rPr lang="en-IE" sz="14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placeBet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r>
              <a:rPr lang="en-IE" sz="1400" u="sng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wait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getBetResult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 .  (</a:t>
            </a:r>
            <a:r>
              <a:rPr lang="en-IE" sz="1400" u="sng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payPunter</a:t>
            </a:r>
            <a:r>
              <a:rPr lang="en-IE" sz="1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. </a:t>
            </a:r>
            <a:r>
              <a:rPr lang="en-IE" sz="14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updateAccounts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| </a:t>
            </a:r>
            <a:r>
              <a:rPr lang="en-IE" sz="14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updateAccounts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 | </a:t>
            </a:r>
            <a:r>
              <a:rPr lang="en-IE" sz="1400" u="sng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rejectPunter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 . </a:t>
            </a:r>
            <a:r>
              <a:rPr lang="en-IE" sz="14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updateRecords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en-IE" sz="1400" baseline="300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  <a:endParaRPr lang="en-IE" sz="1400" baseline="300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aseline="300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i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lvl="2"/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Cash available &gt;= winnings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67544" y="764704"/>
            <a:ext cx="8496944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7544" y="2708920"/>
            <a:ext cx="8424936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4044" y="4221088"/>
            <a:ext cx="8488436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ln>
            <a:solidFill>
              <a:srgbClr val="F9DC1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Role Schema: 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Betting System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  </a:t>
            </a:r>
          </a:p>
          <a:p>
            <a:pPr marL="0" indent="0">
              <a:buNone/>
            </a:pP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Receives a bet from the cashier and creates it in the system. Then it monitors the bet to see if it has won or lost and returns the result to the cashier.</a:t>
            </a:r>
            <a:endParaRPr lang="en-IE" sz="16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u="sng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createBet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u="sng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reviewBet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presetBetResult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u="sng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await</a:t>
            </a:r>
          </a:p>
          <a:p>
            <a:pPr marL="0" indent="0">
              <a:buNone/>
            </a:pPr>
            <a:endParaRPr lang="en-IE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Permissions:</a:t>
            </a:r>
          </a:p>
          <a:p>
            <a:pPr marL="0" indent="0">
              <a:buNone/>
            </a:pPr>
            <a:r>
              <a:rPr lang="en-IE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reads	bet		// reads bet from cashier</a:t>
            </a:r>
          </a:p>
          <a:p>
            <a:pPr marL="0" indent="0">
              <a:buNone/>
            </a:pP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reads	status of bet	//checks whether the bet has won or lost</a:t>
            </a:r>
          </a:p>
          <a:p>
            <a:pPr marL="0" indent="0">
              <a:buNone/>
            </a:pPr>
            <a:r>
              <a:rPr lang="en-IE" sz="16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creates 	bet 		// creates the bet in the system</a:t>
            </a:r>
          </a:p>
          <a:p>
            <a:pPr marL="0" indent="0">
              <a:buNone/>
            </a:pPr>
            <a:endParaRPr lang="en-IE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i="1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</a:t>
            </a:r>
            <a:r>
              <a:rPr lang="en-IE" sz="1600" i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Betting System = (</a:t>
            </a:r>
            <a:r>
              <a:rPr lang="en-IE" sz="1400" u="sng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createBet</a:t>
            </a:r>
            <a:r>
              <a:rPr lang="en-IE" sz="1400" u="sng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.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en-IE" sz="1400" u="sng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</a:t>
            </a:r>
            <a:r>
              <a:rPr lang="en-IE" sz="1400" u="sng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wait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u="sng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reviewBet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presentBetResult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en-IE" sz="1400" baseline="300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  <a:endParaRPr lang="en-IE" sz="1400" baseline="300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aseline="300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i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lvl="2"/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Bet = 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valid</a:t>
            </a:r>
            <a:endParaRPr lang="en-IE" sz="1600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914400" lvl="2" indent="0">
              <a:buNone/>
            </a:pPr>
            <a:endParaRPr lang="en-IE" sz="1600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7647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5536" y="25649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544" y="400506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3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7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937523"/>
          </a:xfrm>
          <a:ln>
            <a:solidFill>
              <a:srgbClr val="F9DC1C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Role Schema: 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Background Checker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Description:  </a:t>
            </a:r>
          </a:p>
          <a:p>
            <a:pPr marL="0" indent="0">
              <a:buNone/>
            </a:pP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Checks a punter’s record and informs the cashier if the punter has been accepted or rejected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Protocols and Activities:</a:t>
            </a:r>
          </a:p>
          <a:p>
            <a:pPr marL="0" indent="0">
              <a:buNone/>
            </a:pPr>
            <a:r>
              <a:rPr lang="en-IE" sz="1600" u="sng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checkBackground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presentCheckResult</a:t>
            </a:r>
            <a:endParaRPr lang="en-IE" sz="1600" u="sng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9DC1C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Permissions</a:t>
            </a: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:</a:t>
            </a:r>
          </a:p>
          <a:p>
            <a:pPr marL="0" indent="0">
              <a:buNone/>
            </a:pPr>
            <a:r>
              <a:rPr lang="en-IE" sz="160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reads</a:t>
            </a:r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record	     //reads punter record</a:t>
            </a:r>
          </a:p>
          <a:p>
            <a:pPr marL="0" indent="0">
              <a:buNone/>
            </a:pPr>
            <a:endParaRPr lang="en-IE" sz="1600" b="1" dirty="0" smtClean="0"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="1" dirty="0" smtClean="0">
              <a:solidFill>
                <a:srgbClr val="FFFF00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b="1" dirty="0" smtClean="0">
                <a:solidFill>
                  <a:srgbClr val="F9DC1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Responsibilities:</a:t>
            </a:r>
          </a:p>
          <a:p>
            <a:pPr marL="0" indent="0">
              <a:buNone/>
            </a:pPr>
            <a:r>
              <a:rPr lang="en-IE" sz="1600" i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Liveness:</a:t>
            </a:r>
          </a:p>
          <a:p>
            <a:pPr marL="0" indent="0">
              <a:buNone/>
            </a:pP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Background Checker = ( </a:t>
            </a:r>
            <a:r>
              <a:rPr lang="en-IE" sz="1400" u="sng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checkBackground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. </a:t>
            </a:r>
            <a:r>
              <a:rPr lang="en-IE" sz="1400" dirty="0" err="1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presentCheckResult</a:t>
            </a:r>
            <a:r>
              <a:rPr lang="en-IE" sz="14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  <a:r>
              <a:rPr lang="en-IE" sz="1400" baseline="300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w</a:t>
            </a:r>
            <a:endParaRPr lang="en-IE" sz="1400" baseline="300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endParaRPr lang="en-IE" sz="1600" baseline="300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marL="0" indent="0">
              <a:buNone/>
            </a:pPr>
            <a:r>
              <a:rPr lang="en-IE" sz="1600" i="1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Safety:</a:t>
            </a:r>
          </a:p>
          <a:p>
            <a:pPr lvl="2"/>
            <a:r>
              <a:rPr lang="en-IE" sz="1600" dirty="0" smtClean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Customer != new Customer </a:t>
            </a:r>
            <a:endParaRPr lang="en-IE" sz="1600" dirty="0" smtClean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7647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7544" y="2564904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7544" y="3861048"/>
            <a:ext cx="8280920" cy="0"/>
          </a:xfrm>
          <a:prstGeom prst="line">
            <a:avLst/>
          </a:prstGeom>
          <a:ln>
            <a:solidFill>
              <a:srgbClr val="F9D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9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248</Words>
  <Application>Microsoft Office PowerPoint</Application>
  <PresentationFormat>On-screen Show (4:3)</PresentationFormat>
  <Paragraphs>100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Agent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</dc:creator>
  <cp:lastModifiedBy>Owen</cp:lastModifiedBy>
  <cp:revision>11</cp:revision>
  <dcterms:created xsi:type="dcterms:W3CDTF">2015-11-24T11:49:55Z</dcterms:created>
  <dcterms:modified xsi:type="dcterms:W3CDTF">2015-11-24T18:41:14Z</dcterms:modified>
</cp:coreProperties>
</file>