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6" r:id="rId18"/>
    <p:sldId id="270" r:id="rId19"/>
    <p:sldId id="269" r:id="rId20"/>
    <p:sldId id="271" r:id="rId21"/>
    <p:sldId id="272" r:id="rId22"/>
    <p:sldId id="273" r:id="rId23"/>
    <p:sldId id="26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29/11/2015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shu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Environments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 smtClean="0"/>
              <a:t>COMP 30240/41400: Multi-Agent Systems</a:t>
            </a:r>
          </a:p>
          <a:p>
            <a:r>
              <a:rPr lang="en-IE" b="0" dirty="0" smtClean="0"/>
              <a:t>Lecturer: Rem Collier</a:t>
            </a:r>
          </a:p>
          <a:p>
            <a:r>
              <a:rPr lang="en-IE" b="0" dirty="0" smtClean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Fire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TestEnv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extends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jason.environment.Environment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private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Logger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logger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"/>
              </a:rPr>
              <a:t>Logger.getLogger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("testenv.mas2j."+TestEnv.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.getName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());</a:t>
            </a:r>
          </a:p>
          <a:p>
            <a:pPr marL="0" lvl="0" indent="0">
              <a:buNone/>
            </a:pPr>
            <a:endParaRPr lang="en-US" altLang="en-US" sz="1200" dirty="0" smtClean="0">
              <a:solidFill>
                <a:srgbClr val="00000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/**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Called before the MAS execution with the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informed in .mas2j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*/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@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Override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(String[]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) {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marL="0" lvl="0" indent="0">
              <a:buNone/>
            </a:pPr>
            <a:endParaRPr lang="en-US" altLang="en-US" sz="1200" dirty="0" smtClean="0">
              <a:solidFill>
                <a:srgbClr val="00000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Override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"/>
              </a:rPr>
              <a:t>boolean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executeAction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(String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agName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, Structure action)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action.getFunctor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().equals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("burn")) {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addPercept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Literal.parseLiteral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("fire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"));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return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true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}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else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logger.info("executing: "+action+", but not implemented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!");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return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   }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}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/** Called before the end of MAS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execution */</a:t>
            </a:r>
          </a:p>
          <a:p>
            <a:pPr marL="0" lvl="0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@Override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stop() { </a:t>
            </a:r>
            <a:r>
              <a:rPr lang="en-US" altLang="en-US" sz="1200" b="1" dirty="0" err="1">
                <a:solidFill>
                  <a:srgbClr val="000000"/>
                </a:solidFill>
                <a:latin typeface="Courier"/>
              </a:rPr>
              <a:t>super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.stop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();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marL="0" lvl="0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}</a:t>
            </a:r>
            <a:r>
              <a:rPr lang="en-US" altLang="en-US" sz="1200" dirty="0" smtClean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7840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Fire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3200" dirty="0" smtClean="0"/>
              <a:t>The </a:t>
            </a:r>
            <a:r>
              <a:rPr lang="en-GB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sample_agent.asl</a:t>
            </a:r>
            <a:r>
              <a:rPr lang="en-GB" sz="3200" dirty="0" smtClean="0"/>
              <a:t> file:</a:t>
            </a:r>
          </a:p>
          <a:p>
            <a:pPr marL="365760" lvl="1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start.</a:t>
            </a:r>
          </a:p>
          <a:p>
            <a:pPr marL="36576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+!start : true &lt;- burn.</a:t>
            </a:r>
          </a:p>
          <a:p>
            <a:pPr marL="36576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+fire &lt;-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is a fire").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r>
              <a:rPr lang="en-GB" sz="3200" dirty="0" smtClean="0"/>
              <a:t>The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testEnv.mas2j</a:t>
            </a:r>
            <a:r>
              <a:rPr lang="en-GB" sz="3200" dirty="0" smtClean="0"/>
              <a:t> deployment descriptor:</a:t>
            </a:r>
          </a:p>
          <a:p>
            <a:endParaRPr lang="en-GB" dirty="0"/>
          </a:p>
          <a:p>
            <a:pPr marL="365760" lvl="1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{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infrastructure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Centralised</a:t>
            </a:r>
          </a:p>
          <a:p>
            <a:pPr marL="36576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FireEnv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65760" lvl="1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agent1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sample_agent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aslSourcePath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65760" lvl="1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en-GB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36576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94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TowerWorld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Lets build an environment ourselves…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699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Perception is hidden from the environment developer</a:t>
            </a:r>
          </a:p>
          <a:p>
            <a:pPr lvl="1"/>
            <a:r>
              <a:rPr lang="en-GB" sz="1800" dirty="0" err="1" smtClean="0"/>
              <a:t>Percepts</a:t>
            </a:r>
            <a:r>
              <a:rPr lang="en-GB" sz="1800" dirty="0" smtClean="0"/>
              <a:t> stored in the environment.</a:t>
            </a:r>
          </a:p>
          <a:p>
            <a:pPr lvl="1"/>
            <a:r>
              <a:rPr lang="en-GB" sz="1800" dirty="0" smtClean="0"/>
              <a:t>Updating of perceptions is a function of the environment.</a:t>
            </a:r>
          </a:p>
          <a:p>
            <a:pPr lvl="1"/>
            <a:r>
              <a:rPr lang="en-GB" sz="1800" dirty="0" smtClean="0"/>
              <a:t>What about dynamic environments?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All actions are invoked via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executeAction</a:t>
            </a:r>
            <a:r>
              <a:rPr lang="en-GB" sz="2000" dirty="0" smtClean="0"/>
              <a:t> method.</a:t>
            </a:r>
          </a:p>
          <a:p>
            <a:pPr lvl="1"/>
            <a:r>
              <a:rPr lang="en-GB" sz="1800" dirty="0" smtClean="0"/>
              <a:t>Must code agent specific actions.</a:t>
            </a:r>
          </a:p>
          <a:p>
            <a:pPr lvl="1"/>
            <a:r>
              <a:rPr lang="en-GB" sz="1800" dirty="0" smtClean="0"/>
              <a:t>No association between action and agent program.</a:t>
            </a:r>
          </a:p>
          <a:p>
            <a:endParaRPr lang="en-GB" sz="2000" dirty="0"/>
          </a:p>
          <a:p>
            <a:r>
              <a:rPr lang="en-GB" sz="2000" dirty="0" smtClean="0"/>
              <a:t>Environments are not modular</a:t>
            </a:r>
          </a:p>
          <a:p>
            <a:pPr lvl="1"/>
            <a:r>
              <a:rPr lang="en-GB" sz="1800" dirty="0" smtClean="0"/>
              <a:t>Cannot easily reuse part of an environment</a:t>
            </a:r>
          </a:p>
          <a:p>
            <a:pPr lvl="1"/>
            <a:r>
              <a:rPr lang="en-GB" sz="1800" dirty="0" smtClean="0"/>
              <a:t>Coding is language specific!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1765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Interface Standard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Interface Standard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Known as EIS.</a:t>
            </a:r>
          </a:p>
          <a:p>
            <a:endParaRPr lang="en-GB" sz="2000" dirty="0" smtClean="0"/>
          </a:p>
          <a:p>
            <a:r>
              <a:rPr lang="en-GB" sz="2000" dirty="0" smtClean="0"/>
              <a:t>Attempt to standardise the implementation of environments.</a:t>
            </a:r>
          </a:p>
          <a:p>
            <a:pPr lvl="1"/>
            <a:r>
              <a:rPr lang="en-GB" sz="1800" dirty="0" smtClean="0"/>
              <a:t>Write one use anywhere philosophy.</a:t>
            </a:r>
          </a:p>
          <a:p>
            <a:pPr lvl="1"/>
            <a:r>
              <a:rPr lang="en-GB" sz="1800" dirty="0" smtClean="0"/>
              <a:t>Defines a standard interface that languages must adhere to.</a:t>
            </a:r>
          </a:p>
          <a:p>
            <a:pPr lvl="1"/>
            <a:r>
              <a:rPr lang="en-GB" sz="1800" dirty="0" smtClean="0"/>
              <a:t>Defines a standard interface that environment developers must adhere to.</a:t>
            </a:r>
          </a:p>
          <a:p>
            <a:pPr lvl="1"/>
            <a:endParaRPr lang="en-GB" sz="2000" dirty="0"/>
          </a:p>
          <a:p>
            <a:r>
              <a:rPr lang="en-GB" sz="2000" dirty="0" smtClean="0"/>
              <a:t>The environment is packaged as a jar file.</a:t>
            </a:r>
          </a:p>
          <a:p>
            <a:pPr lvl="1"/>
            <a:r>
              <a:rPr lang="en-GB" sz="1800" dirty="0" smtClean="0"/>
              <a:t>EIS layer knows how to load and read the jar file.</a:t>
            </a:r>
          </a:p>
          <a:p>
            <a:pPr lvl="1"/>
            <a:r>
              <a:rPr lang="en-GB" sz="1800" dirty="0" smtClean="0"/>
              <a:t>EIS layer exposes available resources (entities) to the agent layer.</a:t>
            </a:r>
          </a:p>
          <a:p>
            <a:pPr lvl="1"/>
            <a:r>
              <a:rPr lang="en-GB" sz="1800" dirty="0" smtClean="0"/>
              <a:t>EIS layer links agents to entities on demand.</a:t>
            </a:r>
          </a:p>
          <a:p>
            <a:pPr lvl="1"/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18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EIS Functions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altLang="en-US" sz="2000" dirty="0" smtClean="0"/>
              <a:t>Interface functions</a:t>
            </a:r>
          </a:p>
          <a:p>
            <a:pPr lvl="1"/>
            <a:r>
              <a:rPr lang="en-IE" altLang="en-US" sz="1800" dirty="0" smtClean="0"/>
              <a:t>attaching, detaching, and notifying observers (software design pattern);</a:t>
            </a:r>
          </a:p>
          <a:p>
            <a:pPr lvl="1"/>
            <a:r>
              <a:rPr lang="en-IE" altLang="en-US" sz="1800" dirty="0" smtClean="0"/>
              <a:t>registering and unregistering agents;</a:t>
            </a:r>
          </a:p>
          <a:p>
            <a:pPr lvl="1"/>
            <a:r>
              <a:rPr lang="en-IE" altLang="en-US" sz="1800" dirty="0" smtClean="0"/>
              <a:t>adding and removing entities;</a:t>
            </a:r>
          </a:p>
          <a:p>
            <a:pPr lvl="1"/>
            <a:r>
              <a:rPr lang="en-IE" altLang="en-US" sz="1800" dirty="0" smtClean="0"/>
              <a:t>managing the agents-entities-relation;</a:t>
            </a:r>
          </a:p>
          <a:p>
            <a:pPr lvl="1"/>
            <a:r>
              <a:rPr lang="en-IE" altLang="en-US" sz="1800" dirty="0" smtClean="0"/>
              <a:t>performing actions and retrieving </a:t>
            </a:r>
            <a:r>
              <a:rPr lang="en-IE" altLang="en-US" sz="1800" dirty="0" err="1" smtClean="0"/>
              <a:t>percepts</a:t>
            </a:r>
            <a:r>
              <a:rPr lang="en-IE" altLang="en-US" sz="1800" dirty="0" smtClean="0"/>
              <a:t>;</a:t>
            </a:r>
          </a:p>
          <a:p>
            <a:pPr lvl="1"/>
            <a:r>
              <a:rPr lang="en-IE" altLang="en-US" sz="1800" dirty="0" smtClean="0"/>
              <a:t>managing the environment</a:t>
            </a:r>
          </a:p>
          <a:p>
            <a:pPr lvl="1"/>
            <a:endParaRPr lang="en-IE" altLang="en-US" sz="1800" dirty="0" smtClean="0"/>
          </a:p>
          <a:p>
            <a:r>
              <a:rPr lang="en-IE" altLang="en-US" sz="2000" dirty="0" smtClean="0"/>
              <a:t>Interface Intermediate Language (IIL)</a:t>
            </a:r>
          </a:p>
          <a:p>
            <a:pPr lvl="1"/>
            <a:r>
              <a:rPr lang="en-IE" altLang="en-US" sz="1800" dirty="0" smtClean="0"/>
              <a:t>to facilitate data-exchange</a:t>
            </a:r>
          </a:p>
          <a:p>
            <a:pPr lvl="1"/>
            <a:r>
              <a:rPr lang="en-IE" altLang="en-US" sz="1800" dirty="0" smtClean="0"/>
              <a:t>encoding </a:t>
            </a:r>
            <a:r>
              <a:rPr lang="en-IE" altLang="en-US" sz="1800" dirty="0" err="1" smtClean="0"/>
              <a:t>percepts</a:t>
            </a:r>
            <a:r>
              <a:rPr lang="en-IE" altLang="en-US" sz="1800" dirty="0" smtClean="0"/>
              <a:t>, actions, events</a:t>
            </a:r>
          </a:p>
        </p:txBody>
      </p:sp>
    </p:spTree>
    <p:extLst>
      <p:ext uri="{BB962C8B-B14F-4D97-AF65-F5344CB8AC3E}">
        <p14:creationId xmlns:p14="http://schemas.microsoft.com/office/powerpoint/2010/main" val="228675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EIS Meta Model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1931" y="1600200"/>
            <a:ext cx="713813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EIS: Functional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7930" y="1600200"/>
            <a:ext cx="712614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EIS: IIL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71927"/>
            <a:ext cx="7467600" cy="43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Environment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Last week, we programmed agents as mental entities:</a:t>
            </a:r>
          </a:p>
          <a:p>
            <a:pPr lvl="1"/>
            <a:r>
              <a:rPr lang="en-GB" sz="1800" dirty="0"/>
              <a:t>T</a:t>
            </a:r>
            <a:r>
              <a:rPr lang="en-GB" sz="1800" dirty="0" smtClean="0"/>
              <a:t>hey manipulated their beliefs in a way that allowed them to simulate, for example, building block towers.</a:t>
            </a:r>
          </a:p>
          <a:p>
            <a:endParaRPr lang="en-GB" sz="2000" dirty="0"/>
          </a:p>
          <a:p>
            <a:r>
              <a:rPr lang="en-GB" sz="2000" dirty="0" smtClean="0"/>
              <a:t>In reality, it is expected that agents will operate as embodied entities:</a:t>
            </a:r>
          </a:p>
          <a:p>
            <a:pPr lvl="1"/>
            <a:r>
              <a:rPr lang="en-GB" sz="1800" dirty="0"/>
              <a:t>T</a:t>
            </a:r>
            <a:r>
              <a:rPr lang="en-GB" sz="1800" dirty="0" smtClean="0"/>
              <a:t>hey will manipulate entities that exist within some real/virtual domain.</a:t>
            </a:r>
          </a:p>
          <a:p>
            <a:endParaRPr lang="en-GB" sz="2000" dirty="0"/>
          </a:p>
          <a:p>
            <a:r>
              <a:rPr lang="en-GB" sz="2000" dirty="0" smtClean="0"/>
              <a:t>To achieve this, we need to introduce the idea of an </a:t>
            </a:r>
            <a:r>
              <a:rPr lang="en-GB" sz="2000" b="1" dirty="0" smtClean="0"/>
              <a:t>environment</a:t>
            </a:r>
            <a:r>
              <a:rPr lang="en-GB" sz="2000" dirty="0"/>
              <a:t> </a:t>
            </a:r>
            <a:r>
              <a:rPr lang="en-GB" sz="2000" dirty="0" smtClean="0"/>
              <a:t>layer.</a:t>
            </a:r>
          </a:p>
          <a:p>
            <a:pPr lvl="1"/>
            <a:r>
              <a:rPr lang="en-GB" sz="1800" dirty="0" smtClean="0"/>
              <a:t>This is the part of the system that defines possible interactions between the agents and the world they inhabit.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9926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EIS and Jason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Jason offers an integration with EIS</a:t>
            </a:r>
          </a:p>
          <a:p>
            <a:pPr lvl="1"/>
            <a:r>
              <a:rPr lang="en-GB" sz="1800" dirty="0" smtClean="0"/>
              <a:t>Packaged as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jason-eis-0.3.jar</a:t>
            </a:r>
          </a:p>
          <a:p>
            <a:pPr lvl="1"/>
            <a:r>
              <a:rPr lang="en-GB" sz="1800" dirty="0" smtClean="0"/>
              <a:t>Compliant with version 0.3 of EIS (current release 0.5)</a:t>
            </a:r>
          </a:p>
          <a:p>
            <a:pPr lvl="1"/>
            <a:endParaRPr lang="en-GB" sz="2000" dirty="0"/>
          </a:p>
          <a:p>
            <a:r>
              <a:rPr lang="en-GB" sz="2000" dirty="0" smtClean="0"/>
              <a:t>Configuration of the environment is through the mas2j deployment file.</a:t>
            </a:r>
          </a:p>
          <a:p>
            <a:pPr marL="365760" lvl="1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tower {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365760" lvl="1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jason.eis.EISAdapter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"lib/towerenv.jar“,           // location of environment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agent_entity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(agent1,gripper)) // assoc. agent with entity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2454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Towerworld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Requires: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eis-0.3.jar, jason-eis-0.3.jar, towerenv.jar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towereis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infrastructure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Centralised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jason.eis.EISAdapter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"lib/towerenv.jar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agent_entity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(agent1,gripper))</a:t>
            </a:r>
          </a:p>
          <a:p>
            <a:pPr marL="0" indent="0">
              <a:buNone/>
            </a:pPr>
            <a:r>
              <a:rPr lang="en-GB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agents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agent1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sample_agent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aslSourcePath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1816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Make sure names match</a:t>
            </a:r>
            <a:endParaRPr lang="en-GB" b="1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5181600" y="4191000"/>
            <a:ext cx="381000" cy="117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905000" y="4800600"/>
            <a:ext cx="3657600" cy="5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30480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Entity name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156832" y="3232666"/>
            <a:ext cx="320168" cy="7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4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Towerworld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start.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Illustrative program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+!start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pickup(a);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wait(holding(a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	// need to wait as actions are durative!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putdown(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7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EIS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range of standard EIS Environments is now available: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github.com/eishub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Current version of EIS: 0.5</a:t>
            </a:r>
          </a:p>
          <a:p>
            <a:pPr lvl="1"/>
            <a:r>
              <a:rPr lang="en-GB" dirty="0" smtClean="0"/>
              <a:t>Alpha version 0.5 bridge also available on </a:t>
            </a:r>
            <a:r>
              <a:rPr lang="en-GB" dirty="0" err="1" smtClean="0"/>
              <a:t>moodle</a:t>
            </a:r>
            <a:endParaRPr lang="en-GB" dirty="0"/>
          </a:p>
          <a:p>
            <a:pPr lvl="1"/>
            <a:r>
              <a:rPr lang="en-GB" dirty="0" err="1" smtClean="0"/>
              <a:t>Vacworld</a:t>
            </a:r>
            <a:r>
              <a:rPr lang="en-GB" dirty="0" smtClean="0"/>
              <a:t> (v0.5) is an implementation of blocks world.</a:t>
            </a:r>
          </a:p>
        </p:txBody>
      </p:sp>
    </p:spTree>
    <p:extLst>
      <p:ext uri="{BB962C8B-B14F-4D97-AF65-F5344CB8AC3E}">
        <p14:creationId xmlns:p14="http://schemas.microsoft.com/office/powerpoint/2010/main" val="70568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Agents &amp; </a:t>
            </a:r>
            <a:r>
              <a:rPr lang="en-IE" dirty="0" err="1" smtClean="0"/>
              <a:t>Artifacts</a:t>
            </a:r>
            <a:r>
              <a:rPr lang="en-IE" dirty="0" smtClean="0"/>
              <a:t> Model</a:t>
            </a:r>
            <a:endParaRPr lang="en-I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 smtClean="0"/>
              <a:t>Perspective: </a:t>
            </a:r>
            <a:r>
              <a:rPr lang="en-IE" sz="2000" dirty="0" smtClean="0"/>
              <a:t>environments are workspaces </a:t>
            </a:r>
            <a:r>
              <a:rPr lang="en-IE" sz="2000" dirty="0"/>
              <a:t>containing </a:t>
            </a:r>
            <a:r>
              <a:rPr lang="en-IE" sz="2000" i="1" dirty="0" err="1"/>
              <a:t>artifacts</a:t>
            </a:r>
            <a:r>
              <a:rPr lang="en-IE" sz="2000" i="1" dirty="0"/>
              <a:t> </a:t>
            </a:r>
            <a:r>
              <a:rPr lang="en-IE" sz="2000" dirty="0"/>
              <a:t>that agents create, share, </a:t>
            </a:r>
            <a:r>
              <a:rPr lang="en-IE" sz="2000" dirty="0" smtClean="0"/>
              <a:t>use, adapt </a:t>
            </a:r>
            <a:r>
              <a:rPr lang="en-IE" sz="2000" dirty="0"/>
              <a:t>for their </a:t>
            </a:r>
            <a:r>
              <a:rPr lang="en-IE" sz="2000" dirty="0" smtClean="0"/>
              <a:t>work (based on Activity Theory)</a:t>
            </a:r>
            <a:endParaRPr lang="en-I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02" y="2743200"/>
            <a:ext cx="5328134" cy="388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6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A&amp;A Basic 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000" b="1" dirty="0" smtClean="0"/>
              <a:t>Agents</a:t>
            </a:r>
          </a:p>
          <a:p>
            <a:pPr lvl="1"/>
            <a:r>
              <a:rPr lang="en-IE" sz="1800" dirty="0" smtClean="0"/>
              <a:t>Autonomous, goal/task oriented entities</a:t>
            </a:r>
          </a:p>
          <a:p>
            <a:pPr lvl="2"/>
            <a:r>
              <a:rPr lang="en-IE" sz="1600" dirty="0" smtClean="0"/>
              <a:t>Proactive, reactive, social, …</a:t>
            </a:r>
          </a:p>
          <a:p>
            <a:pPr lvl="1"/>
            <a:r>
              <a:rPr lang="en-IE" sz="1800" dirty="0" smtClean="0"/>
              <a:t>Create and co-use </a:t>
            </a:r>
            <a:r>
              <a:rPr lang="en-IE" sz="1800" dirty="0" err="1" smtClean="0"/>
              <a:t>artifacts</a:t>
            </a:r>
            <a:r>
              <a:rPr lang="en-IE" sz="1800" dirty="0" smtClean="0"/>
              <a:t> for supporting their activities</a:t>
            </a:r>
          </a:p>
          <a:p>
            <a:pPr lvl="2"/>
            <a:r>
              <a:rPr lang="en-IE" sz="1600" dirty="0" smtClean="0"/>
              <a:t>In addition to direct communication</a:t>
            </a:r>
          </a:p>
          <a:p>
            <a:pPr lvl="7"/>
            <a:endParaRPr lang="en-IE" sz="1200" dirty="0"/>
          </a:p>
          <a:p>
            <a:r>
              <a:rPr lang="en-IE" sz="2000" b="1" dirty="0" err="1" smtClean="0"/>
              <a:t>Artifacts</a:t>
            </a:r>
            <a:endParaRPr lang="en-IE" sz="2000" b="1" dirty="0" smtClean="0"/>
          </a:p>
          <a:p>
            <a:pPr lvl="1"/>
            <a:r>
              <a:rPr lang="en-IE" sz="1800" dirty="0" smtClean="0"/>
              <a:t>Non-autonomous, function oriented entities</a:t>
            </a:r>
          </a:p>
          <a:p>
            <a:pPr lvl="2"/>
            <a:r>
              <a:rPr lang="en-IE" sz="1600" dirty="0" smtClean="0"/>
              <a:t>Controllable and observable</a:t>
            </a:r>
          </a:p>
          <a:p>
            <a:pPr lvl="1"/>
            <a:r>
              <a:rPr lang="en-IE" sz="1800" dirty="0" smtClean="0"/>
              <a:t>Modelling the resources and tools used by agents</a:t>
            </a:r>
          </a:p>
          <a:p>
            <a:pPr lvl="2"/>
            <a:r>
              <a:rPr lang="en-IE" sz="1600" dirty="0" smtClean="0"/>
              <a:t>Designed by MAS programmers</a:t>
            </a:r>
          </a:p>
          <a:p>
            <a:pPr lvl="2"/>
            <a:r>
              <a:rPr lang="en-IE" sz="1600" dirty="0" smtClean="0"/>
              <a:t>First-class entities for agents</a:t>
            </a:r>
          </a:p>
          <a:p>
            <a:pPr lvl="6"/>
            <a:endParaRPr lang="en-IE" sz="1000" dirty="0"/>
          </a:p>
          <a:p>
            <a:r>
              <a:rPr lang="en-IE" sz="2000" b="1" dirty="0" smtClean="0"/>
              <a:t>Workspaces</a:t>
            </a:r>
          </a:p>
          <a:p>
            <a:pPr lvl="1"/>
            <a:r>
              <a:rPr lang="en-IE" sz="1800" dirty="0" smtClean="0"/>
              <a:t>Grouping agents and </a:t>
            </a:r>
            <a:r>
              <a:rPr lang="en-IE" sz="1800" dirty="0" err="1" smtClean="0"/>
              <a:t>artifacts</a:t>
            </a:r>
            <a:endParaRPr lang="en-IE" sz="1800" dirty="0" smtClean="0"/>
          </a:p>
          <a:p>
            <a:pPr lvl="1"/>
            <a:r>
              <a:rPr lang="en-IE" sz="1800" dirty="0" smtClean="0"/>
              <a:t>Defining the topology or the computational environment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54996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Abstraction Layer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/>
          </a:bodyPr>
          <a:lstStyle/>
          <a:p>
            <a:r>
              <a:rPr lang="en-IE" sz="2000" dirty="0" err="1" smtClean="0"/>
              <a:t>Artifacts</a:t>
            </a:r>
            <a:r>
              <a:rPr lang="en-IE" sz="2000" dirty="0" smtClean="0"/>
              <a:t> are </a:t>
            </a:r>
            <a:r>
              <a:rPr lang="en-IE" sz="2000" b="1" dirty="0" smtClean="0"/>
              <a:t>modules</a:t>
            </a:r>
            <a:r>
              <a:rPr lang="en-IE" sz="2000" dirty="0"/>
              <a:t> </a:t>
            </a:r>
            <a:r>
              <a:rPr lang="en-IE" sz="2000" dirty="0" smtClean="0"/>
              <a:t>    =</a:t>
            </a:r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 smtClean="0"/>
          </a:p>
          <a:p>
            <a:r>
              <a:rPr lang="en-IE" sz="2000" dirty="0" err="1" smtClean="0"/>
              <a:t>Artifacts</a:t>
            </a:r>
            <a:r>
              <a:rPr lang="en-IE" sz="2000" dirty="0" smtClean="0"/>
              <a:t> </a:t>
            </a:r>
            <a:r>
              <a:rPr lang="en-IE" sz="2000" dirty="0"/>
              <a:t>can </a:t>
            </a:r>
            <a:r>
              <a:rPr lang="en-IE" sz="2000" dirty="0" smtClean="0"/>
              <a:t>represent </a:t>
            </a:r>
            <a:r>
              <a:rPr lang="en-IE" sz="2000" dirty="0"/>
              <a:t>or interact with </a:t>
            </a:r>
            <a:r>
              <a:rPr lang="en-IE" sz="2000" b="1" dirty="0"/>
              <a:t>external resources </a:t>
            </a:r>
            <a:r>
              <a:rPr lang="en-IE" sz="2000" dirty="0"/>
              <a:t>/ </a:t>
            </a:r>
            <a:r>
              <a:rPr lang="en-IE" sz="2000" b="1" dirty="0" smtClean="0"/>
              <a:t>users</a:t>
            </a:r>
          </a:p>
          <a:p>
            <a:endParaRPr lang="en-IE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187952" cy="5105400"/>
          </a:xfrm>
        </p:spPr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IE" sz="2000" dirty="0" smtClean="0"/>
              <a:t>reusable </a:t>
            </a:r>
            <a:r>
              <a:rPr lang="en-IE" sz="2000" dirty="0"/>
              <a:t>units of </a:t>
            </a:r>
            <a:r>
              <a:rPr lang="en-IE" sz="2000" dirty="0" smtClean="0"/>
              <a:t>functionality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2000" dirty="0" smtClean="0"/>
          </a:p>
          <a:p>
            <a:pPr marL="1645920" lvl="6">
              <a:spcBef>
                <a:spcPts val="600"/>
              </a:spcBef>
              <a:buSzPct val="70000"/>
            </a:pPr>
            <a:endParaRPr lang="en-IE" sz="1300" dirty="0"/>
          </a:p>
          <a:p>
            <a:pPr marL="1645920" lvl="6">
              <a:spcBef>
                <a:spcPts val="600"/>
              </a:spcBef>
              <a:buSzPct val="70000"/>
            </a:pPr>
            <a:endParaRPr lang="en-IE" sz="13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20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20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20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20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1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E" sz="1400" dirty="0"/>
          </a:p>
          <a:p>
            <a:r>
              <a:rPr lang="en-IE" sz="2000" dirty="0" err="1" smtClean="0"/>
              <a:t>Artifacts</a:t>
            </a:r>
            <a:r>
              <a:rPr lang="en-IE" sz="2000" dirty="0" smtClean="0"/>
              <a:t> can represent </a:t>
            </a:r>
            <a:br>
              <a:rPr lang="en-IE" sz="2000" dirty="0" smtClean="0"/>
            </a:br>
            <a:r>
              <a:rPr lang="en-IE" sz="2000" b="1" dirty="0" smtClean="0"/>
              <a:t>internal resources</a:t>
            </a:r>
            <a:r>
              <a:rPr lang="en-IE" sz="2000" dirty="0"/>
              <a:t>.</a:t>
            </a:r>
            <a:endParaRPr lang="en-IE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6" y="2209800"/>
            <a:ext cx="3462464" cy="265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4" y="2273011"/>
            <a:ext cx="247266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2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Artifact</a:t>
            </a:r>
            <a:r>
              <a:rPr lang="en-IE" dirty="0" smtClean="0"/>
              <a:t> Model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59" y="1814512"/>
            <a:ext cx="6025141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6" y="1702570"/>
            <a:ext cx="7561194" cy="393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Environment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r>
              <a:rPr lang="en-IE" i="1" dirty="0"/>
              <a:t>The environment is a first-class abstraction that provides the surrounding conditions for agents to exist and that mediates both the interaction among agents and the access to resources</a:t>
            </a:r>
          </a:p>
          <a:p>
            <a:pPr marL="0" indent="0" algn="r">
              <a:buNone/>
            </a:pPr>
            <a:r>
              <a:rPr lang="en-IE" sz="1800" dirty="0"/>
              <a:t>[</a:t>
            </a:r>
            <a:r>
              <a:rPr lang="en-IE" sz="1800" dirty="0" err="1"/>
              <a:t>Weyns</a:t>
            </a:r>
            <a:r>
              <a:rPr lang="en-IE" sz="1800" dirty="0"/>
              <a:t>, </a:t>
            </a:r>
            <a:r>
              <a:rPr lang="en-IE" sz="1800" dirty="0" err="1"/>
              <a:t>Omicini</a:t>
            </a:r>
            <a:r>
              <a:rPr lang="en-IE" sz="1800" dirty="0"/>
              <a:t>, Odell, 2007]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97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Agent-</a:t>
            </a:r>
            <a:r>
              <a:rPr lang="en-IE" dirty="0" err="1" smtClean="0"/>
              <a:t>Artifact</a:t>
            </a:r>
            <a:r>
              <a:rPr lang="en-IE" dirty="0" smtClean="0"/>
              <a:t>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Based on the concepts of </a:t>
            </a:r>
            <a:r>
              <a:rPr lang="en-IE" sz="2000" b="1" dirty="0" smtClean="0"/>
              <a:t>use</a:t>
            </a:r>
            <a:r>
              <a:rPr lang="en-IE" sz="2000" dirty="0" smtClean="0"/>
              <a:t> and </a:t>
            </a:r>
            <a:r>
              <a:rPr lang="en-IE" sz="2000" b="1" dirty="0" smtClean="0"/>
              <a:t>observation</a:t>
            </a:r>
            <a:r>
              <a:rPr lang="en-IE" sz="2000" dirty="0" smtClean="0"/>
              <a:t>.</a:t>
            </a:r>
          </a:p>
          <a:p>
            <a:pPr lvl="1"/>
            <a:r>
              <a:rPr lang="en-IE" sz="1800" dirty="0" smtClean="0"/>
              <a:t>Triggering and controlling the execution of operations by “acting” on an </a:t>
            </a:r>
            <a:r>
              <a:rPr lang="en-IE" sz="1800" dirty="0" err="1" smtClean="0"/>
              <a:t>artifact</a:t>
            </a:r>
            <a:r>
              <a:rPr lang="en-IE" sz="1800" dirty="0" smtClean="0"/>
              <a:t> usage interface</a:t>
            </a:r>
          </a:p>
          <a:p>
            <a:pPr lvl="1"/>
            <a:endParaRPr lang="en-IE" sz="2000" dirty="0"/>
          </a:p>
          <a:p>
            <a:pPr lvl="1"/>
            <a:r>
              <a:rPr lang="en-IE" sz="2000" dirty="0" smtClean="0"/>
              <a:t>Perceiving events generated by operation execution</a:t>
            </a:r>
          </a:p>
          <a:p>
            <a:pPr lvl="2"/>
            <a:r>
              <a:rPr lang="en-IE" dirty="0" smtClean="0"/>
              <a:t>Beliefs representing events happening in the </a:t>
            </a:r>
            <a:r>
              <a:rPr lang="en-IE" dirty="0" err="1" smtClean="0"/>
              <a:t>artifact</a:t>
            </a:r>
            <a:r>
              <a:rPr lang="en-IE" dirty="0" smtClean="0"/>
              <a:t> or as first-class events</a:t>
            </a:r>
            <a:endParaRPr lang="en-IE" dirty="0"/>
          </a:p>
          <a:p>
            <a:pPr lvl="1"/>
            <a:endParaRPr lang="en-IE" sz="2400" dirty="0" smtClean="0"/>
          </a:p>
          <a:p>
            <a:pPr lvl="1"/>
            <a:r>
              <a:rPr lang="en-IE" sz="2000" dirty="0" smtClean="0"/>
              <a:t>Perceiving </a:t>
            </a:r>
            <a:r>
              <a:rPr lang="en-IE" sz="2000" dirty="0" err="1" smtClean="0"/>
              <a:t>artifact</a:t>
            </a:r>
            <a:r>
              <a:rPr lang="en-IE" sz="2000" dirty="0" smtClean="0"/>
              <a:t> observable properties</a:t>
            </a:r>
          </a:p>
          <a:p>
            <a:pPr lvl="2"/>
            <a:r>
              <a:rPr lang="en-IE" dirty="0" smtClean="0"/>
              <a:t>Beliefs representing the state of the </a:t>
            </a:r>
            <a:r>
              <a:rPr lang="en-IE" dirty="0" err="1" smtClean="0"/>
              <a:t>artifact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32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Model: 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 smtClean="0"/>
          </a:p>
          <a:p>
            <a:r>
              <a:rPr lang="en-IE" sz="2000" dirty="0" err="1"/>
              <a:t>a</a:t>
            </a:r>
            <a:r>
              <a:rPr lang="en-IE" sz="2000" dirty="0" err="1" smtClean="0"/>
              <a:t>rtifact</a:t>
            </a:r>
            <a:r>
              <a:rPr lang="en-IE" sz="2000" dirty="0" smtClean="0"/>
              <a:t> operation execution</a:t>
            </a:r>
          </a:p>
          <a:p>
            <a:pPr lvl="1"/>
            <a:r>
              <a:rPr lang="en-IE" sz="1800" dirty="0" smtClean="0"/>
              <a:t>Asynchronous w.r.t. agent</a:t>
            </a:r>
          </a:p>
          <a:p>
            <a:pPr lvl="1"/>
            <a:r>
              <a:rPr lang="en-IE" sz="1800" dirty="0" smtClean="0"/>
              <a:t>Possibly a process structured in multiple atomic steps</a:t>
            </a:r>
            <a:endParaRPr lang="en-IE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2489"/>
            <a:ext cx="7600950" cy="348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5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Model: 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 smtClean="0"/>
          </a:p>
          <a:p>
            <a:r>
              <a:rPr lang="en-IE" sz="2000" dirty="0" smtClean="0"/>
              <a:t>use action</a:t>
            </a:r>
          </a:p>
          <a:p>
            <a:pPr lvl="1"/>
            <a:r>
              <a:rPr lang="en-IE" sz="1800" dirty="0" smtClean="0"/>
              <a:t>Acting on op. controls to trigger op execution</a:t>
            </a:r>
          </a:p>
          <a:p>
            <a:pPr lvl="1"/>
            <a:r>
              <a:rPr lang="en-IE" sz="1800" dirty="0" smtClean="0"/>
              <a:t>Synchronization point with </a:t>
            </a:r>
            <a:r>
              <a:rPr lang="en-IE" sz="1800" dirty="0" err="1" smtClean="0"/>
              <a:t>artifact</a:t>
            </a:r>
            <a:r>
              <a:rPr lang="en-IE" sz="1800" dirty="0" smtClean="0"/>
              <a:t> time/state</a:t>
            </a:r>
            <a:endParaRPr lang="en-IE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76676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514475"/>
            <a:ext cx="76676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Model: 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sz="2000" dirty="0" smtClean="0"/>
              <a:t>observable events</a:t>
            </a:r>
          </a:p>
          <a:p>
            <a:pPr lvl="1"/>
            <a:r>
              <a:rPr lang="en-IE" sz="1800" dirty="0" smtClean="0"/>
              <a:t>Observable events &amp; changes in observable property</a:t>
            </a:r>
          </a:p>
          <a:p>
            <a:pPr lvl="1"/>
            <a:r>
              <a:rPr lang="en-IE" sz="1800" dirty="0" smtClean="0"/>
              <a:t>Perceived by agents either as (external) events or beliefs</a:t>
            </a:r>
            <a:endParaRPr lang="en-IE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0675"/>
            <a:ext cx="79152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Model: Observation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r>
              <a:rPr lang="en-IE" sz="2000" dirty="0" err="1" smtClean="0"/>
              <a:t>observeProperty</a:t>
            </a:r>
            <a:r>
              <a:rPr lang="en-IE" sz="2000" dirty="0" smtClean="0"/>
              <a:t> action</a:t>
            </a:r>
          </a:p>
          <a:p>
            <a:pPr lvl="1"/>
            <a:r>
              <a:rPr lang="en-IE" sz="1800" dirty="0" smtClean="0"/>
              <a:t>Value of an obs. Property as action feedback</a:t>
            </a:r>
          </a:p>
          <a:p>
            <a:pPr lvl="1"/>
            <a:r>
              <a:rPr lang="en-IE" sz="1800" dirty="0" smtClean="0"/>
              <a:t>No interaction</a:t>
            </a:r>
            <a:endParaRPr lang="en-IE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6863"/>
            <a:ext cx="75628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Model: Observation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 smtClean="0"/>
              <a:t>focus / </a:t>
            </a:r>
            <a:r>
              <a:rPr lang="en-IE" sz="2000" dirty="0" err="1" smtClean="0"/>
              <a:t>stopFocus</a:t>
            </a:r>
            <a:r>
              <a:rPr lang="en-IE" sz="2000" dirty="0" smtClean="0"/>
              <a:t> action</a:t>
            </a:r>
          </a:p>
          <a:p>
            <a:pPr lvl="1"/>
            <a:r>
              <a:rPr lang="en-IE" sz="1800" dirty="0" smtClean="0"/>
              <a:t>Start / stop a continuous observation of an </a:t>
            </a:r>
            <a:r>
              <a:rPr lang="en-IE" sz="1800" dirty="0" err="1" smtClean="0"/>
              <a:t>artifact</a:t>
            </a:r>
            <a:endParaRPr lang="en-IE" sz="1800" dirty="0" smtClean="0"/>
          </a:p>
          <a:p>
            <a:pPr lvl="2"/>
            <a:r>
              <a:rPr lang="en-IE" sz="1600" dirty="0" smtClean="0"/>
              <a:t>Possibly specifying filters</a:t>
            </a:r>
          </a:p>
          <a:p>
            <a:pPr lvl="1"/>
            <a:r>
              <a:rPr lang="en-IE" sz="1800" dirty="0" smtClean="0"/>
              <a:t>Observable properties represented as beliefs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87330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Model: Observation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r>
              <a:rPr lang="en-IE" sz="2200" dirty="0" smtClean="0"/>
              <a:t>continuous observation</a:t>
            </a:r>
          </a:p>
          <a:p>
            <a:pPr lvl="1"/>
            <a:r>
              <a:rPr lang="en-IE" sz="1900" dirty="0" smtClean="0"/>
              <a:t>Observable events (&gt; agent events / beliefs)</a:t>
            </a:r>
          </a:p>
          <a:p>
            <a:pPr lvl="1"/>
            <a:r>
              <a:rPr lang="en-IE" sz="1900" dirty="0" smtClean="0"/>
              <a:t>Observable properties (&gt; belief base update)</a:t>
            </a:r>
            <a:endParaRPr lang="en-IE" sz="19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3" y="1600200"/>
            <a:ext cx="6869297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2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Artifact</a:t>
            </a:r>
            <a:r>
              <a:rPr lang="en-IE" dirty="0" smtClean="0"/>
              <a:t> Model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err="1" smtClean="0"/>
              <a:t>Artifacts</a:t>
            </a:r>
            <a:r>
              <a:rPr lang="en-IE" sz="2000" dirty="0" smtClean="0"/>
              <a:t> as controllable and observable devices</a:t>
            </a:r>
          </a:p>
          <a:p>
            <a:pPr lvl="1"/>
            <a:r>
              <a:rPr lang="en-IE" sz="1800" dirty="0" smtClean="0"/>
              <a:t>Operation execution as a (possibly long-term) controllable process.</a:t>
            </a:r>
          </a:p>
          <a:p>
            <a:pPr lvl="1"/>
            <a:endParaRPr lang="en-IE" sz="1800" dirty="0" smtClean="0"/>
          </a:p>
          <a:p>
            <a:pPr lvl="1"/>
            <a:r>
              <a:rPr lang="en-IE" sz="1800" dirty="0" smtClean="0"/>
              <a:t>Two observable levels: Properties, events</a:t>
            </a:r>
          </a:p>
          <a:p>
            <a:pPr lvl="2"/>
            <a:endParaRPr lang="en-IE" sz="1600" dirty="0"/>
          </a:p>
          <a:p>
            <a:pPr lvl="1"/>
            <a:r>
              <a:rPr lang="en-IE" sz="1800" dirty="0" smtClean="0"/>
              <a:t>Transparent management of concurrency issues</a:t>
            </a:r>
          </a:p>
          <a:p>
            <a:pPr lvl="2"/>
            <a:r>
              <a:rPr lang="en-IE" sz="1600" dirty="0" smtClean="0"/>
              <a:t>Synchronization, mutual-exclusion, etc.</a:t>
            </a:r>
          </a:p>
          <a:p>
            <a:pPr lvl="2"/>
            <a:endParaRPr lang="en-IE" sz="1600" dirty="0"/>
          </a:p>
          <a:p>
            <a:pPr lvl="1"/>
            <a:r>
              <a:rPr lang="en-IE" sz="1800" dirty="0" smtClean="0"/>
              <a:t>Composability through </a:t>
            </a:r>
            <a:r>
              <a:rPr lang="en-IE" sz="1800" b="1" dirty="0" smtClean="0"/>
              <a:t>linking</a:t>
            </a:r>
          </a:p>
          <a:p>
            <a:pPr lvl="2"/>
            <a:r>
              <a:rPr lang="en-IE" sz="1600" dirty="0" smtClean="0"/>
              <a:t>Also across workspaces</a:t>
            </a:r>
          </a:p>
          <a:p>
            <a:pPr lvl="2"/>
            <a:endParaRPr lang="en-IE" sz="1600" dirty="0"/>
          </a:p>
          <a:p>
            <a:pPr lvl="1"/>
            <a:r>
              <a:rPr lang="en-IE" sz="1900" dirty="0" smtClean="0"/>
              <a:t>Cognitive use of </a:t>
            </a:r>
            <a:r>
              <a:rPr lang="en-IE" sz="1900" dirty="0" err="1" smtClean="0"/>
              <a:t>artifacts</a:t>
            </a:r>
            <a:r>
              <a:rPr lang="en-IE" sz="1900" dirty="0" smtClean="0"/>
              <a:t> through the manual</a:t>
            </a:r>
          </a:p>
          <a:p>
            <a:pPr lvl="2"/>
            <a:r>
              <a:rPr lang="en-IE" sz="1600" dirty="0" smtClean="0"/>
              <a:t>Function description, operating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8046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Categories of </a:t>
            </a:r>
            <a:r>
              <a:rPr lang="en-IE" dirty="0" err="1" smtClean="0"/>
              <a:t>Artifacts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Personal </a:t>
            </a:r>
            <a:r>
              <a:rPr lang="en-IE" sz="2000" dirty="0" err="1" smtClean="0"/>
              <a:t>Artifacts</a:t>
            </a:r>
            <a:endParaRPr lang="en-IE" sz="2000" dirty="0" smtClean="0"/>
          </a:p>
          <a:p>
            <a:pPr lvl="1"/>
            <a:r>
              <a:rPr lang="en-IE" sz="1800" dirty="0" smtClean="0"/>
              <a:t>Designed to provide functionalities for a single agent use</a:t>
            </a:r>
          </a:p>
          <a:p>
            <a:pPr lvl="2"/>
            <a:r>
              <a:rPr lang="en-IE" sz="1600" dirty="0" smtClean="0"/>
              <a:t>E.g. agenda</a:t>
            </a:r>
          </a:p>
          <a:p>
            <a:pPr lvl="2"/>
            <a:endParaRPr lang="en-IE" sz="1600" dirty="0" smtClean="0"/>
          </a:p>
          <a:p>
            <a:r>
              <a:rPr lang="en-IE" sz="2000" dirty="0" smtClean="0"/>
              <a:t>Social </a:t>
            </a:r>
            <a:r>
              <a:rPr lang="en-IE" sz="2000" dirty="0" err="1" smtClean="0"/>
              <a:t>Artifacts</a:t>
            </a:r>
            <a:endParaRPr lang="en-IE" sz="2000" dirty="0" smtClean="0"/>
          </a:p>
          <a:p>
            <a:pPr lvl="1"/>
            <a:r>
              <a:rPr lang="en-IE" sz="1800" dirty="0" smtClean="0"/>
              <a:t>Designed to provide some kind of global functionalities</a:t>
            </a:r>
          </a:p>
          <a:p>
            <a:pPr lvl="2"/>
            <a:r>
              <a:rPr lang="en-IE" sz="1600" dirty="0" smtClean="0"/>
              <a:t>Communication, coordination, organisation, …</a:t>
            </a:r>
          </a:p>
          <a:p>
            <a:pPr lvl="2"/>
            <a:r>
              <a:rPr lang="en-IE" sz="1600" dirty="0" smtClean="0"/>
              <a:t>E.g. blackboards, tuple spaces, bounded buffers, …</a:t>
            </a:r>
          </a:p>
          <a:p>
            <a:pPr lvl="2"/>
            <a:endParaRPr lang="en-IE" sz="1600" dirty="0"/>
          </a:p>
          <a:p>
            <a:r>
              <a:rPr lang="en-IE" sz="2000" dirty="0" smtClean="0"/>
              <a:t>Boundary </a:t>
            </a:r>
            <a:r>
              <a:rPr lang="en-IE" sz="2000" dirty="0" err="1" smtClean="0"/>
              <a:t>Artifacts</a:t>
            </a:r>
            <a:endParaRPr lang="en-IE" sz="2000" dirty="0" smtClean="0"/>
          </a:p>
          <a:p>
            <a:pPr lvl="1"/>
            <a:r>
              <a:rPr lang="en-IE" sz="1800" dirty="0" smtClean="0"/>
              <a:t>Designed to wrap the interaction with external systems of to represent an external system within the MAS</a:t>
            </a:r>
          </a:p>
          <a:p>
            <a:pPr lvl="2"/>
            <a:r>
              <a:rPr lang="en-IE" sz="1600" dirty="0" smtClean="0"/>
              <a:t>E.g. database, GUI, web services, …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18528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CArtAgO</a:t>
            </a:r>
            <a:r>
              <a:rPr lang="en-IE" dirty="0" smtClean="0"/>
              <a:t> (</a:t>
            </a:r>
            <a:r>
              <a:rPr lang="en-IE" dirty="0" err="1" smtClean="0"/>
              <a:t>Uni</a:t>
            </a:r>
            <a:r>
              <a:rPr lang="en-IE" dirty="0" smtClean="0"/>
              <a:t> Bologna)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Platform / infrastructure implementing the A&amp;A model</a:t>
            </a:r>
          </a:p>
          <a:p>
            <a:pPr lvl="1"/>
            <a:r>
              <a:rPr lang="en-IE" sz="1800" dirty="0" smtClean="0"/>
              <a:t>Runtime environment for executing (possibly distributed) </a:t>
            </a:r>
            <a:r>
              <a:rPr lang="en-IE" sz="1800" dirty="0" err="1" smtClean="0"/>
              <a:t>artifact</a:t>
            </a:r>
            <a:r>
              <a:rPr lang="en-IE" sz="1800" dirty="0" smtClean="0"/>
              <a:t>-based environments.</a:t>
            </a:r>
          </a:p>
          <a:p>
            <a:pPr lvl="1"/>
            <a:r>
              <a:rPr lang="en-IE" sz="1800" dirty="0" smtClean="0"/>
              <a:t>Java–based programming model for defining </a:t>
            </a:r>
            <a:r>
              <a:rPr lang="en-IE" sz="1800" dirty="0" err="1" smtClean="0"/>
              <a:t>artifacts</a:t>
            </a:r>
            <a:endParaRPr lang="en-IE" sz="1800" dirty="0" smtClean="0"/>
          </a:p>
          <a:p>
            <a:pPr lvl="1"/>
            <a:r>
              <a:rPr lang="en-IE" sz="1800" dirty="0" smtClean="0"/>
              <a:t>Set of basic APIs for agent platforms to work with </a:t>
            </a:r>
            <a:r>
              <a:rPr lang="en-IE" sz="1800" dirty="0" err="1" smtClean="0"/>
              <a:t>artifact</a:t>
            </a:r>
            <a:r>
              <a:rPr lang="en-IE" sz="1800" dirty="0" smtClean="0"/>
              <a:t>-based environments</a:t>
            </a:r>
          </a:p>
          <a:p>
            <a:pPr lvl="1"/>
            <a:endParaRPr lang="en-IE" sz="1800" dirty="0" smtClean="0"/>
          </a:p>
          <a:p>
            <a:r>
              <a:rPr lang="en-IE" sz="2000" dirty="0" smtClean="0"/>
              <a:t>Distributed and open MAS</a:t>
            </a:r>
          </a:p>
          <a:p>
            <a:pPr lvl="1"/>
            <a:r>
              <a:rPr lang="en-IE" sz="1800" dirty="0" smtClean="0"/>
              <a:t>Workspaces distributed on Internet nodes</a:t>
            </a:r>
          </a:p>
          <a:p>
            <a:pPr lvl="2"/>
            <a:r>
              <a:rPr lang="en-IE" sz="1600" dirty="0" smtClean="0"/>
              <a:t>Agents can join and work in multiple workspaces at a time</a:t>
            </a:r>
          </a:p>
          <a:p>
            <a:pPr lvl="1"/>
            <a:r>
              <a:rPr lang="en-IE" sz="1800" dirty="0" smtClean="0"/>
              <a:t>Role-Based Access Control (RBAC) security model</a:t>
            </a:r>
          </a:p>
          <a:p>
            <a:pPr lvl="1"/>
            <a:endParaRPr lang="en-IE" sz="1800" dirty="0" smtClean="0"/>
          </a:p>
          <a:p>
            <a:r>
              <a:rPr lang="en-IE" sz="2000" dirty="0" smtClean="0"/>
              <a:t>Open Source Technology:</a:t>
            </a:r>
          </a:p>
          <a:p>
            <a:pPr lvl="1"/>
            <a:r>
              <a:rPr lang="en-IE" sz="1800" dirty="0" smtClean="0"/>
              <a:t>Available at http://cartago.sourceforge.net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1256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Environment Support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 smtClean="0"/>
              <a:t>Basic</a:t>
            </a:r>
            <a:r>
              <a:rPr lang="en-IE" sz="2000" dirty="0" smtClean="0"/>
              <a:t>: The environment enables agents to access the deployment context.</a:t>
            </a:r>
          </a:p>
          <a:p>
            <a:pPr lvl="1"/>
            <a:r>
              <a:rPr lang="en-IE" sz="1800" dirty="0" smtClean="0"/>
              <a:t>i.e. hardware and software and external resources with which the MAS interacts.</a:t>
            </a:r>
            <a:endParaRPr lang="en-I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" y="3124200"/>
            <a:ext cx="7864169" cy="333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7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CArtAgO</a:t>
            </a:r>
            <a:r>
              <a:rPr lang="en-IE" dirty="0" smtClean="0"/>
              <a:t>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35" y="1600200"/>
            <a:ext cx="6268985" cy="474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9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Raw Agent API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3" y="1600200"/>
            <a:ext cx="755461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1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Cartago Examples</a:t>
            </a:r>
            <a:endParaRPr lang="en-I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1: Counters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 shared counter</a:t>
            </a:r>
            <a:endParaRPr lang="en-IE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19335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2209800"/>
            <a:ext cx="23391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OBSERVABLE PROPERTIES:</a:t>
            </a: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USAGE INTERFACE:</a:t>
            </a:r>
          </a:p>
          <a:p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op_exec_started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count(X),</a:t>
            </a:r>
          </a:p>
          <a:p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op_exec_completed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4183" y="1524000"/>
            <a:ext cx="410881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cartago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Counter extends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@OPERATION</a:t>
            </a:r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defineObsProperty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("count", 0);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@OPERATION</a:t>
            </a:r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getObsProperty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("count").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updateObsProperty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("count", count + 1);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886200"/>
            <a:ext cx="7620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initial !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create_and_use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rule +!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create_and_use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cartago.startService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cartago.linkAgent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!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(object&lt;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cartago.ArtifactId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C);</a:t>
            </a:r>
          </a:p>
          <a:p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X = 0;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(X != 15) 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CARTAGO(C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X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= X + 1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rule +!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(object&lt;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cartago.ArtifactId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C)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CARTAGO.makeArtifact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ourCount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cartago.Counter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prelude.toObjectArray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([]), C);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1: Counters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 shared counter</a:t>
            </a:r>
            <a:endParaRPr lang="en-IE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19335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2209800"/>
            <a:ext cx="23391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OBSERVABLE PROPERTIES:</a:t>
            </a: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USAGE INTERFACE:</a:t>
            </a:r>
          </a:p>
          <a:p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op_exec_started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count(X),</a:t>
            </a:r>
          </a:p>
          <a:p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op_exec_completed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4183" y="1524000"/>
            <a:ext cx="410881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cartago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Counter extends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@OPERATION</a:t>
            </a:r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defineObsProperty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("count", 0);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@OPERATION</a:t>
            </a:r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getObsProperty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("count").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updateObsProperty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("count", count + 1);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733800"/>
            <a:ext cx="76200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rule +!observe()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!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myTool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(object &lt;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cartago.ArtifactId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C);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CARTAGO.focus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type, string id, count(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V)) : V &lt; 10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console.println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("count percept: " + V);</a:t>
            </a: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type, string id, count(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V)) : 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== 10 &amp; counter("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ourCount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", object&lt;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cartago.ArtifactId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A)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console.println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("stop observing.");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CARTAGO.stopFocus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+!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myTool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(object&lt;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cartago.ArtifactId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CARTAGO.lookupArtifact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ourCount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counter("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ourCount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CounterId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2: Bounded Buffer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Bounded Buffer </a:t>
            </a:r>
            <a:r>
              <a:rPr lang="en-IE" sz="2000" dirty="0" err="1" smtClean="0"/>
              <a:t>Artifact</a:t>
            </a:r>
            <a:r>
              <a:rPr lang="en-IE" sz="2000" dirty="0" smtClean="0"/>
              <a:t> for producer-consumer scenarios</a:t>
            </a:r>
          </a:p>
          <a:p>
            <a:endParaRPr lang="en-I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2667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372" y="4526340"/>
            <a:ext cx="36471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OBSERVABLE PROPERTIES:</a:t>
            </a:r>
          </a:p>
          <a:p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n_items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max_items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USAGE 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INTERFACE:</a:t>
            </a: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:Item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 / 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n_items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max_items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): {...}</a:t>
            </a: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/ 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n_items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0) :</a:t>
            </a:r>
          </a:p>
          <a:p>
            <a:r>
              <a:rPr lang="en-I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new_item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item:Item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),...}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103983"/>
            <a:ext cx="528221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BBuffer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&lt;Item&gt; items;</a:t>
            </a:r>
          </a:p>
          <a:p>
            <a:endParaRPr lang="en-I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OPERATION void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nmax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items 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&lt;Item&gt;();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defineObsProperty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("max_items",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nmax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defineObsProperty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("n_items",0);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OPERATION(guard="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bufferNotFull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") void put(Item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items.add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updateObsProperty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("n_items",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items.size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()+1);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GUARD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bufferNotFull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(Item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maxItems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getObsProperty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max_items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items.size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maxItems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OPERATION(guard="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itemAvailable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") void get(){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Item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items.removeFirst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updateObsProperty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("n_items",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items.size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()-1);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signal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new_item",item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GUARD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itemAvailable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(){ return </a:t>
            </a:r>
            <a:r>
              <a:rPr lang="en-I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items.size</a:t>
            </a:r>
            <a:r>
              <a:rPr lang="en-IE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 0; }</a:t>
            </a:r>
          </a:p>
          <a:p>
            <a:r>
              <a:rPr lang="en-I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Environment Support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 smtClean="0"/>
              <a:t>Abstraction</a:t>
            </a:r>
            <a:r>
              <a:rPr lang="en-IE" sz="2000" dirty="0" smtClean="0"/>
              <a:t>: Bridges the conceptual gap between the agent abstraction and low-level details of the deployment context.</a:t>
            </a:r>
          </a:p>
          <a:p>
            <a:pPr lvl="1"/>
            <a:r>
              <a:rPr lang="en-IE" sz="1800" dirty="0" smtClean="0"/>
              <a:t>Shields low-level details of deployment context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2317"/>
            <a:ext cx="6048375" cy="337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2" y="2971801"/>
            <a:ext cx="6660634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Environment Support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 smtClean="0"/>
              <a:t>Interaction-Mediation</a:t>
            </a:r>
            <a:r>
              <a:rPr lang="en-IE" sz="2000" dirty="0" smtClean="0"/>
              <a:t>: Regulate the access to shared resources</a:t>
            </a:r>
            <a:r>
              <a:rPr lang="en-IE" sz="2000" dirty="0"/>
              <a:t> </a:t>
            </a:r>
            <a:r>
              <a:rPr lang="en-IE" sz="2000" dirty="0" smtClean="0"/>
              <a:t>/ mediate interaction between agents.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3" y="2438400"/>
            <a:ext cx="6320787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Environment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The environment provides the surrounding conditions for agents to exist</a:t>
            </a:r>
          </a:p>
          <a:p>
            <a:pPr lvl="1"/>
            <a:r>
              <a:rPr lang="en-IE" sz="1800" dirty="0"/>
              <a:t>On their own, agents are just loci of control</a:t>
            </a:r>
          </a:p>
          <a:p>
            <a:pPr lvl="1"/>
            <a:r>
              <a:rPr lang="en-IE" sz="1800" dirty="0" smtClean="0"/>
              <a:t>The environment provides the glue that connects agents into a working system….</a:t>
            </a:r>
          </a:p>
          <a:p>
            <a:pPr lvl="7"/>
            <a:endParaRPr lang="en-IE" sz="1100" dirty="0" smtClean="0"/>
          </a:p>
          <a:p>
            <a:r>
              <a:rPr lang="en-IE" sz="2000" dirty="0"/>
              <a:t>The environment mediates both the interaction among agents and access to resources</a:t>
            </a:r>
          </a:p>
          <a:p>
            <a:pPr lvl="1"/>
            <a:r>
              <a:rPr lang="en-IE" sz="1800" dirty="0"/>
              <a:t>The environment is an active entity w.r.t. specific responsibilities in the MAS</a:t>
            </a:r>
          </a:p>
          <a:p>
            <a:pPr lvl="1"/>
            <a:r>
              <a:rPr lang="en-IE" sz="1800" dirty="0"/>
              <a:t>It provides a medium for sharing information and mediating coordination among </a:t>
            </a:r>
            <a:r>
              <a:rPr lang="en-IE" sz="1800" dirty="0" smtClean="0"/>
              <a:t>agent.</a:t>
            </a:r>
          </a:p>
          <a:p>
            <a:pPr lvl="8"/>
            <a:endParaRPr lang="en-IE" sz="1100" dirty="0" smtClean="0"/>
          </a:p>
          <a:p>
            <a:r>
              <a:rPr lang="en-IE" sz="2000" dirty="0" smtClean="0"/>
              <a:t>The </a:t>
            </a:r>
            <a:r>
              <a:rPr lang="en-IE" sz="2000" dirty="0"/>
              <a:t>environment not only enables interaction, it also constrains it</a:t>
            </a:r>
          </a:p>
          <a:p>
            <a:pPr lvl="1"/>
            <a:r>
              <a:rPr lang="en-IE" sz="1800" dirty="0"/>
              <a:t>As such the environment provides a design space that can be exploited by the designer</a:t>
            </a:r>
            <a:r>
              <a:rPr lang="en-IE" sz="1800" dirty="0" smtClean="0"/>
              <a:t>…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8985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Environments in Jason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51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Environments in Jason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To program an environment in Jason, you simply extend the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jason.environment.Environment</a:t>
            </a:r>
            <a:r>
              <a:rPr lang="en-GB" sz="2000" dirty="0" smtClean="0"/>
              <a:t> class.</a:t>
            </a:r>
          </a:p>
          <a:p>
            <a:pPr marL="0" lvl="0" indent="0">
              <a:buNone/>
            </a:pPr>
            <a:endParaRPr lang="en-GB" altLang="en-US" sz="1800" dirty="0"/>
          </a:p>
          <a:p>
            <a:pPr marL="365760" lvl="1" indent="0">
              <a:buNone/>
            </a:pP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TestEnv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extends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jason.environment.Environment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marL="365760" lvl="1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/**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Called before the MAS execution with the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informed in .mas2j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*/</a:t>
            </a:r>
          </a:p>
          <a:p>
            <a:pPr marL="365760" lvl="1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@Override</a:t>
            </a:r>
          </a:p>
          <a:p>
            <a:pPr marL="365760" lvl="1" indent="0"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   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(String[]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) {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marL="365760" lvl="1" indent="0">
              <a:buNone/>
            </a:pP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/** Called by agent to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perform an external action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*/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Override</a:t>
            </a:r>
          </a:p>
          <a:p>
            <a:pPr marL="365760" lvl="1" indent="0"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   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"/>
              </a:rPr>
              <a:t>boolean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executeAction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(String 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agName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, Structure action)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marL="365760" lvl="1" indent="0">
              <a:buNone/>
            </a:pP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        return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365760" lvl="1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}</a:t>
            </a:r>
          </a:p>
          <a:p>
            <a:pPr marL="365760" lvl="1" indent="0">
              <a:buNone/>
            </a:pPr>
            <a:endParaRPr lang="en-US" altLang="en-US" sz="1200" dirty="0">
              <a:solidFill>
                <a:srgbClr val="000000"/>
              </a:solidFill>
              <a:latin typeface="Courier"/>
            </a:endParaRPr>
          </a:p>
          <a:p>
            <a:pPr marL="365760" lvl="1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 /** 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Called before the end of MAS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execution */</a:t>
            </a:r>
          </a:p>
          <a:p>
            <a:pPr marL="365760" lvl="1" indent="0"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  @Override</a:t>
            </a:r>
          </a:p>
          <a:p>
            <a:pPr marL="365760" lvl="1" indent="0"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"/>
              </a:rPr>
              <a:t>   public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 stop() { </a:t>
            </a:r>
            <a:r>
              <a:rPr lang="en-US" altLang="en-US" sz="1200" b="1" dirty="0" err="1">
                <a:solidFill>
                  <a:srgbClr val="000000"/>
                </a:solidFill>
                <a:latin typeface="Courier"/>
              </a:rPr>
              <a:t>super</a:t>
            </a:r>
            <a:r>
              <a:rPr lang="en-US" altLang="en-US" sz="1200" dirty="0" err="1">
                <a:solidFill>
                  <a:srgbClr val="000000"/>
                </a:solidFill>
                <a:latin typeface="Courier"/>
              </a:rPr>
              <a:t>.stop</a:t>
            </a:r>
            <a:r>
              <a:rPr lang="en-US" altLang="en-US" sz="1200" dirty="0">
                <a:solidFill>
                  <a:srgbClr val="000000"/>
                </a:solidFill>
                <a:latin typeface="Courier"/>
              </a:rPr>
              <a:t>(); </a:t>
            </a: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marL="365760" lvl="1" indent="0"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"/>
              </a:rPr>
              <a:t>}</a:t>
            </a:r>
            <a:r>
              <a:rPr lang="en-US" altLang="en-US" sz="1200" dirty="0" smtClean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2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3290</TotalTime>
  <Words>2044</Words>
  <Application>Microsoft Office PowerPoint</Application>
  <PresentationFormat>On-screen Show (4:3)</PresentationFormat>
  <Paragraphs>473</Paragraphs>
  <Slides>45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Century Schoolbook</vt:lpstr>
      <vt:lpstr>Consolas</vt:lpstr>
      <vt:lpstr>Courier</vt:lpstr>
      <vt:lpstr>Courier New</vt:lpstr>
      <vt:lpstr>Wingdings</vt:lpstr>
      <vt:lpstr>Wingdings 2</vt:lpstr>
      <vt:lpstr>Oriel</vt:lpstr>
      <vt:lpstr>Environments</vt:lpstr>
      <vt:lpstr>The Environment Layer</vt:lpstr>
      <vt:lpstr>The Environment Layer</vt:lpstr>
      <vt:lpstr>Environment Support Levels</vt:lpstr>
      <vt:lpstr>Environment Support Levels</vt:lpstr>
      <vt:lpstr>Environment Support Levels</vt:lpstr>
      <vt:lpstr>Environment Features</vt:lpstr>
      <vt:lpstr>Environments in Jason</vt:lpstr>
      <vt:lpstr>Environments in Jason</vt:lpstr>
      <vt:lpstr>Example: Fire Environment</vt:lpstr>
      <vt:lpstr>Example: Fire Environment</vt:lpstr>
      <vt:lpstr>Example: TowerWorld</vt:lpstr>
      <vt:lpstr>Discussion</vt:lpstr>
      <vt:lpstr>Environment Interface Standard</vt:lpstr>
      <vt:lpstr>Environment Interface Standard</vt:lpstr>
      <vt:lpstr>EIS Functions</vt:lpstr>
      <vt:lpstr>EIS Meta Model</vt:lpstr>
      <vt:lpstr>EIS: Functional View</vt:lpstr>
      <vt:lpstr>EIS: IIL</vt:lpstr>
      <vt:lpstr>EIS and Jason</vt:lpstr>
      <vt:lpstr>Example: Towerworld</vt:lpstr>
      <vt:lpstr>Example: Towerworld</vt:lpstr>
      <vt:lpstr>EIS Environments</vt:lpstr>
      <vt:lpstr>Agents &amp; Artifacts Model</vt:lpstr>
      <vt:lpstr>Overview</vt:lpstr>
      <vt:lpstr>A&amp;A Basic Concepts</vt:lpstr>
      <vt:lpstr>Abstraction Layer</vt:lpstr>
      <vt:lpstr>Artifact Model</vt:lpstr>
      <vt:lpstr>Examples</vt:lpstr>
      <vt:lpstr>Agent-Artifact Interaction</vt:lpstr>
      <vt:lpstr>Interaction Model: Use</vt:lpstr>
      <vt:lpstr>Interaction Model: Use</vt:lpstr>
      <vt:lpstr>Interaction Model: Use</vt:lpstr>
      <vt:lpstr>Interaction Model: Observation</vt:lpstr>
      <vt:lpstr>Interaction Model: Observation</vt:lpstr>
      <vt:lpstr>Interaction Model: Observation</vt:lpstr>
      <vt:lpstr>Artifact Model Features</vt:lpstr>
      <vt:lpstr>Categories of Artifacts</vt:lpstr>
      <vt:lpstr>CArtAgO (Uni Bologna)</vt:lpstr>
      <vt:lpstr>CArtAgO Architecture</vt:lpstr>
      <vt:lpstr>Raw Agent API</vt:lpstr>
      <vt:lpstr>Cartago Examples</vt:lpstr>
      <vt:lpstr>Example 1: Counters</vt:lpstr>
      <vt:lpstr>Example 1: Counters</vt:lpstr>
      <vt:lpstr>Example 2: Bounded Buffer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120</cp:revision>
  <cp:lastPrinted>2015-01-12T14:27:45Z</cp:lastPrinted>
  <dcterms:created xsi:type="dcterms:W3CDTF">2006-08-16T00:00:00Z</dcterms:created>
  <dcterms:modified xsi:type="dcterms:W3CDTF">2015-11-29T06:46:55Z</dcterms:modified>
</cp:coreProperties>
</file>