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56" r:id="rId2"/>
    <p:sldId id="353" r:id="rId3"/>
    <p:sldId id="354" r:id="rId4"/>
    <p:sldId id="361" r:id="rId5"/>
    <p:sldId id="257" r:id="rId6"/>
    <p:sldId id="260" r:id="rId7"/>
    <p:sldId id="320" r:id="rId8"/>
    <p:sldId id="357" r:id="rId9"/>
    <p:sldId id="358" r:id="rId10"/>
    <p:sldId id="359" r:id="rId11"/>
    <p:sldId id="360" r:id="rId12"/>
    <p:sldId id="362" r:id="rId13"/>
    <p:sldId id="277" r:id="rId14"/>
    <p:sldId id="278" r:id="rId15"/>
    <p:sldId id="279" r:id="rId16"/>
    <p:sldId id="280" r:id="rId17"/>
    <p:sldId id="268" r:id="rId18"/>
    <p:sldId id="269" r:id="rId19"/>
    <p:sldId id="270" r:id="rId20"/>
    <p:sldId id="283" r:id="rId21"/>
    <p:sldId id="284" r:id="rId22"/>
    <p:sldId id="285" r:id="rId23"/>
    <p:sldId id="286" r:id="rId24"/>
    <p:sldId id="287" r:id="rId25"/>
    <p:sldId id="352" r:id="rId26"/>
    <p:sldId id="326" r:id="rId27"/>
    <p:sldId id="327" r:id="rId28"/>
    <p:sldId id="324" r:id="rId29"/>
    <p:sldId id="328" r:id="rId30"/>
    <p:sldId id="338" r:id="rId31"/>
    <p:sldId id="329" r:id="rId32"/>
    <p:sldId id="330" r:id="rId33"/>
    <p:sldId id="332" r:id="rId34"/>
    <p:sldId id="299" r:id="rId35"/>
    <p:sldId id="300" r:id="rId36"/>
    <p:sldId id="301" r:id="rId37"/>
    <p:sldId id="342" r:id="rId38"/>
    <p:sldId id="302" r:id="rId39"/>
    <p:sldId id="303" r:id="rId40"/>
    <p:sldId id="304" r:id="rId41"/>
    <p:sldId id="305" r:id="rId42"/>
    <p:sldId id="339" r:id="rId43"/>
    <p:sldId id="343" r:id="rId44"/>
    <p:sldId id="308" r:id="rId45"/>
    <p:sldId id="334" r:id="rId46"/>
    <p:sldId id="337" r:id="rId47"/>
    <p:sldId id="341" r:id="rId48"/>
    <p:sldId id="340" r:id="rId49"/>
    <p:sldId id="347" r:id="rId50"/>
    <p:sldId id="348" r:id="rId51"/>
    <p:sldId id="349" r:id="rId52"/>
    <p:sldId id="311" r:id="rId53"/>
    <p:sldId id="344" r:id="rId54"/>
    <p:sldId id="345" r:id="rId55"/>
    <p:sldId id="346" r:id="rId56"/>
    <p:sldId id="318" r:id="rId57"/>
    <p:sldId id="350" r:id="rId58"/>
    <p:sldId id="351" r:id="rId59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4CC19-9882-4668-84DA-A2096A6957EE}" type="datetimeFigureOut">
              <a:rPr lang="en-IE" smtClean="0"/>
              <a:pPr/>
              <a:t>28/11/2015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259BD-FEC8-44F8-84E1-0B473DBE4ACF}" type="slidenum">
              <a:rPr lang="en-IE" smtClean="0"/>
              <a:pPr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9918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D2E8028-5DD8-46BE-8626-93E89DC0F90B}" type="slidenum">
              <a:rPr lang="en-US" altLang="en-US" smtClean="0"/>
              <a:pPr eaLnBrk="1" hangingPunct="1"/>
              <a:t>7</a:t>
            </a:fld>
            <a:endParaRPr lang="en-US" alt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9549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B3BA2B-2347-43B3-877A-C589A0D76178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6010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BA7BC8-9014-4558-B02E-DD5E6429C93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2894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5BC13B1-3164-48D6-B7A9-5ADB76548C5B}" type="slidenum">
              <a:rPr lang="en-US" altLang="en-US" smtClean="0"/>
              <a:pPr eaLnBrk="1" hangingPunct="1"/>
              <a:t>20</a:t>
            </a:fld>
            <a:endParaRPr lang="en-US" alt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0918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775202-6F47-42F7-BF64-4CCADB764054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8116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EF54A1-4BDB-4872-A2B5-91CABCD76AF7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1517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fontAlgn="base" latinLnBrk="0" hangingPunct="1"/>
            <a:r>
              <a:rPr lang="nb-NO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Representatives or Assertives	Speaker tells you information		</a:t>
            </a:r>
            <a:r>
              <a:rPr lang="nb-NO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e.g. ”It is raining”.</a:t>
            </a:r>
            <a:endParaRPr lang="en-GB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 eaLnBrk="1" fontAlgn="base" latinLnBrk="0" hangingPunct="1"/>
            <a:r>
              <a:rPr lang="nb-NO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Directives			Speaker tries to make the hearer do something	</a:t>
            </a:r>
            <a:r>
              <a:rPr lang="nb-NO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e.g. ”Please close the window”</a:t>
            </a:r>
            <a:endParaRPr lang="en-IE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 eaLnBrk="1" fontAlgn="base" latinLnBrk="0" hangingPunct="1"/>
            <a:r>
              <a:rPr lang="nb-NO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Commisives			Commits the speaker to future action		</a:t>
            </a:r>
            <a:r>
              <a:rPr lang="nb-NO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e.g. ”I will close the window”</a:t>
            </a:r>
            <a:endParaRPr lang="en-IE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 eaLnBrk="1" fontAlgn="base" latinLnBrk="0" hangingPunct="1"/>
            <a:r>
              <a:rPr lang="nb-NO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Expressives			Speaker expresses a mental state		</a:t>
            </a:r>
            <a:r>
              <a:rPr lang="nb-NO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e.g. ”Excuse me”, ”congratulations”</a:t>
            </a:r>
            <a:endParaRPr lang="en-IE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 eaLnBrk="1" fontAlgn="base" latinLnBrk="0" hangingPunct="1"/>
            <a:r>
              <a:rPr lang="nb-NO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Declaratives			Effect some changes			</a:t>
            </a:r>
            <a:r>
              <a:rPr lang="nb-NO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e.g. ”I name this city Trondheim”</a:t>
            </a:r>
            <a:endParaRPr lang="en-IE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259BD-FEC8-44F8-84E1-0B473DBE4ACF}" type="slidenum">
              <a:rPr lang="en-IE" smtClean="0"/>
              <a:pPr/>
              <a:t>26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86281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9E6CDF10-45AB-4A1D-A846-7C796CA2D723}" type="slidenum">
              <a:rPr lang="en-US" altLang="en-US">
                <a:solidFill>
                  <a:srgbClr val="000000"/>
                </a:solidFill>
              </a:rPr>
              <a:pPr eaLnBrk="1" hangingPunct="1"/>
              <a:t>28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6762" cy="3432175"/>
          </a:xfrm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343400"/>
            <a:ext cx="5022850" cy="4116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0789" tIns="45394" rIns="90789" bIns="45394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908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5F0AC50B-1BBB-4AB1-9D48-88C1DDD52E81}" type="slidenum">
              <a:rPr lang="en-US" altLang="en-US" sz="1200"/>
              <a:pPr eaLnBrk="1" hangingPunct="1"/>
              <a:t>32</a:t>
            </a:fld>
            <a:endParaRPr lang="en-US" alt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001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11/28/2015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11/28/2015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11/28/2015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11/28/2015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11/28/2015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osgrp.com/" TargetMode="External"/><Relationship Id="rId2" Type="http://schemas.openxmlformats.org/officeDocument/2006/relationships/hyperlink" Target="https://www.whitestein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i-a-i.com/cybelepro/" TargetMode="External"/><Relationship Id="rId2" Type="http://schemas.openxmlformats.org/officeDocument/2006/relationships/hyperlink" Target="http://magenta-technolog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ssivesoftware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jason.sourceforge.net/api/jason/stdlib/package-summary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jason.sourceforge.net/mini-tutorial/eclipse-plugi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057400"/>
            <a:ext cx="6477000" cy="1752600"/>
          </a:xfrm>
        </p:spPr>
        <p:txBody>
          <a:bodyPr>
            <a:normAutofit/>
          </a:bodyPr>
          <a:lstStyle/>
          <a:p>
            <a:r>
              <a:rPr lang="en-IE" dirty="0" smtClean="0"/>
              <a:t>Course Overview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172200" cy="2488722"/>
          </a:xfrm>
        </p:spPr>
        <p:txBody>
          <a:bodyPr>
            <a:normAutofit/>
          </a:bodyPr>
          <a:lstStyle/>
          <a:p>
            <a:r>
              <a:rPr lang="en-IE" dirty="0" smtClean="0"/>
              <a:t>COMP </a:t>
            </a:r>
            <a:r>
              <a:rPr lang="en-IE" dirty="0"/>
              <a:t>40040: Agent-Oriented Software</a:t>
            </a:r>
            <a:endParaRPr lang="en-IE" dirty="0" smtClean="0"/>
          </a:p>
          <a:p>
            <a:r>
              <a:rPr lang="en-IE" b="0" dirty="0" smtClean="0"/>
              <a:t>Lecturer: Rem Collier</a:t>
            </a:r>
          </a:p>
          <a:p>
            <a:r>
              <a:rPr lang="en-IE" b="0" dirty="0" smtClean="0"/>
              <a:t>Email: rem.collier@ucd.ie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Agent Technology Companies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000" dirty="0" err="1" smtClean="0"/>
              <a:t>Whitestein</a:t>
            </a:r>
            <a:r>
              <a:rPr lang="en-IE" sz="2000" dirty="0" smtClean="0"/>
              <a:t> Technologies / Living Systems </a:t>
            </a:r>
            <a:r>
              <a:rPr lang="en-IE" sz="2000" dirty="0" smtClean="0"/>
              <a:t>Platform</a:t>
            </a:r>
          </a:p>
          <a:p>
            <a:pPr lvl="1"/>
            <a:r>
              <a:rPr lang="en-IE" sz="1800" dirty="0"/>
              <a:t>WWW: </a:t>
            </a:r>
            <a:r>
              <a:rPr lang="en-IE" sz="1800" dirty="0">
                <a:hlinkClick r:id="rId2"/>
              </a:rPr>
              <a:t>https://www.whitestein.com</a:t>
            </a:r>
            <a:r>
              <a:rPr lang="en-IE" sz="1800" dirty="0" smtClean="0">
                <a:hlinkClick r:id="rId2"/>
              </a:rPr>
              <a:t>/</a:t>
            </a:r>
            <a:endParaRPr lang="en-IE" sz="1800" dirty="0" smtClean="0"/>
          </a:p>
          <a:p>
            <a:pPr lvl="1"/>
            <a:r>
              <a:rPr lang="en-IE" sz="1800" dirty="0" smtClean="0"/>
              <a:t>Telecommunications</a:t>
            </a:r>
            <a:endParaRPr lang="en-IE" sz="1800" dirty="0" smtClean="0"/>
          </a:p>
          <a:p>
            <a:pPr lvl="1"/>
            <a:r>
              <a:rPr lang="en-IE" sz="1800" dirty="0" smtClean="0"/>
              <a:t>Logistics and Supply Chain Management</a:t>
            </a:r>
          </a:p>
          <a:p>
            <a:pPr lvl="1"/>
            <a:r>
              <a:rPr lang="en-IE" sz="1800" dirty="0" smtClean="0"/>
              <a:t>Insurance and Banking</a:t>
            </a:r>
          </a:p>
          <a:p>
            <a:pPr lvl="1"/>
            <a:r>
              <a:rPr lang="en-IE" sz="1800" dirty="0" smtClean="0"/>
              <a:t>Engineering and Manufacturing</a:t>
            </a:r>
          </a:p>
          <a:p>
            <a:pPr lvl="1"/>
            <a:endParaRPr lang="en-IE" sz="1400" dirty="0" smtClean="0"/>
          </a:p>
          <a:p>
            <a:r>
              <a:rPr lang="en-IE" sz="2000" dirty="0" smtClean="0"/>
              <a:t>Agent Oriented Software / JACK Agent Platform</a:t>
            </a:r>
          </a:p>
          <a:p>
            <a:pPr lvl="1"/>
            <a:r>
              <a:rPr lang="en-IE" sz="1800" dirty="0"/>
              <a:t>WWW: </a:t>
            </a:r>
            <a:r>
              <a:rPr lang="en-IE" sz="1800" dirty="0">
                <a:hlinkClick r:id="rId3"/>
              </a:rPr>
              <a:t>http://aosgrp.com</a:t>
            </a:r>
            <a:r>
              <a:rPr lang="en-IE" sz="1800" dirty="0" smtClean="0">
                <a:hlinkClick r:id="rId3"/>
              </a:rPr>
              <a:t>/</a:t>
            </a:r>
            <a:endParaRPr lang="en-IE" sz="1800" dirty="0" smtClean="0"/>
          </a:p>
          <a:p>
            <a:pPr lvl="1"/>
            <a:r>
              <a:rPr lang="en-IE" sz="1800" dirty="0" smtClean="0"/>
              <a:t>Aerospace </a:t>
            </a:r>
            <a:r>
              <a:rPr lang="en-IE" sz="1800" dirty="0" smtClean="0"/>
              <a:t>and Air Traffic Control</a:t>
            </a:r>
          </a:p>
          <a:p>
            <a:pPr lvl="1"/>
            <a:r>
              <a:rPr lang="en-IE" sz="1800" dirty="0" smtClean="0"/>
              <a:t>Oil Trading and Operations</a:t>
            </a:r>
          </a:p>
          <a:p>
            <a:pPr lvl="1"/>
            <a:r>
              <a:rPr lang="en-IE" sz="1800" dirty="0" smtClean="0"/>
              <a:t>Defence</a:t>
            </a:r>
          </a:p>
          <a:p>
            <a:pPr lvl="1"/>
            <a:r>
              <a:rPr lang="en-IE" sz="1800" dirty="0" smtClean="0"/>
              <a:t>Virtual Actors and Serious Games</a:t>
            </a:r>
          </a:p>
        </p:txBody>
      </p:sp>
    </p:spTree>
    <p:extLst>
      <p:ext uri="{BB962C8B-B14F-4D97-AF65-F5344CB8AC3E}">
        <p14:creationId xmlns:p14="http://schemas.microsoft.com/office/powerpoint/2010/main" val="102558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Agent Technology Companies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E" sz="2000" dirty="0" smtClean="0"/>
              <a:t>Magenta Technology / </a:t>
            </a:r>
            <a:r>
              <a:rPr lang="en-IE" sz="2000" dirty="0" err="1" smtClean="0"/>
              <a:t>Maxoptra</a:t>
            </a:r>
            <a:r>
              <a:rPr lang="en-IE" sz="2000" dirty="0" smtClean="0"/>
              <a:t> </a:t>
            </a:r>
            <a:r>
              <a:rPr lang="en-IE" sz="2000" dirty="0" smtClean="0"/>
              <a:t>Platform</a:t>
            </a:r>
          </a:p>
          <a:p>
            <a:pPr lvl="1"/>
            <a:r>
              <a:rPr lang="en-IE" sz="1800" i="1" dirty="0"/>
              <a:t>WWW: </a:t>
            </a:r>
            <a:r>
              <a:rPr lang="en-IE" sz="1800" i="1" dirty="0">
                <a:hlinkClick r:id="rId2"/>
              </a:rPr>
              <a:t>http://magenta-technology.com</a:t>
            </a:r>
            <a:r>
              <a:rPr lang="en-IE" sz="1800" i="1" dirty="0" smtClean="0">
                <a:hlinkClick r:id="rId2"/>
              </a:rPr>
              <a:t>/</a:t>
            </a:r>
            <a:endParaRPr lang="en-IE" sz="1800" i="1" dirty="0" smtClean="0"/>
          </a:p>
          <a:p>
            <a:pPr lvl="1"/>
            <a:r>
              <a:rPr lang="en-IE" sz="1800" dirty="0" smtClean="0"/>
              <a:t>Real-time </a:t>
            </a:r>
            <a:r>
              <a:rPr lang="en-IE" sz="1800" dirty="0"/>
              <a:t>S</a:t>
            </a:r>
            <a:r>
              <a:rPr lang="en-IE" sz="1800" dirty="0" smtClean="0"/>
              <a:t>cheduling / Intelligent Transportation</a:t>
            </a:r>
            <a:endParaRPr lang="en-IE" sz="1800" dirty="0" smtClean="0"/>
          </a:p>
          <a:p>
            <a:pPr lvl="8"/>
            <a:endParaRPr lang="en-IE" sz="1100" dirty="0" smtClean="0"/>
          </a:p>
          <a:p>
            <a:r>
              <a:rPr lang="en-IE" sz="2000" dirty="0" smtClean="0"/>
              <a:t>Intelligent Automation Inc. / Cybele (Pro</a:t>
            </a:r>
            <a:r>
              <a:rPr lang="en-IE" sz="2000" dirty="0" smtClean="0"/>
              <a:t>)</a:t>
            </a:r>
          </a:p>
          <a:p>
            <a:pPr lvl="1"/>
            <a:r>
              <a:rPr lang="en-IE" sz="1800" i="1" dirty="0" smtClean="0"/>
              <a:t>WWW: </a:t>
            </a:r>
            <a:r>
              <a:rPr lang="en-IE" sz="1800" i="1" dirty="0" smtClean="0">
                <a:hlinkClick r:id="rId3"/>
              </a:rPr>
              <a:t>http</a:t>
            </a:r>
            <a:r>
              <a:rPr lang="en-IE" sz="1800" i="1" dirty="0">
                <a:hlinkClick r:id="rId3"/>
              </a:rPr>
              <a:t>://i-a-i.com/cybelepro</a:t>
            </a:r>
            <a:r>
              <a:rPr lang="en-IE" sz="1800" i="1" dirty="0" smtClean="0">
                <a:hlinkClick r:id="rId3"/>
              </a:rPr>
              <a:t>/</a:t>
            </a:r>
            <a:endParaRPr lang="en-IE" sz="1800" i="1" dirty="0" smtClean="0"/>
          </a:p>
          <a:p>
            <a:pPr lvl="1"/>
            <a:r>
              <a:rPr lang="en-IE" sz="1800" dirty="0" smtClean="0"/>
              <a:t>Distributed </a:t>
            </a:r>
            <a:r>
              <a:rPr lang="en-IE" sz="1800" dirty="0" smtClean="0"/>
              <a:t>Robot Control</a:t>
            </a:r>
          </a:p>
          <a:p>
            <a:pPr lvl="1"/>
            <a:r>
              <a:rPr lang="en-IE" sz="1800" dirty="0" smtClean="0"/>
              <a:t>Scheduling and Planning</a:t>
            </a:r>
          </a:p>
          <a:p>
            <a:pPr lvl="1"/>
            <a:r>
              <a:rPr lang="en-IE" sz="1800" dirty="0" smtClean="0"/>
              <a:t>Behaviour-based Simulation</a:t>
            </a:r>
          </a:p>
          <a:p>
            <a:pPr lvl="8"/>
            <a:endParaRPr lang="en-IE" sz="1050" dirty="0" smtClean="0"/>
          </a:p>
          <a:p>
            <a:r>
              <a:rPr lang="en-IE" sz="2000" dirty="0" smtClean="0"/>
              <a:t>Massive Software (Massive Toolkit)</a:t>
            </a:r>
          </a:p>
          <a:p>
            <a:pPr lvl="1"/>
            <a:r>
              <a:rPr lang="en-IE" sz="1800" i="1" dirty="0"/>
              <a:t>WWW: </a:t>
            </a:r>
            <a:r>
              <a:rPr lang="en-IE" sz="1800" i="1" dirty="0">
                <a:hlinkClick r:id="rId4"/>
              </a:rPr>
              <a:t>http://massivesoftware.com</a:t>
            </a:r>
            <a:r>
              <a:rPr lang="en-IE" sz="1800" i="1" dirty="0" smtClean="0">
                <a:hlinkClick r:id="rId4"/>
              </a:rPr>
              <a:t>/</a:t>
            </a:r>
            <a:endParaRPr lang="en-IE" sz="1800" i="1" dirty="0" smtClean="0"/>
          </a:p>
          <a:p>
            <a:pPr lvl="1"/>
            <a:r>
              <a:rPr lang="en-IE" sz="1800" dirty="0" smtClean="0"/>
              <a:t>AI for Games</a:t>
            </a:r>
          </a:p>
          <a:p>
            <a:pPr lvl="1"/>
            <a:r>
              <a:rPr lang="en-IE" sz="1800" dirty="0" smtClean="0"/>
              <a:t>Virtual characters for TV/Movies</a:t>
            </a:r>
          </a:p>
          <a:p>
            <a:pPr lvl="1"/>
            <a:r>
              <a:rPr lang="en-IE" sz="1800" dirty="0" smtClean="0"/>
              <a:t>Engineering / Social Sciences Simulations</a:t>
            </a:r>
            <a:endParaRPr lang="en-IE" sz="1800" dirty="0" smtClean="0"/>
          </a:p>
        </p:txBody>
      </p:sp>
    </p:spTree>
    <p:extLst>
      <p:ext uri="{BB962C8B-B14F-4D97-AF65-F5344CB8AC3E}">
        <p14:creationId xmlns:p14="http://schemas.microsoft.com/office/powerpoint/2010/main" val="139928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Core Concepts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049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Agents are Embodied AI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en-US" sz="2000" dirty="0" smtClean="0"/>
              <a:t>(</a:t>
            </a:r>
            <a:r>
              <a:rPr lang="en-GB" altLang="en-US" sz="2000" dirty="0"/>
              <a:t>Russell and </a:t>
            </a:r>
            <a:r>
              <a:rPr lang="en-GB" altLang="en-US" sz="2000" dirty="0" err="1"/>
              <a:t>Norvig</a:t>
            </a:r>
            <a:r>
              <a:rPr lang="en-GB" altLang="en-US" sz="2000" dirty="0"/>
              <a:t>, </a:t>
            </a:r>
            <a:r>
              <a:rPr lang="en-GB" altLang="en-US" sz="2000" dirty="0" smtClean="0"/>
              <a:t>1995) state that </a:t>
            </a:r>
            <a:r>
              <a:rPr lang="en-GB" altLang="en-US" sz="2000" dirty="0"/>
              <a:t>an agent is: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1800" i="1" dirty="0"/>
              <a:t>“anything that can be viewed as perceiving its environment through sensors and acting upon that environment through actuators”</a:t>
            </a:r>
          </a:p>
          <a:p>
            <a:pPr lvl="2">
              <a:lnSpc>
                <a:spcPct val="90000"/>
              </a:lnSpc>
            </a:pPr>
            <a:endParaRPr lang="en-GB" altLang="en-US" sz="14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Thus, they view an agent as: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any entity that is </a:t>
            </a:r>
            <a:r>
              <a:rPr lang="en-US" altLang="en-US" sz="1800" i="1" dirty="0"/>
              <a:t>located </a:t>
            </a:r>
            <a:r>
              <a:rPr lang="en-US" altLang="en-US" sz="1800" dirty="0"/>
              <a:t>in some environment, and which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interacts with that environment through a set of sensors and actuators.</a:t>
            </a:r>
          </a:p>
          <a:p>
            <a:pPr lvl="2"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They then extend this definition to identify an </a:t>
            </a:r>
            <a:r>
              <a:rPr lang="en-US" altLang="en-US" sz="2000" b="1" dirty="0"/>
              <a:t>intelligent agent </a:t>
            </a:r>
            <a:r>
              <a:rPr lang="en-US" altLang="en-US" sz="2000" dirty="0"/>
              <a:t>as any agent that </a:t>
            </a:r>
            <a:r>
              <a:rPr lang="en-US" altLang="en-US" sz="2000" b="1" dirty="0"/>
              <a:t>embodies some AI technique</a:t>
            </a:r>
            <a:r>
              <a:rPr lang="en-US" altLang="en-US" sz="2000" dirty="0" smtClean="0"/>
              <a:t>.</a:t>
            </a:r>
            <a:endParaRPr lang="en-IE" altLang="en-US" sz="2000" dirty="0" smtClean="0"/>
          </a:p>
          <a:p>
            <a:pPr lvl="1">
              <a:lnSpc>
                <a:spcPct val="90000"/>
              </a:lnSpc>
            </a:pPr>
            <a:r>
              <a:rPr lang="en-IE" altLang="en-US" sz="1800" dirty="0" smtClean="0"/>
              <a:t>This does not just apply to Expert Systems, but also to machine learning algorithms, planning algorithms, …</a:t>
            </a: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9527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Great Agent Debate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en-US" sz="2000" dirty="0"/>
              <a:t>The term “agent” means different things to different people</a:t>
            </a:r>
            <a:r>
              <a:rPr lang="en-GB" altLang="en-US" sz="20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GB" altLang="en-US" sz="2000" i="1" dirty="0" smtClean="0"/>
              <a:t>“</a:t>
            </a:r>
            <a:r>
              <a:rPr lang="en-GB" altLang="en-US" sz="2000" i="1" dirty="0"/>
              <a:t>An agent is a computer system that is situated in </a:t>
            </a:r>
            <a:r>
              <a:rPr lang="en-GB" altLang="en-US" sz="2000" i="1" dirty="0" smtClean="0"/>
              <a:t>some </a:t>
            </a:r>
            <a:r>
              <a:rPr lang="en-GB" altLang="en-US" sz="2000" i="1" dirty="0"/>
              <a:t>environment, and that is capable of </a:t>
            </a:r>
            <a:r>
              <a:rPr lang="en-GB" altLang="en-US" sz="2000" i="1" dirty="0" smtClean="0"/>
              <a:t>flexible</a:t>
            </a:r>
            <a:r>
              <a:rPr lang="en-GB" altLang="en-US" sz="2000" i="1" dirty="0"/>
              <a:t>, autonomous action in this environment </a:t>
            </a:r>
            <a:r>
              <a:rPr lang="en-GB" altLang="en-US" sz="2000" i="1" dirty="0" smtClean="0"/>
              <a:t>in order </a:t>
            </a:r>
            <a:r>
              <a:rPr lang="en-GB" altLang="en-US" sz="2000" i="1" dirty="0"/>
              <a:t>to meet its design objectives</a:t>
            </a:r>
            <a:r>
              <a:rPr lang="en-GB" altLang="en-US" sz="2000" i="1" dirty="0" smtClean="0"/>
              <a:t>”</a:t>
            </a:r>
          </a:p>
          <a:p>
            <a:pPr marL="365760" lvl="1" indent="0">
              <a:lnSpc>
                <a:spcPct val="90000"/>
              </a:lnSpc>
              <a:buNone/>
            </a:pPr>
            <a:r>
              <a:rPr lang="en-GB" altLang="en-US" sz="2000" i="1" dirty="0"/>
              <a:t>	</a:t>
            </a:r>
            <a:r>
              <a:rPr lang="en-GB" altLang="en-US" sz="2000" i="1" dirty="0" smtClean="0"/>
              <a:t>	</a:t>
            </a:r>
            <a:r>
              <a:rPr lang="en-GB" altLang="en-US" sz="2000" dirty="0"/>
              <a:t>	(Wooldridge and Jennings, 1995)</a:t>
            </a:r>
          </a:p>
          <a:p>
            <a:pPr>
              <a:lnSpc>
                <a:spcPct val="90000"/>
              </a:lnSpc>
              <a:buNone/>
            </a:pPr>
            <a:r>
              <a:rPr lang="en-GB" altLang="en-US" sz="2000" dirty="0"/>
              <a:t>		</a:t>
            </a:r>
            <a:endParaRPr lang="en-US" altLang="en-US" sz="2000" dirty="0"/>
          </a:p>
          <a:p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40558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Great Agent Debate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altLang="en-US" sz="2000" dirty="0"/>
              <a:t>In contrast, (</a:t>
            </a:r>
            <a:r>
              <a:rPr lang="en-GB" altLang="en-US" sz="2000" dirty="0" err="1"/>
              <a:t>Maes</a:t>
            </a:r>
            <a:r>
              <a:rPr lang="en-GB" altLang="en-US" sz="2000" dirty="0"/>
              <a:t>, 1995) views agents to be:</a:t>
            </a:r>
          </a:p>
          <a:p>
            <a:pPr lvl="1"/>
            <a:r>
              <a:rPr lang="en-US" altLang="en-US" sz="1800" i="1" dirty="0"/>
              <a:t>“computational systems that inhabit some complex dynamic environment, sense and act autonomously in this environment, and by doing so </a:t>
            </a:r>
            <a:r>
              <a:rPr lang="en-US" altLang="en-US" sz="1800" i="1" dirty="0" err="1"/>
              <a:t>realise</a:t>
            </a:r>
            <a:r>
              <a:rPr lang="en-US" altLang="en-US" sz="1800" i="1" dirty="0"/>
              <a:t> a set of goals or tasks for which they are designed.”</a:t>
            </a:r>
          </a:p>
          <a:p>
            <a:pPr lvl="1"/>
            <a:endParaRPr lang="en-GB" altLang="en-US" sz="1800" i="1" dirty="0"/>
          </a:p>
          <a:p>
            <a:r>
              <a:rPr lang="en-US" altLang="en-US" sz="2000" dirty="0"/>
              <a:t>This posits a view of an agent as:</a:t>
            </a:r>
          </a:p>
          <a:p>
            <a:pPr lvl="1"/>
            <a:r>
              <a:rPr lang="en-US" altLang="en-US" sz="1800" dirty="0"/>
              <a:t>any autonomous software entity that is located in a </a:t>
            </a:r>
            <a:r>
              <a:rPr lang="en-US" altLang="en-US" sz="1800" b="1" dirty="0"/>
              <a:t>complex dynamic environment</a:t>
            </a:r>
            <a:r>
              <a:rPr lang="en-US" altLang="en-US" sz="1800" dirty="0"/>
              <a:t>, and which</a:t>
            </a:r>
          </a:p>
          <a:p>
            <a:pPr lvl="1"/>
            <a:r>
              <a:rPr lang="en-US" altLang="en-US" sz="1800" dirty="0"/>
              <a:t>exhibits </a:t>
            </a:r>
            <a:r>
              <a:rPr lang="en-US" altLang="en-US" sz="1800" b="1" dirty="0"/>
              <a:t>goal-oriented </a:t>
            </a:r>
            <a:r>
              <a:rPr lang="en-US" altLang="en-US" sz="1800" b="1" dirty="0" err="1"/>
              <a:t>behaviour</a:t>
            </a:r>
            <a:r>
              <a:rPr lang="en-US" altLang="en-US" sz="1800" dirty="0"/>
              <a:t>, requiring that it act in pursuit of its own goals.</a:t>
            </a:r>
          </a:p>
          <a:p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6517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Great Agent Debate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en-US" sz="2000" dirty="0"/>
              <a:t>Alternatively, (</a:t>
            </a:r>
            <a:r>
              <a:rPr lang="en-GB" altLang="en-US" sz="2000" dirty="0" err="1"/>
              <a:t>Shoham</a:t>
            </a:r>
            <a:r>
              <a:rPr lang="en-GB" altLang="en-US" sz="2000" dirty="0"/>
              <a:t>, 1993) adopts the perspective that:</a:t>
            </a:r>
          </a:p>
          <a:p>
            <a:pPr lvl="1">
              <a:lnSpc>
                <a:spcPct val="90000"/>
              </a:lnSpc>
            </a:pPr>
            <a:r>
              <a:rPr lang="en-GB" altLang="en-US" sz="1800" i="1" dirty="0"/>
              <a:t>“An agent is an entity whose state is viewed as consisting of mental components such as beliefs, capabilities, choices, and commitments. These components are defined in a precise fashion, and stand in rough correspondence to their common sense counterparts”</a:t>
            </a:r>
          </a:p>
          <a:p>
            <a:pPr>
              <a:lnSpc>
                <a:spcPct val="90000"/>
              </a:lnSpc>
            </a:pPr>
            <a:endParaRPr lang="en-GB" altLang="en-US" i="1" dirty="0"/>
          </a:p>
          <a:p>
            <a:pPr>
              <a:lnSpc>
                <a:spcPct val="90000"/>
              </a:lnSpc>
            </a:pPr>
            <a:r>
              <a:rPr lang="en-GB" altLang="en-US" sz="2000" dirty="0"/>
              <a:t>This third definition adopts the view of agents as </a:t>
            </a:r>
            <a:r>
              <a:rPr lang="en-GB" altLang="en-US" sz="2000" b="1" dirty="0"/>
              <a:t>mental entities</a:t>
            </a:r>
            <a:r>
              <a:rPr lang="en-GB" altLang="en-US" sz="20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/>
              <a:t>That is, entities that employ mental concepts such as beliefs, commitments, and goals in order to reason about both the environment and their activities…</a:t>
            </a:r>
            <a:endParaRPr lang="en-US" altLang="en-US" sz="1800" dirty="0"/>
          </a:p>
          <a:p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277128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One Definition to Rule them All…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altLang="en-US" sz="2000" dirty="0"/>
              <a:t>In 1995, Michael Wooldridge and Nick Jennings proposed a two-tier definition of agency that has become a de facto standard for agent research.</a:t>
            </a:r>
          </a:p>
          <a:p>
            <a:endParaRPr lang="en-GB" altLang="en-US" sz="2000" dirty="0"/>
          </a:p>
          <a:p>
            <a:r>
              <a:rPr lang="en-GB" altLang="en-US" sz="2000" dirty="0"/>
              <a:t>The lower tier, or weak notion of agency, was intended to be sufficiently general to meet the needs of most agent researchers, and specified the following agent attributes:</a:t>
            </a:r>
          </a:p>
          <a:p>
            <a:pPr lvl="1"/>
            <a:r>
              <a:rPr lang="en-GB" altLang="en-US" sz="1800" dirty="0"/>
              <a:t>Autonomy, </a:t>
            </a:r>
            <a:r>
              <a:rPr lang="en-GB" altLang="en-US" sz="1800" b="1" i="1" dirty="0"/>
              <a:t>social ability</a:t>
            </a:r>
            <a:r>
              <a:rPr lang="en-GB" altLang="en-US" sz="1800" dirty="0"/>
              <a:t>, reactivity, and pro-activity.</a:t>
            </a:r>
          </a:p>
          <a:p>
            <a:endParaRPr lang="en-GB" altLang="en-US" sz="2000" dirty="0"/>
          </a:p>
          <a:p>
            <a:r>
              <a:rPr lang="en-GB" altLang="en-US" sz="2000" dirty="0"/>
              <a:t>The upper tier, or stronger notions of agency, were intended to build on this weak core to provide more specific definitions, and specified attributes such as:</a:t>
            </a:r>
          </a:p>
          <a:p>
            <a:pPr lvl="1"/>
            <a:r>
              <a:rPr lang="en-GB" altLang="en-US" sz="1800" dirty="0"/>
              <a:t>Benevolence, rationality, mobility, learning, intentionality, …</a:t>
            </a:r>
            <a:endParaRPr lang="en-US" altLang="en-US" sz="18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3067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Weak Agency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altLang="en-US" sz="1800" b="1" dirty="0"/>
              <a:t>Autonomy</a:t>
            </a:r>
            <a:r>
              <a:rPr lang="en-GB" altLang="en-US" sz="1800" dirty="0"/>
              <a:t>: Agents operate without the direct intervention of humans or others, and have some kind of control over their actions and internal state.</a:t>
            </a:r>
          </a:p>
          <a:p>
            <a:endParaRPr lang="en-GB" altLang="en-US" sz="1800" dirty="0"/>
          </a:p>
          <a:p>
            <a:r>
              <a:rPr lang="en-GB" altLang="en-US" sz="1800" b="1" dirty="0"/>
              <a:t>Social Ability</a:t>
            </a:r>
            <a:r>
              <a:rPr lang="en-GB" altLang="en-US" sz="1800" dirty="0"/>
              <a:t>: Agents interact with other agents and (possibly) humans via some kind of agent communication language.</a:t>
            </a:r>
          </a:p>
          <a:p>
            <a:endParaRPr lang="en-GB" altLang="en-US" sz="1800" dirty="0"/>
          </a:p>
          <a:p>
            <a:r>
              <a:rPr lang="en-GB" altLang="en-US" sz="1800" b="1" dirty="0"/>
              <a:t>Reactivity: </a:t>
            </a:r>
            <a:r>
              <a:rPr lang="en-GB" altLang="en-US" sz="1800" dirty="0"/>
              <a:t>Agents perceive their environment (which may be the physical world, a user via a graphical user interface, a collection of other agents, the Internet, or perhaps all of these combined), and respond in a timely fashion to changes that occur in it.</a:t>
            </a:r>
          </a:p>
          <a:p>
            <a:endParaRPr lang="en-GB" altLang="en-US" sz="1800" dirty="0"/>
          </a:p>
          <a:p>
            <a:r>
              <a:rPr lang="en-GB" altLang="en-US" sz="1800" b="1" dirty="0"/>
              <a:t>Pro-activity</a:t>
            </a:r>
            <a:r>
              <a:rPr lang="en-GB" altLang="en-US" sz="1800" dirty="0"/>
              <a:t>: Agents do not simply act in response to their environment, they are able to exhibit goal-directed behaviour by taking the initiative</a:t>
            </a:r>
            <a:endParaRPr lang="en-US" altLang="en-US" sz="1800" dirty="0"/>
          </a:p>
          <a:p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248951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Stronger Agency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altLang="en-US" sz="2000" b="1" dirty="0" smtClean="0"/>
              <a:t>Mobility</a:t>
            </a:r>
            <a:r>
              <a:rPr lang="en-GB" altLang="en-US" sz="2000" dirty="0" smtClean="0"/>
              <a:t>: the ability of an agent to move around an electronic network.</a:t>
            </a:r>
          </a:p>
          <a:p>
            <a:endParaRPr lang="en-GB" altLang="en-US" sz="2000" dirty="0" smtClean="0"/>
          </a:p>
          <a:p>
            <a:r>
              <a:rPr lang="en-GB" altLang="en-US" sz="2000" b="1" dirty="0" smtClean="0"/>
              <a:t>Benevolence</a:t>
            </a:r>
            <a:r>
              <a:rPr lang="en-GB" altLang="en-US" sz="2000" dirty="0" smtClean="0"/>
              <a:t>: Is the assumption that agents do not have conflicting goals, and that every agent will therefore always try to do what is asked of it.</a:t>
            </a:r>
          </a:p>
          <a:p>
            <a:endParaRPr lang="en-GB" altLang="en-US" sz="2000" dirty="0" smtClean="0"/>
          </a:p>
          <a:p>
            <a:r>
              <a:rPr lang="en-GB" altLang="en-US" sz="2000" b="1" dirty="0" smtClean="0"/>
              <a:t>Rationality</a:t>
            </a:r>
            <a:r>
              <a:rPr lang="en-GB" altLang="en-US" sz="2000" dirty="0" smtClean="0"/>
              <a:t>: is (crudely) the assumption that an agent will act in order to achieve its goals and will not act in such a way as to prevent its goals being achieved - at least insofar as its beliefs permit.</a:t>
            </a:r>
          </a:p>
          <a:p>
            <a:endParaRPr lang="en-GB" altLang="en-US" sz="2000" dirty="0" smtClean="0"/>
          </a:p>
          <a:p>
            <a:r>
              <a:rPr lang="en-GB" altLang="en-US" sz="2000" b="1" dirty="0" smtClean="0"/>
              <a:t>Intentionality</a:t>
            </a:r>
            <a:r>
              <a:rPr lang="en-GB" altLang="en-US" sz="2000" dirty="0" smtClean="0"/>
              <a:t>: an agent reasons about its activities through the application of mental notions such as beliefs, goals, obligations, commitments, intentions…</a:t>
            </a:r>
            <a:endParaRPr lang="en-US" altLang="en-US" sz="2000" dirty="0" smtClean="0"/>
          </a:p>
          <a:p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52473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this Course About?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000" dirty="0"/>
              <a:t>This course will explore the idea of Multi-Agent Systems.</a:t>
            </a:r>
          </a:p>
          <a:p>
            <a:pPr lvl="1"/>
            <a:r>
              <a:rPr lang="en-IE" sz="1800" dirty="0"/>
              <a:t>What are they?</a:t>
            </a:r>
          </a:p>
          <a:p>
            <a:pPr lvl="1"/>
            <a:r>
              <a:rPr lang="en-IE" sz="1800" dirty="0"/>
              <a:t>How do they work?</a:t>
            </a:r>
          </a:p>
          <a:p>
            <a:pPr lvl="1"/>
            <a:r>
              <a:rPr lang="en-IE" sz="1800" dirty="0"/>
              <a:t>How do we build them?</a:t>
            </a:r>
          </a:p>
          <a:p>
            <a:pPr lvl="1"/>
            <a:r>
              <a:rPr lang="en-IE" sz="1800" dirty="0"/>
              <a:t>Examples of their use…</a:t>
            </a:r>
          </a:p>
          <a:p>
            <a:pPr lvl="3"/>
            <a:endParaRPr lang="en-GB" sz="1400" dirty="0" smtClean="0"/>
          </a:p>
          <a:p>
            <a:r>
              <a:rPr lang="en-GB" sz="2000" dirty="0" smtClean="0"/>
              <a:t>Focus will be upon programming agents using Agent-Oriented Programming (AOP) languages:</a:t>
            </a:r>
          </a:p>
          <a:p>
            <a:pPr lvl="1"/>
            <a:r>
              <a:rPr lang="en-GB" sz="1700" dirty="0" smtClean="0"/>
              <a:t>Will explore 2 languages: Jason &amp; ASTRA</a:t>
            </a:r>
          </a:p>
          <a:p>
            <a:pPr lvl="2"/>
            <a:endParaRPr lang="en-GB" sz="1400" dirty="0"/>
          </a:p>
          <a:p>
            <a:r>
              <a:rPr lang="en-GB" sz="2000" dirty="0" smtClean="0"/>
              <a:t>Some exploration of methodologies:</a:t>
            </a:r>
          </a:p>
          <a:p>
            <a:pPr lvl="1"/>
            <a:r>
              <a:rPr lang="en-GB" sz="1700" dirty="0" smtClean="0"/>
              <a:t>SADAAM, GAIA</a:t>
            </a:r>
          </a:p>
          <a:p>
            <a:pPr lvl="1"/>
            <a:endParaRPr lang="en-GB" sz="1700" dirty="0" smtClean="0"/>
          </a:p>
          <a:p>
            <a:r>
              <a:rPr lang="en-GB" sz="2000" dirty="0" smtClean="0"/>
              <a:t>Overview of main agent concepts.</a:t>
            </a:r>
          </a:p>
        </p:txBody>
      </p:sp>
    </p:spTree>
    <p:extLst>
      <p:ext uri="{BB962C8B-B14F-4D97-AF65-F5344CB8AC3E}">
        <p14:creationId xmlns:p14="http://schemas.microsoft.com/office/powerpoint/2010/main" val="1706180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Intentional Systems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/>
              <a:t>In arriving at the philosophy of intentional systems (Dennett, 1989) draws heavily on what he calls folk psychology which he defines as: </a:t>
            </a:r>
          </a:p>
          <a:p>
            <a:endParaRPr lang="en-US" altLang="en-US" sz="2000" dirty="0" smtClean="0"/>
          </a:p>
          <a:p>
            <a:pPr lvl="1"/>
            <a:r>
              <a:rPr lang="en-US" altLang="en-US" sz="2000" i="1" dirty="0" smtClean="0"/>
              <a:t>a perspective which invokes the family of “</a:t>
            </a:r>
            <a:r>
              <a:rPr lang="en-US" altLang="en-US" sz="2000" i="1" dirty="0" err="1" smtClean="0"/>
              <a:t>mentalistic</a:t>
            </a:r>
            <a:r>
              <a:rPr lang="en-US" altLang="en-US" sz="2000" i="1" dirty="0" smtClean="0"/>
              <a:t>” concepts, such as belief, desire, knowledge, fear, pain, expectation, intention..</a:t>
            </a:r>
          </a:p>
          <a:p>
            <a:pPr lvl="1"/>
            <a:endParaRPr lang="en-US" altLang="en-US" sz="2000" dirty="0" smtClean="0"/>
          </a:p>
          <a:p>
            <a:r>
              <a:rPr lang="en-US" altLang="en-US" sz="2000" dirty="0" smtClean="0"/>
              <a:t>Based on the view that human </a:t>
            </a:r>
            <a:r>
              <a:rPr lang="en-US" altLang="en-US" sz="2000" dirty="0" err="1" smtClean="0"/>
              <a:t>behaviour</a:t>
            </a:r>
            <a:r>
              <a:rPr lang="en-US" altLang="en-US" sz="2000" dirty="0" smtClean="0"/>
              <a:t> is often explained using these </a:t>
            </a:r>
            <a:r>
              <a:rPr lang="en-US" altLang="en-US" sz="2000" dirty="0" err="1" smtClean="0"/>
              <a:t>mentalistic</a:t>
            </a:r>
            <a:r>
              <a:rPr lang="en-US" altLang="en-US" sz="2000" dirty="0" smtClean="0"/>
              <a:t> concepts:</a:t>
            </a:r>
          </a:p>
          <a:p>
            <a:pPr lvl="1"/>
            <a:r>
              <a:rPr lang="en-US" altLang="en-US" sz="1700" dirty="0" smtClean="0"/>
              <a:t>e.g. “Joe hit Bill because he wanted his bike”.</a:t>
            </a:r>
          </a:p>
        </p:txBody>
      </p:sp>
    </p:spTree>
    <p:extLst>
      <p:ext uri="{BB962C8B-B14F-4D97-AF65-F5344CB8AC3E}">
        <p14:creationId xmlns:p14="http://schemas.microsoft.com/office/powerpoint/2010/main" val="162160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Intentional Stance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20000" cy="4873752"/>
          </a:xfrm>
        </p:spPr>
        <p:txBody>
          <a:bodyPr>
            <a:noAutofit/>
          </a:bodyPr>
          <a:lstStyle/>
          <a:p>
            <a:r>
              <a:rPr lang="en-IE" sz="2000" dirty="0" smtClean="0"/>
              <a:t>This view of decision-making is inspired by the work of the philosopher Daniel Dennett (1989) who identifies 3 levels at which behaviour can be modelled:</a:t>
            </a:r>
          </a:p>
          <a:p>
            <a:pPr lvl="1"/>
            <a:r>
              <a:rPr lang="en-US" sz="1800" b="1" dirty="0" smtClean="0"/>
              <a:t>Physical Stance</a:t>
            </a:r>
            <a:r>
              <a:rPr lang="en-US" sz="1800" dirty="0" smtClean="0"/>
              <a:t>: the domain of physics and chemistry; concerned with mass, energy, velocity, chemical composition, …</a:t>
            </a:r>
          </a:p>
          <a:p>
            <a:pPr lvl="2"/>
            <a:r>
              <a:rPr lang="en-US" sz="1600" i="1" dirty="0" smtClean="0"/>
              <a:t>Predicting where a ball will land based on trajectory.</a:t>
            </a:r>
          </a:p>
          <a:p>
            <a:pPr lvl="4"/>
            <a:endParaRPr lang="en-US" sz="1100" i="1" dirty="0" smtClean="0"/>
          </a:p>
          <a:p>
            <a:pPr lvl="1"/>
            <a:r>
              <a:rPr lang="en-US" sz="1800" b="1" dirty="0" smtClean="0"/>
              <a:t>Design Stance</a:t>
            </a:r>
            <a:r>
              <a:rPr lang="en-US" sz="1800" dirty="0" smtClean="0"/>
              <a:t>: the domain of biology and engineering; concerned with purpose, function and design.</a:t>
            </a:r>
          </a:p>
          <a:p>
            <a:pPr lvl="2"/>
            <a:r>
              <a:rPr lang="en-US" sz="1600" i="1" dirty="0" smtClean="0"/>
              <a:t>Predicting that a bird will fly when flapping its wings because this is what wings are for.</a:t>
            </a:r>
          </a:p>
          <a:p>
            <a:pPr lvl="4"/>
            <a:endParaRPr lang="en-US" sz="1100" i="1" dirty="0" smtClean="0"/>
          </a:p>
          <a:p>
            <a:pPr lvl="1"/>
            <a:r>
              <a:rPr lang="en-US" sz="1800" b="1" dirty="0" smtClean="0"/>
              <a:t>Intentional Stance</a:t>
            </a:r>
            <a:r>
              <a:rPr lang="en-US" sz="1800" dirty="0" smtClean="0"/>
              <a:t>: the domain of software and minds; concerned with belief, thinking, and intent.</a:t>
            </a:r>
          </a:p>
          <a:p>
            <a:pPr lvl="2"/>
            <a:r>
              <a:rPr lang="en-US" sz="1600" i="1" dirty="0" smtClean="0"/>
              <a:t>Predicting that the bird will fly away because it knows the cat is coming and it is afraid of being eaten.</a:t>
            </a:r>
          </a:p>
        </p:txBody>
      </p:sp>
    </p:spTree>
    <p:extLst>
      <p:ext uri="{BB962C8B-B14F-4D97-AF65-F5344CB8AC3E}">
        <p14:creationId xmlns:p14="http://schemas.microsoft.com/office/powerpoint/2010/main" val="425287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Intentional Stance and Agents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Using the Intentional Stance allows:</a:t>
            </a:r>
          </a:p>
          <a:p>
            <a:pPr lvl="1"/>
            <a:r>
              <a:rPr lang="en-US" sz="1900" dirty="0" smtClean="0"/>
              <a:t>Abstraction from the underlying system complexity</a:t>
            </a:r>
          </a:p>
          <a:p>
            <a:pPr lvl="2"/>
            <a:r>
              <a:rPr lang="en-US" sz="1700" dirty="0" smtClean="0"/>
              <a:t>Beliefs and knowledge, wants and desires, fears and joys, …</a:t>
            </a:r>
          </a:p>
          <a:p>
            <a:pPr lvl="4"/>
            <a:endParaRPr lang="en-US" sz="1700" dirty="0" smtClean="0"/>
          </a:p>
          <a:p>
            <a:pPr lvl="1"/>
            <a:r>
              <a:rPr lang="en-US" sz="1900" dirty="0" smtClean="0"/>
              <a:t>Simple to model rational decision-making processes:</a:t>
            </a:r>
          </a:p>
          <a:p>
            <a:pPr lvl="2"/>
            <a:r>
              <a:rPr lang="en-US" sz="1700" dirty="0" smtClean="0"/>
              <a:t>X intends to move away from Y because X believes Y is too close and is afraid of Y.</a:t>
            </a:r>
          </a:p>
          <a:p>
            <a:pPr lvl="2"/>
            <a:endParaRPr lang="en-US" sz="1700" dirty="0" smtClean="0"/>
          </a:p>
          <a:p>
            <a:pPr lvl="2"/>
            <a:r>
              <a:rPr lang="en-US" sz="1700" dirty="0" smtClean="0"/>
              <a:t>The robot goes to the fridge because it believes that its master wants a beer.</a:t>
            </a:r>
          </a:p>
          <a:p>
            <a:pPr lvl="4"/>
            <a:endParaRPr lang="en-US" sz="1500" dirty="0" smtClean="0"/>
          </a:p>
          <a:p>
            <a:pPr lvl="1"/>
            <a:r>
              <a:rPr lang="en-US" sz="1900" dirty="0" smtClean="0"/>
              <a:t>Sits well with logic:</a:t>
            </a:r>
          </a:p>
          <a:p>
            <a:pPr lvl="2"/>
            <a:r>
              <a:rPr lang="en-US" sz="1700" dirty="0" smtClean="0"/>
              <a:t>Believes(X, close(Y)) &amp; Afraid(X, Y) =&gt;</a:t>
            </a:r>
            <a:br>
              <a:rPr lang="en-US" sz="1700" dirty="0" smtClean="0"/>
            </a:br>
            <a:r>
              <a:rPr lang="en-US" sz="1700" dirty="0" smtClean="0"/>
              <a:t>	Intends(X, moveFrom(Y))</a:t>
            </a:r>
          </a:p>
          <a:p>
            <a:pPr lvl="2"/>
            <a:endParaRPr lang="en-US" sz="1700" dirty="0" smtClean="0"/>
          </a:p>
          <a:p>
            <a:pPr lvl="2"/>
            <a:r>
              <a:rPr lang="en-US" sz="1700" dirty="0" smtClean="0"/>
              <a:t>Believes(robot, wants(master, beer)) =&gt;</a:t>
            </a:r>
            <a:br>
              <a:rPr lang="en-US" sz="1700" dirty="0" smtClean="0"/>
            </a:br>
            <a:r>
              <a:rPr lang="en-US" sz="1700" dirty="0" smtClean="0"/>
              <a:t>	Intends(robot, </a:t>
            </a:r>
            <a:br>
              <a:rPr lang="en-US" sz="1700" dirty="0" smtClean="0"/>
            </a:br>
            <a:r>
              <a:rPr lang="en-US" sz="1700" dirty="0" smtClean="0"/>
              <a:t>		goto(fridge);get(beer);goto(master);give(beer))</a:t>
            </a:r>
          </a:p>
        </p:txBody>
      </p:sp>
    </p:spTree>
    <p:extLst>
      <p:ext uri="{BB962C8B-B14F-4D97-AF65-F5344CB8AC3E}">
        <p14:creationId xmlns:p14="http://schemas.microsoft.com/office/powerpoint/2010/main" val="106150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Intentional Stance and Agents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E" sz="2000" dirty="0" smtClean="0"/>
              <a:t>The Argument:</a:t>
            </a:r>
          </a:p>
          <a:p>
            <a:pPr lvl="1"/>
            <a:endParaRPr lang="en-IE" sz="1800" i="1" dirty="0" smtClean="0"/>
          </a:p>
          <a:p>
            <a:pPr lvl="1"/>
            <a:r>
              <a:rPr lang="en-IE" sz="1800" i="1" dirty="0" smtClean="0"/>
              <a:t>Viewing the behaviour of software systems from an intentional stance allows us to provide a more abstract (simpler) definition of that behaviour. This, in turn, allows us to build more complex software...</a:t>
            </a:r>
            <a:endParaRPr lang="en-IE" sz="1600" dirty="0"/>
          </a:p>
          <a:p>
            <a:endParaRPr lang="en-IE" i="1" dirty="0" smtClean="0"/>
          </a:p>
          <a:p>
            <a:r>
              <a:rPr lang="en-IE" sz="2000" dirty="0" smtClean="0"/>
              <a:t>Some argue that the use of the Intentional Stance is a pointless attempt to anthropomorphise programming.</a:t>
            </a:r>
          </a:p>
          <a:p>
            <a:pPr lvl="1"/>
            <a:r>
              <a:rPr lang="en-IE" sz="1800" dirty="0" smtClean="0"/>
              <a:t>“A fancy lookup table”</a:t>
            </a:r>
          </a:p>
          <a:p>
            <a:pPr lvl="1"/>
            <a:r>
              <a:rPr lang="en-IE" sz="1800" dirty="0" smtClean="0"/>
              <a:t>“An unnecessarily overcomplicated programming paradigm”</a:t>
            </a:r>
          </a:p>
          <a:p>
            <a:pPr lvl="1"/>
            <a:r>
              <a:rPr lang="en-IE" sz="1800" dirty="0" smtClean="0"/>
              <a:t>“What is the benefit of mental state programming?”</a:t>
            </a:r>
          </a:p>
        </p:txBody>
      </p:sp>
    </p:spTree>
    <p:extLst>
      <p:ext uri="{BB962C8B-B14F-4D97-AF65-F5344CB8AC3E}">
        <p14:creationId xmlns:p14="http://schemas.microsoft.com/office/powerpoint/2010/main" val="4677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Intentional Stance and Agents</a:t>
            </a:r>
            <a:endParaRPr 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sz="2000" dirty="0" smtClean="0"/>
              <a:t>While a number of “mental models” have been proposed, a</a:t>
            </a:r>
            <a:r>
              <a:rPr lang="en-US" sz="2000" dirty="0" smtClean="0"/>
              <a:t> </a:t>
            </a:r>
            <a:r>
              <a:rPr lang="en-US" sz="2000" dirty="0" err="1" smtClean="0"/>
              <a:t>defacto</a:t>
            </a:r>
            <a:r>
              <a:rPr lang="en-US" sz="2000" dirty="0" smtClean="0"/>
              <a:t> standard, known as the </a:t>
            </a:r>
            <a:r>
              <a:rPr lang="en-US" sz="2000" b="1" dirty="0" smtClean="0"/>
              <a:t>Belief-Desire-Intention (BDI) </a:t>
            </a:r>
            <a:r>
              <a:rPr lang="en-US" sz="2000" dirty="0" smtClean="0"/>
              <a:t>architecture, has emerged:</a:t>
            </a:r>
          </a:p>
          <a:p>
            <a:pPr lvl="1"/>
            <a:r>
              <a:rPr lang="en-US" sz="1800" b="1" dirty="0" smtClean="0"/>
              <a:t>Beliefs</a:t>
            </a:r>
            <a:r>
              <a:rPr lang="en-US" sz="1800" dirty="0" smtClean="0"/>
              <a:t>: the current state of the environment</a:t>
            </a:r>
          </a:p>
          <a:p>
            <a:pPr lvl="1"/>
            <a:r>
              <a:rPr lang="en-US" sz="1800" b="1" dirty="0" smtClean="0"/>
              <a:t>Desires</a:t>
            </a:r>
            <a:r>
              <a:rPr lang="en-US" sz="1800" dirty="0" smtClean="0"/>
              <a:t>: the agent ideal future state of the environment</a:t>
            </a:r>
          </a:p>
          <a:p>
            <a:pPr lvl="1"/>
            <a:r>
              <a:rPr lang="en-US" sz="1800" b="1" dirty="0" smtClean="0"/>
              <a:t>Intentions</a:t>
            </a:r>
            <a:r>
              <a:rPr lang="en-US" sz="1800" dirty="0" smtClean="0"/>
              <a:t>: subset of the desires that the agent commits to</a:t>
            </a:r>
          </a:p>
          <a:p>
            <a:endParaRPr lang="en-US" sz="2000" dirty="0" smtClean="0"/>
          </a:p>
          <a:p>
            <a:r>
              <a:rPr lang="en-GB" altLang="en-US" sz="2000" dirty="0" smtClean="0"/>
              <a:t>Informally, BDI theories attempt to capture the transition between states.</a:t>
            </a:r>
          </a:p>
          <a:p>
            <a:pPr lvl="1"/>
            <a:r>
              <a:rPr lang="en-GB" altLang="en-US" sz="1800" dirty="0" smtClean="0"/>
              <a:t>Desires drive the agents activities and are satisfied when the agent believes that it has achieved them.</a:t>
            </a:r>
          </a:p>
          <a:p>
            <a:pPr lvl="1"/>
            <a:r>
              <a:rPr lang="en-GB" altLang="en-US" sz="1800" dirty="0" smtClean="0"/>
              <a:t>Agents are resource bounded, desires may be incompatible.</a:t>
            </a:r>
          </a:p>
          <a:p>
            <a:pPr lvl="1"/>
            <a:r>
              <a:rPr lang="en-GB" altLang="en-US" sz="1800" dirty="0" smtClean="0"/>
              <a:t>Intentions represent the trade off that the agent makes in terms of the subset of its desires that it commits to achieving. </a:t>
            </a:r>
            <a:endParaRPr lang="en-GB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0874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BDI Agent Control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657600"/>
            <a:ext cx="7467600" cy="2816352"/>
          </a:xfrm>
        </p:spPr>
        <p:txBody>
          <a:bodyPr>
            <a:normAutofit/>
          </a:bodyPr>
          <a:lstStyle/>
          <a:p>
            <a:r>
              <a:rPr lang="en-GB" sz="2000" dirty="0" smtClean="0"/>
              <a:t>BDI Agents typically implement the above algorithm:</a:t>
            </a:r>
          </a:p>
          <a:p>
            <a:pPr lvl="1"/>
            <a:r>
              <a:rPr lang="en-GB" sz="1800" b="1" dirty="0" smtClean="0"/>
              <a:t>Perceive</a:t>
            </a:r>
            <a:r>
              <a:rPr lang="en-GB" sz="1800" dirty="0" smtClean="0"/>
              <a:t>: Gather sensor data and update beliefs</a:t>
            </a:r>
          </a:p>
          <a:p>
            <a:pPr lvl="1"/>
            <a:r>
              <a:rPr lang="en-GB" sz="1800" b="1" dirty="0" smtClean="0"/>
              <a:t>Deliberate</a:t>
            </a:r>
            <a:r>
              <a:rPr lang="en-GB" sz="1800" dirty="0" smtClean="0"/>
              <a:t>: Update Desires &amp; Intentions based on modified beliefs</a:t>
            </a:r>
          </a:p>
          <a:p>
            <a:pPr lvl="1"/>
            <a:r>
              <a:rPr lang="en-GB" sz="1800" b="1" dirty="0" smtClean="0"/>
              <a:t>Act</a:t>
            </a:r>
            <a:r>
              <a:rPr lang="en-GB" sz="1800" dirty="0" smtClean="0"/>
              <a:t>: Perform 1 or more actions based on the current intentions of the agent.</a:t>
            </a:r>
          </a:p>
          <a:p>
            <a:pPr lvl="6"/>
            <a:endParaRPr lang="en-GB" sz="1000" dirty="0" smtClean="0"/>
          </a:p>
          <a:p>
            <a:r>
              <a:rPr lang="en-GB" sz="2000" dirty="0" smtClean="0"/>
              <a:t>This loop is executed continuously for the lifetime of the agent</a:t>
            </a:r>
            <a:endParaRPr lang="en-GB" sz="2000" dirty="0"/>
          </a:p>
        </p:txBody>
      </p:sp>
      <p:sp>
        <p:nvSpPr>
          <p:cNvPr id="4" name="Rectangle 3"/>
          <p:cNvSpPr/>
          <p:nvPr/>
        </p:nvSpPr>
        <p:spPr>
          <a:xfrm>
            <a:off x="1905000" y="26670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Perceive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886200" y="26670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Deliberate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888736" y="26670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</a:t>
            </a:r>
            <a:endParaRPr lang="en-GB" dirty="0"/>
          </a:p>
        </p:txBody>
      </p:sp>
      <p:cxnSp>
        <p:nvCxnSpPr>
          <p:cNvPr id="8" name="Straight Arrow Connector 7"/>
          <p:cNvCxnSpPr>
            <a:stCxn id="18" idx="3"/>
            <a:endCxn id="4" idx="1"/>
          </p:cNvCxnSpPr>
          <p:nvPr/>
        </p:nvCxnSpPr>
        <p:spPr>
          <a:xfrm>
            <a:off x="1600200" y="289560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>
            <a:off x="3429000" y="28956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>
            <a:off x="5410200" y="2895600"/>
            <a:ext cx="478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2"/>
            <a:endCxn id="4" idx="2"/>
          </p:cNvCxnSpPr>
          <p:nvPr/>
        </p:nvCxnSpPr>
        <p:spPr>
          <a:xfrm rot="5400000">
            <a:off x="4658868" y="1132332"/>
            <a:ext cx="12700" cy="398373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mond 17"/>
          <p:cNvSpPr/>
          <p:nvPr/>
        </p:nvSpPr>
        <p:spPr>
          <a:xfrm>
            <a:off x="457200" y="2514600"/>
            <a:ext cx="1143000" cy="7620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Start</a:t>
            </a:r>
            <a:endParaRPr lang="en-GB" sz="1200" dirty="0"/>
          </a:p>
        </p:txBody>
      </p:sp>
      <p:sp>
        <p:nvSpPr>
          <p:cNvPr id="21" name="Down Arrow 20"/>
          <p:cNvSpPr/>
          <p:nvPr/>
        </p:nvSpPr>
        <p:spPr>
          <a:xfrm>
            <a:off x="2209800" y="2057400"/>
            <a:ext cx="914400" cy="609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1905000" y="160020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Sensor Input</a:t>
            </a:r>
            <a:endParaRPr lang="en-GB" dirty="0"/>
          </a:p>
        </p:txBody>
      </p:sp>
      <p:sp>
        <p:nvSpPr>
          <p:cNvPr id="23" name="Down Arrow 22"/>
          <p:cNvSpPr/>
          <p:nvPr/>
        </p:nvSpPr>
        <p:spPr>
          <a:xfrm flipV="1">
            <a:off x="6172200" y="2057400"/>
            <a:ext cx="914400" cy="609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675844" y="1600200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Actuator Output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988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Speech Act Theory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b="1" dirty="0" smtClean="0"/>
              <a:t>John Austin</a:t>
            </a:r>
            <a:r>
              <a:rPr lang="en-IE" dirty="0" smtClean="0"/>
              <a:t>: some utterances are like physical actions…</a:t>
            </a:r>
          </a:p>
          <a:p>
            <a:pPr lvl="1"/>
            <a:r>
              <a:rPr lang="en-IE" dirty="0" smtClean="0"/>
              <a:t>“I now pronounce you man and wife”</a:t>
            </a:r>
          </a:p>
          <a:p>
            <a:endParaRPr lang="en-IE" dirty="0" smtClean="0"/>
          </a:p>
          <a:p>
            <a:r>
              <a:rPr lang="en-IE" dirty="0" smtClean="0"/>
              <a:t>What you “say” can be separated from its “intent” and “effect”:</a:t>
            </a:r>
          </a:p>
          <a:p>
            <a:pPr lvl="1"/>
            <a:r>
              <a:rPr lang="en-IE" dirty="0" err="1" smtClean="0"/>
              <a:t>Locutionary</a:t>
            </a:r>
            <a:r>
              <a:rPr lang="en-IE" dirty="0" smtClean="0"/>
              <a:t> Act: the physical speaking of the word</a:t>
            </a:r>
          </a:p>
          <a:p>
            <a:pPr lvl="1"/>
            <a:r>
              <a:rPr lang="en-IE" dirty="0" smtClean="0"/>
              <a:t>Illocutionary Act: the action you are performing (the intent)</a:t>
            </a:r>
          </a:p>
          <a:p>
            <a:pPr lvl="1"/>
            <a:r>
              <a:rPr lang="en-IE" dirty="0" err="1" smtClean="0"/>
              <a:t>Perlocutionary</a:t>
            </a:r>
            <a:r>
              <a:rPr lang="en-IE" dirty="0" smtClean="0"/>
              <a:t> Act: the effect of the act</a:t>
            </a:r>
          </a:p>
          <a:p>
            <a:endParaRPr lang="en-IE" b="1" dirty="0" smtClean="0"/>
          </a:p>
          <a:p>
            <a:r>
              <a:rPr lang="en-IE" b="1" dirty="0" smtClean="0"/>
              <a:t>John Searle</a:t>
            </a:r>
            <a:r>
              <a:rPr lang="en-IE" dirty="0" smtClean="0"/>
              <a:t>: studied and classified Illocutionary Acts</a:t>
            </a:r>
          </a:p>
          <a:p>
            <a:pPr lvl="1"/>
            <a:r>
              <a:rPr lang="en-IE" dirty="0" smtClean="0"/>
              <a:t>Decompose illocutionary act to a performative (type) + content</a:t>
            </a:r>
          </a:p>
          <a:p>
            <a:pPr lvl="1"/>
            <a:r>
              <a:rPr lang="en-IE" dirty="0" smtClean="0"/>
              <a:t>Identified 5 categories of performative: representatives, directives, </a:t>
            </a:r>
            <a:r>
              <a:rPr lang="en-IE" dirty="0" err="1" smtClean="0"/>
              <a:t>commissives</a:t>
            </a:r>
            <a:r>
              <a:rPr lang="en-IE" dirty="0" smtClean="0"/>
              <a:t>, </a:t>
            </a:r>
            <a:r>
              <a:rPr lang="en-IE" dirty="0" err="1" smtClean="0"/>
              <a:t>expressives</a:t>
            </a:r>
            <a:r>
              <a:rPr lang="en-IE" dirty="0" smtClean="0"/>
              <a:t> and declaratives.</a:t>
            </a:r>
          </a:p>
          <a:p>
            <a:pPr lvl="2"/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37957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Speech Act Theory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05041817"/>
              </p:ext>
            </p:extLst>
          </p:nvPr>
        </p:nvGraphicFramePr>
        <p:xfrm>
          <a:off x="457200" y="1915160"/>
          <a:ext cx="74676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Speech Act</a:t>
                      </a:r>
                      <a:r>
                        <a:rPr lang="en-GB" baseline="0" dirty="0" smtClean="0"/>
                        <a:t>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Description</a:t>
                      </a:r>
                      <a:r>
                        <a:rPr lang="en-GB" baseline="0" dirty="0" smtClean="0"/>
                        <a:t> and Example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Representatives /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Assertives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Informing</a:t>
                      </a:r>
                      <a:br>
                        <a:rPr lang="en-GB" dirty="0" smtClean="0"/>
                      </a:br>
                      <a:r>
                        <a:rPr lang="en-GB" i="1" dirty="0" smtClean="0"/>
                        <a:t>e.g.</a:t>
                      </a:r>
                      <a:r>
                        <a:rPr lang="en-GB" i="1" baseline="0" dirty="0" smtClean="0"/>
                        <a:t> “it is raining”</a:t>
                      </a:r>
                      <a:endParaRPr lang="en-GB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Directives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Speaker tries to make the hearer do something</a:t>
                      </a:r>
                      <a:br>
                        <a:rPr lang="en-GB" dirty="0" smtClean="0"/>
                      </a:br>
                      <a:r>
                        <a:rPr lang="en-GB" i="1" dirty="0" smtClean="0"/>
                        <a:t>e.g. “please close the window”</a:t>
                      </a:r>
                      <a:endParaRPr lang="en-GB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Commisives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Commits the speaker to a future action</a:t>
                      </a:r>
                      <a:br>
                        <a:rPr lang="en-GB" dirty="0" smtClean="0"/>
                      </a:br>
                      <a:r>
                        <a:rPr lang="en-GB" i="1" dirty="0" smtClean="0"/>
                        <a:t>e.g. “I will close the window”</a:t>
                      </a:r>
                      <a:endParaRPr lang="en-GB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Expressives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Speaker expresses</a:t>
                      </a:r>
                      <a:r>
                        <a:rPr lang="en-GB" baseline="0" dirty="0" smtClean="0"/>
                        <a:t> a mental state</a:t>
                      </a:r>
                      <a:br>
                        <a:rPr lang="en-GB" baseline="0" dirty="0" smtClean="0"/>
                      </a:br>
                      <a:r>
                        <a:rPr lang="en-GB" i="1" baseline="0" dirty="0" smtClean="0"/>
                        <a:t>e.g. “excuse me”, “congratulations”</a:t>
                      </a:r>
                      <a:endParaRPr lang="en-GB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Declaratives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Effect some change</a:t>
                      </a:r>
                      <a:br>
                        <a:rPr lang="en-GB" dirty="0" smtClean="0"/>
                      </a:br>
                      <a:r>
                        <a:rPr lang="en-GB" i="1" dirty="0" smtClean="0"/>
                        <a:t>e.g.</a:t>
                      </a:r>
                      <a:r>
                        <a:rPr lang="en-GB" i="1" baseline="0" dirty="0" smtClean="0"/>
                        <a:t> “I name this room the ‘Rem Collier Room’”</a:t>
                      </a:r>
                      <a:endParaRPr lang="en-GB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50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8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 smtClean="0"/>
              <a:t>Searle’s Theory</a:t>
            </a:r>
            <a:endParaRPr lang="en-GB" altLang="en-US" smtClean="0"/>
          </a:p>
        </p:txBody>
      </p:sp>
      <p:sp>
        <p:nvSpPr>
          <p:cNvPr id="21529" name="Rectangle 2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altLang="en-US" sz="2000" dirty="0" smtClean="0"/>
              <a:t>He then determined that speech acts can be decomposed in to 2 core components:</a:t>
            </a:r>
          </a:p>
          <a:p>
            <a:pPr lvl="1"/>
            <a:r>
              <a:rPr lang="nb-NO" altLang="en-US" sz="1800" dirty="0" smtClean="0"/>
              <a:t>A </a:t>
            </a:r>
            <a:r>
              <a:rPr lang="nb-NO" altLang="en-US" sz="1800" i="1" dirty="0" smtClean="0"/>
              <a:t>performative verb</a:t>
            </a:r>
          </a:p>
          <a:p>
            <a:pPr lvl="2"/>
            <a:r>
              <a:rPr lang="nb-NO" altLang="en-US" sz="1600" dirty="0" smtClean="0"/>
              <a:t>e.g. Request, inform</a:t>
            </a:r>
          </a:p>
          <a:p>
            <a:pPr lvl="1"/>
            <a:r>
              <a:rPr lang="nb-NO" altLang="en-US" sz="1800" i="1" dirty="0" smtClean="0"/>
              <a:t>Propositional content</a:t>
            </a:r>
          </a:p>
          <a:p>
            <a:pPr lvl="2"/>
            <a:r>
              <a:rPr lang="nb-NO" altLang="en-US" sz="1600" dirty="0" smtClean="0"/>
              <a:t>e.g. ”the window is closed”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293905"/>
              </p:ext>
            </p:extLst>
          </p:nvPr>
        </p:nvGraphicFramePr>
        <p:xfrm>
          <a:off x="609599" y="3886200"/>
          <a:ext cx="7239001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828800"/>
                <a:gridCol w="1905000"/>
                <a:gridCol w="1905001"/>
              </a:tblGrid>
              <a:tr h="635000">
                <a:tc>
                  <a:txBody>
                    <a:bodyPr/>
                    <a:lstStyle/>
                    <a:p>
                      <a:r>
                        <a:rPr lang="en-GB" dirty="0" smtClean="0"/>
                        <a:t>Speech</a:t>
                      </a:r>
                      <a:r>
                        <a:rPr lang="en-GB" baseline="0" dirty="0" smtClean="0"/>
                        <a:t> Act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Please close the door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The door is closed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Is the door closed?</a:t>
                      </a:r>
                      <a:endParaRPr lang="en-GB" sz="1600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GB" dirty="0" smtClean="0"/>
                        <a:t>Performative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request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inform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inquire</a:t>
                      </a:r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GB" dirty="0" smtClean="0"/>
                        <a:t>Content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the door is closed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the door is closed</a:t>
                      </a:r>
                    </a:p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the door is closed</a:t>
                      </a:r>
                    </a:p>
                    <a:p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83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Applying Speech Act Theory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In software, Speech Act Theory can be modelled as follows:</a:t>
            </a:r>
          </a:p>
          <a:p>
            <a:pPr lvl="1"/>
            <a:r>
              <a:rPr lang="en-GB" sz="1800" dirty="0" err="1" smtClean="0"/>
              <a:t>Locutionary</a:t>
            </a:r>
            <a:r>
              <a:rPr lang="en-GB" sz="1800" dirty="0" smtClean="0"/>
              <a:t> Act: The act of sending a message</a:t>
            </a:r>
          </a:p>
          <a:p>
            <a:pPr lvl="1"/>
            <a:r>
              <a:rPr lang="en-GB" sz="1800" dirty="0" smtClean="0"/>
              <a:t>Illocutionary Act: The contents of the message</a:t>
            </a:r>
          </a:p>
          <a:p>
            <a:pPr lvl="1"/>
            <a:r>
              <a:rPr lang="en-GB" sz="1800" dirty="0" err="1" smtClean="0"/>
              <a:t>Perlocutionary</a:t>
            </a:r>
            <a:r>
              <a:rPr lang="en-GB" sz="1800" dirty="0" smtClean="0"/>
              <a:t> Act: The effect of the message</a:t>
            </a:r>
          </a:p>
          <a:p>
            <a:pPr lvl="1"/>
            <a:endParaRPr lang="en-GB" sz="1800" dirty="0" smtClean="0"/>
          </a:p>
          <a:p>
            <a:r>
              <a:rPr lang="en-GB" sz="2000" dirty="0" smtClean="0"/>
              <a:t>Agent Communication Languages (ACLs):</a:t>
            </a:r>
          </a:p>
          <a:p>
            <a:pPr lvl="1"/>
            <a:r>
              <a:rPr lang="en-GB" sz="1800" dirty="0" smtClean="0"/>
              <a:t>A format for representing the contents of a message.</a:t>
            </a:r>
          </a:p>
          <a:p>
            <a:pPr lvl="1"/>
            <a:r>
              <a:rPr lang="en-GB" sz="1800" dirty="0" smtClean="0"/>
              <a:t>In theory, it consists of: </a:t>
            </a:r>
            <a:r>
              <a:rPr lang="en-GB" sz="1800" i="1" dirty="0" smtClean="0"/>
              <a:t>performative + content</a:t>
            </a:r>
          </a:p>
          <a:p>
            <a:pPr lvl="1"/>
            <a:r>
              <a:rPr lang="en-GB" sz="1800" dirty="0" smtClean="0"/>
              <a:t>In practice, much more is required as agents lack the contextual information inherent in human communication.</a:t>
            </a:r>
          </a:p>
          <a:p>
            <a:pPr lvl="1"/>
            <a:endParaRPr lang="en-GB" sz="1800" dirty="0" smtClean="0"/>
          </a:p>
          <a:p>
            <a:r>
              <a:rPr lang="en-GB" sz="2000" dirty="0" smtClean="0"/>
              <a:t>ACLs define a set of valid performatives and an associated meaning (semantics) for them.</a:t>
            </a:r>
          </a:p>
          <a:p>
            <a:pPr lvl="1"/>
            <a:r>
              <a:rPr lang="en-GB" sz="1800" dirty="0" smtClean="0"/>
              <a:t>Semantics typically define how messages affect mental state</a:t>
            </a:r>
          </a:p>
        </p:txBody>
      </p:sp>
    </p:spTree>
    <p:extLst>
      <p:ext uri="{BB962C8B-B14F-4D97-AF65-F5344CB8AC3E}">
        <p14:creationId xmlns:p14="http://schemas.microsoft.com/office/powerpoint/2010/main" val="204619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Assessment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b="1" dirty="0" smtClean="0"/>
              <a:t>End of Semester Exam:				50%</a:t>
            </a:r>
          </a:p>
          <a:p>
            <a:pPr lvl="1"/>
            <a:r>
              <a:rPr lang="en-GB" sz="1800" dirty="0" smtClean="0"/>
              <a:t>1 general compulsory question		50%</a:t>
            </a:r>
          </a:p>
          <a:p>
            <a:pPr lvl="1"/>
            <a:r>
              <a:rPr lang="en-GB" sz="1800" dirty="0" smtClean="0"/>
              <a:t>Choose 2 from 4 optional questions		25% each</a:t>
            </a:r>
          </a:p>
          <a:p>
            <a:pPr lvl="1"/>
            <a:endParaRPr lang="en-GB" sz="1700" dirty="0"/>
          </a:p>
          <a:p>
            <a:r>
              <a:rPr lang="en-GB" sz="2000" b="1" dirty="0" smtClean="0"/>
              <a:t>Individual Software Development Project	50%</a:t>
            </a:r>
          </a:p>
          <a:p>
            <a:pPr lvl="1"/>
            <a:r>
              <a:rPr lang="en-GB" sz="1800" dirty="0" smtClean="0"/>
              <a:t>Will involve analysis, design and implementation of a system in an area of your choice.</a:t>
            </a:r>
          </a:p>
          <a:p>
            <a:pPr lvl="1"/>
            <a:r>
              <a:rPr lang="en-GB" sz="1800" dirty="0" smtClean="0"/>
              <a:t>You will be required to submit:</a:t>
            </a:r>
          </a:p>
          <a:p>
            <a:pPr lvl="2"/>
            <a:r>
              <a:rPr lang="en-GB" sz="1600" dirty="0" smtClean="0"/>
              <a:t>A completed program in an AOP language</a:t>
            </a:r>
          </a:p>
          <a:p>
            <a:pPr lvl="2"/>
            <a:r>
              <a:rPr lang="en-GB" sz="1600" dirty="0" smtClean="0"/>
              <a:t>A report providing an overview of what you did.</a:t>
            </a:r>
          </a:p>
          <a:p>
            <a:pPr lvl="2"/>
            <a:r>
              <a:rPr lang="en-GB" sz="1600" dirty="0" smtClean="0"/>
              <a:t>A completed set of analysis &amp; design documents.</a:t>
            </a:r>
          </a:p>
          <a:p>
            <a:pPr lvl="2"/>
            <a:endParaRPr lang="en-GB" sz="1500" dirty="0" smtClean="0"/>
          </a:p>
          <a:p>
            <a:pPr lvl="1"/>
            <a:r>
              <a:rPr lang="en-GB" sz="1800" i="1" dirty="0" smtClean="0"/>
              <a:t>Experience in programming and methodologies will be built up informally during the week through example problems. This will </a:t>
            </a:r>
            <a:r>
              <a:rPr lang="en-GB" sz="1800" i="1" u="sng" dirty="0" smtClean="0"/>
              <a:t>not be assessed</a:t>
            </a:r>
            <a:r>
              <a:rPr lang="en-GB" sz="1800" i="1" dirty="0" smtClean="0"/>
              <a:t>.</a:t>
            </a:r>
            <a:endParaRPr lang="en-GB" sz="1800" i="1" dirty="0"/>
          </a:p>
        </p:txBody>
      </p:sp>
    </p:spTree>
    <p:extLst>
      <p:ext uri="{BB962C8B-B14F-4D97-AF65-F5344CB8AC3E}">
        <p14:creationId xmlns:p14="http://schemas.microsoft.com/office/powerpoint/2010/main" val="525137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Applying Speech Act Theory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Two main ACLs to date:</a:t>
            </a:r>
          </a:p>
          <a:p>
            <a:pPr lvl="1"/>
            <a:r>
              <a:rPr lang="en-GB" dirty="0" smtClean="0"/>
              <a:t>1994 - Knowledge Query and Manipulation Language (KQML)</a:t>
            </a:r>
          </a:p>
          <a:p>
            <a:pPr lvl="1"/>
            <a:r>
              <a:rPr lang="en-GB" dirty="0" smtClean="0"/>
              <a:t>2000 - Foundation for Intelligent Physical Agents (FIPA) ACL</a:t>
            </a:r>
          </a:p>
          <a:p>
            <a:pPr lvl="1"/>
            <a:endParaRPr lang="en-GB" dirty="0"/>
          </a:p>
          <a:p>
            <a:r>
              <a:rPr lang="en-GB" dirty="0" smtClean="0"/>
              <a:t>KQML developed for expert system interaction</a:t>
            </a:r>
          </a:p>
          <a:p>
            <a:pPr lvl="1"/>
            <a:r>
              <a:rPr lang="en-GB" dirty="0" smtClean="0"/>
              <a:t>Many flavours, generally compatible in theory but not in practice (both semantically and transport).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FIPA ACL is part of the wider FIPA standards</a:t>
            </a:r>
          </a:p>
          <a:p>
            <a:pPr lvl="1"/>
            <a:r>
              <a:rPr lang="en-GB" dirty="0" smtClean="0"/>
              <a:t>Everything was (over) specified.</a:t>
            </a:r>
          </a:p>
          <a:p>
            <a:pPr lvl="1"/>
            <a:r>
              <a:rPr lang="en-GB" dirty="0" smtClean="0"/>
              <a:t>Compatible at the syntactic and transport layers, but still semantic issues.</a:t>
            </a:r>
          </a:p>
          <a:p>
            <a:pPr lvl="2"/>
            <a:endParaRPr lang="en-GB" dirty="0"/>
          </a:p>
          <a:p>
            <a:r>
              <a:rPr lang="en-GB" dirty="0" smtClean="0"/>
              <a:t>Both specify standard interaction patterns (protocols)</a:t>
            </a:r>
          </a:p>
          <a:p>
            <a:pPr lvl="1"/>
            <a:r>
              <a:rPr lang="en-GB" dirty="0" smtClean="0"/>
              <a:t>Broker, Recruiter, Subscriber, …</a:t>
            </a:r>
          </a:p>
        </p:txBody>
      </p:sp>
    </p:spTree>
    <p:extLst>
      <p:ext uri="{BB962C8B-B14F-4D97-AF65-F5344CB8AC3E}">
        <p14:creationId xmlns:p14="http://schemas.microsoft.com/office/powerpoint/2010/main" val="232452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400800" cy="2053590"/>
          </a:xfrm>
        </p:spPr>
        <p:txBody>
          <a:bodyPr/>
          <a:lstStyle/>
          <a:p>
            <a:r>
              <a:rPr lang="en-GB" dirty="0" smtClean="0"/>
              <a:t>Agent-Oriented </a:t>
            </a:r>
            <a:r>
              <a:rPr lang="en-GB" dirty="0" smtClean="0"/>
              <a:t>programming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“Programming in the Intentional Stance”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337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Agent-Oriented Programming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49738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200" dirty="0" smtClean="0"/>
              <a:t>Introduced in 1993 by </a:t>
            </a:r>
            <a:r>
              <a:rPr lang="en-US" altLang="en-US" sz="2200" dirty="0" err="1" smtClean="0"/>
              <a:t>Yoav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Shoham</a:t>
            </a:r>
            <a:r>
              <a:rPr lang="en-US" altLang="en-US" sz="2200" dirty="0" smtClean="0"/>
              <a:t> (Stanford).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				OOP			AOP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 smtClean="0"/>
              <a:t>Basic Unit		Object			Agent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 smtClean="0"/>
              <a:t>Parameters describing 	unconstrained		beliefs, commitments,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 smtClean="0"/>
              <a:t>state of basic unit					capabilities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 smtClean="0"/>
              <a:t>Process of Computation	message passing and	message passing 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 smtClean="0"/>
              <a:t>				response methods		response methods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 smtClean="0"/>
              <a:t>Types of Message		unconstrained		inform, request, offer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 smtClean="0"/>
              <a:t>Constrains on Methods	none			honesty, consistency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533400" y="2667000"/>
            <a:ext cx="79248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64488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Non-Exhaustive List of APLs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/>
              <a:t>1993		Agent-0</a:t>
            </a:r>
          </a:p>
          <a:p>
            <a:pPr marL="0" indent="0">
              <a:buNone/>
            </a:pPr>
            <a:r>
              <a:rPr lang="en-GB" sz="2000" dirty="0" smtClean="0"/>
              <a:t>1995		PLACA / </a:t>
            </a:r>
            <a:r>
              <a:rPr lang="en-GB" sz="2000" dirty="0" err="1" smtClean="0"/>
              <a:t>AgentSpeak</a:t>
            </a:r>
            <a:r>
              <a:rPr lang="en-GB" sz="2000" dirty="0" smtClean="0"/>
              <a:t>(L)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1998		JACK / 3APL</a:t>
            </a:r>
          </a:p>
          <a:p>
            <a:pPr marL="0" indent="0">
              <a:buNone/>
            </a:pPr>
            <a:r>
              <a:rPr lang="en-GB" sz="2000" dirty="0" smtClean="0"/>
              <a:t>2002		GOAL / AF-APL</a:t>
            </a:r>
          </a:p>
          <a:p>
            <a:pPr marL="0" indent="0">
              <a:buNone/>
            </a:pPr>
            <a:r>
              <a:rPr lang="en-GB" sz="2000" dirty="0" smtClean="0"/>
              <a:t>2004		Jason</a:t>
            </a:r>
          </a:p>
          <a:p>
            <a:pPr marL="0" indent="0">
              <a:buNone/>
            </a:pPr>
            <a:r>
              <a:rPr lang="en-GB" sz="2000" dirty="0" smtClean="0"/>
              <a:t>2008		2APL</a:t>
            </a:r>
          </a:p>
          <a:p>
            <a:pPr marL="0" indent="0">
              <a:buNone/>
            </a:pPr>
            <a:r>
              <a:rPr lang="en-GB" sz="2000" dirty="0" smtClean="0"/>
              <a:t>2010		AF-</a:t>
            </a:r>
            <a:r>
              <a:rPr lang="en-GB" sz="2000" dirty="0" err="1" smtClean="0"/>
              <a:t>AgentSpeak</a:t>
            </a:r>
            <a:endParaRPr lang="en-GB" sz="2000" dirty="0" smtClean="0"/>
          </a:p>
          <a:p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2011		</a:t>
            </a:r>
            <a:r>
              <a:rPr lang="en-GB" sz="2000" dirty="0" err="1" smtClean="0"/>
              <a:t>simpAL</a:t>
            </a: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2012		ASTRA</a:t>
            </a:r>
          </a:p>
          <a:p>
            <a:pPr marL="0" indent="0">
              <a:buNone/>
            </a:pPr>
            <a:r>
              <a:rPr lang="en-GB" sz="2000" dirty="0" smtClean="0"/>
              <a:t>2014		Blueprint</a:t>
            </a:r>
          </a:p>
        </p:txBody>
      </p:sp>
    </p:spTree>
    <p:extLst>
      <p:ext uri="{BB962C8B-B14F-4D97-AF65-F5344CB8AC3E}">
        <p14:creationId xmlns:p14="http://schemas.microsoft.com/office/powerpoint/2010/main" val="62157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AgentSpeak(L)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Devised by Anund Rao in 1995:</a:t>
            </a:r>
          </a:p>
          <a:p>
            <a:pPr lvl="1"/>
            <a:r>
              <a:rPr lang="en-US" sz="1700" dirty="0" smtClean="0"/>
              <a:t>A design for an AOP language – not an implementation</a:t>
            </a:r>
          </a:p>
          <a:p>
            <a:pPr lvl="1"/>
            <a:r>
              <a:rPr lang="en-US" sz="1800" dirty="0" smtClean="0"/>
              <a:t>Attempts to bridge the gap between theory and practice</a:t>
            </a:r>
          </a:p>
          <a:p>
            <a:pPr lvl="1"/>
            <a:r>
              <a:rPr lang="en-US" sz="1800" dirty="0" smtClean="0"/>
              <a:t>One-to-one correspondence between model theory, proof theory and abstract interpreter. </a:t>
            </a:r>
          </a:p>
          <a:p>
            <a:pPr lvl="1"/>
            <a:r>
              <a:rPr lang="en-US" sz="1800" dirty="0" smtClean="0"/>
              <a:t>Based on a restricted first-order language with beliefs, goals, events and actions.</a:t>
            </a:r>
          </a:p>
          <a:p>
            <a:pPr lvl="2"/>
            <a:endParaRPr lang="en-US" sz="1600" dirty="0" smtClean="0"/>
          </a:p>
          <a:p>
            <a:r>
              <a:rPr lang="en-US" sz="2000" dirty="0" smtClean="0"/>
              <a:t>Implementations:</a:t>
            </a:r>
          </a:p>
          <a:p>
            <a:pPr lvl="1"/>
            <a:r>
              <a:rPr lang="en-US" sz="1800" dirty="0" smtClean="0"/>
              <a:t>Jason (2004 – Bordini)</a:t>
            </a:r>
          </a:p>
          <a:p>
            <a:pPr lvl="1"/>
            <a:r>
              <a:rPr lang="en-US" sz="1800" dirty="0" smtClean="0"/>
              <a:t>AF-AgentSpeak (2010 – Collier)</a:t>
            </a:r>
          </a:p>
          <a:p>
            <a:pPr lvl="1"/>
            <a:r>
              <a:rPr lang="en-US" sz="1800" dirty="0" smtClean="0"/>
              <a:t>ASTRA (2012 – Collier)</a:t>
            </a:r>
          </a:p>
        </p:txBody>
      </p:sp>
    </p:spTree>
    <p:extLst>
      <p:ext uri="{BB962C8B-B14F-4D97-AF65-F5344CB8AC3E}">
        <p14:creationId xmlns:p14="http://schemas.microsoft.com/office/powerpoint/2010/main" val="397134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AgentSpeak(L): The BDI Model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en-IE" sz="2000" dirty="0" smtClean="0"/>
          </a:p>
          <a:p>
            <a:endParaRPr lang="en-IE" sz="2000" dirty="0" smtClean="0"/>
          </a:p>
          <a:p>
            <a:endParaRPr lang="en-IE" sz="2000" dirty="0" smtClean="0"/>
          </a:p>
          <a:p>
            <a:endParaRPr lang="en-IE" sz="2000" dirty="0" smtClean="0"/>
          </a:p>
          <a:p>
            <a:endParaRPr lang="en-IE" sz="2000" dirty="0" smtClean="0"/>
          </a:p>
          <a:p>
            <a:endParaRPr lang="en-IE" sz="2000" dirty="0" smtClean="0"/>
          </a:p>
          <a:p>
            <a:endParaRPr lang="en-IE" sz="2000" dirty="0" smtClean="0"/>
          </a:p>
          <a:p>
            <a:r>
              <a:rPr lang="en-IE" sz="2200" dirty="0" smtClean="0"/>
              <a:t>Dynamics:</a:t>
            </a:r>
          </a:p>
          <a:p>
            <a:pPr lvl="1"/>
            <a:r>
              <a:rPr lang="en-IE" sz="1900" b="1" dirty="0" smtClean="0"/>
              <a:t>Goal Generation</a:t>
            </a:r>
            <a:r>
              <a:rPr lang="en-IE" sz="1900" dirty="0" smtClean="0"/>
              <a:t>: In response to changes to the environment and through sub-goals</a:t>
            </a:r>
          </a:p>
          <a:p>
            <a:pPr lvl="1"/>
            <a:r>
              <a:rPr lang="en-IE" sz="1900" b="1" dirty="0" smtClean="0"/>
              <a:t>Goal Selection</a:t>
            </a:r>
            <a:r>
              <a:rPr lang="en-IE" sz="1900" dirty="0" smtClean="0"/>
              <a:t>: One goal per iteration with default ordering based on order of generation</a:t>
            </a:r>
          </a:p>
          <a:p>
            <a:pPr lvl="1"/>
            <a:r>
              <a:rPr lang="en-IE" sz="1900" b="1" dirty="0" smtClean="0"/>
              <a:t>Intention Achievement</a:t>
            </a:r>
            <a:r>
              <a:rPr lang="en-IE" sz="1900" dirty="0" smtClean="0"/>
              <a:t>: Match goals to plans (with a context) that are executed in response to the goal</a:t>
            </a:r>
          </a:p>
          <a:p>
            <a:pPr lvl="1"/>
            <a:endParaRPr lang="en-IE" sz="1900" dirty="0" smtClean="0"/>
          </a:p>
          <a:p>
            <a:r>
              <a:rPr lang="en-IE" sz="2200" dirty="0" smtClean="0"/>
              <a:t>Key Idea:</a:t>
            </a:r>
          </a:p>
          <a:p>
            <a:pPr lvl="1"/>
            <a:r>
              <a:rPr lang="en-IE" sz="1900" dirty="0" smtClean="0"/>
              <a:t>Model dynamics in terms of </a:t>
            </a:r>
            <a:r>
              <a:rPr lang="en-IE" sz="1900" b="1" dirty="0" smtClean="0"/>
              <a:t>events</a:t>
            </a:r>
            <a:r>
              <a:rPr lang="en-IE" sz="1900" dirty="0" smtClean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1" y="1600200"/>
          <a:ext cx="7467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799"/>
                <a:gridCol w="5638801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Mental State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Interpretation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800" b="1" dirty="0" smtClean="0"/>
                        <a:t>Beliefs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smtClean="0"/>
                        <a:t>as is the norm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b="1" dirty="0" smtClean="0"/>
                        <a:t>Desires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smtClean="0"/>
                        <a:t>represented as goals (assumed to be mutually consistent)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b="1" dirty="0" smtClean="0"/>
                        <a:t>Intentions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dirty="0" smtClean="0"/>
                        <a:t>plans that have been adopted to achieve goals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78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AgentSpeak(L): Basic Notions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Beliefs:</a:t>
            </a:r>
          </a:p>
          <a:p>
            <a:pPr lvl="1"/>
            <a:r>
              <a:rPr lang="en-US" sz="1800" dirty="0" smtClean="0"/>
              <a:t>Constants (objects</a:t>
            </a:r>
            <a:r>
              <a:rPr lang="en-IE" sz="1800" dirty="0" smtClean="0"/>
              <a:t>/concepts</a:t>
            </a:r>
            <a:r>
              <a:rPr lang="en-US" sz="1800" dirty="0" smtClean="0"/>
              <a:t>) are represented as lower case strings</a:t>
            </a:r>
          </a:p>
          <a:p>
            <a:pPr lvl="2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man, ball, …</a:t>
            </a:r>
          </a:p>
          <a:p>
            <a:pPr lvl="1"/>
            <a:r>
              <a:rPr lang="en-US" sz="1800" dirty="0" smtClean="0"/>
              <a:t>Variables are represented as upper case strings</a:t>
            </a:r>
          </a:p>
          <a:p>
            <a:pPr lvl="2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X, Value, …</a:t>
            </a:r>
          </a:p>
          <a:p>
            <a:pPr lvl="1"/>
            <a:r>
              <a:rPr lang="en-US" sz="1800" dirty="0" smtClean="0"/>
              <a:t>Relationships/properties are represented as predicates:</a:t>
            </a:r>
          </a:p>
          <a:p>
            <a:pPr lvl="2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isa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man)</a:t>
            </a:r>
            <a:r>
              <a:rPr lang="en-US" sz="1600" dirty="0" smtClean="0"/>
              <a:t>: represents the fact that </a:t>
            </a:r>
            <a:r>
              <a:rPr lang="en-US" sz="1600" dirty="0" err="1" smtClean="0"/>
              <a:t>rem</a:t>
            </a:r>
            <a:r>
              <a:rPr lang="en-US" sz="1600" dirty="0" smtClean="0"/>
              <a:t> is a man.</a:t>
            </a:r>
          </a:p>
          <a:p>
            <a:pPr lvl="2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see(ball)</a:t>
            </a:r>
            <a:r>
              <a:rPr lang="en-US" sz="1600" dirty="0" smtClean="0"/>
              <a:t>: represents the fact that the ball can be seen.</a:t>
            </a:r>
          </a:p>
          <a:p>
            <a:pPr lvl="2"/>
            <a:endParaRPr lang="en-US" sz="1600" dirty="0" smtClean="0"/>
          </a:p>
          <a:p>
            <a:r>
              <a:rPr lang="en-US" sz="2000" dirty="0" smtClean="0"/>
              <a:t>Checking state = querying beliefs</a:t>
            </a:r>
          </a:p>
          <a:p>
            <a:pPr lvl="1"/>
            <a:r>
              <a:rPr lang="en-US" sz="1800" dirty="0" smtClean="0"/>
              <a:t>Like querying the fact base in Prolog.</a:t>
            </a:r>
          </a:p>
          <a:p>
            <a:pPr lvl="1"/>
            <a:r>
              <a:rPr lang="en-US" sz="1800" dirty="0" smtClean="0"/>
              <a:t>The query belief is compared against the beliefs of the agent.</a:t>
            </a:r>
          </a:p>
          <a:p>
            <a:pPr lvl="1"/>
            <a:r>
              <a:rPr lang="en-US" sz="1800" dirty="0" smtClean="0"/>
              <a:t>If a match exists, then the query is true, otherwise the query is false.</a:t>
            </a:r>
          </a:p>
        </p:txBody>
      </p:sp>
    </p:spTree>
    <p:extLst>
      <p:ext uri="{BB962C8B-B14F-4D97-AF65-F5344CB8AC3E}">
        <p14:creationId xmlns:p14="http://schemas.microsoft.com/office/powerpoint/2010/main" val="83340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AgentSpeak</a:t>
            </a:r>
            <a:r>
              <a:rPr lang="en-IE" dirty="0"/>
              <a:t>(L): Basic Notions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Example:</a:t>
            </a:r>
          </a:p>
          <a:p>
            <a:pPr lvl="1"/>
            <a:r>
              <a:rPr lang="en-GB" sz="2000" dirty="0" smtClean="0"/>
              <a:t>Beliefs:</a:t>
            </a:r>
          </a:p>
          <a:p>
            <a:pPr lvl="2"/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likes(rem, beer)</a:t>
            </a:r>
          </a:p>
          <a:p>
            <a:pPr lvl="2"/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has(rem, beer)</a:t>
            </a:r>
          </a:p>
          <a:p>
            <a:pPr lvl="2"/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is(rem, man)</a:t>
            </a:r>
          </a:p>
          <a:p>
            <a:pPr lvl="2"/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likes(rem, coffee)</a:t>
            </a:r>
          </a:p>
          <a:p>
            <a:pPr lvl="2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ates(rem, apples)</a:t>
            </a:r>
          </a:p>
          <a:p>
            <a:pPr lvl="2"/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is(rem, silly)</a:t>
            </a:r>
          </a:p>
          <a:p>
            <a:pPr marL="365760" lvl="1" indent="0">
              <a:buNone/>
            </a:pPr>
            <a:endParaRPr lang="en-GB" sz="2000" dirty="0" smtClean="0"/>
          </a:p>
          <a:p>
            <a:pPr lvl="1"/>
            <a:r>
              <a:rPr lang="en-GB" sz="2000" dirty="0" smtClean="0"/>
              <a:t>Queries:</a:t>
            </a:r>
          </a:p>
          <a:p>
            <a:pPr lvl="2"/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?likes(rem, beer)	// does rem like beer?</a:t>
            </a:r>
          </a:p>
          <a:p>
            <a:pPr lvl="2"/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?likes(X, coffee)	// who likes coffee?</a:t>
            </a:r>
            <a:endParaRPr lang="en-GB" sz="1600" dirty="0" smtClean="0"/>
          </a:p>
          <a:p>
            <a:pPr lvl="2"/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?is(rem, Y)		// what is rem?</a:t>
            </a:r>
          </a:p>
        </p:txBody>
      </p:sp>
    </p:spTree>
    <p:extLst>
      <p:ext uri="{BB962C8B-B14F-4D97-AF65-F5344CB8AC3E}">
        <p14:creationId xmlns:p14="http://schemas.microsoft.com/office/powerpoint/2010/main" val="256205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AgentSpeak</a:t>
            </a:r>
            <a:r>
              <a:rPr lang="en-IE" dirty="0" smtClean="0"/>
              <a:t>(L): Basic Notions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Goals:</a:t>
            </a:r>
          </a:p>
          <a:p>
            <a:pPr lvl="1"/>
            <a:r>
              <a:rPr lang="en-IE" sz="1800" dirty="0"/>
              <a:t>What the agent wants to achieve (predicates prefixed with !) </a:t>
            </a:r>
            <a:endParaRPr lang="en-US" sz="1800" dirty="0"/>
          </a:p>
          <a:p>
            <a:pPr lvl="2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!find(ball), !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(rem), …</a:t>
            </a:r>
          </a:p>
          <a:p>
            <a:pPr lvl="3"/>
            <a:endParaRPr lang="en-US" sz="1400" dirty="0" smtClean="0"/>
          </a:p>
          <a:p>
            <a:r>
              <a:rPr lang="en-US" sz="2000" dirty="0" smtClean="0"/>
              <a:t>Events:</a:t>
            </a:r>
          </a:p>
          <a:p>
            <a:pPr lvl="1"/>
            <a:r>
              <a:rPr lang="en-US" sz="1800" dirty="0" smtClean="0"/>
              <a:t>Represent changes to the agents beliefs / goals. </a:t>
            </a:r>
          </a:p>
          <a:p>
            <a:pPr lvl="3"/>
            <a:endParaRPr lang="en-US" sz="1500" dirty="0" smtClean="0"/>
          </a:p>
          <a:p>
            <a:pPr lvl="1"/>
            <a:r>
              <a:rPr lang="en-US" sz="1800" dirty="0" smtClean="0"/>
              <a:t>an event can be</a:t>
            </a:r>
          </a:p>
          <a:p>
            <a:pPr lvl="2"/>
            <a:r>
              <a:rPr lang="en-US" sz="1600" b="1" dirty="0" smtClean="0"/>
              <a:t>internal</a:t>
            </a:r>
            <a:r>
              <a:rPr lang="en-US" sz="1600" dirty="0" smtClean="0"/>
              <a:t>, when a </a:t>
            </a:r>
            <a:r>
              <a:rPr lang="en-US" sz="1600" dirty="0" err="1" smtClean="0"/>
              <a:t>subgoal</a:t>
            </a:r>
            <a:r>
              <a:rPr lang="en-US" sz="1600" dirty="0" smtClean="0"/>
              <a:t> needs to be achieved</a:t>
            </a:r>
          </a:p>
          <a:p>
            <a:pPr lvl="2"/>
            <a:r>
              <a:rPr lang="en-US" sz="1600" b="1" dirty="0" smtClean="0"/>
              <a:t>external</a:t>
            </a:r>
            <a:r>
              <a:rPr lang="en-US" sz="1600" dirty="0" smtClean="0"/>
              <a:t>, when generated from belief updates as a result of perceiving the environment.</a:t>
            </a:r>
          </a:p>
          <a:p>
            <a:pPr lvl="4"/>
            <a:endParaRPr lang="en-US" sz="1300" dirty="0" smtClean="0"/>
          </a:p>
          <a:p>
            <a:pPr lvl="1"/>
            <a:r>
              <a:rPr lang="en-US" sz="1800" dirty="0" smtClean="0"/>
              <a:t>two types of triggering events:</a:t>
            </a:r>
          </a:p>
          <a:p>
            <a:pPr lvl="2"/>
            <a:r>
              <a:rPr lang="en-US" sz="1600" dirty="0" smtClean="0"/>
              <a:t>related to the addition (‘+’) and deletion (‘-’) of beliefs or goals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282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AgentSpeak</a:t>
            </a:r>
            <a:r>
              <a:rPr lang="en-IE" dirty="0" smtClean="0"/>
              <a:t>(L): Basic Notions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/>
              <a:t>Plans:</a:t>
            </a:r>
          </a:p>
          <a:p>
            <a:pPr lvl="1"/>
            <a:r>
              <a:rPr lang="en-US" sz="1800" dirty="0" smtClean="0"/>
              <a:t>the basic abilities of an agent (i.e. how it can affect its environment).</a:t>
            </a:r>
          </a:p>
          <a:p>
            <a:pPr lvl="1"/>
            <a:endParaRPr lang="en-US" sz="1800" dirty="0" smtClean="0"/>
          </a:p>
          <a:p>
            <a:pPr lvl="1">
              <a:buNone/>
            </a:pPr>
            <a:r>
              <a:rPr lang="en-US" sz="1800" dirty="0" smtClean="0"/>
              <a:t>			</a:t>
            </a:r>
            <a:r>
              <a:rPr lang="en-US" sz="1800" dirty="0" err="1" smtClean="0"/>
              <a:t>te</a:t>
            </a:r>
            <a:r>
              <a:rPr lang="en-US" sz="1800" dirty="0" smtClean="0"/>
              <a:t> : ct &lt;- h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Where:</a:t>
            </a:r>
          </a:p>
          <a:p>
            <a:pPr lvl="2"/>
            <a:r>
              <a:rPr lang="en-US" dirty="0" err="1" smtClean="0"/>
              <a:t>te</a:t>
            </a:r>
            <a:r>
              <a:rPr lang="en-US" dirty="0" smtClean="0"/>
              <a:t> - 	triggering event (denoting the purpose for that 	plan)</a:t>
            </a:r>
          </a:p>
          <a:p>
            <a:pPr lvl="2"/>
            <a:r>
              <a:rPr lang="en-US" dirty="0" smtClean="0"/>
              <a:t>ct - 	a conjunction of belief literals representing a 	context.</a:t>
            </a:r>
          </a:p>
          <a:p>
            <a:pPr lvl="2"/>
            <a:r>
              <a:rPr lang="en-US" dirty="0" smtClean="0"/>
              <a:t>h - 	a sequence of basic actions or (sub)goals that the 	agent has to achieve (or test) when the plan, if 	applicable, is chosen for execution.</a:t>
            </a:r>
          </a:p>
          <a:p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395375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Lets Get It Started…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8551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AgentSpeak</a:t>
            </a:r>
            <a:r>
              <a:rPr lang="en-IE" dirty="0" smtClean="0"/>
              <a:t>(L): Basic Notions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Example Plans:</a:t>
            </a:r>
          </a:p>
          <a:p>
            <a:pPr lvl="1"/>
            <a:r>
              <a:rPr lang="en-US" sz="1800" dirty="0" smtClean="0"/>
              <a:t>“If we believe a concert by artist A will take place at venue V and we like A, adopt an achievement goal to book tickets for the concert.”</a:t>
            </a:r>
          </a:p>
          <a:p>
            <a:pPr lvl="1"/>
            <a:endParaRPr lang="en-US" sz="1800" dirty="0" smtClean="0"/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+concert(A,V) : likes(A) &lt;- </a:t>
            </a: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	!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book_tickets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(A,V).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“If we have a goal to book tickets and the phone is not busy, call the venue and adopt an achievement goal to choose seats.”</a:t>
            </a:r>
          </a:p>
          <a:p>
            <a:pPr lvl="1"/>
            <a:endParaRPr lang="en-US" sz="1800" dirty="0" smtClean="0"/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+!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book_tickets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(A, V) : ~busy(phone) &lt;-</a:t>
            </a: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	call(V);</a:t>
            </a: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	!choose seats(A,V).</a:t>
            </a:r>
          </a:p>
          <a:p>
            <a:pPr lvl="1"/>
            <a:endParaRPr lang="en-US" sz="1800" dirty="0" smtClean="0"/>
          </a:p>
          <a:p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207007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AgentSpeak(L): Basic Notions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Intentions: plans the agent has chosen for execution.</a:t>
            </a:r>
          </a:p>
          <a:p>
            <a:pPr lvl="1"/>
            <a:r>
              <a:rPr lang="en-US" sz="1800" dirty="0" smtClean="0"/>
              <a:t>Represented as a stack.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Intentions are executed one step at a time:</a:t>
            </a:r>
          </a:p>
          <a:p>
            <a:pPr lvl="2"/>
            <a:r>
              <a:rPr lang="en-US" sz="1600" dirty="0" smtClean="0"/>
              <a:t>query or change the beliefs</a:t>
            </a:r>
          </a:p>
          <a:p>
            <a:pPr lvl="2"/>
            <a:r>
              <a:rPr lang="en-US" sz="1600" dirty="0" smtClean="0"/>
              <a:t>perform an action on the external world</a:t>
            </a:r>
          </a:p>
          <a:p>
            <a:pPr lvl="2"/>
            <a:r>
              <a:rPr lang="en-US" sz="1600" dirty="0" smtClean="0"/>
              <a:t>submit new goals.</a:t>
            </a:r>
          </a:p>
          <a:p>
            <a:pPr lvl="2"/>
            <a:endParaRPr lang="en-US" sz="1600" dirty="0" smtClean="0"/>
          </a:p>
          <a:p>
            <a:pPr lvl="1"/>
            <a:r>
              <a:rPr lang="en-US" sz="1800" dirty="0" smtClean="0"/>
              <a:t>The operations performed by a step may generate new events, which, in turn, may start new intentions.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An intention succeeds when all its steps have been completed; it fails when certain conditions are not met or actions being performed report errors.</a:t>
            </a:r>
          </a:p>
          <a:p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235046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AgentSpeak(L): Interpreter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en-US" altLang="en-US" sz="1800" b="1" dirty="0">
                <a:solidFill>
                  <a:srgbClr val="2B2B2B"/>
                </a:solidFill>
                <a:latin typeface="inherit"/>
                <a:cs typeface="Courier New" panose="02070309020205020404" pitchFamily="49" charset="0"/>
              </a:rPr>
              <a:t>select</a:t>
            </a:r>
            <a:r>
              <a:rPr lang="en-US" altLang="en-US" sz="1800" dirty="0">
                <a:solidFill>
                  <a:srgbClr val="2B2B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 event, e, from the agents event queue 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endParaRPr lang="en-US" altLang="en-US" sz="1800" dirty="0">
              <a:solidFill>
                <a:srgbClr val="2B2B2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en-US" altLang="en-US" sz="1800" b="1" dirty="0">
                <a:solidFill>
                  <a:srgbClr val="2B2B2B"/>
                </a:solidFill>
                <a:latin typeface="inherit"/>
                <a:cs typeface="Courier New" panose="02070309020205020404" pitchFamily="49" charset="0"/>
              </a:rPr>
              <a:t>match</a:t>
            </a:r>
            <a:r>
              <a:rPr lang="en-US" altLang="en-US" sz="1800" dirty="0">
                <a:solidFill>
                  <a:srgbClr val="2B2B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event to a plan rule, p whose triggering event matches e, and whose context is satisfied.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endParaRPr lang="en-US" altLang="en-US" sz="1800" dirty="0">
              <a:solidFill>
                <a:srgbClr val="2B2B2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en-US" altLang="en-US" sz="1800" b="1" dirty="0">
                <a:solidFill>
                  <a:srgbClr val="2B2B2B"/>
                </a:solidFill>
                <a:latin typeface="inherit"/>
                <a:cs typeface="Courier New" panose="02070309020205020404" pitchFamily="49" charset="0"/>
              </a:rPr>
              <a:t>if</a:t>
            </a:r>
            <a:r>
              <a:rPr lang="en-US" altLang="en-US" sz="1800" dirty="0">
                <a:solidFill>
                  <a:srgbClr val="2B2B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solidFill>
                  <a:srgbClr val="2B2B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is </a:t>
            </a:r>
            <a:r>
              <a:rPr lang="en-US" altLang="en-US" sz="1800" dirty="0">
                <a:solidFill>
                  <a:srgbClr val="2B2B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belief adoption / retraction </a:t>
            </a:r>
            <a:r>
              <a:rPr lang="en-US" altLang="en-US" sz="1800" dirty="0" smtClean="0">
                <a:solidFill>
                  <a:srgbClr val="2B2B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 </a:t>
            </a:r>
            <a:r>
              <a:rPr lang="en-US" altLang="en-US" sz="1800" b="1" dirty="0" smtClean="0">
                <a:solidFill>
                  <a:srgbClr val="2B2B2B"/>
                </a:solidFill>
                <a:latin typeface="inherit"/>
                <a:cs typeface="Courier New" panose="02070309020205020404" pitchFamily="49" charset="0"/>
              </a:rPr>
              <a:t>then</a:t>
            </a:r>
            <a:r>
              <a:rPr lang="en-US" altLang="en-US" sz="1800" dirty="0" smtClean="0">
                <a:solidFill>
                  <a:srgbClr val="2B2B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 smtClean="0">
                <a:solidFill>
                  <a:srgbClr val="2B2B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 smtClean="0">
                <a:solidFill>
                  <a:srgbClr val="2B2B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create </a:t>
            </a:r>
            <a:r>
              <a:rPr lang="en-US" altLang="en-US" sz="1800" dirty="0">
                <a:solidFill>
                  <a:srgbClr val="2B2B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new intention to process the </a:t>
            </a:r>
            <a:r>
              <a:rPr lang="en-US" altLang="en-US" sz="1800" dirty="0" smtClean="0">
                <a:solidFill>
                  <a:srgbClr val="2B2B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 smtClean="0">
                <a:solidFill>
                  <a:srgbClr val="2B2B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behaviour</a:t>
            </a:r>
            <a:r>
              <a:rPr lang="en-US" altLang="en-US" sz="1800" dirty="0" smtClean="0">
                <a:solidFill>
                  <a:srgbClr val="2B2B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2B2B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specified in </a:t>
            </a:r>
            <a:r>
              <a:rPr lang="en-US" altLang="en-US" sz="1800" dirty="0" smtClean="0">
                <a:solidFill>
                  <a:srgbClr val="2B2B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br>
              <a:rPr lang="en-US" altLang="en-US" sz="1800" dirty="0" smtClean="0">
                <a:solidFill>
                  <a:srgbClr val="2B2B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 smtClean="0">
                <a:solidFill>
                  <a:srgbClr val="2B2B2B"/>
                </a:solidFill>
                <a:latin typeface="inherit"/>
                <a:cs typeface="Courier New" panose="02070309020205020404" pitchFamily="49" charset="0"/>
              </a:rPr>
              <a:t>else </a:t>
            </a:r>
            <a:br>
              <a:rPr lang="en-US" altLang="en-US" sz="1800" b="1" dirty="0" smtClean="0">
                <a:solidFill>
                  <a:srgbClr val="2B2B2B"/>
                </a:solidFill>
                <a:latin typeface="inherit"/>
                <a:cs typeface="Courier New" panose="02070309020205020404" pitchFamily="49" charset="0"/>
              </a:rPr>
            </a:br>
            <a:r>
              <a:rPr lang="en-US" altLang="en-US" sz="1800" b="1" dirty="0" smtClean="0">
                <a:solidFill>
                  <a:srgbClr val="2B2B2B"/>
                </a:solidFill>
                <a:latin typeface="inherit"/>
                <a:cs typeface="Courier New" panose="02070309020205020404" pitchFamily="49" charset="0"/>
              </a:rPr>
              <a:t>	</a:t>
            </a:r>
            <a:r>
              <a:rPr lang="en-US" altLang="en-US" sz="1800" dirty="0" smtClean="0">
                <a:solidFill>
                  <a:srgbClr val="2B2B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altLang="en-US" sz="1800" dirty="0">
                <a:solidFill>
                  <a:srgbClr val="2B2B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intention that generated e to also </a:t>
            </a:r>
            <a:r>
              <a:rPr lang="en-US" altLang="en-US" sz="1800" dirty="0" smtClean="0">
                <a:solidFill>
                  <a:srgbClr val="2B2B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process </a:t>
            </a:r>
            <a:r>
              <a:rPr lang="en-US" altLang="en-US" sz="1800" dirty="0">
                <a:solidFill>
                  <a:srgbClr val="2B2B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altLang="en-US" sz="1800" dirty="0" err="1">
                <a:solidFill>
                  <a:srgbClr val="2B2B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behaviour</a:t>
            </a:r>
            <a:r>
              <a:rPr lang="en-US" altLang="en-US" sz="1800" dirty="0">
                <a:solidFill>
                  <a:srgbClr val="2B2B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specified in e. 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endParaRPr lang="en-US" altLang="en-US" sz="1800" b="1" dirty="0" smtClean="0">
              <a:solidFill>
                <a:srgbClr val="2B2B2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en-US" altLang="en-US" sz="1800" b="1" dirty="0" smtClean="0">
                <a:solidFill>
                  <a:srgbClr val="2B2B2B"/>
                </a:solidFill>
                <a:latin typeface="inherit"/>
                <a:cs typeface="Courier New" panose="02070309020205020404" pitchFamily="49" charset="0"/>
              </a:rPr>
              <a:t>select</a:t>
            </a:r>
            <a:r>
              <a:rPr lang="en-US" altLang="en-US" sz="1800" dirty="0" smtClean="0">
                <a:solidFill>
                  <a:srgbClr val="2B2B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2B2B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 intention, </a:t>
            </a:r>
            <a:r>
              <a:rPr lang="en-US" altLang="en-US" sz="1800" dirty="0" err="1">
                <a:solidFill>
                  <a:srgbClr val="2B2B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dirty="0">
                <a:solidFill>
                  <a:srgbClr val="2B2B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execute its next </a:t>
            </a:r>
            <a:r>
              <a:rPr lang="en-US" altLang="en-US" sz="1800" dirty="0" smtClean="0">
                <a:solidFill>
                  <a:srgbClr val="2B2B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step.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endParaRPr lang="en-US" altLang="en-US" sz="1800" b="1" dirty="0">
              <a:solidFill>
                <a:srgbClr val="2B2B2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en-US" altLang="en-US" sz="1800" b="1" dirty="0" smtClean="0">
                <a:solidFill>
                  <a:srgbClr val="2B2B2B"/>
                </a:solidFill>
                <a:latin typeface="inherit"/>
                <a:cs typeface="Courier New" panose="02070309020205020404" pitchFamily="49" charset="0"/>
              </a:rPr>
              <a:t>return</a:t>
            </a:r>
            <a:r>
              <a:rPr lang="en-US" altLang="en-US" sz="1800" dirty="0" smtClean="0">
                <a:solidFill>
                  <a:srgbClr val="2B2B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2B2B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1</a:t>
            </a:r>
            <a:r>
              <a:rPr lang="en-US" altLang="en-US" sz="600" dirty="0"/>
              <a:t> </a:t>
            </a:r>
            <a:endParaRPr lang="en-US" altLang="en-US" sz="3200" dirty="0">
              <a:latin typeface="Arial" panose="020B0604020202020204" pitchFamily="34" charset="0"/>
            </a:endParaRP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2143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AgentSpeak</a:t>
            </a:r>
            <a:r>
              <a:rPr lang="en-GB" dirty="0" smtClean="0"/>
              <a:t>(L): Interpreter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Algorithm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Interpreter()</a:t>
            </a:r>
          </a:p>
          <a:p>
            <a:pPr marL="0" indent="0">
              <a:buNone/>
            </a:pP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Process the next event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selectEvent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(e != ᴓ)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selectOption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(o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ᴓ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applyOption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Perform an action</a:t>
            </a:r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selectIntention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!= ᴓ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executeIntention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54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AgentSpeak(L): Summary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AgentSpeak(L) is a theoretical (but computationally tractable) AOP language.</a:t>
            </a:r>
          </a:p>
          <a:p>
            <a:endParaRPr lang="en-US" sz="2000" dirty="0" smtClean="0"/>
          </a:p>
          <a:p>
            <a:r>
              <a:rPr lang="en-US" sz="2000" dirty="0" smtClean="0"/>
              <a:t>The central concept in AgentSpeak(L) is the notion of a partial plan that can be applied to resolve some triggering condition in some context.</a:t>
            </a:r>
          </a:p>
          <a:p>
            <a:endParaRPr lang="en-US" sz="2000" dirty="0" smtClean="0"/>
          </a:p>
          <a:p>
            <a:r>
              <a:rPr lang="en-US" sz="2000" dirty="0" smtClean="0"/>
              <a:t>AgentSpeak(L) says nothing a</a:t>
            </a:r>
            <a:r>
              <a:rPr lang="en-IE" sz="2000" dirty="0" smtClean="0"/>
              <a:t>b</a:t>
            </a:r>
            <a:r>
              <a:rPr lang="en-US" sz="2000" dirty="0" smtClean="0"/>
              <a:t>out communication, although communication is easy to add.</a:t>
            </a:r>
          </a:p>
          <a:p>
            <a:endParaRPr lang="en-US" sz="2000" dirty="0" smtClean="0"/>
          </a:p>
          <a:p>
            <a:r>
              <a:rPr lang="en-US" sz="2000" dirty="0" smtClean="0"/>
              <a:t>But, AgentSpeak(L) has been used as a basis to explore a range of more advanced concepts (cooperation, organization, …)</a:t>
            </a:r>
          </a:p>
          <a:p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27855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Jason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http://jason.sourceforge.net/</a:t>
            </a:r>
          </a:p>
        </p:txBody>
      </p:sp>
    </p:spTree>
    <p:extLst>
      <p:ext uri="{BB962C8B-B14F-4D97-AF65-F5344CB8AC3E}">
        <p14:creationId xmlns:p14="http://schemas.microsoft.com/office/powerpoint/2010/main" val="288720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Jason: Internal Actions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r>
              <a:rPr lang="en-GB" sz="2000" dirty="0" smtClean="0"/>
              <a:t>Library of pre-written actions that can be used directly by the agent without needing to setup an environment: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abolish(&lt;belief&gt;)</a:t>
            </a:r>
            <a:r>
              <a:rPr lang="en-GB" sz="1800" dirty="0" smtClean="0"/>
              <a:t>		drop all matching beliefs</a:t>
            </a:r>
          </a:p>
          <a:p>
            <a:pPr lvl="1"/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.broadcast(&lt;perf&gt;, &lt;content&gt;)</a:t>
            </a:r>
            <a:r>
              <a:rPr lang="en-GB" sz="1800" dirty="0" smtClean="0"/>
              <a:t>send content to all agents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.fail()</a:t>
            </a:r>
            <a:r>
              <a:rPr lang="en-GB" sz="1800" dirty="0"/>
              <a:t>				action that fails</a:t>
            </a:r>
          </a:p>
          <a:p>
            <a:pPr lvl="1"/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.print()</a:t>
            </a:r>
            <a:r>
              <a:rPr lang="en-GB" sz="1800" dirty="0"/>
              <a:t>			</a:t>
            </a:r>
            <a:r>
              <a:rPr lang="en-GB" sz="1800" dirty="0" smtClean="0"/>
              <a:t>	print to the console</a:t>
            </a:r>
            <a:endParaRPr lang="en-GB" sz="1800" dirty="0"/>
          </a:p>
          <a:p>
            <a:pPr lvl="1"/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800" dirty="0"/>
              <a:t>			</a:t>
            </a:r>
            <a:r>
              <a:rPr lang="en-GB" sz="1800" dirty="0" smtClean="0"/>
              <a:t>print a line to the console</a:t>
            </a:r>
            <a:endParaRPr lang="en-GB" sz="1800" dirty="0"/>
          </a:p>
          <a:p>
            <a:pPr lvl="1"/>
            <a:endParaRPr lang="en-GB" sz="1800" dirty="0" smtClean="0"/>
          </a:p>
          <a:p>
            <a:r>
              <a:rPr lang="en-GB" sz="2000" dirty="0"/>
              <a:t>Full list: </a:t>
            </a:r>
            <a:r>
              <a:rPr lang="en-GB" sz="2000" dirty="0">
                <a:hlinkClick r:id="rId2"/>
              </a:rPr>
              <a:t>http://</a:t>
            </a:r>
            <a:r>
              <a:rPr lang="en-GB" sz="2000" dirty="0" smtClean="0">
                <a:hlinkClick r:id="rId2"/>
              </a:rPr>
              <a:t>jason.sourceforge.net/api/jason/stdlib/package-summary.html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58076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Jason: Annotation Model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 fontScale="92500" lnSpcReduction="10000"/>
          </a:bodyPr>
          <a:lstStyle/>
          <a:p>
            <a:r>
              <a:rPr lang="en-GB" sz="2000" dirty="0" smtClean="0"/>
              <a:t>Mechanism for adding tags to beliefs (and goals) – represent, for example, the source of a belief or a certainty factor.</a:t>
            </a:r>
          </a:p>
          <a:p>
            <a:pPr lvl="1"/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blue(box1)[source(ag1)]</a:t>
            </a:r>
          </a:p>
          <a:p>
            <a:pPr lvl="1"/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red(box1)[source(percept)]</a:t>
            </a:r>
          </a:p>
          <a:p>
            <a:pPr lvl="1"/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colourblind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(ag1)[source(self),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(0.7)]</a:t>
            </a:r>
          </a:p>
          <a:p>
            <a:pPr lvl="1"/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liar(ag1)[source(self),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(0.2)]</a:t>
            </a:r>
          </a:p>
          <a:p>
            <a:endParaRPr lang="en-GB" sz="1600" dirty="0" smtClean="0"/>
          </a:p>
          <a:p>
            <a:r>
              <a:rPr lang="en-GB" sz="2000" dirty="0" smtClean="0"/>
              <a:t>Querying of beliefs can include annotations:</a:t>
            </a:r>
          </a:p>
          <a:p>
            <a:pPr lvl="1"/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?blue(X)		// is there a blue box?</a:t>
            </a:r>
          </a:p>
          <a:p>
            <a:pPr lvl="1"/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?blue(X)[source(Y)]</a:t>
            </a:r>
            <a:b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is there a blue box and</a:t>
            </a:r>
            <a:b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who told me?</a:t>
            </a:r>
          </a:p>
          <a:p>
            <a:pPr lvl="1"/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?red(X)[source(percept)]</a:t>
            </a:r>
            <a:b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did I perceive a red box?</a:t>
            </a:r>
          </a:p>
          <a:p>
            <a:pPr lvl="1"/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colourblind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(X)[source(ag1)]</a:t>
            </a:r>
            <a:b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did ag1 tell me that X</a:t>
            </a:r>
            <a:b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is colour blind?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1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Jason: Agent </a:t>
            </a:r>
            <a:r>
              <a:rPr lang="en-GB" dirty="0" err="1" smtClean="0"/>
              <a:t>Communcation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/>
          </a:bodyPr>
          <a:lstStyle/>
          <a:p>
            <a:r>
              <a:rPr lang="en-GB" sz="2000" dirty="0" smtClean="0"/>
              <a:t>KQML-based communication:</a:t>
            </a:r>
          </a:p>
          <a:p>
            <a:pPr lvl="1"/>
            <a:r>
              <a:rPr lang="en-GB" sz="1800" dirty="0" smtClean="0"/>
              <a:t>Performatives (incomplete):</a:t>
            </a:r>
            <a:br>
              <a:rPr lang="en-GB" sz="1800" dirty="0" smtClean="0"/>
            </a:b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tell,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untell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(knowledge transfer)</a:t>
            </a:r>
            <a:b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achieve,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unachieve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(asking for help)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endParaRPr lang="en-GB" sz="1500" dirty="0" smtClean="0"/>
          </a:p>
          <a:p>
            <a:pPr lvl="1"/>
            <a:r>
              <a:rPr lang="en-GB" sz="1800" dirty="0" smtClean="0"/>
              <a:t>Sending Messages: </a:t>
            </a:r>
            <a:br>
              <a:rPr lang="en-GB" sz="1800" dirty="0" smtClean="0"/>
            </a:b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.send</a:t>
            </a:r>
            <a:r>
              <a:rPr lang="en-GB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(&lt;receiver&gt;, &lt;perf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&lt;content&gt;)</a:t>
            </a:r>
          </a:p>
          <a:p>
            <a:pPr lvl="3"/>
            <a:endParaRPr lang="en-GB" sz="1500" dirty="0" smtClean="0"/>
          </a:p>
          <a:p>
            <a:pPr lvl="1"/>
            <a:r>
              <a:rPr lang="en-GB" sz="1800" dirty="0" smtClean="0"/>
              <a:t>Receiving Messages: </a:t>
            </a:r>
            <a:br>
              <a:rPr lang="en-GB" sz="1800" dirty="0" smtClean="0"/>
            </a:b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+!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kqml_received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(&lt;sender&gt;,&lt;perf&gt;,&lt;content&gt;,&lt;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msg_id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pPr lvl="3"/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cs typeface="Courier New" panose="02070309020205020404" pitchFamily="49" charset="0"/>
              </a:rPr>
              <a:t>Default semantics of message passing:</a:t>
            </a:r>
          </a:p>
          <a:p>
            <a:pPr lvl="1"/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.send(X, tell, Y)</a:t>
            </a:r>
            <a:r>
              <a:rPr lang="en-GB" sz="1800" dirty="0" smtClean="0">
                <a:cs typeface="Courier New" panose="02070309020205020404" pitchFamily="49" charset="0"/>
              </a:rPr>
              <a:t>	X adds belief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Y[source(&lt;sender&gt;)]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.send(X,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achieve,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Y)</a:t>
            </a:r>
            <a:r>
              <a:rPr lang="en-GB" sz="1800" dirty="0">
                <a:cs typeface="Courier New" panose="02070309020205020404" pitchFamily="49" charset="0"/>
              </a:rPr>
              <a:t>	X </a:t>
            </a:r>
            <a:r>
              <a:rPr lang="en-GB" sz="1800" dirty="0" smtClean="0">
                <a:cs typeface="Courier New" panose="02070309020205020404" pitchFamily="49" charset="0"/>
              </a:rPr>
              <a:t>adds goal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!Y[source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(&lt;sender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&gt;)]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.send(X,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untell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Y)</a:t>
            </a:r>
            <a:r>
              <a:rPr lang="en-GB" sz="1800" dirty="0">
                <a:cs typeface="Courier New" panose="02070309020205020404" pitchFamily="49" charset="0"/>
              </a:rPr>
              <a:t>	X </a:t>
            </a:r>
            <a:r>
              <a:rPr lang="en-GB" sz="1800" dirty="0" smtClean="0">
                <a:cs typeface="Courier New" panose="02070309020205020404" pitchFamily="49" charset="0"/>
              </a:rPr>
              <a:t>drops belief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Y[source(&lt;sender&gt;)]</a:t>
            </a:r>
          </a:p>
          <a:p>
            <a:pPr lvl="1"/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1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Programming with Jason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Jason can be programmed through </a:t>
            </a:r>
            <a:r>
              <a:rPr lang="en-GB" sz="2000" dirty="0" err="1" smtClean="0"/>
              <a:t>jEdit</a:t>
            </a:r>
            <a:r>
              <a:rPr lang="en-GB" sz="2000" dirty="0" smtClean="0"/>
              <a:t> plugin or through and </a:t>
            </a:r>
            <a:r>
              <a:rPr lang="en-GB" sz="2000" b="1" dirty="0" smtClean="0"/>
              <a:t>Eclipse plugin</a:t>
            </a:r>
            <a:r>
              <a:rPr lang="en-GB" sz="2000" dirty="0" smtClean="0"/>
              <a:t> (preferred).</a:t>
            </a:r>
          </a:p>
          <a:p>
            <a:pPr lvl="1"/>
            <a:r>
              <a:rPr lang="en-GB" sz="1800" dirty="0" smtClean="0"/>
              <a:t>Installation Tutorial:</a:t>
            </a:r>
            <a:br>
              <a:rPr lang="en-GB" sz="1800" dirty="0" smtClean="0"/>
            </a:br>
            <a:r>
              <a:rPr lang="en-GB" sz="1800" dirty="0" smtClean="0">
                <a:hlinkClick r:id="rId2"/>
              </a:rPr>
              <a:t>http</a:t>
            </a:r>
            <a:r>
              <a:rPr lang="en-GB" sz="1800" dirty="0">
                <a:hlinkClick r:id="rId2"/>
              </a:rPr>
              <a:t>://jason.sourceforge.net/mini-tutorial/eclipse-plugin</a:t>
            </a:r>
            <a:r>
              <a:rPr lang="en-GB" sz="1800" dirty="0" smtClean="0">
                <a:hlinkClick r:id="rId2"/>
              </a:rPr>
              <a:t>/</a:t>
            </a:r>
            <a:endParaRPr lang="en-GB" sz="1800" dirty="0" smtClean="0"/>
          </a:p>
          <a:p>
            <a:pPr lvl="1"/>
            <a:endParaRPr lang="en-GB" sz="2000" dirty="0" smtClean="0"/>
          </a:p>
          <a:p>
            <a:r>
              <a:rPr lang="en-GB" sz="2000" dirty="0" smtClean="0"/>
              <a:t>Jason programs consist of two file types:</a:t>
            </a:r>
          </a:p>
          <a:p>
            <a:pPr lvl="1"/>
            <a:r>
              <a:rPr lang="en-GB" sz="1700" dirty="0" err="1" smtClean="0"/>
              <a:t>AgentSpeak</a:t>
            </a:r>
            <a:r>
              <a:rPr lang="en-GB" sz="1700" dirty="0" smtClean="0"/>
              <a:t> Language files (.</a:t>
            </a:r>
            <a:r>
              <a:rPr lang="en-GB" sz="1700" dirty="0" err="1" smtClean="0"/>
              <a:t>asl</a:t>
            </a:r>
            <a:r>
              <a:rPr lang="en-GB" sz="1700" dirty="0" smtClean="0"/>
              <a:t>) – the agent code</a:t>
            </a:r>
          </a:p>
          <a:p>
            <a:pPr lvl="1"/>
            <a:r>
              <a:rPr lang="en-GB" sz="1700" dirty="0" smtClean="0"/>
              <a:t>Deployment Files (.mas2j) – platform configuration</a:t>
            </a:r>
          </a:p>
        </p:txBody>
      </p:sp>
    </p:spTree>
    <p:extLst>
      <p:ext uri="{BB962C8B-B14F-4D97-AF65-F5344CB8AC3E}">
        <p14:creationId xmlns:p14="http://schemas.microsoft.com/office/powerpoint/2010/main" val="65212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Distributed Artificial Intelligence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altLang="en-US" dirty="0" smtClean="0"/>
              <a:t>Traditionally, Artificial Intelligence has focused on how single human intelligence.</a:t>
            </a:r>
          </a:p>
          <a:p>
            <a:pPr lvl="1"/>
            <a:r>
              <a:rPr lang="en-GB" altLang="en-US" dirty="0" smtClean="0"/>
              <a:t>However, we do not act alone - a key feature of human society is our ability to communicate and cooperate…</a:t>
            </a:r>
          </a:p>
          <a:p>
            <a:pPr lvl="1"/>
            <a:r>
              <a:rPr lang="en-GB" altLang="en-US" dirty="0" smtClean="0"/>
              <a:t>This led to the emergence, in the 1970s, of a subfield of AI research, known as </a:t>
            </a:r>
            <a:r>
              <a:rPr lang="en-GB" altLang="en-US" b="1" dirty="0" smtClean="0"/>
              <a:t>Distributed AI</a:t>
            </a:r>
            <a:r>
              <a:rPr lang="en-GB" altLang="en-US" dirty="0" smtClean="0"/>
              <a:t>.</a:t>
            </a:r>
          </a:p>
          <a:p>
            <a:endParaRPr lang="en-GB" altLang="en-US" dirty="0" smtClean="0"/>
          </a:p>
          <a:p>
            <a:r>
              <a:rPr lang="en-GB" altLang="en-US" dirty="0" smtClean="0"/>
              <a:t>DAI is concerned with:</a:t>
            </a:r>
          </a:p>
          <a:p>
            <a:pPr lvl="1"/>
            <a:r>
              <a:rPr lang="en-GB" altLang="en-US" dirty="0" smtClean="0"/>
              <a:t>“the development of distributed solutions for complex problems regarded as requiring intelligence.”</a:t>
            </a:r>
          </a:p>
          <a:p>
            <a:endParaRPr lang="en-GB" altLang="en-US" dirty="0" smtClean="0"/>
          </a:p>
          <a:p>
            <a:r>
              <a:rPr lang="en-GB" altLang="en-US" dirty="0" smtClean="0"/>
              <a:t>Because of its aims and objectives, DAI research draws on a variety of fields:</a:t>
            </a:r>
          </a:p>
          <a:p>
            <a:pPr lvl="1"/>
            <a:r>
              <a:rPr lang="en-GB" altLang="en-US" dirty="0" smtClean="0"/>
              <a:t>Philosophy, Social Sciences, Economics / Game Theory, Linguistics, Computer Science/Engineering, …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55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Programming with Jason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59017" y="1600200"/>
            <a:ext cx="6463965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7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Programmng</a:t>
            </a:r>
            <a:r>
              <a:rPr lang="en-GB" dirty="0" smtClean="0"/>
              <a:t> with Jason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59017" y="1600200"/>
            <a:ext cx="6463965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9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Jason: Hello World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000" dirty="0" smtClean="0"/>
              <a:t>Hello World:</a:t>
            </a:r>
          </a:p>
          <a:p>
            <a:endParaRPr lang="en-IE" sz="2000" dirty="0"/>
          </a:p>
          <a:p>
            <a:pPr marL="0" lvl="1" indent="0">
              <a:spcBef>
                <a:spcPts val="600"/>
              </a:spcBef>
              <a:buSzPct val="7000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!hello.</a:t>
            </a:r>
          </a:p>
          <a:p>
            <a:pPr marL="0" lvl="1" indent="0">
              <a:spcBef>
                <a:spcPts val="600"/>
              </a:spcBef>
              <a:buSzPct val="70000"/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lvl="1" indent="0">
              <a:spcBef>
                <a:spcPts val="600"/>
              </a:spcBef>
              <a:buSzPct val="7000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+!hello &lt;- .print(“hello world”).</a:t>
            </a:r>
          </a:p>
          <a:p>
            <a:pPr marL="0" lvl="1" indent="0">
              <a:spcBef>
                <a:spcPts val="600"/>
              </a:spcBef>
              <a:buSzPct val="70000"/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285750" lvl="1" indent="-285750">
              <a:spcBef>
                <a:spcPts val="600"/>
              </a:spcBef>
              <a:buSzPct val="70000"/>
            </a:pPr>
            <a:r>
              <a:rPr lang="en-IE" sz="2000" dirty="0"/>
              <a:t>Hello </a:t>
            </a:r>
            <a:r>
              <a:rPr lang="en-IE" sz="2000" dirty="0" smtClean="0"/>
              <a:t>World  (</a:t>
            </a:r>
            <a:r>
              <a:rPr lang="en-IE" sz="2000" dirty="0"/>
              <a:t>3 </a:t>
            </a:r>
            <a:r>
              <a:rPr lang="en-IE" sz="2000" dirty="0" smtClean="0"/>
              <a:t>Times):</a:t>
            </a:r>
            <a:endParaRPr lang="en-IE" sz="2000" dirty="0"/>
          </a:p>
          <a:p>
            <a:pPr marL="0" lvl="1" indent="0">
              <a:spcBef>
                <a:spcPts val="600"/>
              </a:spcBef>
              <a:buSzPct val="70000"/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lvl="1" indent="0">
              <a:spcBef>
                <a:spcPts val="600"/>
              </a:spcBef>
              <a:buSzPct val="7000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!hello(3).</a:t>
            </a:r>
          </a:p>
          <a:p>
            <a:pPr marL="0" lvl="1" indent="0">
              <a:spcBef>
                <a:spcPts val="600"/>
              </a:spcBef>
              <a:buSzPct val="70000"/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lvl="1" indent="0">
              <a:spcBef>
                <a:spcPts val="600"/>
              </a:spcBef>
              <a:buSzPct val="7000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+!hello(X) : X &gt; 0 &lt;-</a:t>
            </a:r>
          </a:p>
          <a:p>
            <a:pPr marL="0" lvl="1" indent="0">
              <a:spcBef>
                <a:spcPts val="600"/>
              </a:spcBef>
              <a:buSzPct val="7000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.print(“hello world”);</a:t>
            </a:r>
          </a:p>
          <a:p>
            <a:pPr marL="0" lvl="1" indent="0">
              <a:spcBef>
                <a:spcPts val="600"/>
              </a:spcBef>
              <a:buSzPct val="70000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!hello(X-1).</a:t>
            </a:r>
            <a:endParaRPr lang="en-IE" sz="2000" dirty="0" smtClean="0"/>
          </a:p>
        </p:txBody>
      </p:sp>
    </p:spTree>
    <p:extLst>
      <p:ext uri="{BB962C8B-B14F-4D97-AF65-F5344CB8AC3E}">
        <p14:creationId xmlns:p14="http://schemas.microsoft.com/office/powerpoint/2010/main" val="282577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Jason: </a:t>
            </a:r>
            <a:r>
              <a:rPr lang="en-GB" dirty="0" err="1" smtClean="0"/>
              <a:t>Subgoals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!init.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+!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!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printHello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+!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printHello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.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(“hello world”).</a:t>
            </a:r>
          </a:p>
          <a:p>
            <a:pPr marL="0" indent="0">
              <a:buNone/>
            </a:pP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!init.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+!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 !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printHello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(3).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+!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printHello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: X &gt; 0 &lt;- 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(“hello world”);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printHello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(X-1).</a:t>
            </a:r>
          </a:p>
        </p:txBody>
      </p:sp>
    </p:spTree>
    <p:extLst>
      <p:ext uri="{BB962C8B-B14F-4D97-AF65-F5344CB8AC3E}">
        <p14:creationId xmlns:p14="http://schemas.microsoft.com/office/powerpoint/2010/main" val="257744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Jason: Belief Queries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1" indent="0">
              <a:spcBef>
                <a:spcPts val="600"/>
              </a:spcBef>
              <a:buSzPct val="70000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// initial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beliefs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lvl="1" indent="0">
              <a:spcBef>
                <a:spcPts val="600"/>
              </a:spcBef>
              <a:buSzPct val="70000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is(rem, happy).</a:t>
            </a:r>
          </a:p>
          <a:p>
            <a:pPr marL="0" lvl="1" indent="0">
              <a:spcBef>
                <a:spcPts val="600"/>
              </a:spcBef>
              <a:buSzPct val="70000"/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lvl="1" indent="0">
              <a:spcBef>
                <a:spcPts val="600"/>
              </a:spcBef>
              <a:buSzPct val="7000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initial goal</a:t>
            </a:r>
          </a:p>
          <a:p>
            <a:pPr marL="0" lvl="1" indent="0">
              <a:spcBef>
                <a:spcPts val="600"/>
              </a:spcBef>
              <a:buSzPct val="7000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init.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lvl="1" indent="0">
              <a:spcBef>
                <a:spcPts val="600"/>
              </a:spcBef>
              <a:buSzPct val="70000"/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lvl="1" indent="0">
              <a:spcBef>
                <a:spcPts val="600"/>
              </a:spcBef>
              <a:buSzPct val="7000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main rule</a:t>
            </a:r>
          </a:p>
          <a:p>
            <a:pPr marL="0" lvl="1" indent="0">
              <a:spcBef>
                <a:spcPts val="600"/>
              </a:spcBef>
              <a:buSzPct val="7000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+!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&lt;-</a:t>
            </a:r>
          </a:p>
          <a:p>
            <a:pPr marL="0" lvl="1" indent="0">
              <a:spcBef>
                <a:spcPts val="600"/>
              </a:spcBef>
              <a:buSzPct val="7000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(“starting”);</a:t>
            </a:r>
          </a:p>
          <a:p>
            <a:pPr marL="0" lvl="1" indent="0">
              <a:spcBef>
                <a:spcPts val="600"/>
              </a:spcBef>
              <a:buSzPct val="7000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?is(rem, happy);</a:t>
            </a:r>
          </a:p>
          <a:p>
            <a:pPr marL="0" lvl="1" indent="0">
              <a:spcBef>
                <a:spcPts val="600"/>
              </a:spcBef>
              <a:buSzPct val="7000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(“first hurdle passed”);</a:t>
            </a:r>
          </a:p>
          <a:p>
            <a:pPr marL="0" lvl="1" indent="0">
              <a:spcBef>
                <a:spcPts val="600"/>
              </a:spcBef>
              <a:buSzPct val="7000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?is(rem, sad);</a:t>
            </a:r>
          </a:p>
          <a:p>
            <a:pPr marL="0" lvl="1" indent="0">
              <a:spcBef>
                <a:spcPts val="600"/>
              </a:spcBef>
              <a:buSzPct val="7000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(“ending”).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92556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Jason: Belief Update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light(on).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+light(on) &lt;-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(“the light is on, turn it off”);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-light(on);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+light(off).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+light(off) &lt;-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(“the light is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off,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turn it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on”);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-+light(on).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4441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Jason: Fibonacci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000" dirty="0" smtClean="0"/>
              <a:t>Fibonacci Number Generator:</a:t>
            </a:r>
          </a:p>
          <a:p>
            <a:pPr lvl="1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+!fib(X, N) : X &lt; N &amp; fib(X-1, Y) &amp; fib(X-2, Z) &lt;-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+fib(X, Y+Z);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!fib(X+1, N).</a:t>
            </a:r>
          </a:p>
          <a:p>
            <a:pPr lvl="1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+!fib(X, N) : X == N &amp; fib(X-1, Y) &amp; fib(X-2, Z) &lt;-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+fib(X, Y+Z).</a:t>
            </a:r>
          </a:p>
          <a:p>
            <a:pPr lvl="1">
              <a:buNone/>
            </a:pPr>
            <a:endParaRPr lang="en-IE" sz="2000" dirty="0" smtClean="0"/>
          </a:p>
          <a:p>
            <a:r>
              <a:rPr lang="en-IE" sz="2000" dirty="0" smtClean="0"/>
              <a:t>The behaviour is triggered by the following initial mental state:</a:t>
            </a:r>
          </a:p>
          <a:p>
            <a:pPr lvl="1">
              <a:buNone/>
            </a:pPr>
            <a:endParaRPr lang="en-IE" sz="2000" dirty="0" smtClean="0"/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fib(1,1).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fib(2,1).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!fib(3,50).	// generates the first 50 numbers...</a:t>
            </a:r>
          </a:p>
          <a:p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79337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Jason: Ping-Pong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sz="2000" dirty="0" smtClean="0"/>
              <a:t>Ping Agent: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!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+!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&lt;-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("starting...");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wait(500);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send(bob, achieve, ping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+!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ping &lt;-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("ping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.wait(500);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send(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achieve, pong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r>
              <a:rPr lang="en-GB" sz="2000" dirty="0" smtClean="0"/>
              <a:t>Pong Agent: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+!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pong &lt;-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("pong");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wait(500);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send(bob, achieve, ping).</a:t>
            </a:r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050722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Jason: Ping-Pong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MAS test {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infrastructure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Centralised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agents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pong;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bob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ping;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aslSourcePath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"</a:t>
            </a:r>
            <a:r>
              <a:rPr lang="en-GB" sz="18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asl</a:t>
            </a:r>
            <a:r>
              <a:rPr lang="en-GB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11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Distributed Artificial Intelligence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altLang="en-US" dirty="0" smtClean="0"/>
              <a:t>By the end of the 1980s, DAI research split:</a:t>
            </a:r>
          </a:p>
          <a:p>
            <a:pPr lvl="1"/>
            <a:r>
              <a:rPr lang="en-GB" altLang="en-US" b="1" dirty="0" smtClean="0"/>
              <a:t>(Cooperative-) Distributed Problem Solving:</a:t>
            </a:r>
            <a:br>
              <a:rPr lang="en-GB" altLang="en-US" b="1" dirty="0" smtClean="0"/>
            </a:br>
            <a:r>
              <a:rPr lang="en-GB" altLang="en-US" dirty="0" smtClean="0"/>
              <a:t>Designing networks of semi-autonomous processing nodes that work together to solve a given type of problem.</a:t>
            </a:r>
          </a:p>
          <a:p>
            <a:pPr lvl="2"/>
            <a:r>
              <a:rPr lang="en-GB" altLang="en-US" i="1" dirty="0" smtClean="0"/>
              <a:t>Concerned with</a:t>
            </a:r>
            <a:r>
              <a:rPr lang="en-GB" altLang="en-US" dirty="0" smtClean="0"/>
              <a:t>: problem decomposition, task allocation, result synthesis, system optimisation</a:t>
            </a:r>
          </a:p>
          <a:p>
            <a:pPr lvl="2"/>
            <a:r>
              <a:rPr lang="en-GB" altLang="en-US" i="1" dirty="0" smtClean="0"/>
              <a:t>Main technologies</a:t>
            </a:r>
            <a:r>
              <a:rPr lang="en-GB" altLang="en-US" dirty="0" smtClean="0"/>
              <a:t>: Distributed Constraint Programming / Optimisation.</a:t>
            </a:r>
          </a:p>
          <a:p>
            <a:pPr lvl="4"/>
            <a:endParaRPr lang="en-GB" altLang="en-US" dirty="0" smtClean="0"/>
          </a:p>
          <a:p>
            <a:pPr lvl="1"/>
            <a:r>
              <a:rPr lang="en-GB" altLang="en-US" b="1" dirty="0" smtClean="0"/>
              <a:t>Multi-Agent Systems:</a:t>
            </a:r>
            <a:br>
              <a:rPr lang="en-GB" altLang="en-US" b="1" dirty="0" smtClean="0"/>
            </a:br>
            <a:r>
              <a:rPr lang="en-GB" altLang="en-US" dirty="0" smtClean="0"/>
              <a:t>Understanding how groups of computational entities, known as agents, can collaborate and cooperate in order to solve problems that are beyond their individual capabilities.</a:t>
            </a:r>
          </a:p>
          <a:p>
            <a:pPr lvl="2"/>
            <a:r>
              <a:rPr lang="en-GB" altLang="en-US" i="1" dirty="0" smtClean="0"/>
              <a:t>Concerned with</a:t>
            </a:r>
            <a:r>
              <a:rPr lang="en-GB" altLang="en-US" dirty="0" smtClean="0"/>
              <a:t>: intelligent decision-making, coordination, negotiation, organisation, distributed problem solving, software engineering.</a:t>
            </a:r>
          </a:p>
          <a:p>
            <a:pPr lvl="2"/>
            <a:r>
              <a:rPr lang="en-GB" altLang="en-US" i="1" dirty="0" smtClean="0"/>
              <a:t>Main technologies</a:t>
            </a:r>
            <a:r>
              <a:rPr lang="en-GB" altLang="en-US" dirty="0" smtClean="0"/>
              <a:t>: anything goes!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377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Multi-Agent Research Themes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altLang="en-US" dirty="0" smtClean="0"/>
              <a:t>Theories of Agency</a:t>
            </a:r>
          </a:p>
          <a:p>
            <a:pPr lvl="1"/>
            <a:r>
              <a:rPr lang="en-IE" altLang="en-US" dirty="0" smtClean="0"/>
              <a:t>Logical Models of Rational Action</a:t>
            </a:r>
          </a:p>
          <a:p>
            <a:pPr lvl="1"/>
            <a:r>
              <a:rPr lang="en-IE" altLang="en-US" dirty="0" smtClean="0"/>
              <a:t>Game Theoretical Approaches</a:t>
            </a:r>
          </a:p>
          <a:p>
            <a:pPr lvl="1"/>
            <a:r>
              <a:rPr lang="en-IE" altLang="en-US" dirty="0" smtClean="0"/>
              <a:t>Planning</a:t>
            </a:r>
          </a:p>
          <a:p>
            <a:pPr lvl="4"/>
            <a:endParaRPr lang="en-IE" altLang="en-US" dirty="0" smtClean="0"/>
          </a:p>
          <a:p>
            <a:r>
              <a:rPr lang="en-IE" altLang="en-US" dirty="0"/>
              <a:t>Agent-Oriented Software Engineering</a:t>
            </a:r>
          </a:p>
          <a:p>
            <a:pPr lvl="1"/>
            <a:r>
              <a:rPr lang="en-IE" altLang="en-US" dirty="0" smtClean="0"/>
              <a:t>Tools, Languages and </a:t>
            </a:r>
            <a:r>
              <a:rPr lang="en-IE" altLang="en-US" dirty="0"/>
              <a:t>Methodologies</a:t>
            </a:r>
          </a:p>
          <a:p>
            <a:pPr lvl="1"/>
            <a:r>
              <a:rPr lang="en-IE" altLang="en-US" dirty="0"/>
              <a:t>Environments</a:t>
            </a:r>
          </a:p>
          <a:p>
            <a:pPr lvl="1"/>
            <a:r>
              <a:rPr lang="en-IE" altLang="en-US" dirty="0"/>
              <a:t>Standards</a:t>
            </a:r>
          </a:p>
          <a:p>
            <a:endParaRPr lang="en-IE" altLang="en-US" dirty="0" smtClean="0"/>
          </a:p>
          <a:p>
            <a:r>
              <a:rPr lang="en-IE" altLang="en-US" dirty="0" smtClean="0"/>
              <a:t>Multi-Agent Interaction</a:t>
            </a:r>
          </a:p>
          <a:p>
            <a:pPr lvl="1"/>
            <a:r>
              <a:rPr lang="en-IE" altLang="en-US" dirty="0" smtClean="0"/>
              <a:t>Cooperation and Coordination</a:t>
            </a:r>
          </a:p>
          <a:p>
            <a:pPr lvl="1"/>
            <a:r>
              <a:rPr lang="en-IE" altLang="en-US" dirty="0" smtClean="0"/>
              <a:t>Organisations &amp; Institutions</a:t>
            </a:r>
          </a:p>
          <a:p>
            <a:pPr lvl="1"/>
            <a:r>
              <a:rPr lang="en-IE" altLang="en-US" dirty="0" smtClean="0"/>
              <a:t>Negotiation</a:t>
            </a:r>
          </a:p>
          <a:p>
            <a:pPr lvl="1"/>
            <a:r>
              <a:rPr lang="en-IE" altLang="en-US" dirty="0" smtClean="0"/>
              <a:t>Distributed Planning</a:t>
            </a:r>
          </a:p>
          <a:p>
            <a:pPr lvl="4"/>
            <a:endParaRPr lang="en-IE" altLang="en-US" dirty="0" smtClean="0"/>
          </a:p>
          <a:p>
            <a:r>
              <a:rPr lang="en-IE" altLang="en-US" dirty="0" smtClean="0"/>
              <a:t>Multi-Agent Learning &amp; Problem Solving</a:t>
            </a:r>
          </a:p>
          <a:p>
            <a:pPr lvl="4"/>
            <a:endParaRPr lang="en-IE" altLang="en-US" dirty="0" smtClean="0"/>
          </a:p>
          <a:p>
            <a:endParaRPr lang="en-IE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313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Existing Applications of Agents</a:t>
            </a:r>
            <a:endParaRPr 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sz="2000" dirty="0" smtClean="0"/>
              <a:t>Military Simulations</a:t>
            </a:r>
          </a:p>
          <a:p>
            <a:pPr lvl="1"/>
            <a:r>
              <a:rPr lang="en-GB" sz="1800" b="1" dirty="0" smtClean="0"/>
              <a:t>US Military </a:t>
            </a:r>
            <a:r>
              <a:rPr lang="en-GB" sz="1800" dirty="0" smtClean="0"/>
              <a:t>uses agents to train army officers and pilots (serious games), control bomb disposal </a:t>
            </a:r>
            <a:r>
              <a:rPr lang="en-GB" sz="1800" dirty="0" smtClean="0"/>
              <a:t>robots.</a:t>
            </a:r>
            <a:endParaRPr lang="en-GB" sz="1500" dirty="0" smtClean="0"/>
          </a:p>
          <a:p>
            <a:pPr lvl="2"/>
            <a:endParaRPr lang="en-GB" sz="1500" dirty="0" smtClean="0"/>
          </a:p>
          <a:p>
            <a:r>
              <a:rPr lang="en-GB" sz="2000" dirty="0" smtClean="0"/>
              <a:t>Supply Chain Management</a:t>
            </a:r>
          </a:p>
          <a:p>
            <a:pPr lvl="1"/>
            <a:r>
              <a:rPr lang="en-GB" sz="1800" b="1" dirty="0" smtClean="0"/>
              <a:t>Proctor and Gamble </a:t>
            </a:r>
            <a:r>
              <a:rPr lang="en-GB" sz="1800" dirty="0" smtClean="0"/>
              <a:t>have an agent-based supply chain that saves them around $300 million per year.</a:t>
            </a:r>
          </a:p>
          <a:p>
            <a:pPr lvl="2"/>
            <a:endParaRPr lang="en-GB" sz="1400" dirty="0" smtClean="0"/>
          </a:p>
          <a:p>
            <a:r>
              <a:rPr lang="en-GB" sz="2000" dirty="0" err="1" smtClean="0"/>
              <a:t>eProcurement</a:t>
            </a:r>
            <a:endParaRPr lang="en-GB" sz="2000" dirty="0" smtClean="0"/>
          </a:p>
          <a:p>
            <a:pPr lvl="1"/>
            <a:r>
              <a:rPr lang="en-GB" sz="1800" b="1" dirty="0" err="1" smtClean="0"/>
              <a:t>Deutshe</a:t>
            </a:r>
            <a:r>
              <a:rPr lang="en-GB" sz="1800" b="1" dirty="0" smtClean="0"/>
              <a:t> Post </a:t>
            </a:r>
            <a:r>
              <a:rPr lang="en-GB" sz="1800" dirty="0" smtClean="0"/>
              <a:t>use agents to match shipping needs with 6,000 German Freight Carriers and saves around $17M per annum.</a:t>
            </a:r>
          </a:p>
          <a:p>
            <a:pPr lvl="2"/>
            <a:endParaRPr lang="en-GB" sz="1500" dirty="0" smtClean="0"/>
          </a:p>
          <a:p>
            <a:r>
              <a:rPr lang="en-GB" sz="2000" dirty="0" smtClean="0"/>
              <a:t>Manufacturing</a:t>
            </a:r>
          </a:p>
          <a:p>
            <a:pPr lvl="1"/>
            <a:r>
              <a:rPr lang="en-GB" sz="1800" b="1" dirty="0" smtClean="0"/>
              <a:t>Daimler Chrysler </a:t>
            </a:r>
            <a:r>
              <a:rPr lang="en-GB" sz="1800" dirty="0" smtClean="0"/>
              <a:t>used agents to automate a factory producing Cylinder heads and has seen a 10% increase in the plants productivity.</a:t>
            </a:r>
          </a:p>
        </p:txBody>
      </p:sp>
    </p:spTree>
    <p:extLst>
      <p:ext uri="{BB962C8B-B14F-4D97-AF65-F5344CB8AC3E}">
        <p14:creationId xmlns:p14="http://schemas.microsoft.com/office/powerpoint/2010/main" val="247460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Existing Applications of Agents</a:t>
            </a:r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 dirty="0" smtClean="0"/>
              <a:t>Transportation</a:t>
            </a:r>
          </a:p>
          <a:p>
            <a:pPr lvl="1">
              <a:lnSpc>
                <a:spcPct val="90000"/>
              </a:lnSpc>
            </a:pPr>
            <a:r>
              <a:rPr lang="en-GB" sz="1800" b="1" dirty="0" smtClean="0"/>
              <a:t>Southwest Airlines</a:t>
            </a:r>
            <a:r>
              <a:rPr lang="en-GB" sz="1800" dirty="0" smtClean="0"/>
              <a:t> cut overnight transfer weight by 71% and saved $10M per annum in labour costs.</a:t>
            </a:r>
          </a:p>
          <a:p>
            <a:pPr lvl="1">
              <a:lnSpc>
                <a:spcPct val="90000"/>
              </a:lnSpc>
            </a:pPr>
            <a:endParaRPr lang="en-GB" sz="1800" dirty="0" smtClean="0"/>
          </a:p>
          <a:p>
            <a:pPr>
              <a:lnSpc>
                <a:spcPct val="90000"/>
              </a:lnSpc>
            </a:pPr>
            <a:r>
              <a:rPr lang="en-GB" sz="2000" dirty="0" smtClean="0"/>
              <a:t>Games &amp; Movies</a:t>
            </a:r>
          </a:p>
          <a:p>
            <a:pPr lvl="1">
              <a:lnSpc>
                <a:spcPct val="90000"/>
              </a:lnSpc>
            </a:pPr>
            <a:r>
              <a:rPr lang="en-GB" sz="1800" dirty="0" smtClean="0"/>
              <a:t>Agents were used to model the soldiers in war scenes from </a:t>
            </a:r>
            <a:r>
              <a:rPr lang="en-GB" sz="1800" b="1" dirty="0" smtClean="0"/>
              <a:t>Lord of the </a:t>
            </a:r>
            <a:r>
              <a:rPr lang="en-GB" sz="1800" b="1" dirty="0" smtClean="0"/>
              <a:t>Rings</a:t>
            </a:r>
            <a:r>
              <a:rPr lang="en-GB" sz="1800" dirty="0"/>
              <a:t> </a:t>
            </a:r>
            <a:endParaRPr lang="en-GB" sz="1800" dirty="0"/>
          </a:p>
          <a:p>
            <a:pPr>
              <a:lnSpc>
                <a:spcPct val="90000"/>
              </a:lnSpc>
            </a:pPr>
            <a:endParaRPr lang="en-GB" sz="2000" dirty="0" smtClean="0"/>
          </a:p>
          <a:p>
            <a:pPr>
              <a:lnSpc>
                <a:spcPct val="90000"/>
              </a:lnSpc>
            </a:pPr>
            <a:r>
              <a:rPr lang="en-GB" sz="2000" dirty="0" smtClean="0"/>
              <a:t>Space Systems</a:t>
            </a:r>
          </a:p>
          <a:p>
            <a:pPr lvl="1">
              <a:lnSpc>
                <a:spcPct val="90000"/>
              </a:lnSpc>
            </a:pPr>
            <a:r>
              <a:rPr lang="en-GB" sz="1800" dirty="0" smtClean="0"/>
              <a:t>The </a:t>
            </a:r>
            <a:r>
              <a:rPr lang="en-GB" sz="1800" b="1" dirty="0" smtClean="0"/>
              <a:t>ESA </a:t>
            </a:r>
            <a:r>
              <a:rPr lang="en-GB" sz="1800" dirty="0" smtClean="0"/>
              <a:t>recently committed to using agent technologies to implement next generation space systems - multi-satellite constellations, mars rover teams, …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23380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4191</TotalTime>
  <Words>3225</Words>
  <Application>Microsoft Office PowerPoint</Application>
  <PresentationFormat>On-screen Show (4:3)</PresentationFormat>
  <Paragraphs>633</Paragraphs>
  <Slides>58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Arial</vt:lpstr>
      <vt:lpstr>Calibri</vt:lpstr>
      <vt:lpstr>Century Schoolbook</vt:lpstr>
      <vt:lpstr>Courier New</vt:lpstr>
      <vt:lpstr>inherit</vt:lpstr>
      <vt:lpstr>ＭＳ Ｐゴシック</vt:lpstr>
      <vt:lpstr>Times New Roman</vt:lpstr>
      <vt:lpstr>Wingdings</vt:lpstr>
      <vt:lpstr>Wingdings 2</vt:lpstr>
      <vt:lpstr>Oriel</vt:lpstr>
      <vt:lpstr>Course Overview</vt:lpstr>
      <vt:lpstr>What is this Course About?</vt:lpstr>
      <vt:lpstr>Course Assessment</vt:lpstr>
      <vt:lpstr>Lets Get It Started…</vt:lpstr>
      <vt:lpstr>Distributed Artificial Intelligence</vt:lpstr>
      <vt:lpstr>Distributed Artificial Intelligence</vt:lpstr>
      <vt:lpstr>Multi-Agent Research Themes</vt:lpstr>
      <vt:lpstr>Existing Applications of Agents</vt:lpstr>
      <vt:lpstr>Existing Applications of Agents</vt:lpstr>
      <vt:lpstr>Agent Technology Companies</vt:lpstr>
      <vt:lpstr>Agent Technology Companies</vt:lpstr>
      <vt:lpstr>Core Concepts</vt:lpstr>
      <vt:lpstr>Agents are Embodied AI</vt:lpstr>
      <vt:lpstr>The Great Agent Debate</vt:lpstr>
      <vt:lpstr>The Great Agent Debate</vt:lpstr>
      <vt:lpstr>The Great Agent Debate</vt:lpstr>
      <vt:lpstr>One Definition to Rule them All…</vt:lpstr>
      <vt:lpstr>Weak Agency</vt:lpstr>
      <vt:lpstr>Stronger Agency</vt:lpstr>
      <vt:lpstr>Intentional Systems</vt:lpstr>
      <vt:lpstr>The Intentional Stance</vt:lpstr>
      <vt:lpstr>Intentional Stance and Agents</vt:lpstr>
      <vt:lpstr>Intentional Stance and Agents</vt:lpstr>
      <vt:lpstr>Intentional Stance and Agents</vt:lpstr>
      <vt:lpstr>The BDI Agent Control Loop</vt:lpstr>
      <vt:lpstr>Speech Act Theory</vt:lpstr>
      <vt:lpstr>Speech Act Theory</vt:lpstr>
      <vt:lpstr>Searle’s Theory</vt:lpstr>
      <vt:lpstr>Applying Speech Act Theory</vt:lpstr>
      <vt:lpstr>Applying Speech Act Theory</vt:lpstr>
      <vt:lpstr>Agent-Oriented programming</vt:lpstr>
      <vt:lpstr>Agent-Oriented Programming</vt:lpstr>
      <vt:lpstr>Non-Exhaustive List of APLs</vt:lpstr>
      <vt:lpstr>AgentSpeak(L)</vt:lpstr>
      <vt:lpstr>AgentSpeak(L): The BDI Model</vt:lpstr>
      <vt:lpstr>AgentSpeak(L): Basic Notions</vt:lpstr>
      <vt:lpstr>AgentSpeak(L): Basic Notions</vt:lpstr>
      <vt:lpstr>AgentSpeak(L): Basic Notions</vt:lpstr>
      <vt:lpstr>AgentSpeak(L): Basic Notions</vt:lpstr>
      <vt:lpstr>AgentSpeak(L): Basic Notions</vt:lpstr>
      <vt:lpstr>AgentSpeak(L): Basic Notions</vt:lpstr>
      <vt:lpstr>AgentSpeak(L): Interpreter</vt:lpstr>
      <vt:lpstr>AgentSpeak(L): Interpreter</vt:lpstr>
      <vt:lpstr>AgentSpeak(L): Summary</vt:lpstr>
      <vt:lpstr>Jason</vt:lpstr>
      <vt:lpstr>Jason: Internal Actions</vt:lpstr>
      <vt:lpstr>Jason: Annotation Model</vt:lpstr>
      <vt:lpstr>Jason: Agent Communcation</vt:lpstr>
      <vt:lpstr>Programming with Jason</vt:lpstr>
      <vt:lpstr>Programming with Jason</vt:lpstr>
      <vt:lpstr>Programmng with Jason</vt:lpstr>
      <vt:lpstr>Jason: Hello World</vt:lpstr>
      <vt:lpstr>Jason: Subgoals</vt:lpstr>
      <vt:lpstr>Jason: Belief Queries</vt:lpstr>
      <vt:lpstr>Jason: Belief Update</vt:lpstr>
      <vt:lpstr>Jason: Fibonacci</vt:lpstr>
      <vt:lpstr>Jason: Ping-Pong</vt:lpstr>
      <vt:lpstr>Jason: Ping-Pong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Agent-Oriented Programming</dc:title>
  <dc:creator>rem</dc:creator>
  <cp:lastModifiedBy>Rem Collier</cp:lastModifiedBy>
  <cp:revision>123</cp:revision>
  <cp:lastPrinted>2015-01-12T14:27:45Z</cp:lastPrinted>
  <dcterms:created xsi:type="dcterms:W3CDTF">2006-08-16T00:00:00Z</dcterms:created>
  <dcterms:modified xsi:type="dcterms:W3CDTF">2015-11-28T06:40:00Z</dcterms:modified>
</cp:coreProperties>
</file>