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309" r:id="rId14"/>
    <p:sldId id="310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75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1" r:id="rId45"/>
    <p:sldId id="312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13" r:id="rId55"/>
    <p:sldId id="314" r:id="rId56"/>
    <p:sldId id="315" r:id="rId57"/>
    <p:sldId id="316" r:id="rId58"/>
    <p:sldId id="318" r:id="rId59"/>
    <p:sldId id="317" r:id="rId60"/>
    <p:sldId id="319" r:id="rId61"/>
    <p:sldId id="320" r:id="rId62"/>
    <p:sldId id="329" r:id="rId63"/>
    <p:sldId id="330" r:id="rId6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7758" autoAdjust="0"/>
  </p:normalViewPr>
  <p:slideViewPr>
    <p:cSldViewPr>
      <p:cViewPr varScale="1">
        <p:scale>
          <a:sx n="78" d="100"/>
          <a:sy n="78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01/12/2015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F0AC50B-1BBB-4AB1-9D48-88C1DDD52E8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5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astralanguage.com/update" TargetMode="External"/><Relationship Id="rId2" Type="http://schemas.openxmlformats.org/officeDocument/2006/relationships/hyperlink" Target="http://astralangu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Exploring AOP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 smtClean="0"/>
              <a:t>COMP40040: </a:t>
            </a:r>
            <a:r>
              <a:rPr lang="en-IE" smtClean="0"/>
              <a:t>Agent-Oriented Software</a:t>
            </a:r>
            <a:endParaRPr lang="en-IE" dirty="0" smtClean="0"/>
          </a:p>
          <a:p>
            <a:r>
              <a:rPr lang="en-IE" b="0" dirty="0" smtClean="0"/>
              <a:t>Lecturer: Rem Collier</a:t>
            </a:r>
          </a:p>
          <a:p>
            <a:r>
              <a:rPr lang="en-IE" b="0" dirty="0" smtClean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Two operations commonly associated with fields are:</a:t>
            </a:r>
          </a:p>
          <a:p>
            <a:pPr lvl="1"/>
            <a:r>
              <a:rPr lang="en-GB" dirty="0" smtClean="0"/>
              <a:t>Assignment: e.g.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= 5;</a:t>
            </a:r>
            <a:r>
              <a:rPr lang="en-GB" dirty="0" smtClean="0"/>
              <a:t> or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“Rem”;</a:t>
            </a:r>
          </a:p>
          <a:p>
            <a:pPr lvl="1"/>
            <a:r>
              <a:rPr lang="en-GB" dirty="0" smtClean="0"/>
              <a:t>Comparison: e.g.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== 3</a:t>
            </a:r>
            <a:r>
              <a:rPr lang="en-GB" dirty="0" smtClean="0"/>
              <a:t> or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(“Fred”)</a:t>
            </a:r>
          </a:p>
          <a:p>
            <a:pPr lvl="3"/>
            <a:endParaRPr lang="en-GB" dirty="0" smtClean="0"/>
          </a:p>
          <a:p>
            <a:r>
              <a:rPr lang="en-GB" dirty="0" err="1" smtClean="0"/>
              <a:t>AgentSpeak</a:t>
            </a:r>
            <a:r>
              <a:rPr lang="en-GB" dirty="0" smtClean="0"/>
              <a:t>(L) offers equivalents to these operations:</a:t>
            </a:r>
          </a:p>
          <a:p>
            <a:pPr lvl="1"/>
            <a:r>
              <a:rPr lang="en-GB" dirty="0" smtClean="0"/>
              <a:t>Assignment: this involves first dropping the existing belief and then adopting a new belief with the new value: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-value(0); +value(5)</a:t>
            </a:r>
            <a:r>
              <a:rPr lang="en-GB" dirty="0" smtClean="0"/>
              <a:t> or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–name(“Bob”); +name(“Rem)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Comparison: this can be done in two places – the plan rule context or via a query statement: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: name(“Fred”) &lt;- … </a:t>
            </a:r>
            <a:r>
              <a:rPr lang="en-GB" dirty="0" smtClean="0"/>
              <a:t>or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?name(“Fred”)</a:t>
            </a:r>
            <a:r>
              <a:rPr lang="en-GB" dirty="0" smtClean="0"/>
              <a:t>.</a:t>
            </a:r>
          </a:p>
          <a:p>
            <a:pPr lvl="3"/>
            <a:endParaRPr lang="en-GB" dirty="0" smtClean="0"/>
          </a:p>
          <a:p>
            <a:r>
              <a:rPr lang="en-GB" dirty="0" smtClean="0"/>
              <a:t>It is important to note that assignment is atomic in OOP languages, but is not atomic in </a:t>
            </a:r>
            <a:r>
              <a:rPr lang="en-GB" dirty="0" err="1" smtClean="0"/>
              <a:t>AgentSpeak</a:t>
            </a:r>
            <a:r>
              <a:rPr lang="en-GB" dirty="0" smtClean="0"/>
              <a:t>(L).</a:t>
            </a:r>
          </a:p>
          <a:p>
            <a:pPr lvl="1"/>
            <a:r>
              <a:rPr lang="en-GB" dirty="0" smtClean="0"/>
              <a:t>A Jason optimisation is the statement -+value(5) which has the effect of removing one belief of the form value(X) and adding the belief value(5) atomically.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Manipulating Data Classes:</a:t>
            </a:r>
          </a:p>
          <a:p>
            <a:pPr lvl="1"/>
            <a:r>
              <a:rPr lang="en-GB" sz="1800" dirty="0" smtClean="0"/>
              <a:t>A </a:t>
            </a:r>
            <a:r>
              <a:rPr lang="en-GB" sz="1800" b="1" dirty="0" smtClean="0"/>
              <a:t>data class </a:t>
            </a:r>
            <a:r>
              <a:rPr lang="en-GB" sz="1800" dirty="0" smtClean="0"/>
              <a:t>is an OOP equivalent of a structure – it contains only fields that hold values.</a:t>
            </a:r>
          </a:p>
          <a:p>
            <a:pPr lvl="1"/>
            <a:r>
              <a:rPr lang="en-GB" sz="1800" dirty="0" smtClean="0"/>
              <a:t>Data classes can be represented using beliefs, but:</a:t>
            </a:r>
          </a:p>
          <a:p>
            <a:pPr lvl="2"/>
            <a:r>
              <a:rPr lang="en-GB" sz="1600" dirty="0" smtClean="0"/>
              <a:t>The fields cannot be accessed by name; instead you must know the numerical position of the field in the belief.</a:t>
            </a:r>
          </a:p>
          <a:p>
            <a:pPr lvl="2"/>
            <a:r>
              <a:rPr lang="en-GB" sz="1600" dirty="0" smtClean="0"/>
              <a:t>You have to know about all the fields that exist.</a:t>
            </a:r>
          </a:p>
          <a:p>
            <a:pPr lvl="2"/>
            <a:r>
              <a:rPr lang="en-GB" sz="1600" dirty="0" smtClean="0"/>
              <a:t>Instances can only be accessed indirectly through a lookup of the belief base where the value of the field is bound to a variable.</a:t>
            </a:r>
          </a:p>
          <a:p>
            <a:pPr lvl="1"/>
            <a:r>
              <a:rPr lang="en-GB" sz="1800" dirty="0" smtClean="0"/>
              <a:t>For example, to access the name field of our person data class, you must use a query of the form: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person(N, A, S)</a:t>
            </a:r>
            <a:r>
              <a:rPr lang="en-GB" sz="1800" dirty="0" smtClean="0"/>
              <a:t>.</a:t>
            </a:r>
          </a:p>
          <a:p>
            <a:pPr lvl="2"/>
            <a:r>
              <a:rPr lang="en-GB" sz="1600" dirty="0" smtClean="0"/>
              <a:t>In Jason the </a:t>
            </a:r>
            <a:r>
              <a:rPr lang="en-GB" sz="1600" dirty="0"/>
              <a:t>(“_”) </a:t>
            </a:r>
            <a:r>
              <a:rPr lang="en-GB" sz="1600" dirty="0" smtClean="0"/>
              <a:t>operator represents </a:t>
            </a:r>
            <a:r>
              <a:rPr lang="en-GB" sz="1600" b="1" dirty="0" smtClean="0"/>
              <a:t>any value</a:t>
            </a:r>
            <a:r>
              <a:rPr lang="en-GB" sz="1600" dirty="0" smtClean="0"/>
              <a:t>, for example: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person(N, _, _)</a:t>
            </a:r>
            <a:r>
              <a:rPr lang="en-GB" sz="1600" dirty="0" smtClean="0"/>
              <a:t> shows you are only interested in the name.</a:t>
            </a:r>
          </a:p>
          <a:p>
            <a:pPr lvl="1"/>
            <a:r>
              <a:rPr lang="en-GB" sz="1900" dirty="0" smtClean="0"/>
              <a:t>To retrieve a specific instance, you must know enough of the fields to uniquely identify that instance.</a:t>
            </a:r>
          </a:p>
          <a:p>
            <a:pPr lvl="1"/>
            <a:r>
              <a:rPr lang="en-GB" sz="1900" dirty="0" smtClean="0"/>
              <a:t>Functional terms can also be used, but they suffer from the same problems.</a:t>
            </a:r>
          </a:p>
        </p:txBody>
      </p:sp>
    </p:spTree>
    <p:extLst>
      <p:ext uri="{BB962C8B-B14F-4D97-AF65-F5344CB8AC3E}">
        <p14:creationId xmlns:p14="http://schemas.microsoft.com/office/powerpoint/2010/main" val="16374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 requirement to know enough information to uniquely identify an instance is what makes beliefs better suited for representing </a:t>
            </a:r>
            <a:r>
              <a:rPr lang="en-GB" sz="2000" b="1" dirty="0" smtClean="0"/>
              <a:t>maps</a:t>
            </a:r>
            <a:r>
              <a:rPr lang="en-GB" sz="2000" dirty="0" smtClean="0"/>
              <a:t>.</a:t>
            </a:r>
          </a:p>
          <a:p>
            <a:pPr lvl="1"/>
            <a:r>
              <a:rPr lang="en-GB" sz="1800" dirty="0" smtClean="0"/>
              <a:t>Maps hold </a:t>
            </a:r>
            <a:r>
              <a:rPr lang="en-GB" sz="1800" b="1" dirty="0" smtClean="0"/>
              <a:t>key-value pairs</a:t>
            </a:r>
            <a:r>
              <a:rPr lang="en-GB" sz="1800" dirty="0" smtClean="0"/>
              <a:t>, where each key is uniquely associated with a value.</a:t>
            </a:r>
          </a:p>
          <a:p>
            <a:pPr lvl="1"/>
            <a:r>
              <a:rPr lang="en-GB" sz="1800" dirty="0" smtClean="0"/>
              <a:t>Beliefs can model the association, but they do not enforce uniqueness, for example: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likes(“Rem”, “beer”)</a:t>
            </a:r>
            <a:r>
              <a:rPr lang="en-GB" sz="1800" dirty="0" smtClean="0"/>
              <a:t> and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likes(“Rem”, “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icecream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 sz="1800" dirty="0" smtClean="0"/>
              <a:t> can both be beliefs.</a:t>
            </a:r>
          </a:p>
          <a:p>
            <a:pPr lvl="1"/>
            <a:r>
              <a:rPr lang="en-GB" sz="1800" dirty="0" smtClean="0"/>
              <a:t>To enforce the uniqueness constraint, you actually need to write code:</a:t>
            </a:r>
          </a:p>
          <a:p>
            <a:pPr marL="640080" lvl="2" indent="0">
              <a:buNone/>
            </a:pP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put_parent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 : parent(X, Z) &lt;-</a:t>
            </a:r>
          </a:p>
          <a:p>
            <a:pPr marL="640080" lvl="2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-parent(X, Z);</a:t>
            </a:r>
          </a:p>
          <a:p>
            <a:pPr marL="640080" lvl="2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+parent(X, Y).</a:t>
            </a:r>
          </a:p>
          <a:p>
            <a:pPr marL="640080" lvl="2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put_parent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+parent(X, Y).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657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While fields can be mapped onto beliefs, one key piece of information is lost – types.</a:t>
            </a:r>
          </a:p>
          <a:p>
            <a:pPr lvl="1"/>
            <a:r>
              <a:rPr lang="en-GB" sz="1700" dirty="0" smtClean="0"/>
              <a:t>In AOP variables tend to be dynamically typed as a result of their origins in logic programming.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Types can be a powerful feature as they can be used to statically verify the correctness of code.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In OOP, a type can be used to identify scenarios where the wrong type of data is passed to a method or assigned to a field.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For developers trained using statically typed languages like C or Java, lack of typing is just one more hurdle to overcome…</a:t>
            </a:r>
          </a:p>
          <a:p>
            <a:pPr lvl="1"/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5651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In AOP, type systems can be applied at two levels:</a:t>
            </a:r>
          </a:p>
          <a:p>
            <a:pPr lvl="5"/>
            <a:endParaRPr lang="en-GB" sz="1200" b="1" dirty="0" smtClean="0"/>
          </a:p>
          <a:p>
            <a:r>
              <a:rPr lang="en-GB" sz="2000" b="1" dirty="0" smtClean="0"/>
              <a:t>The Multi-Agent Level</a:t>
            </a:r>
            <a:r>
              <a:rPr lang="en-GB" sz="2000" dirty="0" smtClean="0"/>
              <a:t>: the association of types with agent instances.</a:t>
            </a:r>
          </a:p>
          <a:p>
            <a:pPr lvl="1"/>
            <a:r>
              <a:rPr lang="en-GB" sz="1800" dirty="0" smtClean="0"/>
              <a:t>Benefits include support for code reuse and run-time substitution of agent instances.</a:t>
            </a:r>
            <a:endParaRPr lang="en-GB" sz="2000" dirty="0" smtClean="0"/>
          </a:p>
          <a:p>
            <a:pPr lvl="3"/>
            <a:endParaRPr lang="en-GB" sz="1400" b="1" dirty="0" smtClean="0"/>
          </a:p>
          <a:p>
            <a:r>
              <a:rPr lang="en-GB" sz="2000" b="1" dirty="0" smtClean="0"/>
              <a:t>The Language Level</a:t>
            </a:r>
            <a:r>
              <a:rPr lang="en-GB" sz="2000" dirty="0" smtClean="0"/>
              <a:t>: the application of types to the terms of logical formulae.</a:t>
            </a:r>
          </a:p>
          <a:p>
            <a:pPr lvl="1"/>
            <a:r>
              <a:rPr lang="en-GB" sz="1800" dirty="0" smtClean="0"/>
              <a:t>Benefits include improved readability and static type checking.</a:t>
            </a:r>
            <a:endParaRPr lang="en-GB" sz="1500" dirty="0"/>
          </a:p>
          <a:p>
            <a:pPr lvl="1"/>
            <a:r>
              <a:rPr lang="en-GB" sz="1800" dirty="0" smtClean="0"/>
              <a:t>Static typing requires the definition of correct forms for beliefs, actions and goals (e.g.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!print(string)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This could be extended further to provide typing for environment </a:t>
            </a:r>
            <a:r>
              <a:rPr lang="en-GB" sz="1800" dirty="0" err="1" smtClean="0"/>
              <a:t>percepts</a:t>
            </a:r>
            <a:r>
              <a:rPr lang="en-GB" sz="1800" dirty="0" smtClean="0"/>
              <a:t> and actions…</a:t>
            </a:r>
          </a:p>
        </p:txBody>
      </p:sp>
    </p:spTree>
    <p:extLst>
      <p:ext uri="{BB962C8B-B14F-4D97-AF65-F5344CB8AC3E}">
        <p14:creationId xmlns:p14="http://schemas.microsoft.com/office/powerpoint/2010/main" val="38952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These concepts refer to the definition of </a:t>
            </a:r>
            <a:r>
              <a:rPr lang="en-GB" b="1" dirty="0" smtClean="0"/>
              <a:t>behaviours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In OOP, behaviour is defined by methods.</a:t>
            </a:r>
          </a:p>
          <a:p>
            <a:pPr lvl="1"/>
            <a:r>
              <a:rPr lang="en-GB" dirty="0" smtClean="0"/>
              <a:t>In </a:t>
            </a:r>
            <a:r>
              <a:rPr lang="en-GB" dirty="0" err="1" smtClean="0"/>
              <a:t>AgentSpeak</a:t>
            </a:r>
            <a:r>
              <a:rPr lang="en-GB" dirty="0" smtClean="0"/>
              <a:t>(L), behaviour is defined by plan rules.</a:t>
            </a:r>
          </a:p>
          <a:p>
            <a:pPr lvl="3"/>
            <a:endParaRPr lang="en-GB" dirty="0"/>
          </a:p>
          <a:p>
            <a:r>
              <a:rPr lang="en-GB" dirty="0" smtClean="0"/>
              <a:t>Both forms are essentially </a:t>
            </a:r>
            <a:r>
              <a:rPr lang="en-GB" b="1" dirty="0" smtClean="0"/>
              <a:t>labelled blocks of procedural code </a:t>
            </a:r>
            <a:r>
              <a:rPr lang="en-GB" dirty="0" smtClean="0"/>
              <a:t>that can be executed on demand.</a:t>
            </a:r>
          </a:p>
          <a:p>
            <a:pPr lvl="1"/>
            <a:r>
              <a:rPr lang="en-GB" dirty="0" smtClean="0"/>
              <a:t>In OOP, a method is executed whenever the method signature is matched to a message that has been received by the object.</a:t>
            </a:r>
          </a:p>
          <a:p>
            <a:pPr lvl="1"/>
            <a:r>
              <a:rPr lang="en-GB" dirty="0" smtClean="0"/>
              <a:t>In </a:t>
            </a:r>
            <a:r>
              <a:rPr lang="en-GB" dirty="0" err="1" smtClean="0"/>
              <a:t>AgentSpeak</a:t>
            </a:r>
            <a:r>
              <a:rPr lang="en-GB" dirty="0" smtClean="0"/>
              <a:t>(L), a plan rule is executed whenever an event matching the triggering event of the rule is processed and the rules context is satisfied.</a:t>
            </a:r>
          </a:p>
          <a:p>
            <a:pPr lvl="4"/>
            <a:endParaRPr lang="en-GB" dirty="0" smtClean="0"/>
          </a:p>
          <a:p>
            <a:r>
              <a:rPr lang="en-GB" dirty="0" smtClean="0"/>
              <a:t>In this sense, a triggering event is synonymous with a method signature (they are the patterns that the event/message is matched against).</a:t>
            </a:r>
          </a:p>
          <a:p>
            <a:pPr lvl="1"/>
            <a:r>
              <a:rPr lang="en-GB" dirty="0" smtClean="0"/>
              <a:t>While there is no equivalent for context, it can be viewed as a form of </a:t>
            </a:r>
            <a:r>
              <a:rPr lang="en-GB" b="1" dirty="0" smtClean="0"/>
              <a:t>method overloading based on state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6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An assumption:</a:t>
            </a:r>
          </a:p>
          <a:p>
            <a:pPr marL="365760" lvl="1" indent="0">
              <a:buNone/>
            </a:pPr>
            <a:endParaRPr lang="en-GB" sz="2000" dirty="0" smtClean="0"/>
          </a:p>
          <a:p>
            <a:pPr marL="365760" lvl="1" indent="0">
              <a:buNone/>
            </a:pPr>
            <a:r>
              <a:rPr lang="en-GB" sz="2000" i="1" dirty="0" smtClean="0"/>
              <a:t>If algorithms are a typical way for defining behaviour in OOP and methods are the common mechanism for implementing algorithms, would it not be natural for somebody learning </a:t>
            </a:r>
            <a:r>
              <a:rPr lang="en-GB" sz="2000" i="1" dirty="0" err="1" smtClean="0"/>
              <a:t>AgentSpeak</a:t>
            </a:r>
            <a:r>
              <a:rPr lang="en-GB" sz="2000" i="1" dirty="0" smtClean="0"/>
              <a:t>(L) to attempt to implement some established algorithms using the language?</a:t>
            </a:r>
          </a:p>
          <a:p>
            <a:pPr lvl="1"/>
            <a:endParaRPr lang="en-GB" sz="2000" i="1" dirty="0" smtClean="0"/>
          </a:p>
          <a:p>
            <a:r>
              <a:rPr lang="en-GB" sz="2000" dirty="0" smtClean="0"/>
              <a:t>For example, what about the selection sort algorithm?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053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1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 = j+1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n-1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 A[k])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j)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temp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A[j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A[j+1]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A[j+1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([7, 5, 12, 15, 3]);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size(L, 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outerLoop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S, 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sorted(L2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_print(L2).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outerLoop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(L, S, 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innerLoop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S, 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?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!update(L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S, X, Z).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update(L, S, X, Z) : X &lt;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&lt;-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swap(L, X, Z, L2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!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outerLoop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S, X+1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update(L, S, X, Z) 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outerLoop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(L, S, X+1).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outerLoop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(L, S, 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+sorted(L).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innerLoop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(L, S, X) : X &lt; 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X,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!compare(L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X,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innerLoop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S, X+1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innerLoop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(L, S, 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_skip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compare(L,X,T):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Y, 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compare(L, X, Y, S,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compare(L, X, Y, S, T)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&lt; 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compare(L, X, Y, S, T)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_skip()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Increased Complexity</a:t>
            </a:r>
            <a:r>
              <a:rPr lang="en-GB" sz="2000" dirty="0" smtClean="0"/>
              <a:t>: the </a:t>
            </a:r>
            <a:r>
              <a:rPr lang="en-GB" sz="2000" dirty="0" err="1" smtClean="0"/>
              <a:t>AgentSpeak</a:t>
            </a:r>
            <a:r>
              <a:rPr lang="en-GB" sz="2000" dirty="0" smtClean="0"/>
              <a:t>(L) code is 3 times as long as the pseudo code.</a:t>
            </a:r>
          </a:p>
          <a:p>
            <a:pPr lvl="1"/>
            <a:r>
              <a:rPr lang="en-GB" sz="1800" dirty="0" smtClean="0"/>
              <a:t>This does not include the code for the 5 primitive actions: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size(...), 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(...), _swap(...), _print(...), </a:t>
            </a:r>
            <a:r>
              <a:rPr lang="en-US" sz="1800" dirty="0"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_skip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 smtClean="0"/>
              <a:t>. </a:t>
            </a:r>
            <a:endParaRPr lang="en-GB" sz="1800" dirty="0" smtClean="0"/>
          </a:p>
          <a:p>
            <a:pPr lvl="1"/>
            <a:r>
              <a:rPr lang="en-GB" sz="1800" dirty="0" smtClean="0"/>
              <a:t>This can result in </a:t>
            </a:r>
            <a:r>
              <a:rPr lang="en-GB" sz="1800" b="1" dirty="0" smtClean="0"/>
              <a:t>loss of readability</a:t>
            </a:r>
            <a:r>
              <a:rPr lang="en-GB" sz="1800" dirty="0" smtClean="0"/>
              <a:t>…</a:t>
            </a:r>
          </a:p>
          <a:p>
            <a:pPr lvl="1"/>
            <a:endParaRPr lang="en-GB" sz="1800" dirty="0" smtClean="0"/>
          </a:p>
          <a:p>
            <a:r>
              <a:rPr lang="en-GB" sz="2000" b="1" dirty="0" smtClean="0"/>
              <a:t>Rule Explosion</a:t>
            </a:r>
            <a:r>
              <a:rPr lang="en-GB" sz="2000" dirty="0" smtClean="0"/>
              <a:t>: one method has been mapped to 9 rules</a:t>
            </a:r>
            <a:endParaRPr lang="en-GB" sz="1600" dirty="0" smtClean="0"/>
          </a:p>
          <a:p>
            <a:pPr lvl="1"/>
            <a:r>
              <a:rPr lang="en-GB" sz="1800" dirty="0" smtClean="0"/>
              <a:t>2 rules are required to implement an if statement or a loop</a:t>
            </a:r>
            <a:r>
              <a:rPr lang="en-GB" sz="1800" dirty="0"/>
              <a:t>:</a:t>
            </a:r>
            <a:endParaRPr lang="en-GB" sz="1800" dirty="0" smtClean="0"/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 smtClean="0"/>
              <a:t> – one rule for the positive branch and one rule for the negative branch.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600" dirty="0" smtClean="0"/>
              <a:t> – one loop for the continuation of the loop and one rule to terminate the loop.</a:t>
            </a:r>
          </a:p>
          <a:p>
            <a:pPr lvl="1"/>
            <a:r>
              <a:rPr lang="en-GB" sz="1800" dirty="0" smtClean="0"/>
              <a:t>Both rules are required in all cases – even when they do nothing</a:t>
            </a:r>
            <a:r>
              <a:rPr lang="en-GB" sz="2000" dirty="0" smtClean="0"/>
              <a:t>…</a:t>
            </a:r>
          </a:p>
          <a:p>
            <a:endParaRPr lang="en-GB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564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common criticism of AOP is the steep learning curve for developers wishing to learn one of the languages.</a:t>
            </a:r>
          </a:p>
          <a:p>
            <a:pPr lvl="3"/>
            <a:endParaRPr lang="en-GB" sz="1100" dirty="0" smtClean="0"/>
          </a:p>
          <a:p>
            <a:r>
              <a:rPr lang="en-GB" sz="2000" dirty="0" smtClean="0"/>
              <a:t>Developers are confronted by a range of new concepts: </a:t>
            </a:r>
          </a:p>
          <a:p>
            <a:pPr lvl="1"/>
            <a:r>
              <a:rPr lang="en-GB" sz="1800" dirty="0" smtClean="0"/>
              <a:t>Mental state: beliefs, desires and intentions</a:t>
            </a:r>
          </a:p>
          <a:p>
            <a:pPr lvl="1"/>
            <a:r>
              <a:rPr lang="en-GB" sz="1800" dirty="0" smtClean="0"/>
              <a:t>Speech acts</a:t>
            </a:r>
          </a:p>
          <a:p>
            <a:pPr lvl="1"/>
            <a:r>
              <a:rPr lang="en-GB" sz="1800" dirty="0" smtClean="0"/>
              <a:t>Planning languages</a:t>
            </a:r>
          </a:p>
          <a:p>
            <a:pPr lvl="3"/>
            <a:endParaRPr lang="en-GB" sz="1500" dirty="0"/>
          </a:p>
          <a:p>
            <a:r>
              <a:rPr lang="en-GB" sz="2000" dirty="0" smtClean="0"/>
              <a:t>These concepts seem to bear little relation to mainstream programming concepts.</a:t>
            </a:r>
          </a:p>
          <a:p>
            <a:pPr lvl="1"/>
            <a:r>
              <a:rPr lang="en-GB" sz="1800" dirty="0" smtClean="0"/>
              <a:t>This is especially true given the predominance of procedural and in particular OOP languages.</a:t>
            </a:r>
            <a:endParaRPr lang="en-GB" sz="1800" dirty="0"/>
          </a:p>
          <a:p>
            <a:pPr lvl="3"/>
            <a:endParaRPr lang="en-GB" sz="1400" dirty="0" smtClean="0"/>
          </a:p>
          <a:p>
            <a:r>
              <a:rPr lang="en-GB" sz="2000" dirty="0" smtClean="0"/>
              <a:t>So, what can we do to reduce the gap?</a:t>
            </a:r>
          </a:p>
        </p:txBody>
      </p:sp>
    </p:spTree>
    <p:extLst>
      <p:ext uri="{BB962C8B-B14F-4D97-AF65-F5344CB8AC3E}">
        <p14:creationId xmlns:p14="http://schemas.microsoft.com/office/powerpoint/2010/main" val="29992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b="1" dirty="0" smtClean="0"/>
              <a:t>Return Values</a:t>
            </a:r>
            <a:r>
              <a:rPr lang="en-GB" sz="2000" dirty="0" smtClean="0"/>
              <a:t>: sub-goal calls do not return values.</a:t>
            </a:r>
          </a:p>
          <a:p>
            <a:pPr lvl="1"/>
            <a:r>
              <a:rPr lang="en-GB" sz="1800" dirty="0" smtClean="0"/>
              <a:t>Instead, the value must be stored as a belief (in global state).</a:t>
            </a:r>
          </a:p>
          <a:p>
            <a:pPr lvl="1"/>
            <a:r>
              <a:rPr lang="en-GB" sz="1800" dirty="0" smtClean="0"/>
              <a:t>Upon completion of the sub-goal a separate query statement must be used to retrieve the return value from the beliefs.</a:t>
            </a:r>
          </a:p>
          <a:p>
            <a:pPr lvl="1"/>
            <a:r>
              <a:rPr lang="en-GB" sz="1800" dirty="0" smtClean="0"/>
              <a:t>The result is that  goal invocation and returning of values is decoupled and not obvious (how do you know how what return values exist and how they are generated).</a:t>
            </a:r>
          </a:p>
          <a:p>
            <a:pPr lvl="1"/>
            <a:endParaRPr lang="en-GB" sz="2000" dirty="0" smtClean="0"/>
          </a:p>
          <a:p>
            <a:pPr marL="36576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+!start &lt;-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“world”);</a:t>
            </a:r>
          </a:p>
          <a:p>
            <a:pPr marL="36576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?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the_text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print(X).</a:t>
            </a:r>
          </a:p>
          <a:p>
            <a:pPr marL="36576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 &lt;-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the_text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(X+” “+ Y).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At a high level, intentions represent the agents efforts at achieving its goals.</a:t>
            </a:r>
          </a:p>
          <a:p>
            <a:pPr lvl="1"/>
            <a:r>
              <a:rPr lang="en-GB" sz="1800" dirty="0" smtClean="0"/>
              <a:t>An agent creates a new intention for every external event that it matches to a plan rule.</a:t>
            </a:r>
          </a:p>
          <a:p>
            <a:pPr lvl="1"/>
            <a:r>
              <a:rPr lang="en-GB" sz="1800" dirty="0" smtClean="0"/>
              <a:t>An intention is basically an execution stack that contains each action that must be performed.</a:t>
            </a:r>
          </a:p>
          <a:p>
            <a:pPr lvl="1"/>
            <a:r>
              <a:rPr lang="en-GB" sz="1800" dirty="0" smtClean="0"/>
              <a:t>The next action to be performed sits on top of the stack.</a:t>
            </a:r>
          </a:p>
          <a:p>
            <a:pPr lvl="1"/>
            <a:r>
              <a:rPr lang="en-GB" sz="1800" dirty="0" smtClean="0"/>
              <a:t>An execution step involves removing the top item from the stack and executing it.</a:t>
            </a:r>
          </a:p>
          <a:p>
            <a:pPr lvl="1"/>
            <a:r>
              <a:rPr lang="en-GB" sz="1800" dirty="0" smtClean="0"/>
              <a:t>This can lead to additional actions being added to the stack (via sub goals).</a:t>
            </a:r>
          </a:p>
          <a:p>
            <a:pPr lvl="1"/>
            <a:endParaRPr lang="en-GB" sz="1700" dirty="0" smtClean="0"/>
          </a:p>
          <a:p>
            <a:r>
              <a:rPr lang="en-GB" sz="2000" dirty="0" smtClean="0"/>
              <a:t>In situations where an agent has multiple intentions, the accepted view is that intention execution is </a:t>
            </a:r>
            <a:r>
              <a:rPr lang="en-GB" sz="2000" b="1" dirty="0" smtClean="0"/>
              <a:t>interleaved</a:t>
            </a:r>
            <a:r>
              <a:rPr lang="en-GB" sz="2000" dirty="0" smtClean="0"/>
              <a:t>.</a:t>
            </a:r>
          </a:p>
          <a:p>
            <a:pPr lvl="1"/>
            <a:r>
              <a:rPr lang="en-GB" sz="1800" dirty="0" smtClean="0"/>
              <a:t>On each iteration, one intention is selected an executed.</a:t>
            </a:r>
          </a:p>
        </p:txBody>
      </p:sp>
    </p:spTree>
    <p:extLst>
      <p:ext uri="{BB962C8B-B14F-4D97-AF65-F5344CB8AC3E}">
        <p14:creationId xmlns:p14="http://schemas.microsoft.com/office/powerpoint/2010/main" val="41956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362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print(1+”A”)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362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print(1+”A”)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5257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876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print(2+”A”)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3622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print(1+”A”)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5257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876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print(2+”A”)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5257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48768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print(2+”A”)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7432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5257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52578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print(2+”B”)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31242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AOP and OOP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>
            <a:noAutofit/>
          </a:bodyPr>
          <a:lstStyle/>
          <a:p>
            <a:r>
              <a:rPr lang="en-GB" sz="2000" dirty="0" smtClean="0"/>
              <a:t>AOP is often viewed as a specialisation of OOP, but what does this actually tell us?</a:t>
            </a:r>
          </a:p>
          <a:p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				OOP			AOP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Basic Unit		Object			Agent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Parameters describing 	unconstrained		beliefs, commitments,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state of basic unit					capabilities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Process of Computation	message passing and	message passing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			response methods		response methods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Types of Message		unconstrained		inform, request, offer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Constrains on Methods	none			honesty, consistency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533400" y="3122612"/>
            <a:ext cx="7924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522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6388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print(2+”C”)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6019800"/>
            <a:ext cx="220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1828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81600" y="3886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2209800"/>
            <a:ext cx="33528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800600" y="2133600"/>
            <a:ext cx="32004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&lt;-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“A”);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print(X + “B”);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 + “C”).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43434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81600" y="6400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4800600"/>
            <a:ext cx="33528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800600" y="4724400"/>
            <a:ext cx="32004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as Threads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Clearly - intentions operate in a similar way to threads.</a:t>
            </a:r>
          </a:p>
          <a:p>
            <a:pPr lvl="1"/>
            <a:r>
              <a:rPr lang="en-GB" sz="1800" dirty="0" smtClean="0"/>
              <a:t>In fact, intentions can be seen as “fairer” because they yield after each atomic operation is executed.</a:t>
            </a:r>
          </a:p>
          <a:p>
            <a:pPr lvl="4"/>
            <a:endParaRPr lang="en-GB" dirty="0" smtClean="0"/>
          </a:p>
          <a:p>
            <a:r>
              <a:rPr lang="en-GB" sz="2000" dirty="0" smtClean="0"/>
              <a:t>But does </a:t>
            </a:r>
            <a:r>
              <a:rPr lang="en-GB" sz="2000" dirty="0" err="1" smtClean="0"/>
              <a:t>AgentSpeak</a:t>
            </a:r>
            <a:r>
              <a:rPr lang="en-GB" sz="2000" dirty="0" smtClean="0"/>
              <a:t>(L) reflect this? NO!</a:t>
            </a:r>
          </a:p>
          <a:p>
            <a:pPr lvl="1"/>
            <a:r>
              <a:rPr lang="en-GB" sz="1700" dirty="0" smtClean="0"/>
              <a:t>No return values = use of global state to store returned value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What would happen if we tried to sort 2 lists concurrently?</a:t>
            </a:r>
          </a:p>
          <a:p>
            <a:pPr lvl="1"/>
            <a:r>
              <a:rPr lang="en-GB" sz="1700" dirty="0" smtClean="0"/>
              <a:t>Consider 2 intentions A and B.</a:t>
            </a:r>
          </a:p>
          <a:p>
            <a:pPr lvl="1"/>
            <a:r>
              <a:rPr lang="en-GB" sz="1700" dirty="0" smtClean="0"/>
              <a:t>On iteration </a:t>
            </a:r>
            <a:r>
              <a:rPr lang="en-GB" sz="1700" dirty="0" err="1" smtClean="0"/>
              <a:t>i</a:t>
            </a:r>
            <a:r>
              <a:rPr lang="en-GB" sz="1700" dirty="0" smtClean="0"/>
              <a:t>, intention A stores the sorted list in the global state.</a:t>
            </a:r>
          </a:p>
          <a:p>
            <a:pPr lvl="1"/>
            <a:r>
              <a:rPr lang="en-GB" sz="1700" dirty="0" smtClean="0"/>
              <a:t>On iteration i+1, B stores its sorted list in the global state.</a:t>
            </a:r>
          </a:p>
          <a:p>
            <a:pPr lvl="1"/>
            <a:r>
              <a:rPr lang="en-GB" sz="1700" dirty="0" smtClean="0"/>
              <a:t>Two iterations later, which list does A retrieve?</a:t>
            </a:r>
          </a:p>
          <a:p>
            <a:pPr lvl="1"/>
            <a:r>
              <a:rPr lang="en-GB" sz="1700" dirty="0" smtClean="0"/>
              <a:t>In cases where a query with variables matches more than one belief, the query is considered ambiguous and the variable can be bound to either value…</a:t>
            </a:r>
          </a:p>
        </p:txBody>
      </p:sp>
    </p:spTree>
    <p:extLst>
      <p:ext uri="{BB962C8B-B14F-4D97-AF65-F5344CB8AC3E}">
        <p14:creationId xmlns:p14="http://schemas.microsoft.com/office/powerpoint/2010/main" val="34811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b="1" dirty="0" smtClean="0"/>
              <a:t>Solution 1</a:t>
            </a:r>
            <a:r>
              <a:rPr lang="en-GB" sz="2000" dirty="0" smtClean="0"/>
              <a:t>: Introduce support for mutual exclusion.</a:t>
            </a:r>
          </a:p>
          <a:p>
            <a:pPr lvl="1"/>
            <a:r>
              <a:rPr lang="en-GB" sz="1800" dirty="0" smtClean="0"/>
              <a:t>Declare a rule as atomic, forcing the interpreter to execute the resulting intention completely.</a:t>
            </a:r>
          </a:p>
          <a:p>
            <a:r>
              <a:rPr lang="en-GB" sz="2000" b="1" dirty="0" smtClean="0"/>
              <a:t>Solution 2</a:t>
            </a:r>
            <a:r>
              <a:rPr lang="en-GB" sz="2000" dirty="0" smtClean="0"/>
              <a:t>: Allow goals to return values</a:t>
            </a:r>
          </a:p>
          <a:p>
            <a:pPr lvl="1"/>
            <a:r>
              <a:rPr lang="en-GB" sz="1800" dirty="0" smtClean="0"/>
              <a:t>Allow unbound variables to be passed to goals.</a:t>
            </a:r>
          </a:p>
          <a:p>
            <a:pPr lvl="1"/>
            <a:r>
              <a:rPr lang="en-GB" sz="1800" dirty="0" smtClean="0"/>
              <a:t>The variable is bound to a value in the selected plan rule.</a:t>
            </a:r>
          </a:p>
          <a:p>
            <a:pPr lvl="4"/>
            <a:endParaRPr lang="en-GB" sz="1500" dirty="0" smtClean="0"/>
          </a:p>
          <a:p>
            <a:r>
              <a:rPr lang="en-GB" sz="2000" b="1" i="1" dirty="0" smtClean="0"/>
              <a:t>NOTE: Jason supports both 1 and 2.</a:t>
            </a:r>
          </a:p>
          <a:p>
            <a:pPr lvl="1"/>
            <a:r>
              <a:rPr lang="en-GB" sz="1800" dirty="0" smtClean="0"/>
              <a:t>Unbound variables can be passed via a goal.</a:t>
            </a:r>
          </a:p>
          <a:p>
            <a:pPr lvl="2"/>
            <a:r>
              <a:rPr lang="en-GB" sz="1600" dirty="0" smtClean="0"/>
              <a:t>But, you still need to know which parameters should be bound and should be unbound…</a:t>
            </a:r>
          </a:p>
          <a:p>
            <a:pPr lvl="2"/>
            <a:r>
              <a:rPr lang="en-GB" sz="1600" dirty="0" smtClean="0"/>
              <a:t>What happens if you pass a bound variable instead of an unbound variable?</a:t>
            </a:r>
          </a:p>
          <a:p>
            <a:pPr lvl="1"/>
            <a:r>
              <a:rPr lang="en-GB" sz="1800" dirty="0" smtClean="0"/>
              <a:t>Rules can be declared as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GB" sz="1800" dirty="0" smtClean="0"/>
              <a:t>, giving the resultant intention priority over all other intentions.</a:t>
            </a:r>
          </a:p>
          <a:p>
            <a:pPr lvl="2"/>
            <a:r>
              <a:rPr lang="en-GB" sz="1600" dirty="0" smtClean="0"/>
              <a:t>This can only be done at the rule level.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19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world.").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!start.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+!start : true &lt;- !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(X); .print(X).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&lt;- ?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41393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There are some limitations:</a:t>
            </a:r>
          </a:p>
          <a:p>
            <a:pPr lvl="4"/>
            <a:endParaRPr lang="en-GB" sz="1200" dirty="0" smtClean="0"/>
          </a:p>
          <a:p>
            <a:r>
              <a:rPr lang="en-GB" sz="2000" dirty="0" smtClean="0"/>
              <a:t>Atomic rules promote rule explosion.</a:t>
            </a:r>
          </a:p>
          <a:p>
            <a:pPr lvl="1"/>
            <a:r>
              <a:rPr lang="en-GB" sz="1800" dirty="0" smtClean="0"/>
              <a:t>Each critical section must be encapsulated in a rule.</a:t>
            </a:r>
          </a:p>
          <a:p>
            <a:pPr lvl="1"/>
            <a:r>
              <a:rPr lang="en-GB" sz="1800" dirty="0" smtClean="0"/>
              <a:t>This can reduce readability.</a:t>
            </a:r>
          </a:p>
          <a:p>
            <a:pPr lvl="3"/>
            <a:endParaRPr lang="en-GB" sz="1500" dirty="0" smtClean="0"/>
          </a:p>
          <a:p>
            <a:r>
              <a:rPr lang="en-GB" sz="2000" dirty="0" smtClean="0"/>
              <a:t>A single global critical section exists.</a:t>
            </a:r>
          </a:p>
          <a:p>
            <a:pPr lvl="1"/>
            <a:r>
              <a:rPr lang="en-GB" sz="1800" dirty="0" smtClean="0"/>
              <a:t>Entering a critical section locks access to all other critical sections, even if the code is unrelated.</a:t>
            </a:r>
          </a:p>
          <a:p>
            <a:pPr lvl="1"/>
            <a:r>
              <a:rPr lang="en-GB" sz="1800" dirty="0" smtClean="0"/>
              <a:t>What if an agent uses multiple resources concurrently?</a:t>
            </a:r>
          </a:p>
          <a:p>
            <a:pPr lvl="3"/>
            <a:endParaRPr lang="en-GB" sz="1500" dirty="0" smtClean="0"/>
          </a:p>
          <a:p>
            <a:r>
              <a:rPr lang="en-GB" sz="2000" dirty="0" smtClean="0"/>
              <a:t>Why not introduce the idea of atomic blocks (of code)?</a:t>
            </a:r>
          </a:p>
          <a:p>
            <a:pPr lvl="1"/>
            <a:r>
              <a:rPr lang="en-GB" sz="1800" dirty="0" smtClean="0"/>
              <a:t>Some form of token could be used to associate related critical sections.</a:t>
            </a:r>
          </a:p>
        </p:txBody>
      </p:sp>
    </p:spTree>
    <p:extLst>
      <p:ext uri="{BB962C8B-B14F-4D97-AF65-F5344CB8AC3E}">
        <p14:creationId xmlns:p14="http://schemas.microsoft.com/office/powerpoint/2010/main" val="13142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Rules as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Sketch of a while loop in Jason:</a:t>
            </a:r>
          </a:p>
          <a:p>
            <a:endParaRPr lang="en-US" sz="2000" dirty="0" smtClean="0"/>
          </a:p>
          <a:p>
            <a:pPr marL="36576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+event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context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&amp; X &gt; 10)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 is a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belief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&gt; 10");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-+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(X-1);</a:t>
            </a:r>
          </a:p>
          <a:p>
            <a:pPr marL="36576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endParaRPr lang="en-GB" sz="2000" dirty="0" smtClean="0"/>
          </a:p>
          <a:p>
            <a:r>
              <a:rPr lang="en-GB" sz="2000" dirty="0" smtClean="0"/>
              <a:t>What is wrong with this?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21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as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Can seem contentious:</a:t>
            </a:r>
          </a:p>
          <a:p>
            <a:pPr lvl="1"/>
            <a:r>
              <a:rPr lang="en-GB" sz="1800" dirty="0" smtClean="0"/>
              <a:t>Messages are used for speech-act based interaction.</a:t>
            </a:r>
          </a:p>
          <a:p>
            <a:pPr lvl="1"/>
            <a:r>
              <a:rPr lang="en-GB" sz="1800" dirty="0" err="1" smtClean="0"/>
              <a:t>Shoham</a:t>
            </a:r>
            <a:r>
              <a:rPr lang="en-GB" sz="1800" dirty="0" smtClean="0"/>
              <a:t> said message passing was the same in AOP and OOP.</a:t>
            </a:r>
          </a:p>
          <a:p>
            <a:pPr lvl="5"/>
            <a:endParaRPr lang="en-GB" sz="1500" dirty="0" smtClean="0"/>
          </a:p>
          <a:p>
            <a:r>
              <a:rPr lang="en-GB" sz="2000" dirty="0" smtClean="0"/>
              <a:t>This is not wrong, but…</a:t>
            </a:r>
          </a:p>
          <a:p>
            <a:pPr lvl="1"/>
            <a:r>
              <a:rPr lang="en-GB" sz="1800" dirty="0" err="1" smtClean="0"/>
              <a:t>Shoham’s</a:t>
            </a:r>
            <a:r>
              <a:rPr lang="en-GB" sz="1800" dirty="0" smtClean="0"/>
              <a:t> view implies that only interaction drives behaviour; but what about the environment.</a:t>
            </a:r>
          </a:p>
          <a:p>
            <a:pPr lvl="1"/>
            <a:r>
              <a:rPr lang="en-GB" sz="1800" dirty="0" smtClean="0"/>
              <a:t>Interaction is not a core feature of </a:t>
            </a:r>
            <a:r>
              <a:rPr lang="en-GB" sz="1800" dirty="0" err="1" smtClean="0"/>
              <a:t>AgentSpeak</a:t>
            </a:r>
            <a:r>
              <a:rPr lang="en-GB" sz="1800" dirty="0" smtClean="0"/>
              <a:t>(L); however it can be (and has been) tacked on to it:</a:t>
            </a:r>
          </a:p>
          <a:p>
            <a:pPr lvl="2"/>
            <a:r>
              <a:rPr lang="en-GB" sz="1600" dirty="0" smtClean="0"/>
              <a:t>The receipt of messages is mapped to the adoption of goals.</a:t>
            </a:r>
          </a:p>
          <a:p>
            <a:pPr lvl="2"/>
            <a:r>
              <a:rPr lang="en-GB" sz="1600" dirty="0" smtClean="0"/>
              <a:t>Default semantics are provided for the handling of these goals.</a:t>
            </a:r>
          </a:p>
          <a:p>
            <a:pPr lvl="1"/>
            <a:r>
              <a:rPr lang="en-GB" sz="1800" dirty="0" smtClean="0"/>
              <a:t>From an OOP perspective, an object receives a message, and then invokes a method by matching the message to a method signature; searching up the inheritance tree as necessary.</a:t>
            </a:r>
          </a:p>
          <a:p>
            <a:pPr lvl="1"/>
            <a:r>
              <a:rPr lang="en-GB" sz="1800" dirty="0" smtClean="0"/>
              <a:t>In </a:t>
            </a:r>
            <a:r>
              <a:rPr lang="en-GB" sz="1800" dirty="0" err="1" smtClean="0"/>
              <a:t>AgentSpeak</a:t>
            </a:r>
            <a:r>
              <a:rPr lang="en-GB" sz="1800" dirty="0" smtClean="0"/>
              <a:t>(L) it is the event that is matched!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566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AOP and 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In reality, we want such an association to answer questions like:</a:t>
            </a:r>
          </a:p>
          <a:p>
            <a:pPr lvl="1"/>
            <a:r>
              <a:rPr lang="en-US" altLang="en-US" sz="1800" dirty="0" smtClean="0"/>
              <a:t>how does the state of an object relate to the state of an agent?</a:t>
            </a:r>
          </a:p>
          <a:p>
            <a:pPr lvl="1"/>
            <a:r>
              <a:rPr lang="en-US" altLang="en-US" sz="1800" dirty="0" smtClean="0"/>
              <a:t>is there any correlation between how </a:t>
            </a:r>
            <a:r>
              <a:rPr lang="en-US" altLang="en-US" sz="1800" dirty="0" err="1" smtClean="0"/>
              <a:t>behaviours</a:t>
            </a:r>
            <a:r>
              <a:rPr lang="en-US" altLang="en-US" sz="1800" dirty="0" smtClean="0"/>
              <a:t> are speciﬁed in OOP and how they are speciﬁed in agents?</a:t>
            </a:r>
          </a:p>
          <a:p>
            <a:pPr lvl="1"/>
            <a:r>
              <a:rPr lang="en-US" altLang="en-US" sz="1800" dirty="0" smtClean="0"/>
              <a:t>when and how will a </a:t>
            </a:r>
            <a:r>
              <a:rPr lang="en-US" altLang="en-US" sz="1800" dirty="0" err="1" smtClean="0"/>
              <a:t>behaviour</a:t>
            </a:r>
            <a:r>
              <a:rPr lang="en-US" altLang="en-US" sz="1800" dirty="0" smtClean="0"/>
              <a:t> be executed?</a:t>
            </a:r>
          </a:p>
          <a:p>
            <a:pPr lvl="3"/>
            <a:endParaRPr lang="en-US" altLang="en-US" sz="1600" dirty="0"/>
          </a:p>
          <a:p>
            <a:r>
              <a:rPr lang="en-US" altLang="en-US" sz="2000" dirty="0" smtClean="0"/>
              <a:t>The problem is that, AOP does not promote or enforce a consistent conceptual model.</a:t>
            </a:r>
          </a:p>
          <a:p>
            <a:pPr lvl="1"/>
            <a:r>
              <a:rPr lang="en-US" altLang="en-US" sz="1800" dirty="0" smtClean="0"/>
              <a:t>Languages like </a:t>
            </a:r>
            <a:r>
              <a:rPr lang="en-US" altLang="en-US" sz="1800" dirty="0" err="1" smtClean="0"/>
              <a:t>AgentSpeak</a:t>
            </a:r>
            <a:r>
              <a:rPr lang="en-US" altLang="en-US" sz="1800" dirty="0" smtClean="0"/>
              <a:t>(L) are event-driven</a:t>
            </a:r>
          </a:p>
          <a:p>
            <a:pPr lvl="1"/>
            <a:r>
              <a:rPr lang="en-US" altLang="en-US" sz="1800" dirty="0" smtClean="0"/>
              <a:t>Languages like GOAL focus on action-selection.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 smtClean="0"/>
              <a:t>Such diversity makes it difficult to go beyond the high-level </a:t>
            </a:r>
            <a:r>
              <a:rPr lang="en-US" altLang="en-US" sz="2000" dirty="0" err="1" smtClean="0"/>
              <a:t>generalisations</a:t>
            </a:r>
            <a:r>
              <a:rPr lang="en-US" altLang="en-US" sz="2000" dirty="0" smtClean="0"/>
              <a:t> offered by </a:t>
            </a:r>
            <a:r>
              <a:rPr lang="en-US" altLang="en-US" sz="2000" dirty="0" err="1" smtClean="0"/>
              <a:t>Shoham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1800" dirty="0" smtClean="0"/>
              <a:t>Instead, we must focus on particular classes of AOP language.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200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and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So, if an event is like a message in OOP, what is an AOP message equivalent to?</a:t>
            </a:r>
          </a:p>
          <a:p>
            <a:pPr lvl="1"/>
            <a:r>
              <a:rPr lang="en-GB" sz="1800" dirty="0" smtClean="0"/>
              <a:t>Basically, an AOP message is something that can be send by or received from an agent.</a:t>
            </a:r>
          </a:p>
          <a:p>
            <a:pPr lvl="1"/>
            <a:r>
              <a:rPr lang="en-GB" sz="1800" dirty="0" smtClean="0"/>
              <a:t>Sending of messages can be modelled through actions, but how to model the receipt of messages?</a:t>
            </a:r>
          </a:p>
          <a:p>
            <a:pPr lvl="1"/>
            <a:r>
              <a:rPr lang="en-GB" sz="1800" dirty="0" smtClean="0"/>
              <a:t>The natural approach is to view it as an event!</a:t>
            </a:r>
          </a:p>
          <a:p>
            <a:endParaRPr lang="en-GB" sz="1800" dirty="0"/>
          </a:p>
          <a:p>
            <a:r>
              <a:rPr lang="en-GB" sz="2000" dirty="0" smtClean="0"/>
              <a:t>But, what type of event?</a:t>
            </a:r>
          </a:p>
          <a:p>
            <a:pPr lvl="1"/>
            <a:r>
              <a:rPr lang="en-GB" sz="1800" dirty="0" smtClean="0"/>
              <a:t>Argument 1: Messages as beliefs…</a:t>
            </a:r>
          </a:p>
          <a:p>
            <a:pPr lvl="2"/>
            <a:r>
              <a:rPr lang="en-GB" sz="1600" dirty="0" smtClean="0"/>
              <a:t>Messages come from agents situated in the environment which is modelled using beliefs…</a:t>
            </a:r>
          </a:p>
          <a:p>
            <a:pPr lvl="2"/>
            <a:r>
              <a:rPr lang="en-GB" sz="1600" dirty="0" smtClean="0"/>
              <a:t>Nice in theory, but in practice we get an ever growing set of message beliefs…</a:t>
            </a:r>
          </a:p>
        </p:txBody>
      </p:sp>
    </p:spTree>
    <p:extLst>
      <p:ext uri="{BB962C8B-B14F-4D97-AF65-F5344CB8AC3E}">
        <p14:creationId xmlns:p14="http://schemas.microsoft.com/office/powerpoint/2010/main" val="26772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and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So, if an event is like a message in OOP, what is an AOP message equivalent to?</a:t>
            </a:r>
          </a:p>
          <a:p>
            <a:pPr lvl="1"/>
            <a:r>
              <a:rPr lang="en-GB" sz="1800" dirty="0" smtClean="0"/>
              <a:t>Basically, an AOP message is something that can be send by or received from an agent.</a:t>
            </a:r>
          </a:p>
          <a:p>
            <a:pPr lvl="1"/>
            <a:r>
              <a:rPr lang="en-GB" sz="1800" dirty="0" smtClean="0"/>
              <a:t>Sending of messages can be modelled through actions, but how to model the receipt of messages?</a:t>
            </a:r>
          </a:p>
          <a:p>
            <a:pPr lvl="1"/>
            <a:r>
              <a:rPr lang="en-GB" sz="1800" dirty="0" smtClean="0"/>
              <a:t>The natural approach is to view it as an event!</a:t>
            </a:r>
          </a:p>
          <a:p>
            <a:endParaRPr lang="en-GB" sz="1800" dirty="0"/>
          </a:p>
          <a:p>
            <a:r>
              <a:rPr lang="en-GB" sz="2000" dirty="0" smtClean="0"/>
              <a:t>But, what type of event?</a:t>
            </a:r>
          </a:p>
          <a:p>
            <a:pPr lvl="1"/>
            <a:r>
              <a:rPr lang="en-GB" sz="1800" dirty="0" smtClean="0"/>
              <a:t>Argument 2: Messages as goals…</a:t>
            </a:r>
          </a:p>
          <a:p>
            <a:pPr lvl="2"/>
            <a:r>
              <a:rPr lang="en-GB" sz="1600" dirty="0" smtClean="0"/>
              <a:t>Messages drive behaviour (you write code to handle the message)</a:t>
            </a:r>
            <a:r>
              <a:rPr lang="en-GB" sz="1600" dirty="0"/>
              <a:t> , just like </a:t>
            </a:r>
            <a:r>
              <a:rPr lang="en-GB" sz="1600" dirty="0" smtClean="0"/>
              <a:t>goals.</a:t>
            </a:r>
          </a:p>
          <a:p>
            <a:pPr lvl="2"/>
            <a:r>
              <a:rPr lang="en-GB" sz="1600" dirty="0" smtClean="0"/>
              <a:t>Goals are transitory: </a:t>
            </a:r>
            <a:r>
              <a:rPr lang="en-GB" sz="1600" dirty="0" err="1" smtClean="0"/>
              <a:t>AgentSpeak</a:t>
            </a:r>
            <a:r>
              <a:rPr lang="en-GB" sz="1600" dirty="0" smtClean="0"/>
              <a:t>(L) doesn’t maintain an explicit list of active goals.</a:t>
            </a:r>
          </a:p>
          <a:p>
            <a:pPr lvl="2"/>
            <a:r>
              <a:rPr lang="en-GB" sz="1600" dirty="0" smtClean="0"/>
              <a:t>This is what Jason does…</a:t>
            </a:r>
          </a:p>
        </p:txBody>
      </p:sp>
    </p:spTree>
    <p:extLst>
      <p:ext uri="{BB962C8B-B14F-4D97-AF65-F5344CB8AC3E}">
        <p14:creationId xmlns:p14="http://schemas.microsoft.com/office/powerpoint/2010/main" val="10907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and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So, if an event is like a message in OOP, what is an AOP message equivalent to?</a:t>
            </a:r>
          </a:p>
          <a:p>
            <a:pPr lvl="1"/>
            <a:r>
              <a:rPr lang="en-GB" sz="1800" dirty="0" smtClean="0"/>
              <a:t>Basically, an AOP message is something that can be send by or received from an agent.</a:t>
            </a:r>
          </a:p>
          <a:p>
            <a:pPr lvl="1"/>
            <a:r>
              <a:rPr lang="en-GB" sz="1800" dirty="0" smtClean="0"/>
              <a:t>Sending of messages can be modelled through actions, but how to model the receipt of messages?</a:t>
            </a:r>
          </a:p>
          <a:p>
            <a:pPr lvl="1"/>
            <a:r>
              <a:rPr lang="en-GB" sz="1800" dirty="0" smtClean="0"/>
              <a:t>The natural approach is to view it as an event!</a:t>
            </a:r>
          </a:p>
          <a:p>
            <a:endParaRPr lang="en-GB" sz="1800" dirty="0"/>
          </a:p>
          <a:p>
            <a:r>
              <a:rPr lang="en-GB" sz="2000" dirty="0" smtClean="0"/>
              <a:t>But, what type of event?</a:t>
            </a:r>
          </a:p>
          <a:p>
            <a:pPr lvl="1"/>
            <a:r>
              <a:rPr lang="en-GB" sz="1800" dirty="0" smtClean="0"/>
              <a:t>Argument 3: Why are we using beliefs and goals anyway?</a:t>
            </a:r>
          </a:p>
          <a:p>
            <a:pPr lvl="2"/>
            <a:r>
              <a:rPr lang="en-GB" sz="1600" dirty="0" smtClean="0"/>
              <a:t>Receipt of a message can be modelled as an event.</a:t>
            </a:r>
          </a:p>
          <a:p>
            <a:pPr lvl="2"/>
            <a:r>
              <a:rPr lang="en-GB" sz="1600" dirty="0" smtClean="0"/>
              <a:t>Why not introduce a new event type?</a:t>
            </a:r>
          </a:p>
        </p:txBody>
      </p:sp>
    </p:spTree>
    <p:extLst>
      <p:ext uri="{BB962C8B-B14F-4D97-AF65-F5344CB8AC3E}">
        <p14:creationId xmlns:p14="http://schemas.microsoft.com/office/powerpoint/2010/main" val="1092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What have we learnt?</a:t>
            </a:r>
          </a:p>
          <a:p>
            <a:pPr lvl="1"/>
            <a:r>
              <a:rPr lang="en-GB" sz="1800" b="1" dirty="0" err="1" smtClean="0"/>
              <a:t>AgentSpeak</a:t>
            </a:r>
            <a:r>
              <a:rPr lang="en-GB" sz="1800" b="1" dirty="0" smtClean="0"/>
              <a:t>(L) is not suited to implementing (even simple) algorithms.</a:t>
            </a:r>
          </a:p>
          <a:p>
            <a:pPr lvl="1"/>
            <a:endParaRPr lang="en-GB" sz="1800" dirty="0" smtClean="0"/>
          </a:p>
          <a:p>
            <a:pPr lvl="1"/>
            <a:r>
              <a:rPr lang="en-GB" sz="1800" dirty="0" smtClean="0"/>
              <a:t>Code suffers from rule explosion leading to loss of readability.</a:t>
            </a:r>
          </a:p>
          <a:p>
            <a:pPr lvl="1"/>
            <a:r>
              <a:rPr lang="en-GB" sz="1800" dirty="0" smtClean="0"/>
              <a:t>Lack of support for return values needlessly complicates code.</a:t>
            </a:r>
          </a:p>
          <a:p>
            <a:pPr lvl="1"/>
            <a:r>
              <a:rPr lang="en-GB" sz="1800" dirty="0"/>
              <a:t>We need an expanded suite of statement types</a:t>
            </a:r>
            <a:r>
              <a:rPr lang="en-GB" sz="1800" dirty="0" smtClean="0"/>
              <a:t>. (if, while, …)</a:t>
            </a:r>
          </a:p>
          <a:p>
            <a:pPr lvl="1"/>
            <a:r>
              <a:rPr lang="en-GB" sz="1800" dirty="0" smtClean="0"/>
              <a:t>Lack of assignment and local variables are a major deficiency.</a:t>
            </a:r>
          </a:p>
          <a:p>
            <a:pPr lvl="1"/>
            <a:r>
              <a:rPr lang="en-GB" sz="1800" dirty="0" smtClean="0"/>
              <a:t>Support for mutual exclusion is a must given the similarities between intentions and threads.</a:t>
            </a:r>
          </a:p>
          <a:p>
            <a:pPr lvl="1"/>
            <a:r>
              <a:rPr lang="en-GB" sz="1800" dirty="0" smtClean="0"/>
              <a:t>Additional event types are needed to support messaging (and possibly other extensions to the basic language).</a:t>
            </a:r>
          </a:p>
          <a:p>
            <a:pPr lvl="1"/>
            <a:r>
              <a:rPr lang="en-GB" sz="1800" dirty="0" smtClean="0"/>
              <a:t>Lack of a type system makes the paradigm more difficult to learn.</a:t>
            </a:r>
            <a:endParaRPr lang="en-GB" sz="18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224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ASTRA: </a:t>
            </a:r>
            <a:r>
              <a:rPr lang="en-GB" dirty="0" err="1" smtClean="0"/>
              <a:t>AgentSpeak</a:t>
            </a:r>
            <a:r>
              <a:rPr lang="en-GB" dirty="0" smtClean="0"/>
              <a:t>(L) with Bells and Whistles!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Astra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 </a:t>
            </a:r>
            <a:r>
              <a:rPr lang="en-GB" sz="2000" dirty="0" err="1" smtClean="0"/>
              <a:t>AgentSpeak</a:t>
            </a:r>
            <a:r>
              <a:rPr lang="en-GB" sz="2000" dirty="0" smtClean="0"/>
              <a:t>(TR) Agent (ASTRA) Language is an attempt to address some of the shortcomings highlighted on the previous slide.</a:t>
            </a:r>
          </a:p>
          <a:p>
            <a:pPr lvl="4"/>
            <a:endParaRPr lang="en-GB" sz="1200" dirty="0"/>
          </a:p>
          <a:p>
            <a:r>
              <a:rPr lang="en-GB" sz="2000" dirty="0" smtClean="0"/>
              <a:t>Specifically, ASTRA:</a:t>
            </a:r>
          </a:p>
          <a:p>
            <a:pPr lvl="1"/>
            <a:r>
              <a:rPr lang="en-GB" sz="1800" dirty="0" smtClean="0"/>
              <a:t>supports typed variables</a:t>
            </a:r>
          </a:p>
          <a:p>
            <a:pPr lvl="1"/>
            <a:r>
              <a:rPr lang="en-GB" sz="1800" dirty="0" smtClean="0"/>
              <a:t>includes support for local variables and assignment</a:t>
            </a:r>
          </a:p>
          <a:p>
            <a:pPr lvl="1"/>
            <a:r>
              <a:rPr lang="en-GB" sz="1800" dirty="0" smtClean="0"/>
              <a:t>provides and extended suite of statement types</a:t>
            </a:r>
          </a:p>
          <a:p>
            <a:pPr lvl="1"/>
            <a:r>
              <a:rPr lang="en-GB" sz="1800" dirty="0" smtClean="0"/>
              <a:t>allows return values (like Jason)</a:t>
            </a:r>
          </a:p>
          <a:p>
            <a:pPr lvl="1"/>
            <a:r>
              <a:rPr lang="en-GB" sz="1800" dirty="0" smtClean="0"/>
              <a:t>supports multiple critical areas</a:t>
            </a:r>
          </a:p>
          <a:p>
            <a:pPr lvl="1"/>
            <a:r>
              <a:rPr lang="en-GB" sz="1800" dirty="0"/>
              <a:t>i</a:t>
            </a:r>
            <a:r>
              <a:rPr lang="en-GB" sz="1800" dirty="0" smtClean="0"/>
              <a:t>ntroduces additional event types</a:t>
            </a:r>
          </a:p>
          <a:p>
            <a:pPr lvl="1"/>
            <a:r>
              <a:rPr lang="en-GB" sz="1800" dirty="0" smtClean="0"/>
              <a:t>provides a cleaner model for defining internal actions</a:t>
            </a:r>
          </a:p>
          <a:p>
            <a:pPr lvl="1"/>
            <a:r>
              <a:rPr lang="en-GB" sz="1800" dirty="0" smtClean="0"/>
              <a:t>engenders multiple inheritance based reuse through a multi-agent level type system</a:t>
            </a:r>
          </a:p>
          <a:p>
            <a:pPr lvl="1"/>
            <a:r>
              <a:rPr lang="en-GB" sz="1800" dirty="0" smtClean="0"/>
              <a:t>adopts Java syntactic sugar to promote familiarity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21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ASTRA Language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ASTRA is designed to be close in syntax to Java:</a:t>
            </a:r>
          </a:p>
          <a:p>
            <a:pPr lvl="1"/>
            <a:r>
              <a:rPr lang="en-IE" sz="1800" dirty="0" smtClean="0"/>
              <a:t>ASTRA programs are written in files with a “.</a:t>
            </a:r>
            <a:r>
              <a:rPr lang="en-IE" sz="1800" dirty="0" err="1" smtClean="0"/>
              <a:t>astra</a:t>
            </a:r>
            <a:r>
              <a:rPr lang="en-IE" sz="1800" dirty="0" smtClean="0"/>
              <a:t>” extension.</a:t>
            </a:r>
          </a:p>
          <a:p>
            <a:pPr lvl="1"/>
            <a:r>
              <a:rPr lang="en-IE" sz="1800" dirty="0" smtClean="0"/>
              <a:t>Each file must contain exactly 1 agent class, which is specified by the </a:t>
            </a:r>
            <a:r>
              <a:rPr lang="en-IE" sz="1800" b="1" dirty="0" smtClean="0"/>
              <a:t>agent</a:t>
            </a:r>
            <a:r>
              <a:rPr lang="en-IE" sz="1800" dirty="0" smtClean="0"/>
              <a:t> keyword…</a:t>
            </a:r>
          </a:p>
          <a:p>
            <a:pPr lvl="1"/>
            <a:r>
              <a:rPr lang="en-IE" sz="1800" dirty="0" smtClean="0"/>
              <a:t>The name of the file must match the name of the class</a:t>
            </a:r>
          </a:p>
          <a:p>
            <a:pPr lvl="1"/>
            <a:endParaRPr lang="en-IE" sz="2000" dirty="0" smtClean="0"/>
          </a:p>
          <a:p>
            <a:r>
              <a:rPr lang="en-IE" sz="2000" dirty="0" smtClean="0"/>
              <a:t>Example File: </a:t>
            </a:r>
            <a:r>
              <a:rPr lang="en-IE" sz="2000" dirty="0" err="1" smtClean="0"/>
              <a:t>MyAgent.astra</a:t>
            </a:r>
            <a:endParaRPr lang="en-IE" sz="2000" dirty="0" smtClean="0"/>
          </a:p>
          <a:p>
            <a:pPr lvl="1"/>
            <a:endParaRPr lang="en-IE" sz="2000" dirty="0" smtClean="0"/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agent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MyAgent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// … code goes here …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ASTRA Language: Initial States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Initial beliefs and goals can be specified using the </a:t>
            </a:r>
            <a:r>
              <a:rPr lang="en-IE" sz="2000" b="1" dirty="0" smtClean="0"/>
              <a:t>initial</a:t>
            </a:r>
            <a:r>
              <a:rPr lang="en-IE" sz="2000" dirty="0" smtClean="0"/>
              <a:t> keyword.</a:t>
            </a:r>
          </a:p>
          <a:p>
            <a:pPr lvl="1"/>
            <a:endParaRPr lang="en-IE" sz="2000" dirty="0" smtClean="0"/>
          </a:p>
          <a:p>
            <a:r>
              <a:rPr lang="en-IE" sz="2000" dirty="0" smtClean="0"/>
              <a:t>Example File: </a:t>
            </a:r>
            <a:r>
              <a:rPr lang="en-IE" sz="2000" dirty="0" err="1" smtClean="0"/>
              <a:t>MyAgent.astra</a:t>
            </a:r>
            <a:endParaRPr lang="en-IE" sz="2000" dirty="0" smtClean="0"/>
          </a:p>
          <a:p>
            <a:pPr lvl="1"/>
            <a:endParaRPr lang="en-IE" sz="2000" dirty="0" smtClean="0"/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agent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MyAgent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state(“alive”);	// “alive” is a string constant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// … code goes here …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ASTRA Language: Rules 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We can make the agent do something by writing plan rules that map events to plans.</a:t>
            </a:r>
          </a:p>
          <a:p>
            <a:pPr lvl="1"/>
            <a:r>
              <a:rPr lang="en-IE" sz="1800" dirty="0" smtClean="0"/>
              <a:t>Remember in AgentSpeak, the addition or removal of beliefs / goals result in the generation of events…</a:t>
            </a:r>
          </a:p>
          <a:p>
            <a:pPr lvl="2"/>
            <a:endParaRPr lang="en-IE" sz="1700" dirty="0" smtClean="0"/>
          </a:p>
          <a:p>
            <a:r>
              <a:rPr lang="en-IE" sz="2000" dirty="0" smtClean="0"/>
              <a:t>Example File: </a:t>
            </a:r>
            <a:r>
              <a:rPr lang="en-IE" sz="2000" dirty="0" err="1" smtClean="0"/>
              <a:t>MyAgent.astra</a:t>
            </a:r>
            <a:endParaRPr lang="en-IE" sz="2000" dirty="0" smtClean="0"/>
          </a:p>
          <a:p>
            <a:pPr lvl="1"/>
            <a:endParaRPr lang="en-IE" sz="2000" dirty="0" smtClean="0"/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 * This is an ASTRA agent class – comments as Java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agent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MyAgent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state(“alive”);	// “alive” is a string constant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rule +!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// do something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ASTRA Language: Rules II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To perform a primitive action, you must declare a module.</a:t>
            </a:r>
          </a:p>
          <a:p>
            <a:pPr lvl="1"/>
            <a:r>
              <a:rPr lang="en-IE" sz="2000" dirty="0" smtClean="0"/>
              <a:t>The </a:t>
            </a:r>
            <a:r>
              <a:rPr lang="en-IE" sz="2000" b="1" dirty="0" err="1" smtClean="0"/>
              <a:t>astra.lang.Console</a:t>
            </a:r>
            <a:r>
              <a:rPr lang="en-IE" sz="2000" dirty="0" smtClean="0"/>
              <a:t> library provides support for printing to the console…</a:t>
            </a:r>
          </a:p>
          <a:p>
            <a:pPr lvl="2"/>
            <a:endParaRPr lang="en-IE" sz="1700" dirty="0" smtClean="0"/>
          </a:p>
          <a:p>
            <a:r>
              <a:rPr lang="en-IE" sz="2000" dirty="0" smtClean="0"/>
              <a:t>Example File: </a:t>
            </a:r>
            <a:r>
              <a:rPr lang="en-IE" sz="2000" dirty="0" err="1" smtClean="0"/>
              <a:t>MyAgent.astra</a:t>
            </a:r>
            <a:endParaRPr lang="en-IE" sz="2000" dirty="0" smtClean="0"/>
          </a:p>
          <a:p>
            <a:pPr lvl="1"/>
            <a:endParaRPr lang="en-IE" sz="2000" dirty="0" smtClean="0"/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agent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MyAgent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module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astra.lang.Console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console;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		// this is the System library</a:t>
            </a:r>
          </a:p>
          <a:p>
            <a:pPr lvl="1"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state(“alive”);	// “alive” is a string constant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rule +!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console.println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(“hello world!”);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AgentSpeak</a:t>
            </a:r>
            <a:r>
              <a:rPr lang="en-GB" dirty="0" smtClean="0"/>
              <a:t>(L)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AgentSpeak</a:t>
            </a:r>
            <a:r>
              <a:rPr lang="en-US" sz="2000" dirty="0"/>
              <a:t>(L) can be prosaically described as an </a:t>
            </a:r>
            <a:r>
              <a:rPr lang="en-US" sz="2000" b="1" dirty="0" smtClean="0"/>
              <a:t>event-driven language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Event handlers</a:t>
            </a:r>
            <a:r>
              <a:rPr lang="en-US" sz="1800" dirty="0" smtClean="0"/>
              <a:t> are ﬁred based on both a triggering event and some context. 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Events</a:t>
            </a:r>
            <a:r>
              <a:rPr lang="en-US" sz="1800" dirty="0" smtClean="0"/>
              <a:t> – either external </a:t>
            </a:r>
            <a:r>
              <a:rPr lang="en-US" sz="1800" dirty="0"/>
              <a:t>(environment-based) or internal (goal-based</a:t>
            </a:r>
            <a:r>
              <a:rPr lang="en-US" sz="1800" dirty="0" smtClean="0"/>
              <a:t>) –are </a:t>
            </a:r>
            <a:r>
              <a:rPr lang="en-US" sz="1800" dirty="0"/>
              <a:t>generated and added to an event queue. 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Events </a:t>
            </a:r>
            <a:r>
              <a:rPr lang="en-US" sz="1800" dirty="0"/>
              <a:t>are </a:t>
            </a:r>
            <a:r>
              <a:rPr lang="en-US" sz="1800" b="1" dirty="0" smtClean="0"/>
              <a:t>removed </a:t>
            </a:r>
            <a:r>
              <a:rPr lang="en-US" sz="1800" b="1" dirty="0"/>
              <a:t>from </a:t>
            </a:r>
            <a:r>
              <a:rPr lang="en-US" sz="1800" b="1" dirty="0" smtClean="0"/>
              <a:t>the event </a:t>
            </a:r>
            <a:r>
              <a:rPr lang="en-US" sz="1800" b="1" dirty="0"/>
              <a:t>queue </a:t>
            </a:r>
            <a:r>
              <a:rPr lang="en-US" sz="1800" dirty="0"/>
              <a:t>and </a:t>
            </a:r>
            <a:r>
              <a:rPr lang="en-US" sz="1800" b="1" dirty="0"/>
              <a:t>matched to </a:t>
            </a:r>
            <a:r>
              <a:rPr lang="en-US" sz="1800" b="1" dirty="0" smtClean="0"/>
              <a:t>some event handler </a:t>
            </a:r>
            <a:r>
              <a:rPr lang="en-US" sz="1800" dirty="0" smtClean="0"/>
              <a:t>which </a:t>
            </a:r>
            <a:r>
              <a:rPr lang="en-US" sz="1800" dirty="0"/>
              <a:t>is then </a:t>
            </a:r>
            <a:r>
              <a:rPr lang="en-US" sz="1800" dirty="0" smtClean="0"/>
              <a:t>fired.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b="1" dirty="0"/>
              <a:t>matching process </a:t>
            </a:r>
            <a:r>
              <a:rPr lang="en-US" sz="1800" dirty="0"/>
              <a:t>checks both that the </a:t>
            </a:r>
            <a:r>
              <a:rPr lang="en-US" sz="1800" b="1" dirty="0" smtClean="0"/>
              <a:t>event handler applies to the </a:t>
            </a:r>
            <a:r>
              <a:rPr lang="en-US" sz="1800" b="1" dirty="0"/>
              <a:t>event </a:t>
            </a:r>
            <a:r>
              <a:rPr lang="en-US" sz="1800" dirty="0"/>
              <a:t>and that </a:t>
            </a:r>
            <a:r>
              <a:rPr lang="en-US" sz="1800" dirty="0" smtClean="0"/>
              <a:t>the handler can </a:t>
            </a:r>
            <a:r>
              <a:rPr lang="en-US" sz="1800" dirty="0"/>
              <a:t>be executed based </a:t>
            </a:r>
            <a:r>
              <a:rPr lang="en-US" sz="1800" dirty="0" smtClean="0"/>
              <a:t>on the </a:t>
            </a:r>
            <a:r>
              <a:rPr lang="en-US" sz="1800" b="1" dirty="0" smtClean="0"/>
              <a:t>context</a:t>
            </a:r>
            <a:r>
              <a:rPr lang="en-US" sz="1800" dirty="0" smtClean="0"/>
              <a:t>, which deﬁnes </a:t>
            </a:r>
            <a:r>
              <a:rPr lang="en-US" sz="1800" dirty="0"/>
              <a:t>valid program states </a:t>
            </a:r>
            <a:r>
              <a:rPr lang="en-US" sz="1800" dirty="0" smtClean="0"/>
              <a:t>in </a:t>
            </a:r>
            <a:r>
              <a:rPr lang="en-US" sz="1800" dirty="0"/>
              <a:t>which the </a:t>
            </a:r>
            <a:r>
              <a:rPr lang="en-US" sz="1800" dirty="0" smtClean="0"/>
              <a:t>handler may </a:t>
            </a:r>
            <a:r>
              <a:rPr lang="en-US" sz="1800" dirty="0"/>
              <a:t>be </a:t>
            </a:r>
            <a:r>
              <a:rPr lang="en-US" sz="1800" dirty="0" smtClean="0"/>
              <a:t>fired.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6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ASTRA Language: Rules II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Similarly to Java, modules in the astra.lang.* package are automatically available in any agent program:</a:t>
            </a:r>
          </a:p>
          <a:p>
            <a:pPr lvl="2"/>
            <a:endParaRPr lang="en-IE" sz="1700" dirty="0" smtClean="0"/>
          </a:p>
          <a:p>
            <a:r>
              <a:rPr lang="en-IE" sz="2000" dirty="0" smtClean="0"/>
              <a:t>Example File: </a:t>
            </a:r>
            <a:r>
              <a:rPr lang="en-IE" sz="2000" dirty="0" err="1" smtClean="0"/>
              <a:t>MyAgent.astra</a:t>
            </a:r>
            <a:endParaRPr lang="en-IE" sz="2000" dirty="0" smtClean="0"/>
          </a:p>
          <a:p>
            <a:pPr lvl="1"/>
            <a:endParaRPr lang="en-IE" sz="2000" dirty="0" smtClean="0"/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agent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MyAgent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module </a:t>
            </a:r>
            <a:r>
              <a:rPr lang="en-IE" sz="1400" b="1" dirty="0" smtClean="0">
                <a:latin typeface="Courier New" pitchFamily="49" charset="0"/>
                <a:cs typeface="Courier New" pitchFamily="49" charset="0"/>
              </a:rPr>
              <a:t>Console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;	// this is the System library</a:t>
            </a:r>
          </a:p>
          <a:p>
            <a:pPr lvl="1"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state(“alive”);	// “alive” is a string constant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initial 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IE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rule +!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console.println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(“hello world!”);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Running a Program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ASTRA Programs are compiled to pure</a:t>
            </a:r>
            <a:br>
              <a:rPr lang="en-IE" sz="2000" dirty="0" smtClean="0"/>
            </a:br>
            <a:r>
              <a:rPr lang="en-IE" sz="2000" dirty="0" smtClean="0"/>
              <a:t>Java code.</a:t>
            </a:r>
          </a:p>
          <a:p>
            <a:pPr lvl="1"/>
            <a:r>
              <a:rPr lang="en-IE" sz="1700" dirty="0" smtClean="0"/>
              <a:t>This can be done via the command line or</a:t>
            </a:r>
            <a:br>
              <a:rPr lang="en-IE" sz="1700" dirty="0" smtClean="0"/>
            </a:br>
            <a:r>
              <a:rPr lang="en-IE" sz="1700" dirty="0" smtClean="0"/>
              <a:t>via the ASTRA Eclipse Plugin.</a:t>
            </a:r>
          </a:p>
          <a:p>
            <a:r>
              <a:rPr lang="en-IE" sz="2000" dirty="0" smtClean="0"/>
              <a:t>The compiled code has the same name </a:t>
            </a:r>
            <a:br>
              <a:rPr lang="en-IE" sz="2000" dirty="0" smtClean="0"/>
            </a:br>
            <a:r>
              <a:rPr lang="en-IE" sz="2000" dirty="0" smtClean="0"/>
              <a:t>as the </a:t>
            </a:r>
            <a:r>
              <a:rPr lang="en-IE" sz="2000" dirty="0" err="1" smtClean="0"/>
              <a:t>astra</a:t>
            </a:r>
            <a:r>
              <a:rPr lang="en-IE" sz="2000" dirty="0" smtClean="0"/>
              <a:t> file (but with the .java </a:t>
            </a:r>
            <a:br>
              <a:rPr lang="en-IE" sz="2000" dirty="0" smtClean="0"/>
            </a:br>
            <a:r>
              <a:rPr lang="en-IE" sz="2000" dirty="0" smtClean="0"/>
              <a:t>extension).</a:t>
            </a:r>
          </a:p>
          <a:p>
            <a:pPr lvl="1"/>
            <a:r>
              <a:rPr lang="en-IE" sz="1700" dirty="0" smtClean="0"/>
              <a:t>In the ASTRA Eclipse Plugin, the Java source</a:t>
            </a:r>
            <a:br>
              <a:rPr lang="en-IE" sz="1700" dirty="0" smtClean="0"/>
            </a:br>
            <a:r>
              <a:rPr lang="en-IE" sz="1700" dirty="0" smtClean="0"/>
              <a:t>file is created in a “gen” folder not the “</a:t>
            </a:r>
            <a:r>
              <a:rPr lang="en-IE" sz="1700" dirty="0" err="1" smtClean="0"/>
              <a:t>src</a:t>
            </a:r>
            <a:r>
              <a:rPr lang="en-IE" sz="1700" dirty="0" smtClean="0"/>
              <a:t>”</a:t>
            </a:r>
            <a:br>
              <a:rPr lang="en-IE" sz="1700" dirty="0" smtClean="0"/>
            </a:br>
            <a:r>
              <a:rPr lang="en-IE" sz="1700" dirty="0" smtClean="0"/>
              <a:t>folder.</a:t>
            </a:r>
            <a:endParaRPr lang="en-IE" sz="1700" dirty="0"/>
          </a:p>
          <a:p>
            <a:r>
              <a:rPr lang="en-IE" sz="2000" dirty="0" smtClean="0"/>
              <a:t>The compiler automatically adds a main method so that you can easily test your program.</a:t>
            </a:r>
          </a:p>
          <a:p>
            <a:pPr lvl="1"/>
            <a:r>
              <a:rPr lang="en-IE" sz="1700" dirty="0" smtClean="0"/>
              <a:t>Simply execute the generated Java class.</a:t>
            </a:r>
            <a:endParaRPr lang="en-IE" sz="1400" dirty="0"/>
          </a:p>
          <a:p>
            <a:r>
              <a:rPr lang="en-IE" sz="2000" dirty="0" smtClean="0"/>
              <a:t>But, to make it even easier, the ASTRA Eclipse Plugin allows you to right click over the ASTRA code and run it…</a:t>
            </a:r>
            <a:endParaRPr lang="en-IE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19800" y="1828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ASTRA Source (.</a:t>
            </a:r>
            <a:r>
              <a:rPr lang="en-IE" sz="1400" dirty="0" err="1"/>
              <a:t>astra</a:t>
            </a:r>
            <a:r>
              <a:rPr lang="en-IE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743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Java Source (.java)</a:t>
            </a:r>
            <a:endParaRPr lang="en-IE" sz="1400" dirty="0"/>
          </a:p>
        </p:txBody>
      </p:sp>
      <p:sp>
        <p:nvSpPr>
          <p:cNvPr id="6" name="Rectangle 5"/>
          <p:cNvSpPr/>
          <p:nvPr/>
        </p:nvSpPr>
        <p:spPr>
          <a:xfrm>
            <a:off x="6019800" y="3657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Java Binary (.class)</a:t>
            </a:r>
            <a:endParaRPr lang="en-IE" sz="1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781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7034" y="2438400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>
                <a:solidFill>
                  <a:srgbClr val="FF0000"/>
                </a:solidFill>
              </a:rPr>
              <a:t>ASTRA Compiler</a:t>
            </a:r>
            <a:endParaRPr lang="en-IE" sz="1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818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7034" y="335280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>
                <a:solidFill>
                  <a:srgbClr val="FF0000"/>
                </a:solidFill>
              </a:rPr>
              <a:t>Java Compiler</a:t>
            </a:r>
            <a:endParaRPr lang="en-I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Screenshot: Running An Agent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0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Screenshot: Example Run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ASTRA is designed to be close to Java, so it adopts (most of) the Java type system:</a:t>
            </a:r>
          </a:p>
          <a:p>
            <a:pPr lvl="1"/>
            <a:r>
              <a:rPr lang="en-US" sz="1800" dirty="0" smtClean="0"/>
              <a:t>4 </a:t>
            </a:r>
            <a:r>
              <a:rPr lang="en-US" sz="1800" dirty="0"/>
              <a:t>and 8 byte integers (mapped to Java’s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/>
              <a:t> types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4 </a:t>
            </a:r>
            <a:r>
              <a:rPr lang="en-US" sz="1800" dirty="0"/>
              <a:t>and 8 byte ﬂoating point numbers (mapped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/>
              <a:t> types) </a:t>
            </a:r>
            <a:endParaRPr lang="en-US" sz="1800" dirty="0" smtClean="0"/>
          </a:p>
          <a:p>
            <a:pPr lvl="1"/>
            <a:r>
              <a:rPr lang="en-US" sz="1800" dirty="0" smtClean="0"/>
              <a:t>representations </a:t>
            </a:r>
            <a:r>
              <a:rPr lang="en-US" sz="1800" dirty="0"/>
              <a:t>for character and </a:t>
            </a:r>
            <a:r>
              <a:rPr lang="en-US" sz="1800" dirty="0" err="1"/>
              <a:t>boolean</a:t>
            </a:r>
            <a:r>
              <a:rPr lang="en-US" sz="1800" dirty="0"/>
              <a:t> values (mapped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/>
              <a:t> types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 smtClean="0"/>
              <a:t>Character strings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/>
              <a:t>) that maps to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r>
              <a:rPr lang="en-US" sz="1800" dirty="0" smtClean="0"/>
              <a:t> class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800" dirty="0" smtClean="0"/>
              <a:t> type that maps to a custom implementation of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800" dirty="0" smtClean="0"/>
              <a:t> interface.</a:t>
            </a:r>
          </a:p>
          <a:p>
            <a:pPr lvl="1"/>
            <a:r>
              <a:rPr lang="en-US" sz="1800" dirty="0" smtClean="0"/>
              <a:t>A function type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sz="1800" dirty="0" smtClean="0"/>
              <a:t>) that maps to functional terms.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800" dirty="0" smtClean="0"/>
              <a:t> type that can be used to hold any Java object not listed above.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14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Internal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ASTRA links the agent and Java layers through the use of modules.</a:t>
            </a:r>
          </a:p>
          <a:p>
            <a:pPr lvl="1"/>
            <a:r>
              <a:rPr lang="en-GB" sz="1800" dirty="0" smtClean="0"/>
              <a:t>A module is a java class that extends the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astra.core.Module</a:t>
            </a:r>
            <a:r>
              <a:rPr lang="en-GB" sz="1800" dirty="0" smtClean="0"/>
              <a:t> class.</a:t>
            </a:r>
          </a:p>
          <a:p>
            <a:pPr lvl="4"/>
            <a:endParaRPr lang="en-GB" sz="1200" dirty="0" smtClean="0"/>
          </a:p>
          <a:p>
            <a:r>
              <a:rPr lang="en-GB" sz="2000" dirty="0" smtClean="0"/>
              <a:t>Methods in the module can be annotated, exposing themselves to the agent layer in different ways:</a:t>
            </a:r>
          </a:p>
          <a:p>
            <a:pPr lvl="1"/>
            <a:r>
              <a:rPr lang="en-GB" sz="1700" b="1" dirty="0" smtClean="0"/>
              <a:t>@ACTION</a:t>
            </a:r>
            <a:r>
              <a:rPr lang="en-GB" sz="1700" dirty="0" smtClean="0"/>
              <a:t>: these methods are internal actions. They return a Boolean value indicating the success or failure of the action.</a:t>
            </a:r>
          </a:p>
          <a:p>
            <a:pPr lvl="1"/>
            <a:r>
              <a:rPr lang="en-GB" sz="1700" b="1" dirty="0" smtClean="0"/>
              <a:t>@TERM</a:t>
            </a:r>
            <a:r>
              <a:rPr lang="en-GB" sz="1700" dirty="0" smtClean="0"/>
              <a:t>: these methods represent basic calculations or return data from some underlying model in a form that can be represented as a term in the language (e.g. an </a:t>
            </a:r>
            <a:r>
              <a:rPr lang="en-GB" sz="1700" dirty="0" err="1" smtClean="0"/>
              <a:t>int</a:t>
            </a:r>
            <a:r>
              <a:rPr lang="en-GB" sz="1700" dirty="0" smtClean="0"/>
              <a:t>, float, string, list or object).</a:t>
            </a:r>
          </a:p>
          <a:p>
            <a:pPr lvl="1"/>
            <a:r>
              <a:rPr lang="en-GB" sz="1700" b="1" dirty="0" smtClean="0"/>
              <a:t>@FORMULA</a:t>
            </a:r>
            <a:r>
              <a:rPr lang="en-GB" sz="1700" dirty="0" smtClean="0"/>
              <a:t>: these methods are constructors that return logical formula instances in ASTRA (ranging from Boolean values to logical formulae that can be matched against the beliefs of the agent).</a:t>
            </a:r>
          </a:p>
          <a:p>
            <a:pPr lvl="1"/>
            <a:r>
              <a:rPr lang="en-GB" sz="1700" b="1" dirty="0" smtClean="0"/>
              <a:t>@SENSOR</a:t>
            </a:r>
            <a:r>
              <a:rPr lang="en-GB" sz="1700" dirty="0" smtClean="0"/>
              <a:t>: these methods generate beliefs that are added to the agents state.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8642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Internal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@ACTION, @TERM, and @FORMULA methods can be invoked explicitly from within the agent code.</a:t>
            </a:r>
          </a:p>
          <a:p>
            <a:pPr lvl="1"/>
            <a:r>
              <a:rPr lang="en-GB" sz="1600" dirty="0" smtClean="0"/>
              <a:t>@SENSOR methods are invoked through the sensing phase of the ASTRA interpreter</a:t>
            </a:r>
          </a:p>
          <a:p>
            <a:endParaRPr lang="en-GB" sz="1900" dirty="0" smtClean="0"/>
          </a:p>
          <a:p>
            <a:r>
              <a:rPr lang="en-GB" sz="1900" dirty="0" smtClean="0"/>
              <a:t>ASTRA checks that the types of the terms specified in the agent program match the types of arguments in the corresponding method.</a:t>
            </a:r>
          </a:p>
          <a:p>
            <a:endParaRPr lang="en-GB" sz="1900" dirty="0" smtClean="0"/>
          </a:p>
        </p:txBody>
      </p:sp>
    </p:spTree>
    <p:extLst>
      <p:ext uri="{BB962C8B-B14F-4D97-AF65-F5344CB8AC3E}">
        <p14:creationId xmlns:p14="http://schemas.microsoft.com/office/powerpoint/2010/main" val="37936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Internal Actions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ex;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astra.core.Module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 {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@TERM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(a, b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@ACTION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ex;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Bigger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(45, 67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m.printN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Extended Plan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Core programming constructs in ASTRA include: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 smtClean="0"/>
              <a:t> </a:t>
            </a:r>
            <a:r>
              <a:rPr lang="en-US" sz="1900" dirty="0"/>
              <a:t>statement the most basic form of ﬂow control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900" dirty="0" smtClean="0"/>
              <a:t> </a:t>
            </a:r>
            <a:r>
              <a:rPr lang="en-US" sz="1900" dirty="0"/>
              <a:t>loop usual method of repetition in programming</a:t>
            </a: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900" dirty="0" smtClean="0"/>
              <a:t> </a:t>
            </a:r>
            <a:r>
              <a:rPr lang="en-US" sz="1900" dirty="0"/>
              <a:t>loop repeats the same actions for every matching binding of a formula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 ... recover</a:t>
            </a:r>
            <a:r>
              <a:rPr lang="en-US" sz="1900" dirty="0" smtClean="0"/>
              <a:t> </a:t>
            </a:r>
            <a:r>
              <a:rPr lang="en-US" sz="1900" dirty="0"/>
              <a:t>allows for the recovery from failed actions</a:t>
            </a:r>
          </a:p>
          <a:p>
            <a:pPr lvl="1"/>
            <a:r>
              <a:rPr lang="en-US" sz="1900" dirty="0"/>
              <a:t>Local variable declaration declares a variable for use within a plan rule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en-US" sz="1900" dirty="0" smtClean="0"/>
              <a:t> </a:t>
            </a:r>
            <a:r>
              <a:rPr lang="en-US" sz="1900" dirty="0"/>
              <a:t>allows the value of a local variable to be changed</a:t>
            </a:r>
          </a:p>
          <a:p>
            <a:pPr lvl="1"/>
            <a:r>
              <a:rPr lang="en-US" sz="1900" dirty="0"/>
              <a:t>Query bind the values of beliefs to variables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900" dirty="0" smtClean="0"/>
              <a:t> </a:t>
            </a:r>
            <a:r>
              <a:rPr lang="en-US" sz="1900" dirty="0"/>
              <a:t>pauses execution until condition if true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900" dirty="0" smtClean="0"/>
              <a:t> </a:t>
            </a:r>
            <a:r>
              <a:rPr lang="en-US" sz="1900" dirty="0"/>
              <a:t>performs block of code when condition is true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900" dirty="0" smtClean="0"/>
              <a:t> </a:t>
            </a:r>
            <a:r>
              <a:rPr lang="en-US" sz="1900" dirty="0"/>
              <a:t>sends message to another agent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900" dirty="0" smtClean="0"/>
              <a:t> </a:t>
            </a:r>
            <a:r>
              <a:rPr lang="en-US" sz="1900" dirty="0"/>
              <a:t>enables mutual exclusion in critical sections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7164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Extended Plan Syntax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+!sort(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(j 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(R))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 = j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j+1;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 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(R)) {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P.valueAsInt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(R, min) 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P.valueAsInt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(R, k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min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k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(min ~= j)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P.swap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(R, min, j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AgentSpeak</a:t>
            </a:r>
            <a:r>
              <a:rPr lang="en-GB" dirty="0" smtClean="0"/>
              <a:t>(L)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AgentSpeak</a:t>
            </a:r>
            <a:r>
              <a:rPr lang="en-US" sz="2000" dirty="0" smtClean="0"/>
              <a:t>(L) terminology:</a:t>
            </a:r>
          </a:p>
          <a:p>
            <a:pPr lvl="1"/>
            <a:r>
              <a:rPr lang="en-US" sz="1800" dirty="0" smtClean="0"/>
              <a:t>event </a:t>
            </a:r>
            <a:r>
              <a:rPr lang="en-US" sz="1800" dirty="0"/>
              <a:t>handlers are known as </a:t>
            </a:r>
            <a:r>
              <a:rPr lang="en-US" sz="1800" b="1" dirty="0"/>
              <a:t>plan </a:t>
            </a:r>
            <a:r>
              <a:rPr lang="en-US" sz="1800" b="1" dirty="0" smtClean="0"/>
              <a:t>rules</a:t>
            </a:r>
            <a:r>
              <a:rPr lang="en-US" sz="1800" dirty="0" smtClean="0"/>
              <a:t>;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program state is modeled as a </a:t>
            </a:r>
            <a:r>
              <a:rPr lang="en-US" sz="1800" b="1" dirty="0"/>
              <a:t>set of beliefs</a:t>
            </a:r>
            <a:r>
              <a:rPr lang="en-US" sz="1800" dirty="0"/>
              <a:t>, that are realized as atomic predicate logic formulae; 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b="1" dirty="0"/>
              <a:t>events </a:t>
            </a:r>
            <a:r>
              <a:rPr lang="en-US" sz="1800" dirty="0"/>
              <a:t>are also modeled as atomic predicate formulae (with some additional modiﬁers); and 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execution of plan rules is achieved through creation and manipulation of </a:t>
            </a:r>
            <a:r>
              <a:rPr lang="en-US" sz="1800" b="1" dirty="0" smtClean="0"/>
              <a:t>intentions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Finally</a:t>
            </a:r>
            <a:r>
              <a:rPr lang="en-US" sz="1800" dirty="0"/>
              <a:t>, external events are generated through changes to the agent’s state (i.e. the adoption or retraction of a belief), and internal events are generated by declaring </a:t>
            </a:r>
            <a:r>
              <a:rPr lang="en-US" sz="1800" b="1" dirty="0"/>
              <a:t>goals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7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Mutual Exclusion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Racy {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 C;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!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+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(X+1);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 = " + X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Racy {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!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ct_tok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(X+1);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= " + X);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ASTRA and Message Events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System S; 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+!main(list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S.name(), count(0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X)) : X &lt; 10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("X=" + X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S.name(), count(X+1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X)) { 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("X=" + X); 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("STOPPED"); 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S.exit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“main” Event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In order to allow parameters to be passed to an ASTRA program, the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+!main(list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E" sz="2000" dirty="0" smtClean="0"/>
              <a:t> event is provided.</a:t>
            </a:r>
          </a:p>
          <a:p>
            <a:pPr lvl="1"/>
            <a:r>
              <a:rPr lang="en-IE" sz="1800" dirty="0" smtClean="0"/>
              <a:t>This event is generated when you run an agent.</a:t>
            </a:r>
          </a:p>
          <a:p>
            <a:pPr lvl="1"/>
            <a:r>
              <a:rPr lang="en-IE" sz="1800" dirty="0" smtClean="0"/>
              <a:t>It is only generated for the first agent that is run.</a:t>
            </a:r>
          </a:p>
          <a:p>
            <a:pPr lvl="1"/>
            <a:r>
              <a:rPr lang="en-IE" sz="1800" dirty="0" smtClean="0"/>
              <a:t>The argument is a list of strings that corresponds to the array of strings passed to the main(…) method.</a:t>
            </a:r>
          </a:p>
          <a:p>
            <a:pPr lvl="1"/>
            <a:r>
              <a:rPr lang="en-IE" sz="1800" dirty="0" smtClean="0"/>
              <a:t>This event is the preferred way to trigger the initial behaviour of the first agent that is executed.</a:t>
            </a:r>
          </a:p>
          <a:p>
            <a:pPr lvl="2"/>
            <a:endParaRPr lang="en-IE" sz="1400" dirty="0" smtClean="0"/>
          </a:p>
          <a:p>
            <a:r>
              <a:rPr lang="en-IE" sz="2000" dirty="0" smtClean="0"/>
              <a:t>Example </a:t>
            </a:r>
            <a:r>
              <a:rPr lang="en-IE" sz="2000" dirty="0"/>
              <a:t>File: </a:t>
            </a:r>
            <a:r>
              <a:rPr lang="en-IE" sz="2000" dirty="0" err="1" smtClean="0"/>
              <a:t>MyAgent.astra</a:t>
            </a:r>
            <a:endParaRPr lang="en-IE" sz="2000" dirty="0" smtClean="0"/>
          </a:p>
          <a:p>
            <a:pPr lvl="4"/>
            <a:endParaRPr lang="en-IE" sz="1200" dirty="0"/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agent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MyAgent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module </a:t>
            </a:r>
            <a:r>
              <a:rPr lang="en-IE" sz="1400" b="1" dirty="0">
                <a:latin typeface="Courier New" pitchFamily="49" charset="0"/>
                <a:cs typeface="Courier New" pitchFamily="49" charset="0"/>
              </a:rPr>
              <a:t>Console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;	// this is the System library</a:t>
            </a:r>
          </a:p>
          <a:p>
            <a:pPr lvl="1">
              <a:buNone/>
            </a:pP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rule 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+!main(list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console.println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(“hello world!”);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8203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To Find More Info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Website: </a:t>
            </a:r>
            <a:r>
              <a:rPr lang="en-IE" dirty="0" smtClean="0">
                <a:hlinkClick r:id="rId2"/>
              </a:rPr>
              <a:t>http://astralanguage.com</a:t>
            </a:r>
            <a:endParaRPr lang="en-IE" dirty="0" smtClean="0"/>
          </a:p>
          <a:p>
            <a:pPr lvl="1"/>
            <a:r>
              <a:rPr lang="en-IE" dirty="0" smtClean="0"/>
              <a:t>Cookbook (~50 example programs)</a:t>
            </a:r>
          </a:p>
          <a:p>
            <a:pPr lvl="1"/>
            <a:r>
              <a:rPr lang="en-IE" dirty="0" smtClean="0"/>
              <a:t>User Guide (slowly improving)</a:t>
            </a:r>
          </a:p>
          <a:p>
            <a:pPr lvl="1"/>
            <a:r>
              <a:rPr lang="en-IE" dirty="0" smtClean="0"/>
              <a:t>API Reference Guide (info on some of the standard modules provided)</a:t>
            </a:r>
          </a:p>
          <a:p>
            <a:endParaRPr lang="en-IE" dirty="0"/>
          </a:p>
          <a:p>
            <a:r>
              <a:rPr lang="en-IE" dirty="0" smtClean="0"/>
              <a:t>Eclipse Update Centre: </a:t>
            </a:r>
            <a:r>
              <a:rPr lang="en-IE" dirty="0" smtClean="0">
                <a:hlinkClick r:id="rId3"/>
              </a:rPr>
              <a:t>http://astralanguage.com/update</a:t>
            </a:r>
            <a:r>
              <a:rPr lang="en-I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3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AgentSpeak</a:t>
            </a:r>
            <a:r>
              <a:rPr lang="en-GB" dirty="0" smtClean="0"/>
              <a:t>(L) and OOP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5067701"/>
              </p:ext>
            </p:extLst>
          </p:nvPr>
        </p:nvGraphicFramePr>
        <p:xfrm>
          <a:off x="457200" y="1600200"/>
          <a:ext cx="7467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4267200"/>
              </a:tblGrid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AOP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OOP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Motivation for mapping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Beliefs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Fields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Global </a:t>
                      </a:r>
                      <a:r>
                        <a:rPr lang="en-GB" baseline="0" dirty="0" smtClean="0"/>
                        <a:t>state.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Plan Rules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Behaviour definition</a:t>
                      </a:r>
                      <a:r>
                        <a:rPr lang="en-GB" baseline="0" dirty="0" smtClean="0"/>
                        <a:t>.</a:t>
                      </a:r>
                      <a:endParaRPr lang="en-GB" dirty="0" smtClean="0"/>
                    </a:p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Goals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r>
                        <a:rPr lang="en-GB" baseline="0" dirty="0" smtClean="0"/>
                        <a:t> Calls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r>
                        <a:rPr lang="en-GB" baseline="0" dirty="0" smtClean="0"/>
                        <a:t>ehaviour calling.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Events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Messages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Behaviour triggering.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Intentions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Threads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Behaviour</a:t>
                      </a:r>
                      <a:r>
                        <a:rPr lang="en-GB" baseline="0" dirty="0" smtClean="0"/>
                        <a:t> execution.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These concepts refer to </a:t>
            </a:r>
            <a:r>
              <a:rPr lang="en-GB" sz="2000" b="1" dirty="0" smtClean="0"/>
              <a:t>state</a:t>
            </a:r>
            <a:r>
              <a:rPr lang="en-GB" sz="2000" dirty="0" smtClean="0"/>
              <a:t>:</a:t>
            </a:r>
          </a:p>
          <a:p>
            <a:pPr lvl="1"/>
            <a:r>
              <a:rPr lang="en-GB" sz="1800" dirty="0" smtClean="0"/>
              <a:t>In OOP, state is defined in terms of a set of fields that hold values (or object references).</a:t>
            </a:r>
          </a:p>
          <a:p>
            <a:pPr lvl="2"/>
            <a:r>
              <a:rPr lang="en-GB" sz="1600" dirty="0" smtClean="0"/>
              <a:t>For example,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r>
              <a:rPr lang="en-GB" sz="1600" dirty="0" smtClean="0"/>
              <a:t> declares an </a:t>
            </a:r>
            <a:r>
              <a:rPr lang="en-GB" sz="1600" b="1" dirty="0" smtClean="0"/>
              <a:t>integer </a:t>
            </a:r>
            <a:r>
              <a:rPr lang="en-GB" sz="1600" dirty="0" smtClean="0"/>
              <a:t>field with name </a:t>
            </a:r>
            <a:r>
              <a:rPr lang="en-GB" sz="1600" b="1" dirty="0" smtClean="0"/>
              <a:t>value</a:t>
            </a:r>
            <a:r>
              <a:rPr lang="en-GB" sz="1600" dirty="0" smtClean="0"/>
              <a:t>.</a:t>
            </a:r>
          </a:p>
          <a:p>
            <a:pPr lvl="2"/>
            <a:r>
              <a:rPr lang="en-GB" sz="1600" dirty="0" smtClean="0"/>
              <a:t>Fields are, typically, given a default initial value, which in the case of an integer is 0.</a:t>
            </a:r>
          </a:p>
          <a:p>
            <a:pPr lvl="4"/>
            <a:endParaRPr lang="en-GB" dirty="0" smtClean="0"/>
          </a:p>
          <a:p>
            <a:pPr lvl="1"/>
            <a:r>
              <a:rPr lang="en-GB" sz="1800" dirty="0" smtClean="0"/>
              <a:t>In </a:t>
            </a:r>
            <a:r>
              <a:rPr lang="en-GB" sz="1800" dirty="0" err="1" smtClean="0"/>
              <a:t>AgentSpeak</a:t>
            </a:r>
            <a:r>
              <a:rPr lang="en-GB" sz="1800" dirty="0" smtClean="0"/>
              <a:t>(L), state is defined in terms of a set of beliefs that define relations on values.</a:t>
            </a:r>
          </a:p>
          <a:p>
            <a:pPr lvl="2"/>
            <a:r>
              <a:rPr lang="en-GB" sz="1600" dirty="0" smtClean="0"/>
              <a:t>For example, the belief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value(0)</a:t>
            </a:r>
            <a:r>
              <a:rPr lang="en-GB" sz="1600" dirty="0" smtClean="0"/>
              <a:t> declares a belief whose name is </a:t>
            </a:r>
            <a:r>
              <a:rPr lang="en-GB" sz="1600" b="1" dirty="0" smtClean="0"/>
              <a:t>value </a:t>
            </a:r>
            <a:r>
              <a:rPr lang="en-GB" sz="1600" dirty="0" smtClean="0"/>
              <a:t>and whose value is 0.</a:t>
            </a:r>
          </a:p>
          <a:p>
            <a:pPr marL="1280160" lvl="4" indent="0">
              <a:buNone/>
            </a:pPr>
            <a:endParaRPr lang="en-GB" dirty="0"/>
          </a:p>
          <a:p>
            <a:r>
              <a:rPr lang="en-GB" sz="2000" dirty="0" smtClean="0"/>
              <a:t>So, the way we define that state of an object seems to have an equivalent for beliefs…</a:t>
            </a:r>
          </a:p>
        </p:txBody>
      </p:sp>
    </p:spTree>
    <p:extLst>
      <p:ext uri="{BB962C8B-B14F-4D97-AF65-F5344CB8AC3E}">
        <p14:creationId xmlns:p14="http://schemas.microsoft.com/office/powerpoint/2010/main" val="40920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3862811"/>
              </p:ext>
            </p:extLst>
          </p:nvPr>
        </p:nvGraphicFramePr>
        <p:xfrm>
          <a:off x="457200" y="1600200"/>
          <a:ext cx="7467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378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AgentSpeak</a:t>
                      </a:r>
                      <a:r>
                        <a:rPr lang="en-GB" dirty="0" smtClean="0"/>
                        <a:t>(L)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Primitives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age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name = “Bob”;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balance(0.0)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age(42)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name(“Bob”)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array;</a:t>
                      </a:r>
                    </a:p>
                    <a:p>
                      <a:r>
                        <a:rPr lang="en-GB" sz="1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ages = {42, 8, 6}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array([])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ages([42, 8, 6])</a:t>
                      </a:r>
                    </a:p>
                    <a:p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 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String name;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age;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sex;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Modelled as predicates or functional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terms:</a:t>
                      </a:r>
                      <a:endParaRPr lang="en-GB" sz="12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person(“Rem”, 42, m)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person(“Tanya”, 6, f)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person(“Coral”, 8, f)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Map&lt;String, String&gt;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parents =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&lt;String, String&gt;();</a:t>
                      </a:r>
                    </a:p>
                    <a:p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parents.put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(“Tanya”, “Rem”);</a:t>
                      </a:r>
                    </a:p>
                    <a:p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parents.put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(“Coral”, “Rem”);</a:t>
                      </a:r>
                    </a:p>
                    <a:p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parents(“Tanya”, “Rem”)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parents(“Coral”, “Rem”)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Set&lt;String&gt;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lecturers =</a:t>
                      </a:r>
                    </a:p>
                    <a:p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&lt;String&gt;();</a:t>
                      </a:r>
                    </a:p>
                    <a:p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lecturers.add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(“Henry”);</a:t>
                      </a:r>
                    </a:p>
                    <a:p>
                      <a:r>
                        <a:rPr lang="en-GB" sz="12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lecturers.add</a:t>
                      </a:r>
                      <a:r>
                        <a:rPr lang="en-GB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(“Rem”);</a:t>
                      </a:r>
                    </a:p>
                    <a:p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lecturers(“Henry”)</a:t>
                      </a:r>
                    </a:p>
                    <a:p>
                      <a:r>
                        <a:rPr lang="en-GB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lecturers(“Rem”)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6198</TotalTime>
  <Words>5349</Words>
  <Application>Microsoft Office PowerPoint</Application>
  <PresentationFormat>On-screen Show (4:3)</PresentationFormat>
  <Paragraphs>880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Century Schoolbook</vt:lpstr>
      <vt:lpstr>Courier New</vt:lpstr>
      <vt:lpstr>ＭＳ Ｐゴシック</vt:lpstr>
      <vt:lpstr>Wingdings</vt:lpstr>
      <vt:lpstr>Wingdings 2</vt:lpstr>
      <vt:lpstr>Oriel</vt:lpstr>
      <vt:lpstr>Exploring AOP</vt:lpstr>
      <vt:lpstr>Introduction</vt:lpstr>
      <vt:lpstr>AOP and OOP</vt:lpstr>
      <vt:lpstr>AOP and OOP</vt:lpstr>
      <vt:lpstr>AgentSpeak(L) Revisited</vt:lpstr>
      <vt:lpstr>AgentSpeak(L) Revisited</vt:lpstr>
      <vt:lpstr>AgentSpeak(L) and OOP</vt:lpstr>
      <vt:lpstr>Beliefs as Fields</vt:lpstr>
      <vt:lpstr>Beliefs as Fields</vt:lpstr>
      <vt:lpstr>Beliefs as Fields</vt:lpstr>
      <vt:lpstr>Beliefs as Fields</vt:lpstr>
      <vt:lpstr>Beliefs as Fields</vt:lpstr>
      <vt:lpstr>Beliefs as Fields</vt:lpstr>
      <vt:lpstr>Beliefs as Fields</vt:lpstr>
      <vt:lpstr>Plan Rules as Methods</vt:lpstr>
      <vt:lpstr>Plan Rules as Methods</vt:lpstr>
      <vt:lpstr>Plan Rules as Methods</vt:lpstr>
      <vt:lpstr>Plan Rules as Methods</vt:lpstr>
      <vt:lpstr>Plan Rules as Methods</vt:lpstr>
      <vt:lpstr>Plan Rules as Methods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Intentions as Threads</vt:lpstr>
      <vt:lpstr>Plan Rules as Methods</vt:lpstr>
      <vt:lpstr>Plan Rules as Methods</vt:lpstr>
      <vt:lpstr>Plan Rules as Methods</vt:lpstr>
      <vt:lpstr>Plan Rules as Methods</vt:lpstr>
      <vt:lpstr>Events as Messages</vt:lpstr>
      <vt:lpstr>Events and Messages</vt:lpstr>
      <vt:lpstr>Events and Messages</vt:lpstr>
      <vt:lpstr>Events and Messages</vt:lpstr>
      <vt:lpstr>Summary</vt:lpstr>
      <vt:lpstr>ASTRA: AgentSpeak(L) with Bells and Whistles!</vt:lpstr>
      <vt:lpstr>Introduction to Astra</vt:lpstr>
      <vt:lpstr>ASTRA Language</vt:lpstr>
      <vt:lpstr>ASTRA Language: Initial States</vt:lpstr>
      <vt:lpstr>ASTRA Language: Rules I</vt:lpstr>
      <vt:lpstr>ASTRA Language: Rules II</vt:lpstr>
      <vt:lpstr>ASTRA Language: Rules II</vt:lpstr>
      <vt:lpstr>Running a Program</vt:lpstr>
      <vt:lpstr>Screenshot: Running An Agent</vt:lpstr>
      <vt:lpstr>Screenshot: Example Run</vt:lpstr>
      <vt:lpstr>ASTRA and Types</vt:lpstr>
      <vt:lpstr>ASTRA and Internal Actions</vt:lpstr>
      <vt:lpstr>ASTRA and Internal Actions</vt:lpstr>
      <vt:lpstr>ASTRA and Internal Actions</vt:lpstr>
      <vt:lpstr>ASTRA and Extended Plan Syntax</vt:lpstr>
      <vt:lpstr>ASTRA and Extended Plan Syntax</vt:lpstr>
      <vt:lpstr>ASTRA and Mutual Exclusion</vt:lpstr>
      <vt:lpstr>ASTRA and Message Events</vt:lpstr>
      <vt:lpstr>The “main” Event</vt:lpstr>
      <vt:lpstr>Where To Find More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171</cp:revision>
  <cp:lastPrinted>2015-01-12T14:27:45Z</cp:lastPrinted>
  <dcterms:created xsi:type="dcterms:W3CDTF">2006-08-16T00:00:00Z</dcterms:created>
  <dcterms:modified xsi:type="dcterms:W3CDTF">2015-12-01T14:35:16Z</dcterms:modified>
</cp:coreProperties>
</file>