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0" r:id="rId16"/>
    <p:sldId id="289" r:id="rId17"/>
    <p:sldId id="282" r:id="rId18"/>
    <p:sldId id="290" r:id="rId19"/>
    <p:sldId id="291" r:id="rId20"/>
    <p:sldId id="292" r:id="rId21"/>
    <p:sldId id="283" r:id="rId22"/>
    <p:sldId id="305" r:id="rId23"/>
    <p:sldId id="293" r:id="rId24"/>
    <p:sldId id="294" r:id="rId25"/>
    <p:sldId id="284" r:id="rId26"/>
    <p:sldId id="295" r:id="rId27"/>
    <p:sldId id="296" r:id="rId28"/>
    <p:sldId id="297" r:id="rId29"/>
    <p:sldId id="285" r:id="rId30"/>
    <p:sldId id="281" r:id="rId31"/>
    <p:sldId id="286" r:id="rId32"/>
    <p:sldId id="299" r:id="rId33"/>
    <p:sldId id="287" r:id="rId34"/>
    <p:sldId id="288" r:id="rId35"/>
    <p:sldId id="278" r:id="rId36"/>
    <p:sldId id="298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7758" autoAdjust="0"/>
  </p:normalViewPr>
  <p:slideViewPr>
    <p:cSldViewPr>
      <p:cViewPr varScale="1">
        <p:scale>
          <a:sx n="78" d="100"/>
          <a:sy n="78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02/12/2015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7153AA6-8312-453F-84CB-5DD0CD22B0DF}" type="slidenum">
              <a:rPr lang="en-US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9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4A897E8-5CC5-4C6E-A665-2BDD287B5E5F}" type="slidenum">
              <a:rPr lang="en-US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6DD799-636D-4E97-A42E-BEDB1F214304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7578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lIns="91800" tIns="46080" rIns="91800" bIns="46080"/>
          <a:lstStyle/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000" smtClean="0">
                <a:latin typeface="Arial" panose="020B0604020202020204" pitchFamily="34" charset="0"/>
                <a:ea typeface="ＭＳ Ｐゴシック" charset="-128"/>
              </a:rPr>
              <a:t>Companies: Alcatel, Boeing, British Telecom, Deutsche Telekom, France Telecom, Fujitsu, Hitatchi, HP, IBM, Fujitsu,  Hewlett Packard, IBM, Intel, Lucent, NEC, NHK, NTT, Nortel, Siemens, SUN,  Telia, Toshiba, etc.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000" smtClean="0">
                <a:latin typeface="Arial" panose="020B0604020202020204" pitchFamily="34" charset="0"/>
                <a:ea typeface="ＭＳ Ｐゴシック" charset="-128"/>
              </a:rPr>
              <a:t>Universities and Research Institutes: GMD, EPFL, Imperial, IRST, etc.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000" smtClean="0">
                <a:latin typeface="Arial" panose="020B0604020202020204" pitchFamily="34" charset="0"/>
                <a:ea typeface="ＭＳ Ｐゴシック" charset="-128"/>
              </a:rPr>
              <a:t>Government Agencies: DARPA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000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27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8DDF38A-F7AE-4C4D-BC98-C36DFBAAB65C}" type="slidenum">
              <a:rPr lang="en-US" altLang="en-US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9227AFB-6428-473C-92B9-F1B85CE25F00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7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1A614CF-F950-4E4D-88C2-BEDEEE274BEF}" type="slidenum">
              <a:rPr lang="en-US" altLang="en-US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1" tIns="45931" rIns="91861" bIns="45931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F793901-4202-4642-B7AC-5D4CBF4E7F9F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2000" cy="34290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43" tIns="45920" rIns="91843" bIns="4592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420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5496024-F6BB-4C95-9566-F146DABBB9AB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0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47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02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30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195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FBA6FE9-62BB-4F05-A85C-BD22D58EE4B0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95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C5F1D9B-3B78-42C9-A7AA-EA665856D4FF}" type="slidenum">
              <a:rPr lang="en-US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1" tIns="45931" rIns="91861" bIns="45931"/>
          <a:lstStyle/>
          <a:p>
            <a:pPr marL="228600" indent="-228600"/>
            <a:r>
              <a:rPr lang="nb-NO" altLang="en-US" smtClean="0">
                <a:latin typeface="Times New Roman" panose="02020603050405020304" pitchFamily="18" charset="0"/>
              </a:rPr>
              <a:t>Examples of Performatives: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ask_-all: S wants all of R’s answers to a question.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Stream-all: multiple response version of ask-all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Reply: communicates an expected reply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Sorry: S cannot provide a more informative reply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Tell: S claims to R that C is in S’s virtual knowledge base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Ready: S is ready to respond to R’s previously mentioned performative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Subscribe: S wants updates to R’s response to a performative</a:t>
            </a:r>
          </a:p>
          <a:p>
            <a:pPr marL="228600" indent="-228600">
              <a:buFontTx/>
              <a:buChar char="•"/>
            </a:pPr>
            <a:r>
              <a:rPr lang="nb-NO" altLang="en-US" smtClean="0">
                <a:latin typeface="Times New Roman" panose="02020603050405020304" pitchFamily="18" charset="0"/>
              </a:rPr>
              <a:t>Register: S can deliver performatives to some named agent </a:t>
            </a:r>
          </a:p>
          <a:p>
            <a:pPr marL="228600" indent="-228600">
              <a:buFontTx/>
              <a:buChar char="•"/>
            </a:pPr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18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AF0470E-4611-421A-9DB8-20127E3F555A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989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0D86674-CECC-4083-A188-510C7496CDD0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smtClean="0">
                <a:latin typeface="Arial" pitchFamily="34" charset="0"/>
                <a:ea typeface="ＭＳ Ｐゴシック" pitchFamily="34" charset="-128"/>
              </a:rPr>
              <a:t>Result sharing is used in blackboard systems.</a:t>
            </a:r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938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ADC3015-62C3-42A4-8B77-4A0EC5FEFF56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142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88666DD-4A3D-48D7-AB4F-7A4EF00E75C3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024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7AB1ACD-FD8B-404C-95E1-FB2E2CB10EDA}" type="slidenum">
              <a:rPr lang="en-US"/>
              <a:pPr eaLnBrk="1" hangingPunct="1"/>
              <a:t>65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43" tIns="45920" rIns="91843" bIns="4592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695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529CE73-10F8-4B65-8479-E284C66CF0DD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934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2113B9F-C8DE-42FB-B99F-40A3A6B3B44E}" type="slidenum">
              <a:rPr lang="en-US"/>
              <a:pPr eaLnBrk="1" hangingPunct="1"/>
              <a:t>75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60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A07CCE8-CCF5-40DA-A682-72BDDBB7480A}" type="slidenum">
              <a:rPr lang="en-US"/>
              <a:pPr eaLnBrk="1" hangingPunct="1"/>
              <a:t>76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596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A6C107B-7043-4969-8765-99E857AB4F28}" type="slidenum">
              <a:rPr lang="en-US"/>
              <a:pPr eaLnBrk="1" hangingPunct="1"/>
              <a:t>77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94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CFD01BF-8FFA-4BE3-AE5E-A603BC014CED}" type="slidenum">
              <a:rPr lang="en-US"/>
              <a:pPr eaLnBrk="1" hangingPunct="1"/>
              <a:t>78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dirty="0" smtClean="0">
                <a:latin typeface="Arial" pitchFamily="34" charset="0"/>
                <a:ea typeface="ＭＳ Ｐゴシック" pitchFamily="34" charset="-128"/>
              </a:rPr>
              <a:t>Susceptible to shills: lying by the auctioneer to put bogus bids to artificially raise the current bidding price.</a:t>
            </a:r>
            <a:endParaRPr lang="en-GB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97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02292A8-D591-480C-8944-273525182018}" type="slidenum">
              <a:rPr lang="en-US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 dirty="0" smtClean="0">
                <a:latin typeface="Times New Roman" panose="02020603050405020304" pitchFamily="18" charset="0"/>
              </a:rPr>
              <a:t>Reference for Facilitators:</a:t>
            </a:r>
          </a:p>
          <a:p>
            <a:endParaRPr lang="nb-NO" altLang="en-US" dirty="0" smtClean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GB" altLang="en-US" sz="900" dirty="0" smtClean="0">
                <a:latin typeface="Times New Roman" panose="02020603050405020304" pitchFamily="18" charset="0"/>
              </a:rPr>
              <a:t>T. </a:t>
            </a:r>
            <a:r>
              <a:rPr lang="en-GB" altLang="en-US" sz="900" dirty="0" err="1" smtClean="0">
                <a:latin typeface="Times New Roman" panose="02020603050405020304" pitchFamily="18" charset="0"/>
              </a:rPr>
              <a:t>Finin</a:t>
            </a:r>
            <a:r>
              <a:rPr lang="en-GB" altLang="en-US" sz="900" dirty="0" smtClean="0">
                <a:latin typeface="Times New Roman" panose="02020603050405020304" pitchFamily="18" charset="0"/>
              </a:rPr>
              <a:t>, Y. </a:t>
            </a:r>
            <a:r>
              <a:rPr lang="en-GB" altLang="en-US" sz="900" dirty="0" err="1" smtClean="0">
                <a:latin typeface="Times New Roman" panose="02020603050405020304" pitchFamily="18" charset="0"/>
              </a:rPr>
              <a:t>Labrou</a:t>
            </a:r>
            <a:r>
              <a:rPr lang="en-GB" altLang="en-US" sz="900" dirty="0" smtClean="0">
                <a:latin typeface="Times New Roman" panose="02020603050405020304" pitchFamily="18" charset="0"/>
              </a:rPr>
              <a:t>, J. Mayfield. </a:t>
            </a:r>
            <a:r>
              <a:rPr lang="nb-NO" altLang="en-US" sz="900" dirty="0" smtClean="0">
                <a:latin typeface="Times New Roman" panose="02020603050405020304" pitchFamily="18" charset="0"/>
              </a:rPr>
              <a:t>”</a:t>
            </a:r>
            <a:r>
              <a:rPr lang="en-GB" altLang="en-US" sz="900" b="1" dirty="0" smtClean="0">
                <a:latin typeface="Times New Roman" panose="02020603050405020304" pitchFamily="18" charset="0"/>
              </a:rPr>
              <a:t>KQML as an Agent Communication Language</a:t>
            </a:r>
            <a:r>
              <a:rPr lang="nb-NO" altLang="en-US" sz="900" dirty="0" smtClean="0">
                <a:latin typeface="Times New Roman" panose="02020603050405020304" pitchFamily="18" charset="0"/>
              </a:rPr>
              <a:t>”</a:t>
            </a:r>
            <a:r>
              <a:rPr lang="en-GB" altLang="en-US" sz="900" b="1" dirty="0" smtClean="0">
                <a:latin typeface="Times New Roman" panose="02020603050405020304" pitchFamily="18" charset="0"/>
              </a:rPr>
              <a:t>.</a:t>
            </a:r>
            <a:r>
              <a:rPr lang="en-GB" altLang="en-US" sz="900" dirty="0" smtClean="0">
                <a:latin typeface="Times New Roman" panose="02020603050405020304" pitchFamily="18" charset="0"/>
              </a:rPr>
              <a:t> In: J. Bradshaw (</a:t>
            </a:r>
            <a:r>
              <a:rPr lang="en-GB" altLang="en-US" sz="900" dirty="0" err="1" smtClean="0">
                <a:latin typeface="Times New Roman" panose="02020603050405020304" pitchFamily="18" charset="0"/>
              </a:rPr>
              <a:t>ed</a:t>
            </a:r>
            <a:r>
              <a:rPr lang="en-GB" altLang="en-US" sz="900" dirty="0" smtClean="0">
                <a:latin typeface="Times New Roman" panose="02020603050405020304" pitchFamily="18" charset="0"/>
              </a:rPr>
              <a:t>). Software Agents, AAAI Press/MIT Press, 1997, pp. 291-316</a:t>
            </a:r>
            <a:r>
              <a:rPr lang="nb-NO" altLang="en-US" sz="900" dirty="0" smtClean="0">
                <a:latin typeface="Times New Roman" panose="02020603050405020304" pitchFamily="18" charset="0"/>
              </a:rPr>
              <a:t>.</a:t>
            </a:r>
            <a:endParaRPr lang="en-GB" altLang="en-US" sz="900" dirty="0" smtClean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nb-NO" altLang="en-US" sz="900" dirty="0" smtClean="0">
              <a:latin typeface="Times New Roman" panose="02020603050405020304" pitchFamily="18" charset="0"/>
            </a:endParaRPr>
          </a:p>
          <a:p>
            <a:endParaRPr lang="en-GB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79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AB3F90-980D-467C-95AA-46ABC7FD4851}" type="slidenum">
              <a:rPr lang="en-US"/>
              <a:pPr eaLnBrk="1" hangingPunct="1"/>
              <a:t>80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74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E37D6AB-0799-4B21-A57E-CA65BC52D0FA}" type="slidenum">
              <a:rPr lang="en-US"/>
              <a:pPr eaLnBrk="1" hangingPunct="1"/>
              <a:t>81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31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856E91D-0D5B-4FB2-8FB6-BC1A38452AE4}" type="slidenum">
              <a:rPr lang="en-US"/>
              <a:pPr eaLnBrk="1" hangingPunct="1"/>
              <a:t>83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22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CA2610C-B311-4591-8D77-E472C3F50DB1}" type="slidenum">
              <a:rPr lang="en-US"/>
              <a:pPr eaLnBrk="1" hangingPunct="1"/>
              <a:t>84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268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D8D37FC-E8BA-4CE6-9DC4-7FCECF814876}" type="slidenum">
              <a:rPr lang="en-US"/>
              <a:pPr eaLnBrk="1" hangingPunct="1"/>
              <a:t>85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dirty="0" smtClean="0">
                <a:latin typeface="Arial" pitchFamily="34" charset="0"/>
                <a:ea typeface="ＭＳ Ｐゴシック" pitchFamily="34" charset="-128"/>
              </a:rPr>
              <a:t>.</a:t>
            </a:r>
            <a:endParaRPr lang="en-GB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11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E87B9E1F-567B-48A2-AB09-F860949C1F5B}" type="slidenum">
              <a:rPr lang="en-US" alt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 smtClean="0">
                <a:latin typeface="Times New Roman" panose="02020603050405020304" pitchFamily="18" charset="0"/>
              </a:rPr>
              <a:t>F is the Facilitator and is not involved in the communication.</a:t>
            </a:r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4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DF7A6856-D2B7-4B23-87F1-97959F8AB1A6}" type="slidenum">
              <a:rPr lang="en-US" alt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 smtClean="0">
                <a:latin typeface="Times New Roman" panose="02020603050405020304" pitchFamily="18" charset="0"/>
              </a:rPr>
              <a:t>F just forwards</a:t>
            </a:r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1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29D0DA1-F9AA-4CA7-9164-002958DD8710}" type="slidenum">
              <a:rPr lang="en-US" alt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 smtClean="0">
                <a:latin typeface="Times New Roman" panose="02020603050405020304" pitchFamily="18" charset="0"/>
              </a:rPr>
              <a:t>A asks F to find an agent that can process an </a:t>
            </a:r>
            <a:r>
              <a:rPr lang="nb-NO" altLang="en-US" i="1" smtClean="0">
                <a:latin typeface="Times New Roman" panose="02020603050405020304" pitchFamily="18" charset="0"/>
              </a:rPr>
              <a:t>ask(x)</a:t>
            </a:r>
            <a:r>
              <a:rPr lang="nb-NO" altLang="en-US" smtClean="0">
                <a:latin typeface="Times New Roman" panose="02020603050405020304" pitchFamily="18" charset="0"/>
              </a:rPr>
              <a:t> performative. B independently informs F that it is willing to accept performatives matching </a:t>
            </a:r>
            <a:r>
              <a:rPr lang="nb-NO" altLang="en-US" i="1" smtClean="0">
                <a:latin typeface="Times New Roman" panose="02020603050405020304" pitchFamily="18" charset="0"/>
              </a:rPr>
              <a:t>ask(x).</a:t>
            </a:r>
            <a:r>
              <a:rPr lang="nb-NO" altLang="en-US" smtClean="0">
                <a:latin typeface="Times New Roman" panose="02020603050405020304" pitchFamily="18" charset="0"/>
              </a:rPr>
              <a:t> Once F receives both these messages, it send B the query, gets a response and forwards it to A.</a:t>
            </a:r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6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4249511-8858-4162-925B-00F0BD80FF72}" type="slidenum">
              <a:rPr lang="en-US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 smtClean="0">
                <a:latin typeface="Times New Roman" panose="02020603050405020304" pitchFamily="18" charset="0"/>
              </a:rPr>
              <a:t>Consider the situation where the performative from A is subscribe(x) rather than tell(x).</a:t>
            </a:r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3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3443B85-C3BC-4BA8-B720-9DF06B1C5462}" type="slidenum">
              <a:rPr lang="en-US" altLang="en-US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 smtClean="0">
                <a:latin typeface="Times New Roman" panose="02020603050405020304" pitchFamily="18" charset="0"/>
              </a:rPr>
              <a:t>Service discovery.</a:t>
            </a:r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3F8DC54-0AE0-455A-B4B5-CC61DE513051}" type="slidenum">
              <a:rPr lang="en-US" altLang="en-US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8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E8E04-A84A-4730-8657-0727A3FA4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pa.org/repository/standardspec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entfactory.com:4444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eca.org:4444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eweb.com/go/1/IB/img/http/griffinross.com/ross/photo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Interaction, Coordination &amp; Negotiation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 smtClean="0"/>
              <a:t>COMP </a:t>
            </a:r>
            <a:r>
              <a:rPr lang="en-IE" dirty="0" smtClean="0"/>
              <a:t>40040: Agent-Oriented Software</a:t>
            </a:r>
            <a:endParaRPr lang="en-IE" dirty="0" smtClean="0"/>
          </a:p>
          <a:p>
            <a:r>
              <a:rPr lang="en-IE" b="0" dirty="0" smtClean="0"/>
              <a:t>Lecturer: Rem Collier</a:t>
            </a:r>
          </a:p>
          <a:p>
            <a:r>
              <a:rPr lang="en-IE" b="0" dirty="0" smtClean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819150" y="3611563"/>
            <a:ext cx="642938" cy="1509712"/>
            <a:chOff x="1521" y="2216"/>
            <a:chExt cx="454" cy="907"/>
          </a:xfrm>
        </p:grpSpPr>
        <p:sp>
          <p:nvSpPr>
            <p:cNvPr id="35866" name="Freeform 4"/>
            <p:cNvSpPr>
              <a:spLocks/>
            </p:cNvSpPr>
            <p:nvPr/>
          </p:nvSpPr>
          <p:spPr bwMode="auto">
            <a:xfrm>
              <a:off x="1657" y="2216"/>
              <a:ext cx="182" cy="181"/>
            </a:xfrm>
            <a:custGeom>
              <a:avLst/>
              <a:gdLst>
                <a:gd name="T0" fmla="*/ 182 w 366"/>
                <a:gd name="T1" fmla="*/ 90 h 364"/>
                <a:gd name="T2" fmla="*/ 180 w 366"/>
                <a:gd name="T3" fmla="*/ 73 h 364"/>
                <a:gd name="T4" fmla="*/ 174 w 366"/>
                <a:gd name="T5" fmla="*/ 56 h 364"/>
                <a:gd name="T6" fmla="*/ 167 w 366"/>
                <a:gd name="T7" fmla="*/ 40 h 364"/>
                <a:gd name="T8" fmla="*/ 155 w 366"/>
                <a:gd name="T9" fmla="*/ 26 h 364"/>
                <a:gd name="T10" fmla="*/ 142 w 366"/>
                <a:gd name="T11" fmla="*/ 15 h 364"/>
                <a:gd name="T12" fmla="*/ 125 w 366"/>
                <a:gd name="T13" fmla="*/ 7 h 364"/>
                <a:gd name="T14" fmla="*/ 108 w 366"/>
                <a:gd name="T15" fmla="*/ 2 h 364"/>
                <a:gd name="T16" fmla="*/ 91 w 366"/>
                <a:gd name="T17" fmla="*/ 0 h 364"/>
                <a:gd name="T18" fmla="*/ 73 w 366"/>
                <a:gd name="T19" fmla="*/ 2 h 364"/>
                <a:gd name="T20" fmla="*/ 57 w 366"/>
                <a:gd name="T21" fmla="*/ 7 h 364"/>
                <a:gd name="T22" fmla="*/ 40 w 366"/>
                <a:gd name="T23" fmla="*/ 15 h 364"/>
                <a:gd name="T24" fmla="*/ 27 w 366"/>
                <a:gd name="T25" fmla="*/ 26 h 364"/>
                <a:gd name="T26" fmla="*/ 15 w 366"/>
                <a:gd name="T27" fmla="*/ 40 h 364"/>
                <a:gd name="T28" fmla="*/ 7 w 366"/>
                <a:gd name="T29" fmla="*/ 56 h 364"/>
                <a:gd name="T30" fmla="*/ 2 w 366"/>
                <a:gd name="T31" fmla="*/ 73 h 364"/>
                <a:gd name="T32" fmla="*/ 0 w 366"/>
                <a:gd name="T33" fmla="*/ 90 h 364"/>
                <a:gd name="T34" fmla="*/ 2 w 366"/>
                <a:gd name="T35" fmla="*/ 108 h 364"/>
                <a:gd name="T36" fmla="*/ 7 w 366"/>
                <a:gd name="T37" fmla="*/ 124 h 364"/>
                <a:gd name="T38" fmla="*/ 15 w 366"/>
                <a:gd name="T39" fmla="*/ 141 h 364"/>
                <a:gd name="T40" fmla="*/ 27 w 366"/>
                <a:gd name="T41" fmla="*/ 154 h 364"/>
                <a:gd name="T42" fmla="*/ 40 w 366"/>
                <a:gd name="T43" fmla="*/ 166 h 364"/>
                <a:gd name="T44" fmla="*/ 57 w 366"/>
                <a:gd name="T45" fmla="*/ 174 h 364"/>
                <a:gd name="T46" fmla="*/ 73 w 366"/>
                <a:gd name="T47" fmla="*/ 179 h 364"/>
                <a:gd name="T48" fmla="*/ 91 w 366"/>
                <a:gd name="T49" fmla="*/ 181 h 364"/>
                <a:gd name="T50" fmla="*/ 108 w 366"/>
                <a:gd name="T51" fmla="*/ 179 h 364"/>
                <a:gd name="T52" fmla="*/ 125 w 366"/>
                <a:gd name="T53" fmla="*/ 174 h 364"/>
                <a:gd name="T54" fmla="*/ 142 w 366"/>
                <a:gd name="T55" fmla="*/ 166 h 364"/>
                <a:gd name="T56" fmla="*/ 155 w 366"/>
                <a:gd name="T57" fmla="*/ 154 h 364"/>
                <a:gd name="T58" fmla="*/ 167 w 366"/>
                <a:gd name="T59" fmla="*/ 141 h 364"/>
                <a:gd name="T60" fmla="*/ 174 w 366"/>
                <a:gd name="T61" fmla="*/ 124 h 364"/>
                <a:gd name="T62" fmla="*/ 180 w 366"/>
                <a:gd name="T63" fmla="*/ 108 h 364"/>
                <a:gd name="T64" fmla="*/ 182 w 366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6"/>
                <a:gd name="T100" fmla="*/ 0 h 364"/>
                <a:gd name="T101" fmla="*/ 366 w 366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6" h="364">
                  <a:moveTo>
                    <a:pt x="366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5" y="81"/>
                  </a:lnTo>
                  <a:lnTo>
                    <a:pt x="312" y="52"/>
                  </a:lnTo>
                  <a:lnTo>
                    <a:pt x="285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7" y="4"/>
                  </a:lnTo>
                  <a:lnTo>
                    <a:pt x="114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4" y="350"/>
                  </a:lnTo>
                  <a:lnTo>
                    <a:pt x="147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5" y="333"/>
                  </a:lnTo>
                  <a:lnTo>
                    <a:pt x="312" y="310"/>
                  </a:lnTo>
                  <a:lnTo>
                    <a:pt x="335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6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Freeform 5"/>
            <p:cNvSpPr>
              <a:spLocks/>
            </p:cNvSpPr>
            <p:nvPr/>
          </p:nvSpPr>
          <p:spPr bwMode="auto">
            <a:xfrm>
              <a:off x="1521" y="2397"/>
              <a:ext cx="454" cy="726"/>
            </a:xfrm>
            <a:custGeom>
              <a:avLst/>
              <a:gdLst>
                <a:gd name="T0" fmla="*/ 232 w 908"/>
                <a:gd name="T1" fmla="*/ 373 h 1452"/>
                <a:gd name="T2" fmla="*/ 338 w 908"/>
                <a:gd name="T3" fmla="*/ 726 h 1452"/>
                <a:gd name="T4" fmla="*/ 422 w 908"/>
                <a:gd name="T5" fmla="*/ 726 h 1452"/>
                <a:gd name="T6" fmla="*/ 338 w 908"/>
                <a:gd name="T7" fmla="*/ 317 h 1452"/>
                <a:gd name="T8" fmla="*/ 338 w 908"/>
                <a:gd name="T9" fmla="*/ 79 h 1452"/>
                <a:gd name="T10" fmla="*/ 401 w 908"/>
                <a:gd name="T11" fmla="*/ 272 h 1452"/>
                <a:gd name="T12" fmla="*/ 454 w 908"/>
                <a:gd name="T13" fmla="*/ 238 h 1452"/>
                <a:gd name="T14" fmla="*/ 380 w 908"/>
                <a:gd name="T15" fmla="*/ 0 h 1452"/>
                <a:gd name="T16" fmla="*/ 232 w 908"/>
                <a:gd name="T17" fmla="*/ 11 h 1452"/>
                <a:gd name="T18" fmla="*/ 85 w 908"/>
                <a:gd name="T19" fmla="*/ 0 h 1452"/>
                <a:gd name="T20" fmla="*/ 0 w 908"/>
                <a:gd name="T21" fmla="*/ 249 h 1452"/>
                <a:gd name="T22" fmla="*/ 63 w 908"/>
                <a:gd name="T23" fmla="*/ 272 h 1452"/>
                <a:gd name="T24" fmla="*/ 127 w 908"/>
                <a:gd name="T25" fmla="*/ 79 h 1452"/>
                <a:gd name="T26" fmla="*/ 127 w 908"/>
                <a:gd name="T27" fmla="*/ 317 h 1452"/>
                <a:gd name="T28" fmla="*/ 43 w 908"/>
                <a:gd name="T29" fmla="*/ 726 h 1452"/>
                <a:gd name="T30" fmla="*/ 127 w 908"/>
                <a:gd name="T31" fmla="*/ 726 h 1452"/>
                <a:gd name="T32" fmla="*/ 232 w 908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8"/>
                <a:gd name="T52" fmla="*/ 0 h 1452"/>
                <a:gd name="T53" fmla="*/ 908 w 908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8" h="1452">
                  <a:moveTo>
                    <a:pt x="464" y="747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3"/>
                  </a:lnTo>
                  <a:lnTo>
                    <a:pt x="675" y="157"/>
                  </a:lnTo>
                  <a:lnTo>
                    <a:pt x="802" y="543"/>
                  </a:lnTo>
                  <a:lnTo>
                    <a:pt x="908" y="476"/>
                  </a:lnTo>
                  <a:lnTo>
                    <a:pt x="760" y="0"/>
                  </a:lnTo>
                  <a:lnTo>
                    <a:pt x="464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4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1017588" y="5162550"/>
            <a:ext cx="27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4189413" y="3611563"/>
            <a:ext cx="641350" cy="1509712"/>
            <a:chOff x="3905" y="2216"/>
            <a:chExt cx="454" cy="907"/>
          </a:xfrm>
        </p:grpSpPr>
        <p:sp>
          <p:nvSpPr>
            <p:cNvPr id="35864" name="Freeform 8"/>
            <p:cNvSpPr>
              <a:spLocks/>
            </p:cNvSpPr>
            <p:nvPr/>
          </p:nvSpPr>
          <p:spPr bwMode="auto">
            <a:xfrm>
              <a:off x="4041" y="2216"/>
              <a:ext cx="183" cy="181"/>
            </a:xfrm>
            <a:custGeom>
              <a:avLst/>
              <a:gdLst>
                <a:gd name="T0" fmla="*/ 183 w 365"/>
                <a:gd name="T1" fmla="*/ 90 h 364"/>
                <a:gd name="T2" fmla="*/ 181 w 365"/>
                <a:gd name="T3" fmla="*/ 73 h 364"/>
                <a:gd name="T4" fmla="*/ 176 w 365"/>
                <a:gd name="T5" fmla="*/ 56 h 364"/>
                <a:gd name="T6" fmla="*/ 167 w 365"/>
                <a:gd name="T7" fmla="*/ 40 h 364"/>
                <a:gd name="T8" fmla="*/ 156 w 365"/>
                <a:gd name="T9" fmla="*/ 26 h 364"/>
                <a:gd name="T10" fmla="*/ 142 w 365"/>
                <a:gd name="T11" fmla="*/ 15 h 364"/>
                <a:gd name="T12" fmla="*/ 126 w 365"/>
                <a:gd name="T13" fmla="*/ 7 h 364"/>
                <a:gd name="T14" fmla="*/ 110 w 365"/>
                <a:gd name="T15" fmla="*/ 2 h 364"/>
                <a:gd name="T16" fmla="*/ 91 w 365"/>
                <a:gd name="T17" fmla="*/ 0 h 364"/>
                <a:gd name="T18" fmla="*/ 74 w 365"/>
                <a:gd name="T19" fmla="*/ 2 h 364"/>
                <a:gd name="T20" fmla="*/ 57 w 365"/>
                <a:gd name="T21" fmla="*/ 7 h 364"/>
                <a:gd name="T22" fmla="*/ 41 w 365"/>
                <a:gd name="T23" fmla="*/ 15 h 364"/>
                <a:gd name="T24" fmla="*/ 27 w 365"/>
                <a:gd name="T25" fmla="*/ 26 h 364"/>
                <a:gd name="T26" fmla="*/ 15 w 365"/>
                <a:gd name="T27" fmla="*/ 40 h 364"/>
                <a:gd name="T28" fmla="*/ 8 w 365"/>
                <a:gd name="T29" fmla="*/ 56 h 364"/>
                <a:gd name="T30" fmla="*/ 2 w 365"/>
                <a:gd name="T31" fmla="*/ 73 h 364"/>
                <a:gd name="T32" fmla="*/ 0 w 365"/>
                <a:gd name="T33" fmla="*/ 90 h 364"/>
                <a:gd name="T34" fmla="*/ 2 w 365"/>
                <a:gd name="T35" fmla="*/ 108 h 364"/>
                <a:gd name="T36" fmla="*/ 8 w 365"/>
                <a:gd name="T37" fmla="*/ 124 h 364"/>
                <a:gd name="T38" fmla="*/ 15 w 365"/>
                <a:gd name="T39" fmla="*/ 141 h 364"/>
                <a:gd name="T40" fmla="*/ 27 w 365"/>
                <a:gd name="T41" fmla="*/ 154 h 364"/>
                <a:gd name="T42" fmla="*/ 41 w 365"/>
                <a:gd name="T43" fmla="*/ 166 h 364"/>
                <a:gd name="T44" fmla="*/ 57 w 365"/>
                <a:gd name="T45" fmla="*/ 174 h 364"/>
                <a:gd name="T46" fmla="*/ 74 w 365"/>
                <a:gd name="T47" fmla="*/ 179 h 364"/>
                <a:gd name="T48" fmla="*/ 91 w 365"/>
                <a:gd name="T49" fmla="*/ 181 h 364"/>
                <a:gd name="T50" fmla="*/ 110 w 365"/>
                <a:gd name="T51" fmla="*/ 179 h 364"/>
                <a:gd name="T52" fmla="*/ 126 w 365"/>
                <a:gd name="T53" fmla="*/ 174 h 364"/>
                <a:gd name="T54" fmla="*/ 142 w 365"/>
                <a:gd name="T55" fmla="*/ 166 h 364"/>
                <a:gd name="T56" fmla="*/ 156 w 365"/>
                <a:gd name="T57" fmla="*/ 154 h 364"/>
                <a:gd name="T58" fmla="*/ 167 w 365"/>
                <a:gd name="T59" fmla="*/ 141 h 364"/>
                <a:gd name="T60" fmla="*/ 176 w 365"/>
                <a:gd name="T61" fmla="*/ 124 h 364"/>
                <a:gd name="T62" fmla="*/ 181 w 365"/>
                <a:gd name="T63" fmla="*/ 108 h 364"/>
                <a:gd name="T64" fmla="*/ 183 w 365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4"/>
                <a:gd name="T101" fmla="*/ 365 w 365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4">
                  <a:moveTo>
                    <a:pt x="365" y="181"/>
                  </a:moveTo>
                  <a:lnTo>
                    <a:pt x="361" y="146"/>
                  </a:lnTo>
                  <a:lnTo>
                    <a:pt x="352" y="112"/>
                  </a:lnTo>
                  <a:lnTo>
                    <a:pt x="334" y="81"/>
                  </a:lnTo>
                  <a:lnTo>
                    <a:pt x="311" y="52"/>
                  </a:lnTo>
                  <a:lnTo>
                    <a:pt x="284" y="31"/>
                  </a:lnTo>
                  <a:lnTo>
                    <a:pt x="252" y="14"/>
                  </a:lnTo>
                  <a:lnTo>
                    <a:pt x="219" y="4"/>
                  </a:lnTo>
                  <a:lnTo>
                    <a:pt x="182" y="0"/>
                  </a:lnTo>
                  <a:lnTo>
                    <a:pt x="148" y="4"/>
                  </a:lnTo>
                  <a:lnTo>
                    <a:pt x="113" y="14"/>
                  </a:lnTo>
                  <a:lnTo>
                    <a:pt x="82" y="31"/>
                  </a:lnTo>
                  <a:lnTo>
                    <a:pt x="54" y="52"/>
                  </a:lnTo>
                  <a:lnTo>
                    <a:pt x="30" y="81"/>
                  </a:lnTo>
                  <a:lnTo>
                    <a:pt x="15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5" y="250"/>
                  </a:lnTo>
                  <a:lnTo>
                    <a:pt x="30" y="283"/>
                  </a:lnTo>
                  <a:lnTo>
                    <a:pt x="54" y="310"/>
                  </a:lnTo>
                  <a:lnTo>
                    <a:pt x="82" y="333"/>
                  </a:lnTo>
                  <a:lnTo>
                    <a:pt x="113" y="350"/>
                  </a:lnTo>
                  <a:lnTo>
                    <a:pt x="148" y="360"/>
                  </a:lnTo>
                  <a:lnTo>
                    <a:pt x="182" y="364"/>
                  </a:lnTo>
                  <a:lnTo>
                    <a:pt x="219" y="360"/>
                  </a:lnTo>
                  <a:lnTo>
                    <a:pt x="252" y="350"/>
                  </a:lnTo>
                  <a:lnTo>
                    <a:pt x="284" y="333"/>
                  </a:lnTo>
                  <a:lnTo>
                    <a:pt x="311" y="310"/>
                  </a:lnTo>
                  <a:lnTo>
                    <a:pt x="334" y="283"/>
                  </a:lnTo>
                  <a:lnTo>
                    <a:pt x="352" y="250"/>
                  </a:lnTo>
                  <a:lnTo>
                    <a:pt x="361" y="218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Freeform 9"/>
            <p:cNvSpPr>
              <a:spLocks/>
            </p:cNvSpPr>
            <p:nvPr/>
          </p:nvSpPr>
          <p:spPr bwMode="auto">
            <a:xfrm>
              <a:off x="3905" y="2397"/>
              <a:ext cx="454" cy="726"/>
            </a:xfrm>
            <a:custGeom>
              <a:avLst/>
              <a:gdLst>
                <a:gd name="T0" fmla="*/ 233 w 907"/>
                <a:gd name="T1" fmla="*/ 373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7 h 1452"/>
                <a:gd name="T8" fmla="*/ 338 w 907"/>
                <a:gd name="T9" fmla="*/ 79 h 1452"/>
                <a:gd name="T10" fmla="*/ 401 w 907"/>
                <a:gd name="T11" fmla="*/ 272 h 1452"/>
                <a:gd name="T12" fmla="*/ 454 w 907"/>
                <a:gd name="T13" fmla="*/ 238 h 1452"/>
                <a:gd name="T14" fmla="*/ 381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49 h 1452"/>
                <a:gd name="T22" fmla="*/ 64 w 907"/>
                <a:gd name="T23" fmla="*/ 272 h 1452"/>
                <a:gd name="T24" fmla="*/ 127 w 907"/>
                <a:gd name="T25" fmla="*/ 79 h 1452"/>
                <a:gd name="T26" fmla="*/ 127 w 907"/>
                <a:gd name="T27" fmla="*/ 317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7"/>
                  </a:moveTo>
                  <a:lnTo>
                    <a:pt x="676" y="1452"/>
                  </a:lnTo>
                  <a:lnTo>
                    <a:pt x="844" y="1452"/>
                  </a:lnTo>
                  <a:lnTo>
                    <a:pt x="676" y="633"/>
                  </a:lnTo>
                  <a:lnTo>
                    <a:pt x="676" y="157"/>
                  </a:lnTo>
                  <a:lnTo>
                    <a:pt x="801" y="543"/>
                  </a:lnTo>
                  <a:lnTo>
                    <a:pt x="907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3" y="157"/>
                  </a:lnTo>
                  <a:lnTo>
                    <a:pt x="253" y="633"/>
                  </a:lnTo>
                  <a:lnTo>
                    <a:pt x="84" y="1452"/>
                  </a:lnTo>
                  <a:lnTo>
                    <a:pt x="253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4389438" y="5162550"/>
            <a:ext cx="27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5846" name="Group 11"/>
          <p:cNvGrpSpPr>
            <a:grpSpLocks/>
          </p:cNvGrpSpPr>
          <p:nvPr/>
        </p:nvGrpSpPr>
        <p:grpSpPr bwMode="auto">
          <a:xfrm>
            <a:off x="2584450" y="1536700"/>
            <a:ext cx="642938" cy="1508125"/>
            <a:chOff x="2770" y="968"/>
            <a:chExt cx="454" cy="907"/>
          </a:xfrm>
        </p:grpSpPr>
        <p:sp>
          <p:nvSpPr>
            <p:cNvPr id="35862" name="Freeform 12"/>
            <p:cNvSpPr>
              <a:spLocks/>
            </p:cNvSpPr>
            <p:nvPr/>
          </p:nvSpPr>
          <p:spPr bwMode="auto">
            <a:xfrm>
              <a:off x="2905" y="968"/>
              <a:ext cx="183" cy="181"/>
            </a:xfrm>
            <a:custGeom>
              <a:avLst/>
              <a:gdLst>
                <a:gd name="T0" fmla="*/ 183 w 365"/>
                <a:gd name="T1" fmla="*/ 91 h 361"/>
                <a:gd name="T2" fmla="*/ 181 w 365"/>
                <a:gd name="T3" fmla="*/ 73 h 361"/>
                <a:gd name="T4" fmla="*/ 176 w 365"/>
                <a:gd name="T5" fmla="*/ 56 h 361"/>
                <a:gd name="T6" fmla="*/ 168 w 365"/>
                <a:gd name="T7" fmla="*/ 40 h 361"/>
                <a:gd name="T8" fmla="*/ 156 w 365"/>
                <a:gd name="T9" fmla="*/ 26 h 361"/>
                <a:gd name="T10" fmla="*/ 143 w 365"/>
                <a:gd name="T11" fmla="*/ 15 h 361"/>
                <a:gd name="T12" fmla="*/ 126 w 365"/>
                <a:gd name="T13" fmla="*/ 7 h 361"/>
                <a:gd name="T14" fmla="*/ 110 w 365"/>
                <a:gd name="T15" fmla="*/ 1 h 361"/>
                <a:gd name="T16" fmla="*/ 92 w 365"/>
                <a:gd name="T17" fmla="*/ 0 h 361"/>
                <a:gd name="T18" fmla="*/ 74 w 365"/>
                <a:gd name="T19" fmla="*/ 1 h 361"/>
                <a:gd name="T20" fmla="*/ 57 w 365"/>
                <a:gd name="T21" fmla="*/ 7 h 361"/>
                <a:gd name="T22" fmla="*/ 41 w 365"/>
                <a:gd name="T23" fmla="*/ 15 h 361"/>
                <a:gd name="T24" fmla="*/ 27 w 365"/>
                <a:gd name="T25" fmla="*/ 26 h 361"/>
                <a:gd name="T26" fmla="*/ 16 w 365"/>
                <a:gd name="T27" fmla="*/ 40 h 361"/>
                <a:gd name="T28" fmla="*/ 8 w 365"/>
                <a:gd name="T29" fmla="*/ 56 h 361"/>
                <a:gd name="T30" fmla="*/ 2 w 365"/>
                <a:gd name="T31" fmla="*/ 73 h 361"/>
                <a:gd name="T32" fmla="*/ 0 w 365"/>
                <a:gd name="T33" fmla="*/ 91 h 361"/>
                <a:gd name="T34" fmla="*/ 2 w 365"/>
                <a:gd name="T35" fmla="*/ 108 h 361"/>
                <a:gd name="T36" fmla="*/ 8 w 365"/>
                <a:gd name="T37" fmla="*/ 125 h 361"/>
                <a:gd name="T38" fmla="*/ 16 w 365"/>
                <a:gd name="T39" fmla="*/ 140 h 361"/>
                <a:gd name="T40" fmla="*/ 27 w 365"/>
                <a:gd name="T41" fmla="*/ 155 h 361"/>
                <a:gd name="T42" fmla="*/ 41 w 365"/>
                <a:gd name="T43" fmla="*/ 166 h 361"/>
                <a:gd name="T44" fmla="*/ 57 w 365"/>
                <a:gd name="T45" fmla="*/ 174 h 361"/>
                <a:gd name="T46" fmla="*/ 74 w 365"/>
                <a:gd name="T47" fmla="*/ 180 h 361"/>
                <a:gd name="T48" fmla="*/ 92 w 365"/>
                <a:gd name="T49" fmla="*/ 181 h 361"/>
                <a:gd name="T50" fmla="*/ 110 w 365"/>
                <a:gd name="T51" fmla="*/ 180 h 361"/>
                <a:gd name="T52" fmla="*/ 126 w 365"/>
                <a:gd name="T53" fmla="*/ 174 h 361"/>
                <a:gd name="T54" fmla="*/ 143 w 365"/>
                <a:gd name="T55" fmla="*/ 166 h 361"/>
                <a:gd name="T56" fmla="*/ 156 w 365"/>
                <a:gd name="T57" fmla="*/ 155 h 361"/>
                <a:gd name="T58" fmla="*/ 168 w 365"/>
                <a:gd name="T59" fmla="*/ 140 h 361"/>
                <a:gd name="T60" fmla="*/ 176 w 365"/>
                <a:gd name="T61" fmla="*/ 125 h 361"/>
                <a:gd name="T62" fmla="*/ 181 w 365"/>
                <a:gd name="T63" fmla="*/ 108 h 361"/>
                <a:gd name="T64" fmla="*/ 183 w 365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1"/>
                <a:gd name="T101" fmla="*/ 365 w 365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1">
                  <a:moveTo>
                    <a:pt x="365" y="181"/>
                  </a:moveTo>
                  <a:lnTo>
                    <a:pt x="361" y="146"/>
                  </a:lnTo>
                  <a:lnTo>
                    <a:pt x="352" y="111"/>
                  </a:lnTo>
                  <a:lnTo>
                    <a:pt x="335" y="79"/>
                  </a:lnTo>
                  <a:lnTo>
                    <a:pt x="311" y="52"/>
                  </a:lnTo>
                  <a:lnTo>
                    <a:pt x="285" y="29"/>
                  </a:lnTo>
                  <a:lnTo>
                    <a:pt x="252" y="13"/>
                  </a:lnTo>
                  <a:lnTo>
                    <a:pt x="219" y="2"/>
                  </a:lnTo>
                  <a:lnTo>
                    <a:pt x="183" y="0"/>
                  </a:lnTo>
                  <a:lnTo>
                    <a:pt x="148" y="2"/>
                  </a:lnTo>
                  <a:lnTo>
                    <a:pt x="113" y="13"/>
                  </a:lnTo>
                  <a:lnTo>
                    <a:pt x="81" y="29"/>
                  </a:lnTo>
                  <a:lnTo>
                    <a:pt x="54" y="52"/>
                  </a:lnTo>
                  <a:lnTo>
                    <a:pt x="31" y="79"/>
                  </a:lnTo>
                  <a:lnTo>
                    <a:pt x="15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5" y="250"/>
                  </a:lnTo>
                  <a:lnTo>
                    <a:pt x="31" y="280"/>
                  </a:lnTo>
                  <a:lnTo>
                    <a:pt x="54" y="309"/>
                  </a:lnTo>
                  <a:lnTo>
                    <a:pt x="81" y="332"/>
                  </a:lnTo>
                  <a:lnTo>
                    <a:pt x="113" y="348"/>
                  </a:lnTo>
                  <a:lnTo>
                    <a:pt x="148" y="359"/>
                  </a:lnTo>
                  <a:lnTo>
                    <a:pt x="183" y="361"/>
                  </a:lnTo>
                  <a:lnTo>
                    <a:pt x="219" y="359"/>
                  </a:lnTo>
                  <a:lnTo>
                    <a:pt x="252" y="348"/>
                  </a:lnTo>
                  <a:lnTo>
                    <a:pt x="285" y="332"/>
                  </a:lnTo>
                  <a:lnTo>
                    <a:pt x="311" y="309"/>
                  </a:lnTo>
                  <a:lnTo>
                    <a:pt x="335" y="280"/>
                  </a:lnTo>
                  <a:lnTo>
                    <a:pt x="352" y="250"/>
                  </a:lnTo>
                  <a:lnTo>
                    <a:pt x="361" y="215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3" name="Freeform 13"/>
            <p:cNvSpPr>
              <a:spLocks/>
            </p:cNvSpPr>
            <p:nvPr/>
          </p:nvSpPr>
          <p:spPr bwMode="auto">
            <a:xfrm>
              <a:off x="2770" y="1149"/>
              <a:ext cx="454" cy="726"/>
            </a:xfrm>
            <a:custGeom>
              <a:avLst/>
              <a:gdLst>
                <a:gd name="T0" fmla="*/ 233 w 907"/>
                <a:gd name="T1" fmla="*/ 374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8 h 1452"/>
                <a:gd name="T8" fmla="*/ 338 w 907"/>
                <a:gd name="T9" fmla="*/ 80 h 1452"/>
                <a:gd name="T10" fmla="*/ 401 w 907"/>
                <a:gd name="T11" fmla="*/ 273 h 1452"/>
                <a:gd name="T12" fmla="*/ 454 w 907"/>
                <a:gd name="T13" fmla="*/ 239 h 1452"/>
                <a:gd name="T14" fmla="*/ 380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50 h 1452"/>
                <a:gd name="T22" fmla="*/ 64 w 907"/>
                <a:gd name="T23" fmla="*/ 273 h 1452"/>
                <a:gd name="T24" fmla="*/ 127 w 907"/>
                <a:gd name="T25" fmla="*/ 80 h 1452"/>
                <a:gd name="T26" fmla="*/ 127 w 907"/>
                <a:gd name="T27" fmla="*/ 318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9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6"/>
                  </a:lnTo>
                  <a:lnTo>
                    <a:pt x="675" y="160"/>
                  </a:lnTo>
                  <a:lnTo>
                    <a:pt x="802" y="546"/>
                  </a:lnTo>
                  <a:lnTo>
                    <a:pt x="907" y="478"/>
                  </a:lnTo>
                  <a:lnTo>
                    <a:pt x="759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4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7" name="Rectangle 14"/>
          <p:cNvSpPr>
            <a:spLocks noChangeArrowheads="1"/>
          </p:cNvSpPr>
          <p:nvPr/>
        </p:nvSpPr>
        <p:spPr bwMode="auto">
          <a:xfrm>
            <a:off x="2801938" y="3087688"/>
            <a:ext cx="23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F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48" name="Line 15"/>
          <p:cNvSpPr>
            <a:spLocks noChangeShapeType="1"/>
          </p:cNvSpPr>
          <p:nvPr/>
        </p:nvSpPr>
        <p:spPr bwMode="auto">
          <a:xfrm>
            <a:off x="3227388" y="2290763"/>
            <a:ext cx="903287" cy="1949450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Freeform 16"/>
          <p:cNvSpPr>
            <a:spLocks/>
          </p:cNvSpPr>
          <p:nvPr/>
        </p:nvSpPr>
        <p:spPr bwMode="auto">
          <a:xfrm>
            <a:off x="4062413" y="4184650"/>
            <a:ext cx="127000" cy="180975"/>
          </a:xfrm>
          <a:custGeom>
            <a:avLst/>
            <a:gdLst>
              <a:gd name="T0" fmla="*/ 121387 w 181"/>
              <a:gd name="T1" fmla="*/ 0 h 219"/>
              <a:gd name="T2" fmla="*/ 127000 w 181"/>
              <a:gd name="T3" fmla="*/ 180975 h 219"/>
              <a:gd name="T4" fmla="*/ 0 w 181"/>
              <a:gd name="T5" fmla="*/ 77679 h 219"/>
              <a:gd name="T6" fmla="*/ 121387 w 181"/>
              <a:gd name="T7" fmla="*/ 0 h 21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19"/>
              <a:gd name="T14" fmla="*/ 181 w 181"/>
              <a:gd name="T15" fmla="*/ 219 h 2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19">
                <a:moveTo>
                  <a:pt x="173" y="0"/>
                </a:moveTo>
                <a:lnTo>
                  <a:pt x="181" y="219"/>
                </a:lnTo>
                <a:lnTo>
                  <a:pt x="0" y="94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50" name="Freeform 17"/>
          <p:cNvSpPr>
            <a:spLocks/>
          </p:cNvSpPr>
          <p:nvPr/>
        </p:nvSpPr>
        <p:spPr bwMode="auto">
          <a:xfrm>
            <a:off x="1139825" y="1730375"/>
            <a:ext cx="1484313" cy="1881188"/>
          </a:xfrm>
          <a:custGeom>
            <a:avLst/>
            <a:gdLst>
              <a:gd name="T0" fmla="*/ 0 w 2100"/>
              <a:gd name="T1" fmla="*/ 1881188 h 2263"/>
              <a:gd name="T2" fmla="*/ 2827 w 2100"/>
              <a:gd name="T3" fmla="*/ 1773122 h 2263"/>
              <a:gd name="T4" fmla="*/ 10602 w 2100"/>
              <a:gd name="T5" fmla="*/ 1664223 h 2263"/>
              <a:gd name="T6" fmla="*/ 23325 w 2100"/>
              <a:gd name="T7" fmla="*/ 1556988 h 2263"/>
              <a:gd name="T8" fmla="*/ 42409 w 2100"/>
              <a:gd name="T9" fmla="*/ 1450584 h 2263"/>
              <a:gd name="T10" fmla="*/ 65027 w 2100"/>
              <a:gd name="T11" fmla="*/ 1346674 h 2263"/>
              <a:gd name="T12" fmla="*/ 94006 w 2100"/>
              <a:gd name="T13" fmla="*/ 1242764 h 2263"/>
              <a:gd name="T14" fmla="*/ 127934 w 2100"/>
              <a:gd name="T15" fmla="*/ 1142179 h 2263"/>
              <a:gd name="T16" fmla="*/ 167515 w 2100"/>
              <a:gd name="T17" fmla="*/ 1043257 h 2263"/>
              <a:gd name="T18" fmla="*/ 210631 w 2100"/>
              <a:gd name="T19" fmla="*/ 947660 h 2263"/>
              <a:gd name="T20" fmla="*/ 257988 w 2100"/>
              <a:gd name="T21" fmla="*/ 854556 h 2263"/>
              <a:gd name="T22" fmla="*/ 309585 w 2100"/>
              <a:gd name="T23" fmla="*/ 765609 h 2263"/>
              <a:gd name="T24" fmla="*/ 366837 w 2100"/>
              <a:gd name="T25" fmla="*/ 680819 h 2263"/>
              <a:gd name="T26" fmla="*/ 428330 w 2100"/>
              <a:gd name="T27" fmla="*/ 599353 h 2263"/>
              <a:gd name="T28" fmla="*/ 491944 w 2100"/>
              <a:gd name="T29" fmla="*/ 521213 h 2263"/>
              <a:gd name="T30" fmla="*/ 561212 w 2100"/>
              <a:gd name="T31" fmla="*/ 448892 h 2263"/>
              <a:gd name="T32" fmla="*/ 633307 w 2100"/>
              <a:gd name="T33" fmla="*/ 380726 h 2263"/>
              <a:gd name="T34" fmla="*/ 708229 w 2100"/>
              <a:gd name="T35" fmla="*/ 316718 h 2263"/>
              <a:gd name="T36" fmla="*/ 785272 w 2100"/>
              <a:gd name="T37" fmla="*/ 259360 h 2263"/>
              <a:gd name="T38" fmla="*/ 867263 w 2100"/>
              <a:gd name="T39" fmla="*/ 206158 h 2263"/>
              <a:gd name="T40" fmla="*/ 949960 w 2100"/>
              <a:gd name="T41" fmla="*/ 160437 h 2263"/>
              <a:gd name="T42" fmla="*/ 1034071 w 2100"/>
              <a:gd name="T43" fmla="*/ 118873 h 2263"/>
              <a:gd name="T44" fmla="*/ 1122423 w 2100"/>
              <a:gd name="T45" fmla="*/ 81465 h 2263"/>
              <a:gd name="T46" fmla="*/ 1210775 w 2100"/>
              <a:gd name="T47" fmla="*/ 53202 h 2263"/>
              <a:gd name="T48" fmla="*/ 1300541 w 2100"/>
              <a:gd name="T49" fmla="*/ 29095 h 2263"/>
              <a:gd name="T50" fmla="*/ 1391720 w 2100"/>
              <a:gd name="T51" fmla="*/ 11638 h 2263"/>
              <a:gd name="T52" fmla="*/ 1484313 w 2100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100"/>
              <a:gd name="T82" fmla="*/ 0 h 2263"/>
              <a:gd name="T83" fmla="*/ 2100 w 2100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100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3" y="1873"/>
                </a:lnTo>
                <a:lnTo>
                  <a:pt x="60" y="1745"/>
                </a:lnTo>
                <a:lnTo>
                  <a:pt x="92" y="1620"/>
                </a:lnTo>
                <a:lnTo>
                  <a:pt x="133" y="1495"/>
                </a:lnTo>
                <a:lnTo>
                  <a:pt x="181" y="1374"/>
                </a:lnTo>
                <a:lnTo>
                  <a:pt x="237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38" y="921"/>
                </a:lnTo>
                <a:lnTo>
                  <a:pt x="519" y="819"/>
                </a:lnTo>
                <a:lnTo>
                  <a:pt x="606" y="721"/>
                </a:lnTo>
                <a:lnTo>
                  <a:pt x="696" y="627"/>
                </a:lnTo>
                <a:lnTo>
                  <a:pt x="794" y="540"/>
                </a:lnTo>
                <a:lnTo>
                  <a:pt x="896" y="458"/>
                </a:lnTo>
                <a:lnTo>
                  <a:pt x="1002" y="381"/>
                </a:lnTo>
                <a:lnTo>
                  <a:pt x="1111" y="312"/>
                </a:lnTo>
                <a:lnTo>
                  <a:pt x="1227" y="248"/>
                </a:lnTo>
                <a:lnTo>
                  <a:pt x="1344" y="193"/>
                </a:lnTo>
                <a:lnTo>
                  <a:pt x="1463" y="143"/>
                </a:lnTo>
                <a:lnTo>
                  <a:pt x="1588" y="98"/>
                </a:lnTo>
                <a:lnTo>
                  <a:pt x="1713" y="64"/>
                </a:lnTo>
                <a:lnTo>
                  <a:pt x="1840" y="35"/>
                </a:lnTo>
                <a:lnTo>
                  <a:pt x="1969" y="14"/>
                </a:lnTo>
                <a:lnTo>
                  <a:pt x="2100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1" name="Freeform 18"/>
          <p:cNvSpPr>
            <a:spLocks/>
          </p:cNvSpPr>
          <p:nvPr/>
        </p:nvSpPr>
        <p:spPr bwMode="auto">
          <a:xfrm>
            <a:off x="2603500" y="1649413"/>
            <a:ext cx="141288" cy="161925"/>
          </a:xfrm>
          <a:custGeom>
            <a:avLst/>
            <a:gdLst>
              <a:gd name="T0" fmla="*/ 0 w 200"/>
              <a:gd name="T1" fmla="*/ 0 h 194"/>
              <a:gd name="T2" fmla="*/ 141288 w 200"/>
              <a:gd name="T3" fmla="*/ 75955 h 194"/>
              <a:gd name="T4" fmla="*/ 4945 w 200"/>
              <a:gd name="T5" fmla="*/ 161925 h 194"/>
              <a:gd name="T6" fmla="*/ 0 w 200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194"/>
              <a:gd name="T14" fmla="*/ 200 w 200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194">
                <a:moveTo>
                  <a:pt x="0" y="0"/>
                </a:moveTo>
                <a:lnTo>
                  <a:pt x="200" y="91"/>
                </a:lnTo>
                <a:lnTo>
                  <a:pt x="7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52" name="Freeform 19"/>
          <p:cNvSpPr>
            <a:spLocks/>
          </p:cNvSpPr>
          <p:nvPr/>
        </p:nvSpPr>
        <p:spPr bwMode="auto">
          <a:xfrm>
            <a:off x="3344863" y="1749425"/>
            <a:ext cx="1171575" cy="1862138"/>
          </a:xfrm>
          <a:custGeom>
            <a:avLst/>
            <a:gdLst>
              <a:gd name="T0" fmla="*/ 0 w 1655"/>
              <a:gd name="T1" fmla="*/ 0 h 2240"/>
              <a:gd name="T2" fmla="*/ 82824 w 1655"/>
              <a:gd name="T3" fmla="*/ 24108 h 2240"/>
              <a:gd name="T4" fmla="*/ 164233 w 1655"/>
              <a:gd name="T5" fmla="*/ 54867 h 2240"/>
              <a:gd name="T6" fmla="*/ 244934 w 1655"/>
              <a:gd name="T7" fmla="*/ 89782 h 2240"/>
              <a:gd name="T8" fmla="*/ 322095 w 1655"/>
              <a:gd name="T9" fmla="*/ 131347 h 2240"/>
              <a:gd name="T10" fmla="*/ 398548 w 1655"/>
              <a:gd name="T11" fmla="*/ 177901 h 2240"/>
              <a:gd name="T12" fmla="*/ 472170 w 1655"/>
              <a:gd name="T13" fmla="*/ 228611 h 2240"/>
              <a:gd name="T14" fmla="*/ 544375 w 1655"/>
              <a:gd name="T15" fmla="*/ 285971 h 2240"/>
              <a:gd name="T16" fmla="*/ 612334 w 1655"/>
              <a:gd name="T17" fmla="*/ 346657 h 2240"/>
              <a:gd name="T18" fmla="*/ 678876 w 1655"/>
              <a:gd name="T19" fmla="*/ 413993 h 2240"/>
              <a:gd name="T20" fmla="*/ 740464 w 1655"/>
              <a:gd name="T21" fmla="*/ 484655 h 2240"/>
              <a:gd name="T22" fmla="*/ 799927 w 1655"/>
              <a:gd name="T23" fmla="*/ 557810 h 2240"/>
              <a:gd name="T24" fmla="*/ 854436 w 1655"/>
              <a:gd name="T25" fmla="*/ 635953 h 2240"/>
              <a:gd name="T26" fmla="*/ 906112 w 1655"/>
              <a:gd name="T27" fmla="*/ 717422 h 2240"/>
              <a:gd name="T28" fmla="*/ 952834 w 1655"/>
              <a:gd name="T29" fmla="*/ 803878 h 2240"/>
              <a:gd name="T30" fmla="*/ 996016 w 1655"/>
              <a:gd name="T31" fmla="*/ 891166 h 2240"/>
              <a:gd name="T32" fmla="*/ 1034242 w 1655"/>
              <a:gd name="T33" fmla="*/ 980948 h 2240"/>
              <a:gd name="T34" fmla="*/ 1068222 w 1655"/>
              <a:gd name="T35" fmla="*/ 1074886 h 2240"/>
              <a:gd name="T36" fmla="*/ 1097953 w 1655"/>
              <a:gd name="T37" fmla="*/ 1169655 h 2240"/>
              <a:gd name="T38" fmla="*/ 1122730 w 1655"/>
              <a:gd name="T39" fmla="*/ 1266919 h 2240"/>
              <a:gd name="T40" fmla="*/ 1141843 w 1655"/>
              <a:gd name="T41" fmla="*/ 1364182 h 2240"/>
              <a:gd name="T42" fmla="*/ 1156709 w 1655"/>
              <a:gd name="T43" fmla="*/ 1463108 h 2240"/>
              <a:gd name="T44" fmla="*/ 1165912 w 1655"/>
              <a:gd name="T45" fmla="*/ 1562034 h 2240"/>
              <a:gd name="T46" fmla="*/ 1171575 w 1655"/>
              <a:gd name="T47" fmla="*/ 1662623 h 2240"/>
              <a:gd name="T48" fmla="*/ 1171575 w 1655"/>
              <a:gd name="T49" fmla="*/ 1761549 h 2240"/>
              <a:gd name="T50" fmla="*/ 1165912 w 1655"/>
              <a:gd name="T51" fmla="*/ 1862138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5"/>
              <a:gd name="T79" fmla="*/ 0 h 2240"/>
              <a:gd name="T80" fmla="*/ 1655 w 1655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5" h="2240">
                <a:moveTo>
                  <a:pt x="0" y="0"/>
                </a:moveTo>
                <a:lnTo>
                  <a:pt x="117" y="29"/>
                </a:lnTo>
                <a:lnTo>
                  <a:pt x="232" y="66"/>
                </a:lnTo>
                <a:lnTo>
                  <a:pt x="346" y="108"/>
                </a:lnTo>
                <a:lnTo>
                  <a:pt x="455" y="158"/>
                </a:lnTo>
                <a:lnTo>
                  <a:pt x="563" y="214"/>
                </a:lnTo>
                <a:lnTo>
                  <a:pt x="667" y="275"/>
                </a:lnTo>
                <a:lnTo>
                  <a:pt x="769" y="344"/>
                </a:lnTo>
                <a:lnTo>
                  <a:pt x="865" y="417"/>
                </a:lnTo>
                <a:lnTo>
                  <a:pt x="959" y="498"/>
                </a:lnTo>
                <a:lnTo>
                  <a:pt x="1046" y="583"/>
                </a:lnTo>
                <a:lnTo>
                  <a:pt x="1130" y="671"/>
                </a:lnTo>
                <a:lnTo>
                  <a:pt x="1207" y="765"/>
                </a:lnTo>
                <a:lnTo>
                  <a:pt x="1280" y="863"/>
                </a:lnTo>
                <a:lnTo>
                  <a:pt x="1346" y="967"/>
                </a:lnTo>
                <a:lnTo>
                  <a:pt x="1407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51" y="1407"/>
                </a:lnTo>
                <a:lnTo>
                  <a:pt x="1586" y="1524"/>
                </a:lnTo>
                <a:lnTo>
                  <a:pt x="1613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5" y="2000"/>
                </a:lnTo>
                <a:lnTo>
                  <a:pt x="1655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3" name="Freeform 20"/>
          <p:cNvSpPr>
            <a:spLocks/>
          </p:cNvSpPr>
          <p:nvPr/>
        </p:nvSpPr>
        <p:spPr bwMode="auto">
          <a:xfrm>
            <a:off x="3227388" y="1673225"/>
            <a:ext cx="147637" cy="158750"/>
          </a:xfrm>
          <a:custGeom>
            <a:avLst/>
            <a:gdLst>
              <a:gd name="T0" fmla="*/ 123263 w 212"/>
              <a:gd name="T1" fmla="*/ 158750 h 192"/>
              <a:gd name="T2" fmla="*/ 0 w 212"/>
              <a:gd name="T3" fmla="*/ 52917 h 192"/>
              <a:gd name="T4" fmla="*/ 147637 w 212"/>
              <a:gd name="T5" fmla="*/ 0 h 192"/>
              <a:gd name="T6" fmla="*/ 123263 w 212"/>
              <a:gd name="T7" fmla="*/ 1587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192"/>
              <a:gd name="T14" fmla="*/ 212 w 21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192">
                <a:moveTo>
                  <a:pt x="177" y="192"/>
                </a:moveTo>
                <a:lnTo>
                  <a:pt x="0" y="64"/>
                </a:lnTo>
                <a:lnTo>
                  <a:pt x="212" y="0"/>
                </a:lnTo>
                <a:lnTo>
                  <a:pt x="177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54" name="Rectangle 21"/>
          <p:cNvSpPr>
            <a:spLocks noChangeArrowheads="1"/>
          </p:cNvSpPr>
          <p:nvPr/>
        </p:nvSpPr>
        <p:spPr bwMode="auto">
          <a:xfrm>
            <a:off x="3243263" y="3759200"/>
            <a:ext cx="589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ask(X)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5855" name="Rectangle 22"/>
          <p:cNvSpPr>
            <a:spLocks noChangeArrowheads="1"/>
          </p:cNvSpPr>
          <p:nvPr/>
        </p:nvSpPr>
        <p:spPr bwMode="auto">
          <a:xfrm>
            <a:off x="229632" y="2060575"/>
            <a:ext cx="13705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recruit(tell(X))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56" name="Rectangle 23"/>
          <p:cNvSpPr>
            <a:spLocks noChangeArrowheads="1"/>
          </p:cNvSpPr>
          <p:nvPr/>
        </p:nvSpPr>
        <p:spPr bwMode="auto">
          <a:xfrm>
            <a:off x="3932238" y="1682750"/>
            <a:ext cx="1599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advertise(ask(X))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5857" name="Rectangle 24"/>
          <p:cNvSpPr>
            <a:spLocks noChangeArrowheads="1"/>
          </p:cNvSpPr>
          <p:nvPr/>
        </p:nvSpPr>
        <p:spPr bwMode="auto">
          <a:xfrm>
            <a:off x="2206625" y="4025900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H="1">
            <a:off x="1581150" y="4365625"/>
            <a:ext cx="2608263" cy="1588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9" name="Freeform 27"/>
          <p:cNvSpPr>
            <a:spLocks/>
          </p:cNvSpPr>
          <p:nvPr/>
        </p:nvSpPr>
        <p:spPr bwMode="auto">
          <a:xfrm>
            <a:off x="1462088" y="4284663"/>
            <a:ext cx="138112" cy="161925"/>
          </a:xfrm>
          <a:custGeom>
            <a:avLst/>
            <a:gdLst>
              <a:gd name="T0" fmla="*/ 138112 w 196"/>
              <a:gd name="T1" fmla="*/ 161925 h 196"/>
              <a:gd name="T2" fmla="*/ 0 w 196"/>
              <a:gd name="T3" fmla="*/ 80963 h 196"/>
              <a:gd name="T4" fmla="*/ 138112 w 196"/>
              <a:gd name="T5" fmla="*/ 0 h 196"/>
              <a:gd name="T6" fmla="*/ 138112 w 196"/>
              <a:gd name="T7" fmla="*/ 161925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196"/>
              <a:gd name="T14" fmla="*/ 196 w 196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196">
                <a:moveTo>
                  <a:pt x="196" y="196"/>
                </a:moveTo>
                <a:lnTo>
                  <a:pt x="0" y="98"/>
                </a:lnTo>
                <a:lnTo>
                  <a:pt x="196" y="0"/>
                </a:lnTo>
                <a:lnTo>
                  <a:pt x="196" y="1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60" name="Text Box 28"/>
          <p:cNvSpPr txBox="1">
            <a:spLocks noChangeArrowheads="1"/>
          </p:cNvSpPr>
          <p:nvPr/>
        </p:nvSpPr>
        <p:spPr bwMode="auto">
          <a:xfrm>
            <a:off x="5257800" y="2209800"/>
            <a:ext cx="35052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recruit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Asks Facilitator to find an appropriate agent to which an embedded performative can be forwarded. A reply is returned directly to the original agent.</a:t>
            </a: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Facilitators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33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579438" y="3765550"/>
            <a:ext cx="666750" cy="1619250"/>
            <a:chOff x="1308" y="2216"/>
            <a:chExt cx="455" cy="907"/>
          </a:xfrm>
        </p:grpSpPr>
        <p:sp>
          <p:nvSpPr>
            <p:cNvPr id="36893" name="Freeform 4"/>
            <p:cNvSpPr>
              <a:spLocks/>
            </p:cNvSpPr>
            <p:nvPr/>
          </p:nvSpPr>
          <p:spPr bwMode="auto">
            <a:xfrm>
              <a:off x="1444" y="2216"/>
              <a:ext cx="182" cy="181"/>
            </a:xfrm>
            <a:custGeom>
              <a:avLst/>
              <a:gdLst>
                <a:gd name="T0" fmla="*/ 182 w 363"/>
                <a:gd name="T1" fmla="*/ 90 h 364"/>
                <a:gd name="T2" fmla="*/ 180 w 363"/>
                <a:gd name="T3" fmla="*/ 73 h 364"/>
                <a:gd name="T4" fmla="*/ 175 w 363"/>
                <a:gd name="T5" fmla="*/ 56 h 364"/>
                <a:gd name="T6" fmla="*/ 167 w 363"/>
                <a:gd name="T7" fmla="*/ 40 h 364"/>
                <a:gd name="T8" fmla="*/ 155 w 363"/>
                <a:gd name="T9" fmla="*/ 26 h 364"/>
                <a:gd name="T10" fmla="*/ 142 w 363"/>
                <a:gd name="T11" fmla="*/ 15 h 364"/>
                <a:gd name="T12" fmla="*/ 126 w 363"/>
                <a:gd name="T13" fmla="*/ 7 h 364"/>
                <a:gd name="T14" fmla="*/ 109 w 363"/>
                <a:gd name="T15" fmla="*/ 2 h 364"/>
                <a:gd name="T16" fmla="*/ 91 w 363"/>
                <a:gd name="T17" fmla="*/ 0 h 364"/>
                <a:gd name="T18" fmla="*/ 73 w 363"/>
                <a:gd name="T19" fmla="*/ 2 h 364"/>
                <a:gd name="T20" fmla="*/ 56 w 363"/>
                <a:gd name="T21" fmla="*/ 7 h 364"/>
                <a:gd name="T22" fmla="*/ 41 w 363"/>
                <a:gd name="T23" fmla="*/ 15 h 364"/>
                <a:gd name="T24" fmla="*/ 26 w 363"/>
                <a:gd name="T25" fmla="*/ 26 h 364"/>
                <a:gd name="T26" fmla="*/ 15 w 363"/>
                <a:gd name="T27" fmla="*/ 40 h 364"/>
                <a:gd name="T28" fmla="*/ 7 w 363"/>
                <a:gd name="T29" fmla="*/ 56 h 364"/>
                <a:gd name="T30" fmla="*/ 1 w 363"/>
                <a:gd name="T31" fmla="*/ 73 h 364"/>
                <a:gd name="T32" fmla="*/ 0 w 363"/>
                <a:gd name="T33" fmla="*/ 90 h 364"/>
                <a:gd name="T34" fmla="*/ 1 w 363"/>
                <a:gd name="T35" fmla="*/ 108 h 364"/>
                <a:gd name="T36" fmla="*/ 7 w 363"/>
                <a:gd name="T37" fmla="*/ 124 h 364"/>
                <a:gd name="T38" fmla="*/ 15 w 363"/>
                <a:gd name="T39" fmla="*/ 141 h 364"/>
                <a:gd name="T40" fmla="*/ 26 w 363"/>
                <a:gd name="T41" fmla="*/ 154 h 364"/>
                <a:gd name="T42" fmla="*/ 41 w 363"/>
                <a:gd name="T43" fmla="*/ 166 h 364"/>
                <a:gd name="T44" fmla="*/ 56 w 363"/>
                <a:gd name="T45" fmla="*/ 174 h 364"/>
                <a:gd name="T46" fmla="*/ 73 w 363"/>
                <a:gd name="T47" fmla="*/ 179 h 364"/>
                <a:gd name="T48" fmla="*/ 91 w 363"/>
                <a:gd name="T49" fmla="*/ 181 h 364"/>
                <a:gd name="T50" fmla="*/ 109 w 363"/>
                <a:gd name="T51" fmla="*/ 179 h 364"/>
                <a:gd name="T52" fmla="*/ 126 w 363"/>
                <a:gd name="T53" fmla="*/ 174 h 364"/>
                <a:gd name="T54" fmla="*/ 142 w 363"/>
                <a:gd name="T55" fmla="*/ 166 h 364"/>
                <a:gd name="T56" fmla="*/ 155 w 363"/>
                <a:gd name="T57" fmla="*/ 154 h 364"/>
                <a:gd name="T58" fmla="*/ 167 w 363"/>
                <a:gd name="T59" fmla="*/ 141 h 364"/>
                <a:gd name="T60" fmla="*/ 175 w 363"/>
                <a:gd name="T61" fmla="*/ 124 h 364"/>
                <a:gd name="T62" fmla="*/ 180 w 363"/>
                <a:gd name="T63" fmla="*/ 108 h 364"/>
                <a:gd name="T64" fmla="*/ 182 w 363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364"/>
                <a:gd name="T101" fmla="*/ 363 w 363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364">
                  <a:moveTo>
                    <a:pt x="363" y="181"/>
                  </a:moveTo>
                  <a:lnTo>
                    <a:pt x="359" y="146"/>
                  </a:lnTo>
                  <a:lnTo>
                    <a:pt x="350" y="112"/>
                  </a:lnTo>
                  <a:lnTo>
                    <a:pt x="333" y="81"/>
                  </a:lnTo>
                  <a:lnTo>
                    <a:pt x="309" y="52"/>
                  </a:lnTo>
                  <a:lnTo>
                    <a:pt x="283" y="31"/>
                  </a:lnTo>
                  <a:lnTo>
                    <a:pt x="252" y="14"/>
                  </a:lnTo>
                  <a:lnTo>
                    <a:pt x="217" y="4"/>
                  </a:lnTo>
                  <a:lnTo>
                    <a:pt x="181" y="0"/>
                  </a:lnTo>
                  <a:lnTo>
                    <a:pt x="146" y="4"/>
                  </a:lnTo>
                  <a:lnTo>
                    <a:pt x="111" y="14"/>
                  </a:lnTo>
                  <a:lnTo>
                    <a:pt x="81" y="31"/>
                  </a:lnTo>
                  <a:lnTo>
                    <a:pt x="52" y="52"/>
                  </a:lnTo>
                  <a:lnTo>
                    <a:pt x="29" y="81"/>
                  </a:lnTo>
                  <a:lnTo>
                    <a:pt x="13" y="112"/>
                  </a:lnTo>
                  <a:lnTo>
                    <a:pt x="2" y="146"/>
                  </a:lnTo>
                  <a:lnTo>
                    <a:pt x="0" y="181"/>
                  </a:lnTo>
                  <a:lnTo>
                    <a:pt x="2" y="218"/>
                  </a:lnTo>
                  <a:lnTo>
                    <a:pt x="13" y="250"/>
                  </a:lnTo>
                  <a:lnTo>
                    <a:pt x="29" y="283"/>
                  </a:lnTo>
                  <a:lnTo>
                    <a:pt x="52" y="310"/>
                  </a:lnTo>
                  <a:lnTo>
                    <a:pt x="81" y="333"/>
                  </a:lnTo>
                  <a:lnTo>
                    <a:pt x="111" y="350"/>
                  </a:lnTo>
                  <a:lnTo>
                    <a:pt x="146" y="360"/>
                  </a:lnTo>
                  <a:lnTo>
                    <a:pt x="181" y="364"/>
                  </a:lnTo>
                  <a:lnTo>
                    <a:pt x="217" y="360"/>
                  </a:lnTo>
                  <a:lnTo>
                    <a:pt x="252" y="350"/>
                  </a:lnTo>
                  <a:lnTo>
                    <a:pt x="283" y="333"/>
                  </a:lnTo>
                  <a:lnTo>
                    <a:pt x="309" y="310"/>
                  </a:lnTo>
                  <a:lnTo>
                    <a:pt x="333" y="283"/>
                  </a:lnTo>
                  <a:lnTo>
                    <a:pt x="350" y="250"/>
                  </a:lnTo>
                  <a:lnTo>
                    <a:pt x="359" y="218"/>
                  </a:lnTo>
                  <a:lnTo>
                    <a:pt x="363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Freeform 5"/>
            <p:cNvSpPr>
              <a:spLocks/>
            </p:cNvSpPr>
            <p:nvPr/>
          </p:nvSpPr>
          <p:spPr bwMode="auto">
            <a:xfrm>
              <a:off x="1308" y="2397"/>
              <a:ext cx="455" cy="726"/>
            </a:xfrm>
            <a:custGeom>
              <a:avLst/>
              <a:gdLst>
                <a:gd name="T0" fmla="*/ 233 w 909"/>
                <a:gd name="T1" fmla="*/ 373 h 1452"/>
                <a:gd name="T2" fmla="*/ 339 w 909"/>
                <a:gd name="T3" fmla="*/ 726 h 1452"/>
                <a:gd name="T4" fmla="*/ 423 w 909"/>
                <a:gd name="T5" fmla="*/ 726 h 1452"/>
                <a:gd name="T6" fmla="*/ 339 w 909"/>
                <a:gd name="T7" fmla="*/ 317 h 1452"/>
                <a:gd name="T8" fmla="*/ 339 w 909"/>
                <a:gd name="T9" fmla="*/ 79 h 1452"/>
                <a:gd name="T10" fmla="*/ 402 w 909"/>
                <a:gd name="T11" fmla="*/ 272 h 1452"/>
                <a:gd name="T12" fmla="*/ 455 w 909"/>
                <a:gd name="T13" fmla="*/ 238 h 1452"/>
                <a:gd name="T14" fmla="*/ 381 w 909"/>
                <a:gd name="T15" fmla="*/ 0 h 1452"/>
                <a:gd name="T16" fmla="*/ 233 w 909"/>
                <a:gd name="T17" fmla="*/ 11 h 1452"/>
                <a:gd name="T18" fmla="*/ 85 w 909"/>
                <a:gd name="T19" fmla="*/ 0 h 1452"/>
                <a:gd name="T20" fmla="*/ 0 w 909"/>
                <a:gd name="T21" fmla="*/ 249 h 1452"/>
                <a:gd name="T22" fmla="*/ 64 w 909"/>
                <a:gd name="T23" fmla="*/ 272 h 1452"/>
                <a:gd name="T24" fmla="*/ 127 w 909"/>
                <a:gd name="T25" fmla="*/ 79 h 1452"/>
                <a:gd name="T26" fmla="*/ 127 w 909"/>
                <a:gd name="T27" fmla="*/ 317 h 1452"/>
                <a:gd name="T28" fmla="*/ 43 w 909"/>
                <a:gd name="T29" fmla="*/ 726 h 1452"/>
                <a:gd name="T30" fmla="*/ 127 w 909"/>
                <a:gd name="T31" fmla="*/ 726 h 1452"/>
                <a:gd name="T32" fmla="*/ 233 w 909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9"/>
                <a:gd name="T52" fmla="*/ 0 h 1452"/>
                <a:gd name="T53" fmla="*/ 909 w 909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9" h="1452">
                  <a:moveTo>
                    <a:pt x="465" y="747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3"/>
                  </a:lnTo>
                  <a:lnTo>
                    <a:pt x="677" y="157"/>
                  </a:lnTo>
                  <a:lnTo>
                    <a:pt x="804" y="543"/>
                  </a:lnTo>
                  <a:lnTo>
                    <a:pt x="909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784225" y="542925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6868" name="Group 7"/>
          <p:cNvGrpSpPr>
            <a:grpSpLocks/>
          </p:cNvGrpSpPr>
          <p:nvPr/>
        </p:nvGrpSpPr>
        <p:grpSpPr bwMode="auto">
          <a:xfrm>
            <a:off x="4068763" y="3765550"/>
            <a:ext cx="665162" cy="1619250"/>
            <a:chOff x="3692" y="2216"/>
            <a:chExt cx="454" cy="907"/>
          </a:xfrm>
        </p:grpSpPr>
        <p:sp>
          <p:nvSpPr>
            <p:cNvPr id="36891" name="Freeform 8"/>
            <p:cNvSpPr>
              <a:spLocks/>
            </p:cNvSpPr>
            <p:nvPr/>
          </p:nvSpPr>
          <p:spPr bwMode="auto">
            <a:xfrm>
              <a:off x="3828" y="2216"/>
              <a:ext cx="182" cy="181"/>
            </a:xfrm>
            <a:custGeom>
              <a:avLst/>
              <a:gdLst>
                <a:gd name="T0" fmla="*/ 182 w 364"/>
                <a:gd name="T1" fmla="*/ 90 h 364"/>
                <a:gd name="T2" fmla="*/ 181 w 364"/>
                <a:gd name="T3" fmla="*/ 73 h 364"/>
                <a:gd name="T4" fmla="*/ 175 w 364"/>
                <a:gd name="T5" fmla="*/ 56 h 364"/>
                <a:gd name="T6" fmla="*/ 167 w 364"/>
                <a:gd name="T7" fmla="*/ 40 h 364"/>
                <a:gd name="T8" fmla="*/ 156 w 364"/>
                <a:gd name="T9" fmla="*/ 26 h 364"/>
                <a:gd name="T10" fmla="*/ 142 w 364"/>
                <a:gd name="T11" fmla="*/ 15 h 364"/>
                <a:gd name="T12" fmla="*/ 126 w 364"/>
                <a:gd name="T13" fmla="*/ 7 h 364"/>
                <a:gd name="T14" fmla="*/ 109 w 364"/>
                <a:gd name="T15" fmla="*/ 2 h 364"/>
                <a:gd name="T16" fmla="*/ 91 w 364"/>
                <a:gd name="T17" fmla="*/ 0 h 364"/>
                <a:gd name="T18" fmla="*/ 73 w 364"/>
                <a:gd name="T19" fmla="*/ 2 h 364"/>
                <a:gd name="T20" fmla="*/ 56 w 364"/>
                <a:gd name="T21" fmla="*/ 7 h 364"/>
                <a:gd name="T22" fmla="*/ 41 w 364"/>
                <a:gd name="T23" fmla="*/ 15 h 364"/>
                <a:gd name="T24" fmla="*/ 27 w 364"/>
                <a:gd name="T25" fmla="*/ 26 h 364"/>
                <a:gd name="T26" fmla="*/ 15 w 364"/>
                <a:gd name="T27" fmla="*/ 40 h 364"/>
                <a:gd name="T28" fmla="*/ 7 w 364"/>
                <a:gd name="T29" fmla="*/ 56 h 364"/>
                <a:gd name="T30" fmla="*/ 2 w 364"/>
                <a:gd name="T31" fmla="*/ 73 h 364"/>
                <a:gd name="T32" fmla="*/ 0 w 364"/>
                <a:gd name="T33" fmla="*/ 90 h 364"/>
                <a:gd name="T34" fmla="*/ 2 w 364"/>
                <a:gd name="T35" fmla="*/ 108 h 364"/>
                <a:gd name="T36" fmla="*/ 7 w 364"/>
                <a:gd name="T37" fmla="*/ 124 h 364"/>
                <a:gd name="T38" fmla="*/ 15 w 364"/>
                <a:gd name="T39" fmla="*/ 141 h 364"/>
                <a:gd name="T40" fmla="*/ 27 w 364"/>
                <a:gd name="T41" fmla="*/ 154 h 364"/>
                <a:gd name="T42" fmla="*/ 41 w 364"/>
                <a:gd name="T43" fmla="*/ 166 h 364"/>
                <a:gd name="T44" fmla="*/ 56 w 364"/>
                <a:gd name="T45" fmla="*/ 174 h 364"/>
                <a:gd name="T46" fmla="*/ 73 w 364"/>
                <a:gd name="T47" fmla="*/ 179 h 364"/>
                <a:gd name="T48" fmla="*/ 91 w 364"/>
                <a:gd name="T49" fmla="*/ 181 h 364"/>
                <a:gd name="T50" fmla="*/ 109 w 364"/>
                <a:gd name="T51" fmla="*/ 179 h 364"/>
                <a:gd name="T52" fmla="*/ 126 w 364"/>
                <a:gd name="T53" fmla="*/ 174 h 364"/>
                <a:gd name="T54" fmla="*/ 142 w 364"/>
                <a:gd name="T55" fmla="*/ 166 h 364"/>
                <a:gd name="T56" fmla="*/ 156 w 364"/>
                <a:gd name="T57" fmla="*/ 154 h 364"/>
                <a:gd name="T58" fmla="*/ 167 w 364"/>
                <a:gd name="T59" fmla="*/ 141 h 364"/>
                <a:gd name="T60" fmla="*/ 175 w 364"/>
                <a:gd name="T61" fmla="*/ 124 h 364"/>
                <a:gd name="T62" fmla="*/ 181 w 364"/>
                <a:gd name="T63" fmla="*/ 108 h 364"/>
                <a:gd name="T64" fmla="*/ 182 w 364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364"/>
                <a:gd name="T101" fmla="*/ 364 w 364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364">
                  <a:moveTo>
                    <a:pt x="364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3" y="81"/>
                  </a:lnTo>
                  <a:lnTo>
                    <a:pt x="312" y="52"/>
                  </a:lnTo>
                  <a:lnTo>
                    <a:pt x="283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6" y="4"/>
                  </a:lnTo>
                  <a:lnTo>
                    <a:pt x="112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2" y="350"/>
                  </a:lnTo>
                  <a:lnTo>
                    <a:pt x="146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3" y="333"/>
                  </a:lnTo>
                  <a:lnTo>
                    <a:pt x="312" y="310"/>
                  </a:lnTo>
                  <a:lnTo>
                    <a:pt x="333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4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Freeform 9"/>
            <p:cNvSpPr>
              <a:spLocks/>
            </p:cNvSpPr>
            <p:nvPr/>
          </p:nvSpPr>
          <p:spPr bwMode="auto">
            <a:xfrm>
              <a:off x="3692" y="2397"/>
              <a:ext cx="454" cy="726"/>
            </a:xfrm>
            <a:custGeom>
              <a:avLst/>
              <a:gdLst>
                <a:gd name="T0" fmla="*/ 232 w 910"/>
                <a:gd name="T1" fmla="*/ 373 h 1452"/>
                <a:gd name="T2" fmla="*/ 338 w 910"/>
                <a:gd name="T3" fmla="*/ 726 h 1452"/>
                <a:gd name="T4" fmla="*/ 422 w 910"/>
                <a:gd name="T5" fmla="*/ 726 h 1452"/>
                <a:gd name="T6" fmla="*/ 338 w 910"/>
                <a:gd name="T7" fmla="*/ 317 h 1452"/>
                <a:gd name="T8" fmla="*/ 338 w 910"/>
                <a:gd name="T9" fmla="*/ 79 h 1452"/>
                <a:gd name="T10" fmla="*/ 401 w 910"/>
                <a:gd name="T11" fmla="*/ 272 h 1452"/>
                <a:gd name="T12" fmla="*/ 454 w 910"/>
                <a:gd name="T13" fmla="*/ 238 h 1452"/>
                <a:gd name="T14" fmla="*/ 380 w 910"/>
                <a:gd name="T15" fmla="*/ 0 h 1452"/>
                <a:gd name="T16" fmla="*/ 232 w 910"/>
                <a:gd name="T17" fmla="*/ 11 h 1452"/>
                <a:gd name="T18" fmla="*/ 85 w 910"/>
                <a:gd name="T19" fmla="*/ 0 h 1452"/>
                <a:gd name="T20" fmla="*/ 0 w 910"/>
                <a:gd name="T21" fmla="*/ 249 h 1452"/>
                <a:gd name="T22" fmla="*/ 63 w 910"/>
                <a:gd name="T23" fmla="*/ 272 h 1452"/>
                <a:gd name="T24" fmla="*/ 127 w 910"/>
                <a:gd name="T25" fmla="*/ 79 h 1452"/>
                <a:gd name="T26" fmla="*/ 127 w 910"/>
                <a:gd name="T27" fmla="*/ 317 h 1452"/>
                <a:gd name="T28" fmla="*/ 42 w 910"/>
                <a:gd name="T29" fmla="*/ 726 h 1452"/>
                <a:gd name="T30" fmla="*/ 127 w 910"/>
                <a:gd name="T31" fmla="*/ 726 h 1452"/>
                <a:gd name="T32" fmla="*/ 232 w 910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0"/>
                <a:gd name="T52" fmla="*/ 0 h 1452"/>
                <a:gd name="T53" fmla="*/ 910 w 910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0" h="1452">
                  <a:moveTo>
                    <a:pt x="466" y="747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3"/>
                  </a:lnTo>
                  <a:lnTo>
                    <a:pt x="677" y="157"/>
                  </a:lnTo>
                  <a:lnTo>
                    <a:pt x="804" y="543"/>
                  </a:lnTo>
                  <a:lnTo>
                    <a:pt x="910" y="476"/>
                  </a:lnTo>
                  <a:lnTo>
                    <a:pt x="762" y="0"/>
                  </a:lnTo>
                  <a:lnTo>
                    <a:pt x="466" y="23"/>
                  </a:lnTo>
                  <a:lnTo>
                    <a:pt x="170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6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4273550" y="542925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6870" name="Group 11"/>
          <p:cNvGrpSpPr>
            <a:grpSpLocks/>
          </p:cNvGrpSpPr>
          <p:nvPr/>
        </p:nvGrpSpPr>
        <p:grpSpPr bwMode="auto">
          <a:xfrm>
            <a:off x="2408238" y="1536700"/>
            <a:ext cx="663575" cy="1619250"/>
            <a:chOff x="2557" y="968"/>
            <a:chExt cx="454" cy="907"/>
          </a:xfrm>
        </p:grpSpPr>
        <p:sp>
          <p:nvSpPr>
            <p:cNvPr id="36889" name="Freeform 12"/>
            <p:cNvSpPr>
              <a:spLocks/>
            </p:cNvSpPr>
            <p:nvPr/>
          </p:nvSpPr>
          <p:spPr bwMode="auto">
            <a:xfrm>
              <a:off x="2693" y="968"/>
              <a:ext cx="182" cy="181"/>
            </a:xfrm>
            <a:custGeom>
              <a:avLst/>
              <a:gdLst>
                <a:gd name="T0" fmla="*/ 182 w 363"/>
                <a:gd name="T1" fmla="*/ 91 h 361"/>
                <a:gd name="T2" fmla="*/ 180 w 363"/>
                <a:gd name="T3" fmla="*/ 73 h 361"/>
                <a:gd name="T4" fmla="*/ 175 w 363"/>
                <a:gd name="T5" fmla="*/ 56 h 361"/>
                <a:gd name="T6" fmla="*/ 167 w 363"/>
                <a:gd name="T7" fmla="*/ 40 h 361"/>
                <a:gd name="T8" fmla="*/ 156 w 363"/>
                <a:gd name="T9" fmla="*/ 26 h 361"/>
                <a:gd name="T10" fmla="*/ 142 w 363"/>
                <a:gd name="T11" fmla="*/ 15 h 361"/>
                <a:gd name="T12" fmla="*/ 126 w 363"/>
                <a:gd name="T13" fmla="*/ 7 h 361"/>
                <a:gd name="T14" fmla="*/ 109 w 363"/>
                <a:gd name="T15" fmla="*/ 1 h 361"/>
                <a:gd name="T16" fmla="*/ 92 w 363"/>
                <a:gd name="T17" fmla="*/ 0 h 361"/>
                <a:gd name="T18" fmla="*/ 73 w 363"/>
                <a:gd name="T19" fmla="*/ 1 h 361"/>
                <a:gd name="T20" fmla="*/ 56 w 363"/>
                <a:gd name="T21" fmla="*/ 7 h 361"/>
                <a:gd name="T22" fmla="*/ 41 w 363"/>
                <a:gd name="T23" fmla="*/ 15 h 361"/>
                <a:gd name="T24" fmla="*/ 26 w 363"/>
                <a:gd name="T25" fmla="*/ 26 h 361"/>
                <a:gd name="T26" fmla="*/ 16 w 363"/>
                <a:gd name="T27" fmla="*/ 40 h 361"/>
                <a:gd name="T28" fmla="*/ 7 w 363"/>
                <a:gd name="T29" fmla="*/ 56 h 361"/>
                <a:gd name="T30" fmla="*/ 2 w 363"/>
                <a:gd name="T31" fmla="*/ 73 h 361"/>
                <a:gd name="T32" fmla="*/ 0 w 363"/>
                <a:gd name="T33" fmla="*/ 91 h 361"/>
                <a:gd name="T34" fmla="*/ 2 w 363"/>
                <a:gd name="T35" fmla="*/ 108 h 361"/>
                <a:gd name="T36" fmla="*/ 7 w 363"/>
                <a:gd name="T37" fmla="*/ 125 h 361"/>
                <a:gd name="T38" fmla="*/ 16 w 363"/>
                <a:gd name="T39" fmla="*/ 140 h 361"/>
                <a:gd name="T40" fmla="*/ 26 w 363"/>
                <a:gd name="T41" fmla="*/ 155 h 361"/>
                <a:gd name="T42" fmla="*/ 41 w 363"/>
                <a:gd name="T43" fmla="*/ 166 h 361"/>
                <a:gd name="T44" fmla="*/ 56 w 363"/>
                <a:gd name="T45" fmla="*/ 174 h 361"/>
                <a:gd name="T46" fmla="*/ 73 w 363"/>
                <a:gd name="T47" fmla="*/ 180 h 361"/>
                <a:gd name="T48" fmla="*/ 92 w 363"/>
                <a:gd name="T49" fmla="*/ 181 h 361"/>
                <a:gd name="T50" fmla="*/ 109 w 363"/>
                <a:gd name="T51" fmla="*/ 180 h 361"/>
                <a:gd name="T52" fmla="*/ 126 w 363"/>
                <a:gd name="T53" fmla="*/ 174 h 361"/>
                <a:gd name="T54" fmla="*/ 142 w 363"/>
                <a:gd name="T55" fmla="*/ 166 h 361"/>
                <a:gd name="T56" fmla="*/ 156 w 363"/>
                <a:gd name="T57" fmla="*/ 155 h 361"/>
                <a:gd name="T58" fmla="*/ 167 w 363"/>
                <a:gd name="T59" fmla="*/ 140 h 361"/>
                <a:gd name="T60" fmla="*/ 175 w 363"/>
                <a:gd name="T61" fmla="*/ 125 h 361"/>
                <a:gd name="T62" fmla="*/ 180 w 363"/>
                <a:gd name="T63" fmla="*/ 108 h 361"/>
                <a:gd name="T64" fmla="*/ 182 w 363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361"/>
                <a:gd name="T101" fmla="*/ 363 w 363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361">
                  <a:moveTo>
                    <a:pt x="363" y="181"/>
                  </a:moveTo>
                  <a:lnTo>
                    <a:pt x="360" y="146"/>
                  </a:lnTo>
                  <a:lnTo>
                    <a:pt x="350" y="111"/>
                  </a:lnTo>
                  <a:lnTo>
                    <a:pt x="333" y="79"/>
                  </a:lnTo>
                  <a:lnTo>
                    <a:pt x="312" y="52"/>
                  </a:lnTo>
                  <a:lnTo>
                    <a:pt x="283" y="29"/>
                  </a:lnTo>
                  <a:lnTo>
                    <a:pt x="252" y="13"/>
                  </a:lnTo>
                  <a:lnTo>
                    <a:pt x="217" y="2"/>
                  </a:lnTo>
                  <a:lnTo>
                    <a:pt x="183" y="0"/>
                  </a:lnTo>
                  <a:lnTo>
                    <a:pt x="146" y="2"/>
                  </a:lnTo>
                  <a:lnTo>
                    <a:pt x="112" y="13"/>
                  </a:lnTo>
                  <a:lnTo>
                    <a:pt x="81" y="29"/>
                  </a:lnTo>
                  <a:lnTo>
                    <a:pt x="52" y="52"/>
                  </a:lnTo>
                  <a:lnTo>
                    <a:pt x="31" y="79"/>
                  </a:lnTo>
                  <a:lnTo>
                    <a:pt x="14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4" y="250"/>
                  </a:lnTo>
                  <a:lnTo>
                    <a:pt x="31" y="280"/>
                  </a:lnTo>
                  <a:lnTo>
                    <a:pt x="52" y="309"/>
                  </a:lnTo>
                  <a:lnTo>
                    <a:pt x="81" y="332"/>
                  </a:lnTo>
                  <a:lnTo>
                    <a:pt x="112" y="348"/>
                  </a:lnTo>
                  <a:lnTo>
                    <a:pt x="146" y="359"/>
                  </a:lnTo>
                  <a:lnTo>
                    <a:pt x="183" y="361"/>
                  </a:lnTo>
                  <a:lnTo>
                    <a:pt x="217" y="359"/>
                  </a:lnTo>
                  <a:lnTo>
                    <a:pt x="252" y="348"/>
                  </a:lnTo>
                  <a:lnTo>
                    <a:pt x="283" y="332"/>
                  </a:lnTo>
                  <a:lnTo>
                    <a:pt x="312" y="309"/>
                  </a:lnTo>
                  <a:lnTo>
                    <a:pt x="333" y="280"/>
                  </a:lnTo>
                  <a:lnTo>
                    <a:pt x="350" y="250"/>
                  </a:lnTo>
                  <a:lnTo>
                    <a:pt x="360" y="215"/>
                  </a:lnTo>
                  <a:lnTo>
                    <a:pt x="363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Freeform 13"/>
            <p:cNvSpPr>
              <a:spLocks/>
            </p:cNvSpPr>
            <p:nvPr/>
          </p:nvSpPr>
          <p:spPr bwMode="auto">
            <a:xfrm>
              <a:off x="2557" y="1149"/>
              <a:ext cx="454" cy="726"/>
            </a:xfrm>
            <a:custGeom>
              <a:avLst/>
              <a:gdLst>
                <a:gd name="T0" fmla="*/ 232 w 909"/>
                <a:gd name="T1" fmla="*/ 374 h 1452"/>
                <a:gd name="T2" fmla="*/ 338 w 909"/>
                <a:gd name="T3" fmla="*/ 726 h 1452"/>
                <a:gd name="T4" fmla="*/ 423 w 909"/>
                <a:gd name="T5" fmla="*/ 726 h 1452"/>
                <a:gd name="T6" fmla="*/ 338 w 909"/>
                <a:gd name="T7" fmla="*/ 318 h 1452"/>
                <a:gd name="T8" fmla="*/ 338 w 909"/>
                <a:gd name="T9" fmla="*/ 80 h 1452"/>
                <a:gd name="T10" fmla="*/ 402 w 909"/>
                <a:gd name="T11" fmla="*/ 273 h 1452"/>
                <a:gd name="T12" fmla="*/ 454 w 909"/>
                <a:gd name="T13" fmla="*/ 239 h 1452"/>
                <a:gd name="T14" fmla="*/ 380 w 909"/>
                <a:gd name="T15" fmla="*/ 0 h 1452"/>
                <a:gd name="T16" fmla="*/ 232 w 909"/>
                <a:gd name="T17" fmla="*/ 11 h 1452"/>
                <a:gd name="T18" fmla="*/ 84 w 909"/>
                <a:gd name="T19" fmla="*/ 0 h 1452"/>
                <a:gd name="T20" fmla="*/ 0 w 909"/>
                <a:gd name="T21" fmla="*/ 250 h 1452"/>
                <a:gd name="T22" fmla="*/ 63 w 909"/>
                <a:gd name="T23" fmla="*/ 273 h 1452"/>
                <a:gd name="T24" fmla="*/ 127 w 909"/>
                <a:gd name="T25" fmla="*/ 80 h 1452"/>
                <a:gd name="T26" fmla="*/ 127 w 909"/>
                <a:gd name="T27" fmla="*/ 318 h 1452"/>
                <a:gd name="T28" fmla="*/ 42 w 909"/>
                <a:gd name="T29" fmla="*/ 726 h 1452"/>
                <a:gd name="T30" fmla="*/ 127 w 909"/>
                <a:gd name="T31" fmla="*/ 726 h 1452"/>
                <a:gd name="T32" fmla="*/ 232 w 909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9"/>
                <a:gd name="T52" fmla="*/ 0 h 1452"/>
                <a:gd name="T53" fmla="*/ 909 w 909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9" h="1452">
                  <a:moveTo>
                    <a:pt x="465" y="749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6"/>
                  </a:lnTo>
                  <a:lnTo>
                    <a:pt x="677" y="160"/>
                  </a:lnTo>
                  <a:lnTo>
                    <a:pt x="804" y="546"/>
                  </a:lnTo>
                  <a:lnTo>
                    <a:pt x="909" y="478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71" name="Rectangle 14"/>
          <p:cNvSpPr>
            <a:spLocks noChangeArrowheads="1"/>
          </p:cNvSpPr>
          <p:nvPr/>
        </p:nvSpPr>
        <p:spPr bwMode="auto">
          <a:xfrm>
            <a:off x="2632075" y="3201988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F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6872" name="Freeform 15"/>
          <p:cNvSpPr>
            <a:spLocks/>
          </p:cNvSpPr>
          <p:nvPr/>
        </p:nvSpPr>
        <p:spPr bwMode="auto">
          <a:xfrm>
            <a:off x="911225" y="1743075"/>
            <a:ext cx="1536700" cy="2022475"/>
          </a:xfrm>
          <a:custGeom>
            <a:avLst/>
            <a:gdLst>
              <a:gd name="T0" fmla="*/ 0 w 2099"/>
              <a:gd name="T1" fmla="*/ 2022475 h 2263"/>
              <a:gd name="T2" fmla="*/ 2928 w 2099"/>
              <a:gd name="T3" fmla="*/ 1906292 h 2263"/>
              <a:gd name="T4" fmla="*/ 10982 w 2099"/>
              <a:gd name="T5" fmla="*/ 1789215 h 2263"/>
              <a:gd name="T6" fmla="*/ 24892 w 2099"/>
              <a:gd name="T7" fmla="*/ 1673926 h 2263"/>
              <a:gd name="T8" fmla="*/ 43195 w 2099"/>
              <a:gd name="T9" fmla="*/ 1559531 h 2263"/>
              <a:gd name="T10" fmla="*/ 68818 w 2099"/>
              <a:gd name="T11" fmla="*/ 1447817 h 2263"/>
              <a:gd name="T12" fmla="*/ 98103 w 2099"/>
              <a:gd name="T13" fmla="*/ 1336102 h 2263"/>
              <a:gd name="T14" fmla="*/ 133244 w 2099"/>
              <a:gd name="T15" fmla="*/ 1227963 h 2263"/>
              <a:gd name="T16" fmla="*/ 172778 w 2099"/>
              <a:gd name="T17" fmla="*/ 1121611 h 2263"/>
              <a:gd name="T18" fmla="*/ 218169 w 2099"/>
              <a:gd name="T19" fmla="*/ 1018834 h 2263"/>
              <a:gd name="T20" fmla="*/ 267220 w 2099"/>
              <a:gd name="T21" fmla="*/ 918738 h 2263"/>
              <a:gd name="T22" fmla="*/ 322129 w 2099"/>
              <a:gd name="T23" fmla="*/ 823111 h 2263"/>
              <a:gd name="T24" fmla="*/ 381430 w 2099"/>
              <a:gd name="T25" fmla="*/ 731952 h 2263"/>
              <a:gd name="T26" fmla="*/ 442927 w 2099"/>
              <a:gd name="T27" fmla="*/ 644368 h 2263"/>
              <a:gd name="T28" fmla="*/ 511013 w 2099"/>
              <a:gd name="T29" fmla="*/ 560359 h 2263"/>
              <a:gd name="T30" fmla="*/ 581296 w 2099"/>
              <a:gd name="T31" fmla="*/ 482606 h 2263"/>
              <a:gd name="T32" fmla="*/ 655971 w 2099"/>
              <a:gd name="T33" fmla="*/ 409321 h 2263"/>
              <a:gd name="T34" fmla="*/ 732842 w 2099"/>
              <a:gd name="T35" fmla="*/ 340505 h 2263"/>
              <a:gd name="T36" fmla="*/ 814839 w 2099"/>
              <a:gd name="T37" fmla="*/ 278839 h 2263"/>
              <a:gd name="T38" fmla="*/ 897567 w 2099"/>
              <a:gd name="T39" fmla="*/ 221641 h 2263"/>
              <a:gd name="T40" fmla="*/ 983224 w 2099"/>
              <a:gd name="T41" fmla="*/ 172487 h 2263"/>
              <a:gd name="T42" fmla="*/ 1072542 w 2099"/>
              <a:gd name="T43" fmla="*/ 127801 h 2263"/>
              <a:gd name="T44" fmla="*/ 1162591 w 2099"/>
              <a:gd name="T45" fmla="*/ 87584 h 2263"/>
              <a:gd name="T46" fmla="*/ 1253373 w 2099"/>
              <a:gd name="T47" fmla="*/ 57198 h 2263"/>
              <a:gd name="T48" fmla="*/ 1347815 w 2099"/>
              <a:gd name="T49" fmla="*/ 31280 h 2263"/>
              <a:gd name="T50" fmla="*/ 1442257 w 2099"/>
              <a:gd name="T51" fmla="*/ 12512 h 2263"/>
              <a:gd name="T52" fmla="*/ 1536700 w 2099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99"/>
              <a:gd name="T82" fmla="*/ 0 h 2263"/>
              <a:gd name="T83" fmla="*/ 2099 w 2099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99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4" y="1873"/>
                </a:lnTo>
                <a:lnTo>
                  <a:pt x="59" y="1745"/>
                </a:lnTo>
                <a:lnTo>
                  <a:pt x="94" y="1620"/>
                </a:lnTo>
                <a:lnTo>
                  <a:pt x="134" y="1495"/>
                </a:lnTo>
                <a:lnTo>
                  <a:pt x="182" y="1374"/>
                </a:lnTo>
                <a:lnTo>
                  <a:pt x="236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40" y="921"/>
                </a:lnTo>
                <a:lnTo>
                  <a:pt x="521" y="819"/>
                </a:lnTo>
                <a:lnTo>
                  <a:pt x="605" y="721"/>
                </a:lnTo>
                <a:lnTo>
                  <a:pt x="698" y="627"/>
                </a:lnTo>
                <a:lnTo>
                  <a:pt x="794" y="540"/>
                </a:lnTo>
                <a:lnTo>
                  <a:pt x="896" y="458"/>
                </a:lnTo>
                <a:lnTo>
                  <a:pt x="1001" y="381"/>
                </a:lnTo>
                <a:lnTo>
                  <a:pt x="1113" y="312"/>
                </a:lnTo>
                <a:lnTo>
                  <a:pt x="1226" y="248"/>
                </a:lnTo>
                <a:lnTo>
                  <a:pt x="1343" y="193"/>
                </a:lnTo>
                <a:lnTo>
                  <a:pt x="1465" y="143"/>
                </a:lnTo>
                <a:lnTo>
                  <a:pt x="1588" y="98"/>
                </a:lnTo>
                <a:lnTo>
                  <a:pt x="1712" y="64"/>
                </a:lnTo>
                <a:lnTo>
                  <a:pt x="1841" y="35"/>
                </a:lnTo>
                <a:lnTo>
                  <a:pt x="1970" y="14"/>
                </a:lnTo>
                <a:lnTo>
                  <a:pt x="2099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Freeform 16"/>
          <p:cNvSpPr>
            <a:spLocks/>
          </p:cNvSpPr>
          <p:nvPr/>
        </p:nvSpPr>
        <p:spPr bwMode="auto">
          <a:xfrm>
            <a:off x="2428875" y="1657350"/>
            <a:ext cx="144463" cy="174625"/>
          </a:xfrm>
          <a:custGeom>
            <a:avLst/>
            <a:gdLst>
              <a:gd name="T0" fmla="*/ 0 w 198"/>
              <a:gd name="T1" fmla="*/ 0 h 194"/>
              <a:gd name="T2" fmla="*/ 144463 w 198"/>
              <a:gd name="T3" fmla="*/ 81912 h 194"/>
              <a:gd name="T4" fmla="*/ 4378 w 198"/>
              <a:gd name="T5" fmla="*/ 174625 h 194"/>
              <a:gd name="T6" fmla="*/ 0 w 198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194"/>
              <a:gd name="T14" fmla="*/ 198 w 198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194">
                <a:moveTo>
                  <a:pt x="0" y="0"/>
                </a:moveTo>
                <a:lnTo>
                  <a:pt x="198" y="91"/>
                </a:lnTo>
                <a:lnTo>
                  <a:pt x="6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Freeform 17"/>
          <p:cNvSpPr>
            <a:spLocks/>
          </p:cNvSpPr>
          <p:nvPr/>
        </p:nvSpPr>
        <p:spPr bwMode="auto">
          <a:xfrm>
            <a:off x="3197225" y="1765300"/>
            <a:ext cx="1208088" cy="2000250"/>
          </a:xfrm>
          <a:custGeom>
            <a:avLst/>
            <a:gdLst>
              <a:gd name="T0" fmla="*/ 0 w 1653"/>
              <a:gd name="T1" fmla="*/ 0 h 2240"/>
              <a:gd name="T2" fmla="*/ 84047 w 1653"/>
              <a:gd name="T3" fmla="*/ 25896 h 2240"/>
              <a:gd name="T4" fmla="*/ 168095 w 1653"/>
              <a:gd name="T5" fmla="*/ 58936 h 2240"/>
              <a:gd name="T6" fmla="*/ 251411 w 1653"/>
              <a:gd name="T7" fmla="*/ 96441 h 2240"/>
              <a:gd name="T8" fmla="*/ 331073 w 1653"/>
              <a:gd name="T9" fmla="*/ 141089 h 2240"/>
              <a:gd name="T10" fmla="*/ 411466 w 1653"/>
              <a:gd name="T11" fmla="*/ 191095 h 2240"/>
              <a:gd name="T12" fmla="*/ 487474 w 1653"/>
              <a:gd name="T13" fmla="*/ 245566 h 2240"/>
              <a:gd name="T14" fmla="*/ 560559 w 1653"/>
              <a:gd name="T15" fmla="*/ 307181 h 2240"/>
              <a:gd name="T16" fmla="*/ 632182 w 1653"/>
              <a:gd name="T17" fmla="*/ 372368 h 2240"/>
              <a:gd name="T18" fmla="*/ 699419 w 1653"/>
              <a:gd name="T19" fmla="*/ 444698 h 2240"/>
              <a:gd name="T20" fmla="*/ 763734 w 1653"/>
              <a:gd name="T21" fmla="*/ 520601 h 2240"/>
              <a:gd name="T22" fmla="*/ 824394 w 1653"/>
              <a:gd name="T23" fmla="*/ 599182 h 2240"/>
              <a:gd name="T24" fmla="*/ 880669 w 1653"/>
              <a:gd name="T25" fmla="*/ 683121 h 2240"/>
              <a:gd name="T26" fmla="*/ 934021 w 1653"/>
              <a:gd name="T27" fmla="*/ 770632 h 2240"/>
              <a:gd name="T28" fmla="*/ 982988 w 1653"/>
              <a:gd name="T29" fmla="*/ 863501 h 2240"/>
              <a:gd name="T30" fmla="*/ 1026838 w 1653"/>
              <a:gd name="T31" fmla="*/ 957263 h 2240"/>
              <a:gd name="T32" fmla="*/ 1067766 w 1653"/>
              <a:gd name="T33" fmla="*/ 1053703 h 2240"/>
              <a:gd name="T34" fmla="*/ 1102846 w 1653"/>
              <a:gd name="T35" fmla="*/ 1154609 h 2240"/>
              <a:gd name="T36" fmla="*/ 1132080 w 1653"/>
              <a:gd name="T37" fmla="*/ 1256407 h 2240"/>
              <a:gd name="T38" fmla="*/ 1157660 w 1653"/>
              <a:gd name="T39" fmla="*/ 1360884 h 2240"/>
              <a:gd name="T40" fmla="*/ 1178123 w 1653"/>
              <a:gd name="T41" fmla="*/ 1465362 h 2240"/>
              <a:gd name="T42" fmla="*/ 1194202 w 1653"/>
              <a:gd name="T43" fmla="*/ 1571625 h 2240"/>
              <a:gd name="T44" fmla="*/ 1203703 w 1653"/>
              <a:gd name="T45" fmla="*/ 1677888 h 2240"/>
              <a:gd name="T46" fmla="*/ 1208088 w 1653"/>
              <a:gd name="T47" fmla="*/ 1785937 h 2240"/>
              <a:gd name="T48" fmla="*/ 1208088 w 1653"/>
              <a:gd name="T49" fmla="*/ 1892201 h 2240"/>
              <a:gd name="T50" fmla="*/ 1203703 w 1653"/>
              <a:gd name="T51" fmla="*/ 2000250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3"/>
              <a:gd name="T79" fmla="*/ 0 h 2240"/>
              <a:gd name="T80" fmla="*/ 1653 w 1653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3" h="2240">
                <a:moveTo>
                  <a:pt x="0" y="0"/>
                </a:moveTo>
                <a:lnTo>
                  <a:pt x="115" y="29"/>
                </a:lnTo>
                <a:lnTo>
                  <a:pt x="230" y="66"/>
                </a:lnTo>
                <a:lnTo>
                  <a:pt x="344" y="108"/>
                </a:lnTo>
                <a:lnTo>
                  <a:pt x="453" y="158"/>
                </a:lnTo>
                <a:lnTo>
                  <a:pt x="563" y="214"/>
                </a:lnTo>
                <a:lnTo>
                  <a:pt x="667" y="275"/>
                </a:lnTo>
                <a:lnTo>
                  <a:pt x="767" y="344"/>
                </a:lnTo>
                <a:lnTo>
                  <a:pt x="865" y="417"/>
                </a:lnTo>
                <a:lnTo>
                  <a:pt x="957" y="498"/>
                </a:lnTo>
                <a:lnTo>
                  <a:pt x="1045" y="583"/>
                </a:lnTo>
                <a:lnTo>
                  <a:pt x="1128" y="671"/>
                </a:lnTo>
                <a:lnTo>
                  <a:pt x="1205" y="765"/>
                </a:lnTo>
                <a:lnTo>
                  <a:pt x="1278" y="863"/>
                </a:lnTo>
                <a:lnTo>
                  <a:pt x="1345" y="967"/>
                </a:lnTo>
                <a:lnTo>
                  <a:pt x="1405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49" y="1407"/>
                </a:lnTo>
                <a:lnTo>
                  <a:pt x="1584" y="1524"/>
                </a:lnTo>
                <a:lnTo>
                  <a:pt x="1612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3" y="2000"/>
                </a:lnTo>
                <a:lnTo>
                  <a:pt x="1653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Freeform 18"/>
          <p:cNvSpPr>
            <a:spLocks/>
          </p:cNvSpPr>
          <p:nvPr/>
        </p:nvSpPr>
        <p:spPr bwMode="auto">
          <a:xfrm>
            <a:off x="3071813" y="1682750"/>
            <a:ext cx="153987" cy="171450"/>
          </a:xfrm>
          <a:custGeom>
            <a:avLst/>
            <a:gdLst>
              <a:gd name="T0" fmla="*/ 128323 w 210"/>
              <a:gd name="T1" fmla="*/ 171450 h 192"/>
              <a:gd name="T2" fmla="*/ 0 w 210"/>
              <a:gd name="T3" fmla="*/ 57150 h 192"/>
              <a:gd name="T4" fmla="*/ 153987 w 210"/>
              <a:gd name="T5" fmla="*/ 0 h 192"/>
              <a:gd name="T6" fmla="*/ 128323 w 210"/>
              <a:gd name="T7" fmla="*/ 1714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0"/>
              <a:gd name="T13" fmla="*/ 0 h 192"/>
              <a:gd name="T14" fmla="*/ 210 w 21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0" h="192">
                <a:moveTo>
                  <a:pt x="175" y="192"/>
                </a:moveTo>
                <a:lnTo>
                  <a:pt x="0" y="64"/>
                </a:lnTo>
                <a:lnTo>
                  <a:pt x="210" y="0"/>
                </a:lnTo>
                <a:lnTo>
                  <a:pt x="175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1524000" y="3365956"/>
            <a:ext cx="7678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reply(B)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77" name="Rectangle 20"/>
          <p:cNvSpPr>
            <a:spLocks noChangeArrowheads="1"/>
          </p:cNvSpPr>
          <p:nvPr/>
        </p:nvSpPr>
        <p:spPr bwMode="auto">
          <a:xfrm>
            <a:off x="2489200" y="4497388"/>
            <a:ext cx="589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ask(X)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78" name="Rectangle 21"/>
          <p:cNvSpPr>
            <a:spLocks noChangeArrowheads="1"/>
          </p:cNvSpPr>
          <p:nvPr/>
        </p:nvSpPr>
        <p:spPr bwMode="auto">
          <a:xfrm>
            <a:off x="2435225" y="5627688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79" name="Freeform 22"/>
          <p:cNvSpPr>
            <a:spLocks/>
          </p:cNvSpPr>
          <p:nvPr/>
        </p:nvSpPr>
        <p:spPr bwMode="auto">
          <a:xfrm>
            <a:off x="1246188" y="4573588"/>
            <a:ext cx="2724150" cy="461962"/>
          </a:xfrm>
          <a:custGeom>
            <a:avLst/>
            <a:gdLst>
              <a:gd name="T0" fmla="*/ 0 w 3724"/>
              <a:gd name="T1" fmla="*/ 0 h 519"/>
              <a:gd name="T2" fmla="*/ 89976 w 3724"/>
              <a:gd name="T3" fmla="*/ 56966 h 519"/>
              <a:gd name="T4" fmla="*/ 184341 w 3724"/>
              <a:gd name="T5" fmla="*/ 107702 h 519"/>
              <a:gd name="T6" fmla="*/ 281632 w 3724"/>
              <a:gd name="T7" fmla="*/ 157548 h 519"/>
              <a:gd name="T8" fmla="*/ 379655 w 3724"/>
              <a:gd name="T9" fmla="*/ 203833 h 519"/>
              <a:gd name="T10" fmla="*/ 479872 w 3724"/>
              <a:gd name="T11" fmla="*/ 246558 h 519"/>
              <a:gd name="T12" fmla="*/ 580820 w 3724"/>
              <a:gd name="T13" fmla="*/ 285722 h 519"/>
              <a:gd name="T14" fmla="*/ 683964 w 3724"/>
              <a:gd name="T15" fmla="*/ 319546 h 519"/>
              <a:gd name="T16" fmla="*/ 787838 w 3724"/>
              <a:gd name="T17" fmla="*/ 352480 h 519"/>
              <a:gd name="T18" fmla="*/ 891713 w 3724"/>
              <a:gd name="T19" fmla="*/ 380073 h 519"/>
              <a:gd name="T20" fmla="*/ 997051 w 3724"/>
              <a:gd name="T21" fmla="*/ 404105 h 519"/>
              <a:gd name="T22" fmla="*/ 1102388 w 3724"/>
              <a:gd name="T23" fmla="*/ 424578 h 519"/>
              <a:gd name="T24" fmla="*/ 1206995 w 3724"/>
              <a:gd name="T25" fmla="*/ 439709 h 519"/>
              <a:gd name="T26" fmla="*/ 1312332 w 3724"/>
              <a:gd name="T27" fmla="*/ 451281 h 519"/>
              <a:gd name="T28" fmla="*/ 1416207 w 3724"/>
              <a:gd name="T29" fmla="*/ 458402 h 519"/>
              <a:gd name="T30" fmla="*/ 1518619 w 3724"/>
              <a:gd name="T31" fmla="*/ 461962 h 519"/>
              <a:gd name="T32" fmla="*/ 1621762 w 3724"/>
              <a:gd name="T33" fmla="*/ 461962 h 519"/>
              <a:gd name="T34" fmla="*/ 1721248 w 3724"/>
              <a:gd name="T35" fmla="*/ 456621 h 519"/>
              <a:gd name="T36" fmla="*/ 1820002 w 3724"/>
              <a:gd name="T37" fmla="*/ 447720 h 519"/>
              <a:gd name="T38" fmla="*/ 1916561 w 3724"/>
              <a:gd name="T39" fmla="*/ 434369 h 519"/>
              <a:gd name="T40" fmla="*/ 2010926 w 3724"/>
              <a:gd name="T41" fmla="*/ 419237 h 519"/>
              <a:gd name="T42" fmla="*/ 2103828 w 3724"/>
              <a:gd name="T43" fmla="*/ 396985 h 519"/>
              <a:gd name="T44" fmla="*/ 2192341 w 3724"/>
              <a:gd name="T45" fmla="*/ 372952 h 519"/>
              <a:gd name="T46" fmla="*/ 2279391 w 3724"/>
              <a:gd name="T47" fmla="*/ 343579 h 519"/>
              <a:gd name="T48" fmla="*/ 2362783 w 3724"/>
              <a:gd name="T49" fmla="*/ 311535 h 519"/>
              <a:gd name="T50" fmla="*/ 2442518 w 3724"/>
              <a:gd name="T51" fmla="*/ 274151 h 519"/>
              <a:gd name="T52" fmla="*/ 2518595 w 3724"/>
              <a:gd name="T53" fmla="*/ 234096 h 519"/>
              <a:gd name="T54" fmla="*/ 2590283 w 3724"/>
              <a:gd name="T55" fmla="*/ 189591 h 519"/>
              <a:gd name="T56" fmla="*/ 2659045 w 3724"/>
              <a:gd name="T57" fmla="*/ 144196 h 519"/>
              <a:gd name="T58" fmla="*/ 2724150 w 3724"/>
              <a:gd name="T59" fmla="*/ 94351 h 5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724"/>
              <a:gd name="T91" fmla="*/ 0 h 519"/>
              <a:gd name="T92" fmla="*/ 3724 w 3724"/>
              <a:gd name="T93" fmla="*/ 519 h 5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724" h="519">
                <a:moveTo>
                  <a:pt x="0" y="0"/>
                </a:moveTo>
                <a:lnTo>
                  <a:pt x="123" y="64"/>
                </a:lnTo>
                <a:lnTo>
                  <a:pt x="252" y="121"/>
                </a:lnTo>
                <a:lnTo>
                  <a:pt x="385" y="177"/>
                </a:lnTo>
                <a:lnTo>
                  <a:pt x="519" y="229"/>
                </a:lnTo>
                <a:lnTo>
                  <a:pt x="656" y="277"/>
                </a:lnTo>
                <a:lnTo>
                  <a:pt x="794" y="321"/>
                </a:lnTo>
                <a:lnTo>
                  <a:pt x="935" y="359"/>
                </a:lnTo>
                <a:lnTo>
                  <a:pt x="1077" y="396"/>
                </a:lnTo>
                <a:lnTo>
                  <a:pt x="1219" y="427"/>
                </a:lnTo>
                <a:lnTo>
                  <a:pt x="1363" y="454"/>
                </a:lnTo>
                <a:lnTo>
                  <a:pt x="1507" y="477"/>
                </a:lnTo>
                <a:lnTo>
                  <a:pt x="1650" y="494"/>
                </a:lnTo>
                <a:lnTo>
                  <a:pt x="1794" y="507"/>
                </a:lnTo>
                <a:lnTo>
                  <a:pt x="1936" y="515"/>
                </a:lnTo>
                <a:lnTo>
                  <a:pt x="2076" y="519"/>
                </a:lnTo>
                <a:lnTo>
                  <a:pt x="2217" y="519"/>
                </a:lnTo>
                <a:lnTo>
                  <a:pt x="2353" y="513"/>
                </a:lnTo>
                <a:lnTo>
                  <a:pt x="2488" y="503"/>
                </a:lnTo>
                <a:lnTo>
                  <a:pt x="2620" y="488"/>
                </a:lnTo>
                <a:lnTo>
                  <a:pt x="2749" y="471"/>
                </a:lnTo>
                <a:lnTo>
                  <a:pt x="2876" y="446"/>
                </a:lnTo>
                <a:lnTo>
                  <a:pt x="2997" y="419"/>
                </a:lnTo>
                <a:lnTo>
                  <a:pt x="3116" y="386"/>
                </a:lnTo>
                <a:lnTo>
                  <a:pt x="3230" y="350"/>
                </a:lnTo>
                <a:lnTo>
                  <a:pt x="3339" y="308"/>
                </a:lnTo>
                <a:lnTo>
                  <a:pt x="3443" y="263"/>
                </a:lnTo>
                <a:lnTo>
                  <a:pt x="3541" y="213"/>
                </a:lnTo>
                <a:lnTo>
                  <a:pt x="3635" y="162"/>
                </a:lnTo>
                <a:lnTo>
                  <a:pt x="3724" y="106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0" name="Freeform 23"/>
          <p:cNvSpPr>
            <a:spLocks/>
          </p:cNvSpPr>
          <p:nvPr/>
        </p:nvSpPr>
        <p:spPr bwMode="auto">
          <a:xfrm>
            <a:off x="3911600" y="4573588"/>
            <a:ext cx="157163" cy="177800"/>
          </a:xfrm>
          <a:custGeom>
            <a:avLst/>
            <a:gdLst>
              <a:gd name="T0" fmla="*/ 0 w 215"/>
              <a:gd name="T1" fmla="*/ 37715 h 198"/>
              <a:gd name="T2" fmla="*/ 157163 w 215"/>
              <a:gd name="T3" fmla="*/ 0 h 198"/>
              <a:gd name="T4" fmla="*/ 88450 w 215"/>
              <a:gd name="T5" fmla="*/ 177800 h 198"/>
              <a:gd name="T6" fmla="*/ 0 w 215"/>
              <a:gd name="T7" fmla="*/ 37715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198"/>
              <a:gd name="T14" fmla="*/ 215 w 215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198">
                <a:moveTo>
                  <a:pt x="0" y="42"/>
                </a:moveTo>
                <a:lnTo>
                  <a:pt x="215" y="0"/>
                </a:lnTo>
                <a:lnTo>
                  <a:pt x="121" y="198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1" name="Freeform 24"/>
          <p:cNvSpPr>
            <a:spLocks/>
          </p:cNvSpPr>
          <p:nvPr/>
        </p:nvSpPr>
        <p:spPr bwMode="auto">
          <a:xfrm>
            <a:off x="1328738" y="4573588"/>
            <a:ext cx="2740025" cy="1014412"/>
          </a:xfrm>
          <a:custGeom>
            <a:avLst/>
            <a:gdLst>
              <a:gd name="T0" fmla="*/ 0 w 3742"/>
              <a:gd name="T1" fmla="*/ 113407 h 1136"/>
              <a:gd name="T2" fmla="*/ 78349 w 3742"/>
              <a:gd name="T3" fmla="*/ 212526 h 1136"/>
              <a:gd name="T4" fmla="*/ 160360 w 3742"/>
              <a:gd name="T5" fmla="*/ 305395 h 1136"/>
              <a:gd name="T6" fmla="*/ 243102 w 3742"/>
              <a:gd name="T7" fmla="*/ 394692 h 1136"/>
              <a:gd name="T8" fmla="*/ 328041 w 3742"/>
              <a:gd name="T9" fmla="*/ 478631 h 1136"/>
              <a:gd name="T10" fmla="*/ 413713 w 3742"/>
              <a:gd name="T11" fmla="*/ 556319 h 1136"/>
              <a:gd name="T12" fmla="*/ 499385 w 3742"/>
              <a:gd name="T13" fmla="*/ 627757 h 1136"/>
              <a:gd name="T14" fmla="*/ 586521 w 3742"/>
              <a:gd name="T15" fmla="*/ 692943 h 1136"/>
              <a:gd name="T16" fmla="*/ 675121 w 3742"/>
              <a:gd name="T17" fmla="*/ 753665 h 1136"/>
              <a:gd name="T18" fmla="*/ 763722 w 3742"/>
              <a:gd name="T19" fmla="*/ 808136 h 1136"/>
              <a:gd name="T20" fmla="*/ 853787 w 3742"/>
              <a:gd name="T21" fmla="*/ 856356 h 1136"/>
              <a:gd name="T22" fmla="*/ 943119 w 3742"/>
              <a:gd name="T23" fmla="*/ 897433 h 1136"/>
              <a:gd name="T24" fmla="*/ 1033184 w 3742"/>
              <a:gd name="T25" fmla="*/ 933152 h 1136"/>
              <a:gd name="T26" fmla="*/ 1121785 w 3742"/>
              <a:gd name="T27" fmla="*/ 962620 h 1136"/>
              <a:gd name="T28" fmla="*/ 1211850 w 3742"/>
              <a:gd name="T29" fmla="*/ 984944 h 1136"/>
              <a:gd name="T30" fmla="*/ 1300450 w 3742"/>
              <a:gd name="T31" fmla="*/ 1000125 h 1136"/>
              <a:gd name="T32" fmla="*/ 1387586 w 3742"/>
              <a:gd name="T33" fmla="*/ 1010840 h 1136"/>
              <a:gd name="T34" fmla="*/ 1476187 w 3742"/>
              <a:gd name="T35" fmla="*/ 1014412 h 1136"/>
              <a:gd name="T36" fmla="*/ 1561858 w 3742"/>
              <a:gd name="T37" fmla="*/ 1010840 h 1136"/>
              <a:gd name="T38" fmla="*/ 1648262 w 3742"/>
              <a:gd name="T39" fmla="*/ 1000125 h 1136"/>
              <a:gd name="T40" fmla="*/ 1731005 w 3742"/>
              <a:gd name="T41" fmla="*/ 983158 h 1136"/>
              <a:gd name="T42" fmla="*/ 1814480 w 3742"/>
              <a:gd name="T43" fmla="*/ 960834 h 1136"/>
              <a:gd name="T44" fmla="*/ 1895758 w 3742"/>
              <a:gd name="T45" fmla="*/ 929580 h 1136"/>
              <a:gd name="T46" fmla="*/ 1974839 w 3742"/>
              <a:gd name="T47" fmla="*/ 893861 h 1136"/>
              <a:gd name="T48" fmla="*/ 2051724 w 3742"/>
              <a:gd name="T49" fmla="*/ 852785 h 1136"/>
              <a:gd name="T50" fmla="*/ 2127876 w 3742"/>
              <a:gd name="T51" fmla="*/ 802778 h 1136"/>
              <a:gd name="T52" fmla="*/ 2201100 w 3742"/>
              <a:gd name="T53" fmla="*/ 748307 h 1136"/>
              <a:gd name="T54" fmla="*/ 2271394 w 3742"/>
              <a:gd name="T55" fmla="*/ 688478 h 1136"/>
              <a:gd name="T56" fmla="*/ 2340225 w 3742"/>
              <a:gd name="T57" fmla="*/ 621506 h 1136"/>
              <a:gd name="T58" fmla="*/ 2406858 w 3742"/>
              <a:gd name="T59" fmla="*/ 549175 h 1136"/>
              <a:gd name="T60" fmla="*/ 2468366 w 3742"/>
              <a:gd name="T61" fmla="*/ 470594 h 1136"/>
              <a:gd name="T62" fmla="*/ 2529141 w 3742"/>
              <a:gd name="T63" fmla="*/ 387548 h 1136"/>
              <a:gd name="T64" fmla="*/ 2586988 w 3742"/>
              <a:gd name="T65" fmla="*/ 298251 h 1136"/>
              <a:gd name="T66" fmla="*/ 2641905 w 3742"/>
              <a:gd name="T67" fmla="*/ 204490 h 1136"/>
              <a:gd name="T68" fmla="*/ 2692430 w 3742"/>
              <a:gd name="T69" fmla="*/ 104477 h 1136"/>
              <a:gd name="T70" fmla="*/ 2740025 w 3742"/>
              <a:gd name="T71" fmla="*/ 0 h 11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2"/>
              <a:gd name="T109" fmla="*/ 0 h 1136"/>
              <a:gd name="T110" fmla="*/ 3742 w 3742"/>
              <a:gd name="T111" fmla="*/ 1136 h 11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2" h="1136">
                <a:moveTo>
                  <a:pt x="0" y="127"/>
                </a:moveTo>
                <a:lnTo>
                  <a:pt x="107" y="238"/>
                </a:lnTo>
                <a:lnTo>
                  <a:pt x="219" y="342"/>
                </a:lnTo>
                <a:lnTo>
                  <a:pt x="332" y="442"/>
                </a:lnTo>
                <a:lnTo>
                  <a:pt x="448" y="536"/>
                </a:lnTo>
                <a:lnTo>
                  <a:pt x="565" y="623"/>
                </a:lnTo>
                <a:lnTo>
                  <a:pt x="682" y="703"/>
                </a:lnTo>
                <a:lnTo>
                  <a:pt x="801" y="776"/>
                </a:lnTo>
                <a:lnTo>
                  <a:pt x="922" y="844"/>
                </a:lnTo>
                <a:lnTo>
                  <a:pt x="1043" y="905"/>
                </a:lnTo>
                <a:lnTo>
                  <a:pt x="1166" y="959"/>
                </a:lnTo>
                <a:lnTo>
                  <a:pt x="1288" y="1005"/>
                </a:lnTo>
                <a:lnTo>
                  <a:pt x="1411" y="1045"/>
                </a:lnTo>
                <a:lnTo>
                  <a:pt x="1532" y="1078"/>
                </a:lnTo>
                <a:lnTo>
                  <a:pt x="1655" y="1103"/>
                </a:lnTo>
                <a:lnTo>
                  <a:pt x="1776" y="1120"/>
                </a:lnTo>
                <a:lnTo>
                  <a:pt x="1895" y="1132"/>
                </a:lnTo>
                <a:lnTo>
                  <a:pt x="2016" y="1136"/>
                </a:lnTo>
                <a:lnTo>
                  <a:pt x="2133" y="1132"/>
                </a:lnTo>
                <a:lnTo>
                  <a:pt x="2251" y="1120"/>
                </a:lnTo>
                <a:lnTo>
                  <a:pt x="2364" y="1101"/>
                </a:lnTo>
                <a:lnTo>
                  <a:pt x="2478" y="1076"/>
                </a:lnTo>
                <a:lnTo>
                  <a:pt x="2589" y="1041"/>
                </a:lnTo>
                <a:lnTo>
                  <a:pt x="2697" y="1001"/>
                </a:lnTo>
                <a:lnTo>
                  <a:pt x="2802" y="955"/>
                </a:lnTo>
                <a:lnTo>
                  <a:pt x="2906" y="899"/>
                </a:lnTo>
                <a:lnTo>
                  <a:pt x="3006" y="838"/>
                </a:lnTo>
                <a:lnTo>
                  <a:pt x="3102" y="771"/>
                </a:lnTo>
                <a:lnTo>
                  <a:pt x="3196" y="696"/>
                </a:lnTo>
                <a:lnTo>
                  <a:pt x="3287" y="615"/>
                </a:lnTo>
                <a:lnTo>
                  <a:pt x="3371" y="527"/>
                </a:lnTo>
                <a:lnTo>
                  <a:pt x="3454" y="434"/>
                </a:lnTo>
                <a:lnTo>
                  <a:pt x="3533" y="334"/>
                </a:lnTo>
                <a:lnTo>
                  <a:pt x="3608" y="229"/>
                </a:lnTo>
                <a:lnTo>
                  <a:pt x="3677" y="117"/>
                </a:lnTo>
                <a:lnTo>
                  <a:pt x="3742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2" name="Freeform 25"/>
          <p:cNvSpPr>
            <a:spLocks/>
          </p:cNvSpPr>
          <p:nvPr/>
        </p:nvSpPr>
        <p:spPr bwMode="auto">
          <a:xfrm>
            <a:off x="1246188" y="4573588"/>
            <a:ext cx="149225" cy="188912"/>
          </a:xfrm>
          <a:custGeom>
            <a:avLst/>
            <a:gdLst>
              <a:gd name="T0" fmla="*/ 43890 w 204"/>
              <a:gd name="T1" fmla="*/ 188912 h 211"/>
              <a:gd name="T2" fmla="*/ 0 w 204"/>
              <a:gd name="T3" fmla="*/ 0 h 211"/>
              <a:gd name="T4" fmla="*/ 149225 w 204"/>
              <a:gd name="T5" fmla="*/ 70730 h 211"/>
              <a:gd name="T6" fmla="*/ 43890 w 204"/>
              <a:gd name="T7" fmla="*/ 188912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211"/>
              <a:gd name="T14" fmla="*/ 204 w 20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211">
                <a:moveTo>
                  <a:pt x="60" y="211"/>
                </a:moveTo>
                <a:lnTo>
                  <a:pt x="0" y="0"/>
                </a:lnTo>
                <a:lnTo>
                  <a:pt x="204" y="79"/>
                </a:lnTo>
                <a:lnTo>
                  <a:pt x="60" y="21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3" name="Rectangle 26"/>
          <p:cNvSpPr>
            <a:spLocks noChangeArrowheads="1"/>
          </p:cNvSpPr>
          <p:nvPr/>
        </p:nvSpPr>
        <p:spPr bwMode="auto">
          <a:xfrm>
            <a:off x="229977" y="1600200"/>
            <a:ext cx="18274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recommend(ask(X))</a:t>
            </a:r>
            <a:endParaRPr lang="en-GB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6884" name="Freeform 27"/>
          <p:cNvSpPr>
            <a:spLocks/>
          </p:cNvSpPr>
          <p:nvPr/>
        </p:nvSpPr>
        <p:spPr bwMode="auto">
          <a:xfrm>
            <a:off x="1033463" y="3155950"/>
            <a:ext cx="1706562" cy="688975"/>
          </a:xfrm>
          <a:custGeom>
            <a:avLst/>
            <a:gdLst>
              <a:gd name="T0" fmla="*/ 0 w 2332"/>
              <a:gd name="T1" fmla="*/ 640845 h 773"/>
              <a:gd name="T2" fmla="*/ 84157 w 2332"/>
              <a:gd name="T3" fmla="*/ 659562 h 773"/>
              <a:gd name="T4" fmla="*/ 170510 w 2332"/>
              <a:gd name="T5" fmla="*/ 672932 h 773"/>
              <a:gd name="T6" fmla="*/ 257594 w 2332"/>
              <a:gd name="T7" fmla="*/ 681845 h 773"/>
              <a:gd name="T8" fmla="*/ 343215 w 2332"/>
              <a:gd name="T9" fmla="*/ 687192 h 773"/>
              <a:gd name="T10" fmla="*/ 430300 w 2332"/>
              <a:gd name="T11" fmla="*/ 688975 h 773"/>
              <a:gd name="T12" fmla="*/ 517384 w 2332"/>
              <a:gd name="T13" fmla="*/ 685410 h 773"/>
              <a:gd name="T14" fmla="*/ 603736 w 2332"/>
              <a:gd name="T15" fmla="*/ 678279 h 773"/>
              <a:gd name="T16" fmla="*/ 689357 w 2332"/>
              <a:gd name="T17" fmla="*/ 666693 h 773"/>
              <a:gd name="T18" fmla="*/ 773515 w 2332"/>
              <a:gd name="T19" fmla="*/ 650649 h 773"/>
              <a:gd name="T20" fmla="*/ 856940 w 2332"/>
              <a:gd name="T21" fmla="*/ 631932 h 773"/>
              <a:gd name="T22" fmla="*/ 938170 w 2332"/>
              <a:gd name="T23" fmla="*/ 607867 h 773"/>
              <a:gd name="T24" fmla="*/ 1017205 w 2332"/>
              <a:gd name="T25" fmla="*/ 581128 h 773"/>
              <a:gd name="T26" fmla="*/ 1094776 w 2332"/>
              <a:gd name="T27" fmla="*/ 549932 h 773"/>
              <a:gd name="T28" fmla="*/ 1167224 w 2332"/>
              <a:gd name="T29" fmla="*/ 516063 h 773"/>
              <a:gd name="T30" fmla="*/ 1239672 w 2332"/>
              <a:gd name="T31" fmla="*/ 476846 h 773"/>
              <a:gd name="T32" fmla="*/ 1306998 w 2332"/>
              <a:gd name="T33" fmla="*/ 434954 h 773"/>
              <a:gd name="T34" fmla="*/ 1371397 w 2332"/>
              <a:gd name="T35" fmla="*/ 390389 h 773"/>
              <a:gd name="T36" fmla="*/ 1432136 w 2332"/>
              <a:gd name="T37" fmla="*/ 343151 h 773"/>
              <a:gd name="T38" fmla="*/ 1488485 w 2332"/>
              <a:gd name="T39" fmla="*/ 291455 h 773"/>
              <a:gd name="T40" fmla="*/ 1541907 w 2332"/>
              <a:gd name="T41" fmla="*/ 237977 h 773"/>
              <a:gd name="T42" fmla="*/ 1589474 w 2332"/>
              <a:gd name="T43" fmla="*/ 181825 h 773"/>
              <a:gd name="T44" fmla="*/ 1633382 w 2332"/>
              <a:gd name="T45" fmla="*/ 123891 h 773"/>
              <a:gd name="T46" fmla="*/ 1671436 w 2332"/>
              <a:gd name="T47" fmla="*/ 64174 h 773"/>
              <a:gd name="T48" fmla="*/ 1706562 w 2332"/>
              <a:gd name="T49" fmla="*/ 0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2"/>
              <a:gd name="T76" fmla="*/ 0 h 773"/>
              <a:gd name="T77" fmla="*/ 2332 w 233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2" h="773">
                <a:moveTo>
                  <a:pt x="0" y="719"/>
                </a:moveTo>
                <a:lnTo>
                  <a:pt x="115" y="740"/>
                </a:lnTo>
                <a:lnTo>
                  <a:pt x="233" y="755"/>
                </a:lnTo>
                <a:lnTo>
                  <a:pt x="352" y="765"/>
                </a:lnTo>
                <a:lnTo>
                  <a:pt x="469" y="771"/>
                </a:lnTo>
                <a:lnTo>
                  <a:pt x="588" y="773"/>
                </a:lnTo>
                <a:lnTo>
                  <a:pt x="707" y="769"/>
                </a:lnTo>
                <a:lnTo>
                  <a:pt x="825" y="761"/>
                </a:lnTo>
                <a:lnTo>
                  <a:pt x="942" y="748"/>
                </a:lnTo>
                <a:lnTo>
                  <a:pt x="1057" y="730"/>
                </a:lnTo>
                <a:lnTo>
                  <a:pt x="1171" y="709"/>
                </a:lnTo>
                <a:lnTo>
                  <a:pt x="1282" y="682"/>
                </a:lnTo>
                <a:lnTo>
                  <a:pt x="1390" y="652"/>
                </a:lnTo>
                <a:lnTo>
                  <a:pt x="1496" y="617"/>
                </a:lnTo>
                <a:lnTo>
                  <a:pt x="1595" y="579"/>
                </a:lnTo>
                <a:lnTo>
                  <a:pt x="1694" y="535"/>
                </a:lnTo>
                <a:lnTo>
                  <a:pt x="1786" y="488"/>
                </a:lnTo>
                <a:lnTo>
                  <a:pt x="1874" y="438"/>
                </a:lnTo>
                <a:lnTo>
                  <a:pt x="1957" y="385"/>
                </a:lnTo>
                <a:lnTo>
                  <a:pt x="2034" y="327"/>
                </a:lnTo>
                <a:lnTo>
                  <a:pt x="2107" y="267"/>
                </a:lnTo>
                <a:lnTo>
                  <a:pt x="2172" y="204"/>
                </a:lnTo>
                <a:lnTo>
                  <a:pt x="2232" y="139"/>
                </a:lnTo>
                <a:lnTo>
                  <a:pt x="2284" y="72"/>
                </a:lnTo>
                <a:lnTo>
                  <a:pt x="2332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5" name="Freeform 28"/>
          <p:cNvSpPr>
            <a:spLocks/>
          </p:cNvSpPr>
          <p:nvPr/>
        </p:nvSpPr>
        <p:spPr bwMode="auto">
          <a:xfrm>
            <a:off x="911225" y="3716338"/>
            <a:ext cx="157163" cy="171450"/>
          </a:xfrm>
          <a:custGeom>
            <a:avLst/>
            <a:gdLst>
              <a:gd name="T0" fmla="*/ 126173 w 213"/>
              <a:gd name="T1" fmla="*/ 171450 h 192"/>
              <a:gd name="T2" fmla="*/ 0 w 213"/>
              <a:gd name="T3" fmla="*/ 47327 h 192"/>
              <a:gd name="T4" fmla="*/ 157163 w 213"/>
              <a:gd name="T5" fmla="*/ 0 h 192"/>
              <a:gd name="T6" fmla="*/ 126173 w 213"/>
              <a:gd name="T7" fmla="*/ 1714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192"/>
              <a:gd name="T14" fmla="*/ 213 w 213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192">
                <a:moveTo>
                  <a:pt x="171" y="192"/>
                </a:moveTo>
                <a:lnTo>
                  <a:pt x="0" y="53"/>
                </a:lnTo>
                <a:lnTo>
                  <a:pt x="213" y="0"/>
                </a:lnTo>
                <a:lnTo>
                  <a:pt x="171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6" name="Rectangle 29"/>
          <p:cNvSpPr>
            <a:spLocks noChangeArrowheads="1"/>
          </p:cNvSpPr>
          <p:nvPr/>
        </p:nvSpPr>
        <p:spPr bwMode="auto">
          <a:xfrm>
            <a:off x="3695700" y="1752600"/>
            <a:ext cx="1599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advertise(ask(X))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87" name="Text Box 30"/>
          <p:cNvSpPr txBox="1">
            <a:spLocks noChangeArrowheads="1"/>
          </p:cNvSpPr>
          <p:nvPr/>
        </p:nvSpPr>
        <p:spPr bwMode="auto">
          <a:xfrm>
            <a:off x="5105400" y="2209800"/>
            <a:ext cx="3886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recommend 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Asks Facilitator to respond with the ”name” of another agent which is appropriate for sending a particular performative.</a:t>
            </a: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Facilitators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54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KQML Criticism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/>
              <a:t>Transportation mechanisms were not defined.</a:t>
            </a:r>
          </a:p>
          <a:p>
            <a:endParaRPr lang="nb-NO" altLang="en-US" sz="2000" dirty="0" smtClean="0"/>
          </a:p>
          <a:p>
            <a:r>
              <a:rPr lang="nb-NO" altLang="en-US" sz="2000" dirty="0" smtClean="0"/>
              <a:t>Set </a:t>
            </a:r>
            <a:r>
              <a:rPr lang="nb-NO" altLang="en-US" sz="2000" dirty="0"/>
              <a:t>of performatives is large and ad hoc.</a:t>
            </a:r>
          </a:p>
          <a:p>
            <a:endParaRPr lang="nb-NO" altLang="en-US" sz="2000" dirty="0" smtClean="0"/>
          </a:p>
          <a:p>
            <a:r>
              <a:rPr lang="nb-NO" altLang="en-US" sz="2000" dirty="0" smtClean="0"/>
              <a:t>Lacked the class of performatives: commissives</a:t>
            </a:r>
          </a:p>
          <a:p>
            <a:pPr lvl="1"/>
            <a:r>
              <a:rPr lang="nb-NO" altLang="en-US" sz="1800" dirty="0" smtClean="0"/>
              <a:t>Not possible to communicate commitment to an action</a:t>
            </a:r>
          </a:p>
          <a:p>
            <a:pPr lvl="1"/>
            <a:r>
              <a:rPr lang="nb-NO" altLang="en-US" sz="1800" dirty="0" smtClean="0"/>
              <a:t>Difficult to implement multi-agent scenarios without commissives.</a:t>
            </a:r>
          </a:p>
          <a:p>
            <a:endParaRPr lang="nb-NO" altLang="en-US" sz="2000" dirty="0" smtClean="0"/>
          </a:p>
          <a:p>
            <a:r>
              <a:rPr lang="nb-NO" altLang="en-US" sz="2000" dirty="0"/>
              <a:t>Weak semantics of performatives </a:t>
            </a:r>
          </a:p>
          <a:p>
            <a:pPr lvl="1"/>
            <a:r>
              <a:rPr lang="nb-NO" altLang="en-US" sz="1800" dirty="0"/>
              <a:t>Different implementations of KQML could not interoperate</a:t>
            </a:r>
            <a:r>
              <a:rPr lang="nb-NO" altLang="en-US" sz="2000" dirty="0"/>
              <a:t>.</a:t>
            </a:r>
          </a:p>
          <a:p>
            <a:endParaRPr lang="nb-NO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905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FIPA Agent Interaction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87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nb-NO" alt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(was) FIPA?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smtClean="0"/>
              <a:t>The Foundation for Intelligent Physical Agents (FIPA) is a non-profit association.</a:t>
            </a:r>
          </a:p>
          <a:p>
            <a:endParaRPr lang="en-GB" altLang="en-US" smtClean="0"/>
          </a:p>
          <a:p>
            <a:r>
              <a:rPr lang="en-GB" altLang="en-US" smtClean="0"/>
              <a:t>FIPA’s purpose is to promote the success of emerging agent-based applications, services and equipment</a:t>
            </a:r>
            <a:r>
              <a:rPr lang="nb-NO" altLang="en-US" smtClean="0"/>
              <a:t>.</a:t>
            </a:r>
          </a:p>
          <a:p>
            <a:endParaRPr lang="nb-NO" altLang="en-US" smtClean="0"/>
          </a:p>
          <a:p>
            <a:r>
              <a:rPr lang="en-GB" altLang="en-US" smtClean="0"/>
              <a:t>FIPA operates through the open international collaboration of member organisations</a:t>
            </a:r>
            <a:r>
              <a:rPr lang="nb-NO" altLang="en-US" smtClean="0"/>
              <a:t>:</a:t>
            </a:r>
          </a:p>
          <a:p>
            <a:pPr lvl="1"/>
            <a:r>
              <a:rPr lang="nb-NO" altLang="en-US" smtClean="0"/>
              <a:t>companies, universities and government organisations.</a:t>
            </a:r>
            <a:r>
              <a:rPr lang="en-GB" altLang="en-US" smtClean="0"/>
              <a:t> </a:t>
            </a:r>
          </a:p>
          <a:p>
            <a:endParaRPr lang="nb-NO" altLang="en-US" smtClean="0"/>
          </a:p>
          <a:p>
            <a:r>
              <a:rPr lang="nb-NO" altLang="en-US" smtClean="0"/>
              <a:t>FIPAs Standards Cover:</a:t>
            </a:r>
          </a:p>
          <a:p>
            <a:pPr lvl="1"/>
            <a:r>
              <a:rPr lang="nb-NO" altLang="en-US" smtClean="0"/>
              <a:t>Agent Communication (FIPA ACL / Interaction Protocols)</a:t>
            </a:r>
          </a:p>
          <a:p>
            <a:pPr lvl="1"/>
            <a:r>
              <a:rPr lang="nb-NO" altLang="en-US" smtClean="0"/>
              <a:t>AO-Application Infrastructures (Agent Platform, Agent Management, Message Transport Systems)</a:t>
            </a:r>
          </a:p>
          <a:p>
            <a:pPr lvl="1"/>
            <a:r>
              <a:rPr lang="nb-NO" altLang="en-US" smtClean="0"/>
              <a:t>Agent UML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177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ACL: 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FIPA is the official standards body for multi-agent systems</a:t>
            </a:r>
          </a:p>
          <a:p>
            <a:pPr lvl="1"/>
            <a:r>
              <a:rPr lang="en-IE" sz="1800" dirty="0" smtClean="0"/>
              <a:t>Its goal was (is) to standardise the concept of an agent and its underlying machinery.</a:t>
            </a:r>
          </a:p>
          <a:p>
            <a:pPr lvl="1"/>
            <a:r>
              <a:rPr lang="en-IE" sz="1800" dirty="0" smtClean="0"/>
              <a:t>Its goal was (is) to promote interoperability between technologies and systems.</a:t>
            </a:r>
          </a:p>
          <a:p>
            <a:pPr lvl="7"/>
            <a:endParaRPr lang="en-IE" sz="1200" dirty="0" smtClean="0"/>
          </a:p>
          <a:p>
            <a:r>
              <a:rPr lang="en-IE" sz="2000" dirty="0" smtClean="0"/>
              <a:t>FIPA membership includes many large multinationals (Alcatel-Lucent, Boeing, HP, IBM, Intel,…) and academic/government organisations and research institutes</a:t>
            </a:r>
          </a:p>
          <a:p>
            <a:pPr lvl="7"/>
            <a:endParaRPr lang="en-IE" sz="1200" dirty="0" smtClean="0"/>
          </a:p>
          <a:p>
            <a:r>
              <a:rPr lang="en-IE" sz="2000" dirty="0" smtClean="0"/>
              <a:t>The last standards released by FIPA in 2000 included:</a:t>
            </a:r>
          </a:p>
          <a:p>
            <a:pPr lvl="1"/>
            <a:r>
              <a:rPr lang="en-IE" sz="1800" dirty="0" smtClean="0"/>
              <a:t>Agent Communication</a:t>
            </a:r>
          </a:p>
          <a:p>
            <a:pPr lvl="1"/>
            <a:r>
              <a:rPr lang="en-IE" sz="1800" dirty="0" smtClean="0"/>
              <a:t>Application Infrastructures</a:t>
            </a:r>
          </a:p>
          <a:p>
            <a:pPr lvl="1"/>
            <a:r>
              <a:rPr lang="en-IE" sz="1800" dirty="0" smtClean="0"/>
              <a:t>Agent UML</a:t>
            </a:r>
          </a:p>
          <a:p>
            <a:pPr lvl="8"/>
            <a:endParaRPr lang="en-IE" sz="1100" dirty="0"/>
          </a:p>
          <a:p>
            <a:r>
              <a:rPr lang="en-IE" sz="2000" dirty="0"/>
              <a:t>FIPA Standards: </a:t>
            </a:r>
            <a:r>
              <a:rPr lang="en-IE" sz="1600" dirty="0">
                <a:hlinkClick r:id="rId2"/>
              </a:rPr>
              <a:t>http://</a:t>
            </a:r>
            <a:r>
              <a:rPr lang="en-IE" sz="1600" dirty="0" smtClean="0">
                <a:hlinkClick r:id="rId2"/>
              </a:rPr>
              <a:t>www.fipa.org/repository/standardspecs.html</a:t>
            </a:r>
            <a:endParaRPr lang="en-IE" sz="2000" dirty="0" smtClean="0"/>
          </a:p>
        </p:txBody>
      </p:sp>
    </p:spTree>
    <p:extLst>
      <p:ext uri="{BB962C8B-B14F-4D97-AF65-F5344CB8AC3E}">
        <p14:creationId xmlns:p14="http://schemas.microsoft.com/office/powerpoint/2010/main" val="42159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FIPA ACL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b-NO" altLang="en-US" sz="2000" dirty="0" smtClean="0"/>
              <a:t>Performative (communicative act)</a:t>
            </a:r>
          </a:p>
          <a:p>
            <a:pPr lvl="1"/>
            <a:r>
              <a:rPr lang="nb-NO" altLang="en-US" sz="1800" dirty="0" smtClean="0"/>
              <a:t>20 performatives in FIPA ACL</a:t>
            </a:r>
          </a:p>
          <a:p>
            <a:pPr lvl="3"/>
            <a:endParaRPr lang="nb-NO" altLang="en-US" sz="1400" dirty="0" smtClean="0"/>
          </a:p>
          <a:p>
            <a:r>
              <a:rPr lang="nb-NO" altLang="en-US" sz="2000" dirty="0" smtClean="0"/>
              <a:t>Housekeeping</a:t>
            </a:r>
          </a:p>
          <a:p>
            <a:pPr lvl="1"/>
            <a:r>
              <a:rPr lang="nb-NO" altLang="en-US" sz="1800" dirty="0" smtClean="0"/>
              <a:t>e.g. Sender, Reply to, Reply-with, In-Reply-With</a:t>
            </a:r>
          </a:p>
          <a:p>
            <a:pPr lvl="3"/>
            <a:endParaRPr lang="nb-NO" altLang="en-US" sz="1400" dirty="0" smtClean="0"/>
          </a:p>
          <a:p>
            <a:r>
              <a:rPr lang="nb-NO" altLang="en-US" sz="2000" dirty="0" smtClean="0"/>
              <a:t>Content</a:t>
            </a:r>
          </a:p>
          <a:p>
            <a:pPr lvl="1"/>
            <a:r>
              <a:rPr lang="nb-NO" altLang="en-US" sz="1800" dirty="0" smtClean="0"/>
              <a:t>the actual content of the message</a:t>
            </a:r>
          </a:p>
          <a:p>
            <a:pPr lvl="3"/>
            <a:endParaRPr lang="en-US" altLang="en-US" sz="1400" dirty="0" smtClean="0"/>
          </a:p>
          <a:p>
            <a:r>
              <a:rPr lang="en-US" altLang="en-US" sz="2000" dirty="0" smtClean="0"/>
              <a:t>Language</a:t>
            </a:r>
          </a:p>
          <a:p>
            <a:pPr lvl="1"/>
            <a:r>
              <a:rPr lang="en-US" altLang="en-US" sz="1800" dirty="0" smtClean="0"/>
              <a:t>The language in which the content is written</a:t>
            </a:r>
          </a:p>
          <a:p>
            <a:pPr lvl="3"/>
            <a:endParaRPr lang="en-US" altLang="en-US" sz="1400" dirty="0" smtClean="0"/>
          </a:p>
          <a:p>
            <a:r>
              <a:rPr lang="en-US" altLang="en-US" sz="2000" dirty="0" smtClean="0"/>
              <a:t>Ontology</a:t>
            </a:r>
          </a:p>
          <a:p>
            <a:pPr lvl="1"/>
            <a:r>
              <a:rPr lang="en-US" altLang="en-US" sz="1800" dirty="0" smtClean="0"/>
              <a:t>The ontology in which the message needs to be interpreted.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FIPA-ACL: </a:t>
            </a:r>
            <a:r>
              <a:rPr lang="en-IE" dirty="0" err="1" smtClean="0"/>
              <a:t>Performatives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995" y="1600200"/>
            <a:ext cx="6310010" cy="4873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84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nb-NO" altLang="en-US" sz="4000" dirty="0">
              <a:solidFill>
                <a:srgbClr val="FF9966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endParaRPr lang="nb-NO" altLang="en-US" dirty="0">
              <a:solidFill>
                <a:schemeClr val="tx1"/>
              </a:solidFill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04800" y="1600200"/>
            <a:ext cx="4419600" cy="51816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nb-NO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endParaRPr lang="nb-NO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nb-NO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Transport-message: HTTP</a:t>
            </a:r>
          </a:p>
          <a:p>
            <a:pPr eaLnBrk="1" hangingPunct="1">
              <a:buClrTx/>
              <a:buFontTx/>
              <a:buNone/>
            </a:pPr>
            <a:endParaRPr lang="nb-NO" altLang="en-US" sz="16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Sender: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Transport-type: FIPA-HTTP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Transport-address: </a:t>
            </a:r>
            <a:r>
              <a:rPr lang="en-GB" altLang="en-US" sz="1400" b="1" dirty="0">
                <a:solidFill>
                  <a:srgbClr val="009999"/>
                </a:solidFill>
                <a:latin typeface="Times New Roman" panose="02020603050405020304" pitchFamily="18" charset="0"/>
                <a:hlinkClick r:id="rId3"/>
              </a:rPr>
              <a:t>http://www.agentfactory.com:4444/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Transport-properties: none</a:t>
            </a:r>
          </a:p>
          <a:p>
            <a:pPr eaLnBrk="1" hangingPunct="1">
              <a:buClrTx/>
              <a:buFontTx/>
              <a:buNone/>
            </a:pPr>
            <a:endParaRPr lang="en-GB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Receiver: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Transport-type: FIPA-HTTP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Transport-address: </a:t>
            </a:r>
            <a:r>
              <a:rPr lang="en-GB" altLang="en-US" sz="1400" b="1" dirty="0">
                <a:solidFill>
                  <a:srgbClr val="009999"/>
                </a:solidFill>
                <a:latin typeface="Times New Roman" panose="02020603050405020304" pitchFamily="18" charset="0"/>
                <a:hlinkClick r:id="rId4"/>
              </a:rPr>
              <a:t>http://www.ibeca.org:4444/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Transport-properties: none</a:t>
            </a:r>
          </a:p>
          <a:p>
            <a:pPr eaLnBrk="1" hangingPunct="1">
              <a:buClrTx/>
              <a:buFontTx/>
              <a:buNone/>
            </a:pPr>
            <a:endParaRPr lang="en-GB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Additional-attributes: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533400" y="5410200"/>
            <a:ext cx="3962400" cy="1219200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nb-NO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Payload</a:t>
            </a:r>
          </a:p>
          <a:p>
            <a:pPr algn="ctr" eaLnBrk="1" hangingPunct="1">
              <a:buClrTx/>
              <a:buFontTx/>
              <a:buNone/>
            </a:pPr>
            <a:r>
              <a:rPr lang="nb-NO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(ACL message)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893888" y="1600200"/>
            <a:ext cx="1382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nb-NO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Envelope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FIPA ACL: Message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24400" y="1600200"/>
            <a:ext cx="3657600" cy="4873752"/>
          </a:xfrm>
        </p:spPr>
        <p:txBody>
          <a:bodyPr>
            <a:noAutofit/>
          </a:bodyPr>
          <a:lstStyle/>
          <a:p>
            <a:r>
              <a:rPr lang="nb-NO" altLang="en-US" sz="2000" dirty="0" smtClean="0"/>
              <a:t>Envelope:</a:t>
            </a:r>
          </a:p>
          <a:p>
            <a:pPr lvl="1"/>
            <a:r>
              <a:rPr lang="nb-NO" altLang="en-US" sz="1800" dirty="0" smtClean="0"/>
              <a:t>Comprises of a collection of parameters</a:t>
            </a:r>
          </a:p>
          <a:p>
            <a:pPr lvl="1"/>
            <a:r>
              <a:rPr lang="nb-NO" altLang="en-US" sz="1800" dirty="0" smtClean="0"/>
              <a:t>Contains at least the mandatory to and sender parameters</a:t>
            </a:r>
          </a:p>
          <a:p>
            <a:pPr lvl="1"/>
            <a:endParaRPr lang="nb-NO" altLang="en-US" sz="1800" dirty="0" smtClean="0"/>
          </a:p>
          <a:p>
            <a:r>
              <a:rPr lang="nb-NO" altLang="en-US" sz="2000" dirty="0" smtClean="0"/>
              <a:t>Message Body</a:t>
            </a:r>
          </a:p>
          <a:p>
            <a:pPr lvl="1"/>
            <a:r>
              <a:rPr lang="nb-NO" altLang="en-US" sz="1800" dirty="0" smtClean="0"/>
              <a:t>The fully specified message in the chosen ACL syntax</a:t>
            </a:r>
          </a:p>
          <a:p>
            <a:pPr lvl="1"/>
            <a:r>
              <a:rPr lang="nb-NO" altLang="en-US" sz="1800" dirty="0" smtClean="0"/>
              <a:t>Can be encoded (e.g. The FIPA Bit Efficient Encoding Mechanism).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96837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altLang="en-US" dirty="0" smtClean="0"/>
              <a:t>FIPA ACL: Performative Semantics</a:t>
            </a:r>
          </a:p>
        </p:txBody>
      </p:sp>
      <p:graphicFrame>
        <p:nvGraphicFramePr>
          <p:cNvPr id="410645" name="Group 21"/>
          <p:cNvGraphicFramePr>
            <a:graphicFrameLocks noGrp="1"/>
          </p:cNvGraphicFramePr>
          <p:nvPr/>
        </p:nvGraphicFramePr>
        <p:xfrm>
          <a:off x="457200" y="1828801"/>
          <a:ext cx="7924800" cy="3809999"/>
        </p:xfrm>
        <a:graphic>
          <a:graphicData uri="http://schemas.openxmlformats.org/drawingml/2006/table">
            <a:tbl>
              <a:tblPr/>
              <a:tblGrid>
                <a:gridCol w="1942353"/>
                <a:gridCol w="2994461"/>
                <a:gridCol w="2987986"/>
              </a:tblGrid>
              <a:tr h="695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chemeClr val="hlink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Inform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Request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652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Content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statement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Precondition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Holds that the content is true.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Intends that the recipient believe the content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Does not already believe that the recipient is aware whether content is true or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nb-NO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Intends action content to be performed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Believes recipient is capable of performing this 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Does not believe that sender already intends to perform action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KQML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sz="2000" dirty="0" smtClean="0"/>
              <a:t>Earlier you were introduced to </a:t>
            </a:r>
            <a:r>
              <a:rPr lang="nb-NO" sz="2000" b="1" dirty="0" smtClean="0"/>
              <a:t>Agent Communication Languages (ACLs) </a:t>
            </a:r>
            <a:r>
              <a:rPr lang="nb-NO" sz="2000" dirty="0" smtClean="0"/>
              <a:t>as enablers for agent interaction.</a:t>
            </a:r>
          </a:p>
          <a:p>
            <a:endParaRPr lang="nb-NO" sz="2000" dirty="0" smtClean="0"/>
          </a:p>
          <a:p>
            <a:r>
              <a:rPr lang="nb-NO" sz="2000" dirty="0" smtClean="0"/>
              <a:t>KQML: Knowledge Query and Manipulation Language (early 90’s)</a:t>
            </a:r>
          </a:p>
          <a:p>
            <a:pPr lvl="1"/>
            <a:r>
              <a:rPr lang="nb-NO" sz="1800" dirty="0" smtClean="0"/>
              <a:t>Part of the Knowledge Sharing Effort (KSE), funded by ARPA</a:t>
            </a:r>
          </a:p>
          <a:p>
            <a:pPr lvl="1"/>
            <a:r>
              <a:rPr lang="nb-NO" sz="1800" dirty="0" smtClean="0"/>
              <a:t>Developed to enable large scale sharable and reusable knowledge bases.</a:t>
            </a:r>
          </a:p>
          <a:p>
            <a:pPr lvl="1"/>
            <a:r>
              <a:rPr lang="nb-NO" sz="1800" dirty="0" smtClean="0"/>
              <a:t>Initially conceived as an interface to a knowledge based system.</a:t>
            </a:r>
          </a:p>
          <a:p>
            <a:pPr lvl="1"/>
            <a:endParaRPr lang="nb-NO" sz="1800" dirty="0"/>
          </a:p>
          <a:p>
            <a:r>
              <a:rPr lang="nb-NO" sz="2000" dirty="0" smtClean="0"/>
              <a:t>FIPA ACL: Foundation for Intelligent Physical Agents ACL (late 90s)</a:t>
            </a:r>
          </a:p>
          <a:p>
            <a:pPr lvl="1"/>
            <a:r>
              <a:rPr lang="nb-NO" sz="1800" dirty="0" smtClean="0"/>
              <a:t>Part of the FIPA standardisation efforts.</a:t>
            </a:r>
          </a:p>
          <a:p>
            <a:pPr lvl="1"/>
            <a:r>
              <a:rPr lang="nb-NO" sz="1800" dirty="0" smtClean="0"/>
              <a:t>Designed to overcome several well-known shortcomings of KQML</a:t>
            </a:r>
          </a:p>
          <a:p>
            <a:pPr lvl="1"/>
            <a:r>
              <a:rPr lang="nb-NO" sz="1800" dirty="0" smtClean="0"/>
              <a:t>Concommitant standards for message transport services (HTTP, IIOP, ...), ontologies, agent platform, and agent management...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717798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FIPA ACL: Interaction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altLang="en-US" sz="2200" dirty="0" smtClean="0"/>
              <a:t>Ongoing conversations between agents fall into typical patterns. </a:t>
            </a:r>
          </a:p>
          <a:p>
            <a:pPr lvl="1"/>
            <a:r>
              <a:rPr lang="nb-NO" altLang="en-US" sz="1900" dirty="0" smtClean="0"/>
              <a:t>In such cases, certain message sequences are expected, and at any point in the conversation, other messages are expected to follow.</a:t>
            </a:r>
          </a:p>
          <a:p>
            <a:endParaRPr lang="nb-NO" altLang="en-US" sz="2200" dirty="0" smtClean="0"/>
          </a:p>
          <a:p>
            <a:r>
              <a:rPr lang="nb-NO" altLang="en-US" sz="2200" dirty="0" smtClean="0"/>
              <a:t>In FIPA ACL, these </a:t>
            </a:r>
            <a:r>
              <a:rPr lang="nb-NO" altLang="en-US" sz="2200" b="1" dirty="0" smtClean="0"/>
              <a:t>patterns of message exchange </a:t>
            </a:r>
            <a:r>
              <a:rPr lang="nb-NO" altLang="en-US" sz="2200" dirty="0" smtClean="0"/>
              <a:t>are called </a:t>
            </a:r>
            <a:r>
              <a:rPr lang="nb-NO" altLang="en-US" sz="2200" b="1" dirty="0" smtClean="0"/>
              <a:t>protocols</a:t>
            </a:r>
            <a:r>
              <a:rPr lang="nb-NO" altLang="en-US" sz="2200" dirty="0" smtClean="0"/>
              <a:t>.</a:t>
            </a:r>
          </a:p>
          <a:p>
            <a:pPr lvl="1"/>
            <a:r>
              <a:rPr lang="nb-NO" altLang="en-US" sz="1900" dirty="0" smtClean="0"/>
              <a:t>Each message can be annotated with a protocol identifier.</a:t>
            </a:r>
          </a:p>
          <a:p>
            <a:pPr lvl="1"/>
            <a:r>
              <a:rPr lang="nb-NO" altLang="en-US" sz="1900" dirty="0" smtClean="0"/>
              <a:t>This provides valuable context for the receiver and helps it to</a:t>
            </a:r>
          </a:p>
          <a:p>
            <a:pPr lvl="1"/>
            <a:r>
              <a:rPr lang="nb-NO" altLang="en-US" sz="1900" dirty="0" smtClean="0"/>
              <a:t>Understand how to respond to the message</a:t>
            </a:r>
          </a:p>
          <a:p>
            <a:endParaRPr lang="nb-NO" altLang="en-US" dirty="0" smtClean="0"/>
          </a:p>
          <a:p>
            <a:pPr marL="0" indent="0">
              <a:buNone/>
            </a:pPr>
            <a:r>
              <a:rPr lang="nb-NO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(query-if	:sender A</a:t>
            </a:r>
          </a:p>
          <a:p>
            <a:pPr marL="0" indent="0">
              <a:buNone/>
            </a:pPr>
            <a:r>
              <a:rPr lang="nb-NO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:receiver B</a:t>
            </a:r>
          </a:p>
          <a:p>
            <a:pPr marL="0" indent="0">
              <a:buNone/>
            </a:pPr>
            <a:r>
              <a:rPr lang="nb-NO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:content some-act</a:t>
            </a:r>
          </a:p>
          <a:p>
            <a:pPr marL="0" indent="0">
              <a:buNone/>
            </a:pPr>
            <a:r>
              <a:rPr lang="nb-NO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:protocol fipa-query-protocol</a:t>
            </a:r>
          </a:p>
          <a:p>
            <a:pPr marL="0" indent="0">
              <a:buNone/>
            </a:pPr>
            <a:r>
              <a:rPr lang="nb-NO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2957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FIPA ACL: Interaction Protocols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Basic FIPA </a:t>
            </a:r>
            <a:r>
              <a:rPr lang="en-IE" sz="2000" dirty="0" smtClean="0"/>
              <a:t>Interaction </a:t>
            </a:r>
            <a:r>
              <a:rPr lang="nb-NO" sz="2000" dirty="0" smtClean="0"/>
              <a:t>Protocols:</a:t>
            </a:r>
          </a:p>
          <a:p>
            <a:pPr lvl="1"/>
            <a:r>
              <a:rPr lang="en-IE" sz="1800" dirty="0"/>
              <a:t>Propose Protocol</a:t>
            </a:r>
          </a:p>
          <a:p>
            <a:pPr lvl="1"/>
            <a:r>
              <a:rPr lang="en-IE" sz="1800" dirty="0"/>
              <a:t>Query Protocol</a:t>
            </a:r>
          </a:p>
          <a:p>
            <a:pPr lvl="1"/>
            <a:r>
              <a:rPr lang="en-IE" sz="1800" dirty="0" smtClean="0"/>
              <a:t>Request Protocol</a:t>
            </a:r>
          </a:p>
          <a:p>
            <a:pPr lvl="1"/>
            <a:r>
              <a:rPr lang="en-IE" sz="1800" dirty="0" smtClean="0"/>
              <a:t>Cancel Meta-Protocol</a:t>
            </a:r>
          </a:p>
          <a:p>
            <a:pPr lvl="1"/>
            <a:r>
              <a:rPr lang="en-IE" sz="1800" dirty="0" smtClean="0"/>
              <a:t>Subscribe Protocol</a:t>
            </a:r>
          </a:p>
          <a:p>
            <a:endParaRPr lang="en-IE" dirty="0"/>
          </a:p>
          <a:p>
            <a:r>
              <a:rPr lang="en-IE" sz="2000" dirty="0" smtClean="0"/>
              <a:t>More complex Protocols:</a:t>
            </a:r>
          </a:p>
          <a:p>
            <a:pPr lvl="1"/>
            <a:r>
              <a:rPr lang="en-IE" sz="1800" dirty="0" smtClean="0"/>
              <a:t>Recruiting Protocol</a:t>
            </a:r>
          </a:p>
          <a:p>
            <a:pPr lvl="1"/>
            <a:r>
              <a:rPr lang="en-IE" sz="1800" dirty="0" smtClean="0"/>
              <a:t>Brokering Protocol</a:t>
            </a:r>
          </a:p>
          <a:p>
            <a:pPr lvl="1"/>
            <a:r>
              <a:rPr lang="en-IE" sz="1800" dirty="0"/>
              <a:t>Request When </a:t>
            </a:r>
            <a:r>
              <a:rPr lang="en-IE" sz="1800" dirty="0" smtClean="0"/>
              <a:t>Protocol</a:t>
            </a:r>
          </a:p>
          <a:p>
            <a:pPr lvl="1"/>
            <a:r>
              <a:rPr lang="nb-NO" sz="1800" dirty="0" smtClean="0"/>
              <a:t>English and Dutch Auctions, (Iterated) Contract Net (later)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7383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Insert: AUML Protocol Diagrams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Supports Parameterized </a:t>
            </a:r>
            <a:br>
              <a:rPr lang="en-US" altLang="en-US" sz="2000" smtClean="0"/>
            </a:br>
            <a:r>
              <a:rPr lang="en-US" altLang="en-US" sz="2000" smtClean="0"/>
              <a:t>Templates.</a:t>
            </a:r>
          </a:p>
          <a:p>
            <a:pPr lvl="1"/>
            <a:endParaRPr lang="en-US" altLang="en-US" sz="1600" smtClean="0"/>
          </a:p>
          <a:p>
            <a:r>
              <a:rPr lang="en-US" altLang="en-US" sz="2000" smtClean="0"/>
              <a:t>Messages constrained to</a:t>
            </a:r>
            <a:br>
              <a:rPr lang="en-US" altLang="en-US" sz="2000" smtClean="0"/>
            </a:br>
            <a:r>
              <a:rPr lang="en-US" altLang="en-US" sz="2000" smtClean="0"/>
              <a:t>communicative acts.</a:t>
            </a:r>
          </a:p>
          <a:p>
            <a:pPr lvl="1"/>
            <a:endParaRPr lang="en-US" altLang="en-US" sz="1600" smtClean="0"/>
          </a:p>
          <a:p>
            <a:r>
              <a:rPr lang="en-US" altLang="en-US" sz="2000" smtClean="0"/>
              <a:t>Optional AND, OR, XOR</a:t>
            </a:r>
            <a:br>
              <a:rPr lang="en-US" altLang="en-US" sz="2000" smtClean="0"/>
            </a:br>
            <a:r>
              <a:rPr lang="en-US" altLang="en-US" sz="2000" smtClean="0"/>
              <a:t>connectors for lifelines.</a:t>
            </a:r>
          </a:p>
          <a:p>
            <a:pPr lvl="1"/>
            <a:endParaRPr lang="en-US" altLang="en-US" sz="1600" smtClean="0"/>
          </a:p>
          <a:p>
            <a:r>
              <a:rPr lang="en-US" altLang="en-US" sz="2000" smtClean="0"/>
              <a:t>Multiple threads of</a:t>
            </a:r>
            <a:br>
              <a:rPr lang="en-US" altLang="en-US" sz="2000" smtClean="0"/>
            </a:br>
            <a:r>
              <a:rPr lang="en-US" altLang="en-US" sz="2000" smtClean="0"/>
              <a:t>interaction:</a:t>
            </a:r>
          </a:p>
          <a:p>
            <a:pPr lvl="1"/>
            <a:r>
              <a:rPr lang="en-US" altLang="en-US" sz="1600" smtClean="0"/>
              <a:t>Concurrent: all together now</a:t>
            </a:r>
          </a:p>
          <a:p>
            <a:pPr lvl="1"/>
            <a:r>
              <a:rPr lang="en-US" altLang="en-US" sz="1600" smtClean="0"/>
              <a:t>Decision: 0 or more</a:t>
            </a:r>
          </a:p>
          <a:p>
            <a:pPr lvl="1"/>
            <a:r>
              <a:rPr lang="en-US" altLang="en-US" sz="1600" smtClean="0"/>
              <a:t>Selection: exactly 1</a:t>
            </a:r>
          </a:p>
        </p:txBody>
      </p:sp>
      <p:pic>
        <p:nvPicPr>
          <p:cNvPr id="38916" name="Picture 2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84" y="1600200"/>
            <a:ext cx="444311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Propose Protocol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883152" cy="4572000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 smtClean="0"/>
              <a:t>Initiator proposes that the participant perform some action.</a:t>
            </a:r>
          </a:p>
          <a:p>
            <a:pPr lvl="3"/>
            <a:endParaRPr lang="en-GB" sz="1500" dirty="0" smtClean="0"/>
          </a:p>
          <a:p>
            <a:r>
              <a:rPr lang="en-GB" sz="2200" dirty="0" smtClean="0"/>
              <a:t>The participant can:</a:t>
            </a:r>
          </a:p>
          <a:p>
            <a:pPr lvl="1"/>
            <a:r>
              <a:rPr lang="en-GB" sz="1900" dirty="0" smtClean="0"/>
              <a:t>Say no (reject-proposal)</a:t>
            </a:r>
          </a:p>
          <a:p>
            <a:pPr lvl="1"/>
            <a:r>
              <a:rPr lang="en-GB" sz="1900" dirty="0" smtClean="0"/>
              <a:t>Say yes (accept-proposal)</a:t>
            </a:r>
          </a:p>
          <a:p>
            <a:pPr lvl="3"/>
            <a:endParaRPr lang="en-GB" sz="1500" dirty="0"/>
          </a:p>
          <a:p>
            <a:r>
              <a:rPr lang="en-GB" sz="2200" dirty="0" smtClean="0"/>
              <a:t>An accept-proposal message is typically followed by:</a:t>
            </a:r>
          </a:p>
          <a:p>
            <a:pPr lvl="1"/>
            <a:r>
              <a:rPr lang="en-GB" sz="1900" dirty="0" smtClean="0"/>
              <a:t>the execution of the agreed action</a:t>
            </a:r>
          </a:p>
          <a:p>
            <a:pPr lvl="1"/>
            <a:r>
              <a:rPr lang="en-GB" sz="1900" dirty="0" smtClean="0"/>
              <a:t>(if necessary) informing the initiator of the result of the action.</a:t>
            </a:r>
            <a:endParaRPr lang="en-IE" sz="1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276475"/>
            <a:ext cx="3457575" cy="3219450"/>
          </a:xfrm>
        </p:spPr>
      </p:pic>
    </p:spTree>
    <p:extLst>
      <p:ext uri="{BB962C8B-B14F-4D97-AF65-F5344CB8AC3E}">
        <p14:creationId xmlns:p14="http://schemas.microsoft.com/office/powerpoint/2010/main" val="35633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FIPA Propose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Robot BC45 asks robot XY29 to pick up box 432987.</a:t>
            </a:r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BC45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:receivers (set XY29)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:conversation-id 45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:content “pickup(432987)”)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(reject-proposal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XY29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:receivers (set BC49)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:conversation-id 45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:content “pickup(432987)”)</a:t>
            </a:r>
          </a:p>
        </p:txBody>
      </p:sp>
    </p:spTree>
    <p:extLst>
      <p:ext uri="{BB962C8B-B14F-4D97-AF65-F5344CB8AC3E}">
        <p14:creationId xmlns:p14="http://schemas.microsoft.com/office/powerpoint/2010/main" val="23224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Query Protocol</a:t>
            </a:r>
            <a:endParaRPr lang="en-IE" dirty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61975" y="2114550"/>
          <a:ext cx="34480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3448531" imgH="3543795" progId="PBrush">
                  <p:embed/>
                </p:oleObj>
              </mc:Choice>
              <mc:Fallback>
                <p:oleObj r:id="rId3" imgW="3448531" imgH="35437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14550"/>
                        <a:ext cx="3448050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340352" cy="45720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initiator send a query-if message to check the truth or falsity of some logical statement.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The Participant can respond in one of 4 ways:</a:t>
            </a:r>
          </a:p>
          <a:p>
            <a:pPr lvl="1"/>
            <a:r>
              <a:rPr lang="en-GB" sz="1800" dirty="0" smtClean="0"/>
              <a:t>Indicate it did not understand the query</a:t>
            </a:r>
          </a:p>
          <a:p>
            <a:pPr lvl="1"/>
            <a:r>
              <a:rPr lang="en-GB" sz="1800" dirty="0" smtClean="0"/>
              <a:t>Refuse to perform the query</a:t>
            </a:r>
          </a:p>
          <a:p>
            <a:pPr lvl="1"/>
            <a:r>
              <a:rPr lang="en-GB" sz="1800" dirty="0" smtClean="0"/>
              <a:t>Try (and fail) to perform the query</a:t>
            </a:r>
          </a:p>
          <a:p>
            <a:pPr lvl="1"/>
            <a:r>
              <a:rPr lang="en-GB" sz="1800" dirty="0" smtClean="0"/>
              <a:t>Inform the Initiator of the result of the query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745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FIPA Query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robot checks whether there is beer in the fridge</a:t>
            </a:r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(query-if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robot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:receivers (set fridge)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:content “have(beer)”)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fridge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:receivers (set robot)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:content “~have(beer)”)</a:t>
            </a:r>
          </a:p>
        </p:txBody>
      </p:sp>
    </p:spTree>
    <p:extLst>
      <p:ext uri="{BB962C8B-B14F-4D97-AF65-F5344CB8AC3E}">
        <p14:creationId xmlns:p14="http://schemas.microsoft.com/office/powerpoint/2010/main" val="22492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Query Protocol</a:t>
            </a:r>
            <a:endParaRPr lang="en-IE" dirty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61975" y="2114550"/>
          <a:ext cx="34480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3448531" imgH="3543795" progId="PBrush">
                  <p:embed/>
                </p:oleObj>
              </mc:Choice>
              <mc:Fallback>
                <p:oleObj r:id="rId3" imgW="3448531" imgH="35437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14550"/>
                        <a:ext cx="3448050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340352" cy="45720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initiator send a query-ref message to retrieve state information from another agent.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The Participant can respond in one of 4 ways:</a:t>
            </a:r>
          </a:p>
          <a:p>
            <a:pPr lvl="1"/>
            <a:r>
              <a:rPr lang="en-GB" sz="1800" dirty="0" smtClean="0"/>
              <a:t>Indicate it did not understand the query</a:t>
            </a:r>
          </a:p>
          <a:p>
            <a:pPr lvl="1"/>
            <a:r>
              <a:rPr lang="en-GB" sz="1800" dirty="0" smtClean="0"/>
              <a:t>Refuse to perform the query</a:t>
            </a:r>
          </a:p>
          <a:p>
            <a:pPr lvl="1"/>
            <a:r>
              <a:rPr lang="en-GB" sz="1800" dirty="0" smtClean="0"/>
              <a:t>Try (and fail) to perform the query</a:t>
            </a:r>
          </a:p>
          <a:p>
            <a:pPr lvl="1"/>
            <a:r>
              <a:rPr lang="en-GB" sz="1800" dirty="0" smtClean="0"/>
              <a:t>Inform the Initiator of the result of the query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6786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FIPA Query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robot checks how much beer is in the fridge</a:t>
            </a:r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(query-ref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robot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:receivers (set fridge)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:content “quantity(beer, X)”)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fridge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:receivers (set robot)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:content “quantity(beer, 5)”)</a:t>
            </a:r>
          </a:p>
        </p:txBody>
      </p:sp>
    </p:spTree>
    <p:extLst>
      <p:ext uri="{BB962C8B-B14F-4D97-AF65-F5344CB8AC3E}">
        <p14:creationId xmlns:p14="http://schemas.microsoft.com/office/powerpoint/2010/main" val="23714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Request Protocol</a:t>
            </a:r>
            <a:endParaRPr lang="en-IE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84567" y="1600200"/>
            <a:ext cx="2802865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Initiator requests that some task be performed</a:t>
            </a:r>
          </a:p>
          <a:p>
            <a:endParaRPr lang="en-IE" sz="2000" dirty="0" smtClean="0"/>
          </a:p>
          <a:p>
            <a:r>
              <a:rPr lang="en-IE" sz="2000" dirty="0" smtClean="0"/>
              <a:t>Participant either agrees to or refuses the request</a:t>
            </a:r>
          </a:p>
          <a:p>
            <a:endParaRPr lang="en-IE" sz="2000" dirty="0" smtClean="0"/>
          </a:p>
          <a:p>
            <a:r>
              <a:rPr lang="en-IE" sz="2000" dirty="0" smtClean="0"/>
              <a:t>Participant performs the task and tells the initiator:</a:t>
            </a:r>
          </a:p>
          <a:p>
            <a:pPr lvl="1"/>
            <a:r>
              <a:rPr lang="en-IE" sz="1800" dirty="0" smtClean="0"/>
              <a:t>Of the failure of the task</a:t>
            </a:r>
          </a:p>
          <a:p>
            <a:pPr lvl="1"/>
            <a:r>
              <a:rPr lang="en-IE" sz="1800" dirty="0" smtClean="0"/>
              <a:t>That the task is done</a:t>
            </a:r>
          </a:p>
          <a:p>
            <a:pPr lvl="1"/>
            <a:r>
              <a:rPr lang="en-IE" sz="1800" dirty="0" smtClean="0"/>
              <a:t>The result of the task</a:t>
            </a:r>
          </a:p>
        </p:txBody>
      </p:sp>
    </p:spTree>
    <p:extLst>
      <p:ext uri="{BB962C8B-B14F-4D97-AF65-F5344CB8AC3E}">
        <p14:creationId xmlns:p14="http://schemas.microsoft.com/office/powerpoint/2010/main" val="33676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Message Structure</a:t>
            </a:r>
            <a:endParaRPr lang="en-GB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KQML is an ‘outer’ language, that:</a:t>
            </a:r>
          </a:p>
          <a:p>
            <a:pPr lvl="1"/>
            <a:r>
              <a:rPr lang="en-US" altLang="en-US" sz="1800" dirty="0" smtClean="0"/>
              <a:t>Defines the set of acceptable ‘communicative verbs’</a:t>
            </a:r>
          </a:p>
          <a:p>
            <a:pPr lvl="1"/>
            <a:r>
              <a:rPr lang="en-US" altLang="en-US" sz="1800" dirty="0" smtClean="0"/>
              <a:t>Is syntactically independent of the inner content.</a:t>
            </a:r>
          </a:p>
          <a:p>
            <a:pPr lvl="1"/>
            <a:r>
              <a:rPr lang="en-US" altLang="en-US" sz="1800" dirty="0" smtClean="0"/>
              <a:t>Provides the additional contextual information necessary for the receiver to understand the message.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09600" y="3505200"/>
            <a:ext cx="3952875" cy="2803525"/>
            <a:chOff x="384" y="2112"/>
            <a:chExt cx="2490" cy="1766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384" y="2112"/>
              <a:ext cx="2490" cy="176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899" y="2559"/>
              <a:ext cx="1854" cy="118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1407" y="2959"/>
              <a:ext cx="1194" cy="69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435" y="2166"/>
              <a:ext cx="71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473" y="2201"/>
              <a:ext cx="7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Communication</a:t>
              </a:r>
              <a:endParaRPr lang="en-GB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460" y="2333"/>
              <a:ext cx="16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498" y="2359"/>
              <a:ext cx="19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Mechanics of communication, e.g. Sender, receiver</a:t>
              </a:r>
              <a:r>
                <a:rPr lang="en-GB" altLang="en-US" sz="8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943" y="2609"/>
              <a:ext cx="6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981" y="2642"/>
              <a:ext cx="14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Performatives</a:t>
              </a:r>
              <a:r>
                <a:rPr lang="nb-NO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(message layer)</a:t>
              </a:r>
              <a:endParaRPr lang="en-GB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1527" y="3188"/>
              <a:ext cx="91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1536" y="3216"/>
              <a:ext cx="10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 of communication,</a:t>
              </a:r>
              <a:endParaRPr lang="nb-NO" alt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e.g. a KIF expression </a:t>
              </a: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1477" y="3023"/>
              <a:ext cx="3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1515" y="3056"/>
              <a:ext cx="3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</a:t>
              </a:r>
              <a:endParaRPr lang="en-GB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968" y="2774"/>
              <a:ext cx="123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1007" y="2801"/>
              <a:ext cx="14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Logic of communication, e.g. ask, tell.</a:t>
              </a:r>
              <a:endParaRPr lang="en-GB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26629" name="Text Box 20"/>
          <p:cNvSpPr txBox="1">
            <a:spLocks noChangeArrowheads="1"/>
          </p:cNvSpPr>
          <p:nvPr/>
        </p:nvSpPr>
        <p:spPr bwMode="auto">
          <a:xfrm>
            <a:off x="4800600" y="3505200"/>
            <a:ext cx="38417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18" charset="0"/>
              </a:rPr>
              <a:t>e.g.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(ask-if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sender 	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agenti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	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agentj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 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:ontology	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genealogy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“spouse(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eve)”)</a:t>
            </a:r>
          </a:p>
        </p:txBody>
      </p:sp>
    </p:spTree>
    <p:extLst>
      <p:ext uri="{BB962C8B-B14F-4D97-AF65-F5344CB8AC3E}">
        <p14:creationId xmlns:p14="http://schemas.microsoft.com/office/powerpoint/2010/main" val="31582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ACL: Example Messages</a:t>
            </a:r>
            <a:endParaRPr lang="en-I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Rem asks the robot for a beer:</a:t>
            </a:r>
            <a:endParaRPr lang="en-GB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33600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(request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:sender rem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:receivers (set robot)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(refuse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:sender robot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:receivers (set rem)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270248" y="2133600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(request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:sender rem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:receivers (set robot)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(agree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:sender robot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:receivers (set rem)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(inform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:sender robot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:receivers (set rem)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	:content “have(beer)”</a:t>
            </a:r>
          </a:p>
          <a:p>
            <a:pPr>
              <a:buFont typeface="Wingdings"/>
              <a:buNone/>
            </a:pPr>
            <a:r>
              <a:rPr lang="en-IE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endParaRPr lang="en-IE" sz="1000" dirty="0" smtClean="0"/>
          </a:p>
        </p:txBody>
      </p:sp>
    </p:spTree>
    <p:extLst>
      <p:ext uri="{BB962C8B-B14F-4D97-AF65-F5344CB8AC3E}">
        <p14:creationId xmlns:p14="http://schemas.microsoft.com/office/powerpoint/2010/main" val="264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FIPA Subscribe Protocol</a:t>
            </a:r>
            <a:endParaRPr lang="en-I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6727"/>
            <a:ext cx="3657600" cy="361894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Initiator subscribes to the participant.</a:t>
            </a:r>
          </a:p>
          <a:p>
            <a:endParaRPr lang="en-IE" sz="2000" dirty="0" smtClean="0"/>
          </a:p>
          <a:p>
            <a:r>
              <a:rPr lang="en-IE" sz="2000" dirty="0" smtClean="0"/>
              <a:t>Participant either agrees or refuses subscription</a:t>
            </a:r>
          </a:p>
          <a:p>
            <a:endParaRPr lang="en-IE" sz="2000" dirty="0" smtClean="0"/>
          </a:p>
          <a:p>
            <a:r>
              <a:rPr lang="en-IE" sz="2000" dirty="0" smtClean="0"/>
              <a:t>Participant informs initiator of any information relating to the subscription or sends a failure message if necessary.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54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FIPA Subscribe Protocol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A </a:t>
            </a:r>
            <a:r>
              <a:rPr lang="en-GB" sz="2200" dirty="0" err="1" smtClean="0"/>
              <a:t>book_launcher</a:t>
            </a:r>
            <a:r>
              <a:rPr lang="en-GB" sz="2200" dirty="0" smtClean="0"/>
              <a:t> agent offers a subscription service for information about new books:</a:t>
            </a:r>
            <a:endParaRPr lang="en-GB" sz="2200" dirty="0"/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:sender bob :receivers (set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:language ASTRA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:content 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new_books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([\”fantasy\”,\”cooking\”])”)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(agree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:receivers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(set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([\”fantasy\”,\”cooking\”])”)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:receivers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(set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“book(\”fantasy\”,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\”Harry Potter and the Philosophers Stone\”,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\”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J.K.Rowling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\”)”)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FIPA Brokering Protocol</a:t>
            </a:r>
            <a:endParaRPr lang="en-I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04548" y="1600200"/>
            <a:ext cx="4972903" cy="4873625"/>
          </a:xfrm>
          <a:noFill/>
        </p:spPr>
      </p:pic>
    </p:spTree>
    <p:extLst>
      <p:ext uri="{BB962C8B-B14F-4D97-AF65-F5344CB8AC3E}">
        <p14:creationId xmlns:p14="http://schemas.microsoft.com/office/powerpoint/2010/main" val="21032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FIPA Recruit Protocol</a:t>
            </a:r>
            <a:endParaRPr lang="en-IE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767" y="1600200"/>
            <a:ext cx="447846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FIPA Transport management</a:t>
            </a:r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3784829"/>
              </p:ext>
            </p:extLst>
          </p:nvPr>
        </p:nvGraphicFramePr>
        <p:xfrm>
          <a:off x="2057400" y="1661161"/>
          <a:ext cx="4495800" cy="504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3" imgW="2809524" imgH="3153215" progId="Paint.Picture">
                  <p:embed/>
                </p:oleObj>
              </mc:Choice>
              <mc:Fallback>
                <p:oleObj name="Bitmap Image" r:id="rId3" imgW="2809524" imgH="31532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61161"/>
                        <a:ext cx="4495800" cy="5044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4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Comparing KQML and FIPA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 smtClean="0"/>
              <a:t>Similarities:</a:t>
            </a:r>
          </a:p>
          <a:p>
            <a:pPr lvl="1"/>
            <a:r>
              <a:rPr lang="nb-NO" altLang="en-US" sz="1800" dirty="0" smtClean="0"/>
              <a:t>Separation of the outer language (performative) and the inner language (content).</a:t>
            </a:r>
          </a:p>
          <a:p>
            <a:pPr lvl="1"/>
            <a:r>
              <a:rPr lang="nb-NO" altLang="en-US" sz="1800" dirty="0" smtClean="0"/>
              <a:t>Allows for any content language</a:t>
            </a:r>
          </a:p>
          <a:p>
            <a:endParaRPr lang="nb-NO" altLang="en-US" sz="2000" dirty="0" smtClean="0"/>
          </a:p>
          <a:p>
            <a:r>
              <a:rPr lang="nb-NO" altLang="en-US" sz="2000" dirty="0" smtClean="0"/>
              <a:t>Differences:</a:t>
            </a:r>
          </a:p>
          <a:p>
            <a:pPr lvl="1"/>
            <a:r>
              <a:rPr lang="nb-NO" altLang="en-US" sz="1800" dirty="0" smtClean="0"/>
              <a:t>Communication primitives:</a:t>
            </a:r>
          </a:p>
          <a:p>
            <a:pPr lvl="2"/>
            <a:r>
              <a:rPr lang="nb-NO" altLang="en-US" sz="1600" dirty="0" smtClean="0"/>
              <a:t>KQML – performative</a:t>
            </a:r>
          </a:p>
          <a:p>
            <a:pPr lvl="2"/>
            <a:r>
              <a:rPr lang="nb-NO" altLang="en-US" sz="1600" dirty="0" smtClean="0"/>
              <a:t>FIPA ACL – communicative act</a:t>
            </a:r>
          </a:p>
          <a:p>
            <a:pPr lvl="1"/>
            <a:r>
              <a:rPr lang="nb-NO" altLang="en-US" sz="1800" dirty="0" smtClean="0"/>
              <a:t>Different semantic frameworks – impossible to come up with an exact mapping or transformation between KQML and FIPA performatives.</a:t>
            </a:r>
          </a:p>
          <a:p>
            <a:pPr lvl="1"/>
            <a:r>
              <a:rPr lang="nb-NO" altLang="en-US" sz="1800" dirty="0" smtClean="0"/>
              <a:t>KQML provides facilitator services; FIPA ACL provides protocols.</a:t>
            </a:r>
          </a:p>
          <a:p>
            <a:endParaRPr lang="nb-NO" altLang="en-US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69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ACL &amp; ASTRA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FIPA ACL &amp; ASTRA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ASTRA uses FIPA ACL for its message format</a:t>
            </a:r>
          </a:p>
          <a:p>
            <a:pPr lvl="1"/>
            <a:r>
              <a:rPr lang="en-IE" sz="1800" dirty="0" smtClean="0"/>
              <a:t>It does not attempt to adhere to the FIPA infrastructure standards</a:t>
            </a:r>
          </a:p>
          <a:p>
            <a:pPr lvl="1"/>
            <a:r>
              <a:rPr lang="en-IE" sz="1800" dirty="0" smtClean="0"/>
              <a:t>Nor does it attempt to comply with the underlying formal model for the ACL</a:t>
            </a:r>
          </a:p>
          <a:p>
            <a:pPr lvl="1"/>
            <a:endParaRPr lang="en-IE" sz="1800" dirty="0" smtClean="0"/>
          </a:p>
          <a:p>
            <a:r>
              <a:rPr lang="en-IE" sz="2000" dirty="0" smtClean="0"/>
              <a:t>ASTRA supports communication through:</a:t>
            </a:r>
          </a:p>
          <a:p>
            <a:pPr lvl="1"/>
            <a:r>
              <a:rPr lang="en-IE" sz="1800" dirty="0" smtClean="0"/>
              <a:t>Message Events:</a:t>
            </a:r>
          </a:p>
          <a:p>
            <a:pPr lvl="1">
              <a:buNone/>
            </a:pPr>
            <a:r>
              <a:rPr lang="en-IE" sz="1200" dirty="0" smtClean="0"/>
              <a:t>	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@message(&lt;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performative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&gt;, &lt;sender&gt;, &lt;content&gt;)</a:t>
            </a:r>
          </a:p>
          <a:p>
            <a:pPr lvl="1"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sz="1800" dirty="0" smtClean="0"/>
              <a:t>The Send Plan Operator:</a:t>
            </a:r>
          </a:p>
          <a:p>
            <a:pPr lvl="1">
              <a:buNone/>
            </a:pPr>
            <a:r>
              <a:rPr lang="en-IE" sz="1200" dirty="0" smtClean="0"/>
              <a:t>	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send(&lt;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performative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&gt;, &lt;receiver&gt;, &lt;content&gt;)</a:t>
            </a:r>
          </a:p>
          <a:p>
            <a:pPr lvl="1"/>
            <a:endParaRPr lang="en-IE" sz="1800" dirty="0" smtClean="0"/>
          </a:p>
          <a:p>
            <a:r>
              <a:rPr lang="en-IE" sz="2000" dirty="0" smtClean="0"/>
              <a:t>Agents are written using standard ASTRA code + these extra bits…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7387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FIPA Request Protocol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agent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BeerParticipant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@message(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string sender, get(X))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(~has(X))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refuse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sender, get(X));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agree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sender, get(X));</a:t>
            </a:r>
          </a:p>
          <a:p>
            <a:pPr>
              <a:buNone/>
            </a:pPr>
            <a:endParaRPr lang="en-IE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    !get(X);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    !deliver(X, sender);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inform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sender, got(X));</a:t>
            </a:r>
            <a:endParaRPr lang="en-IE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recover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sender, 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get(X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IE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I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Performative Categories</a:t>
            </a:r>
            <a:endParaRPr lang="en-GB" altLang="en-US" smtClean="0"/>
          </a:p>
        </p:txBody>
      </p:sp>
      <p:graphicFrame>
        <p:nvGraphicFramePr>
          <p:cNvPr id="39427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82713"/>
              </p:ext>
            </p:extLst>
          </p:nvPr>
        </p:nvGraphicFramePr>
        <p:xfrm>
          <a:off x="838200" y="1676400"/>
          <a:ext cx="7391400" cy="4938714"/>
        </p:xfrm>
        <a:graphic>
          <a:graphicData uri="http://schemas.openxmlformats.org/drawingml/2006/table">
            <a:tbl>
              <a:tblPr/>
              <a:tblGrid>
                <a:gridCol w="2244725"/>
                <a:gridCol w="5146675"/>
              </a:tblGrid>
              <a:tr h="770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Category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Performatives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5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Basic Query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evaluate, ask-if, ask-one, ask-all, ask-about</a:t>
                      </a:r>
                      <a:endParaRPr kumimoji="0" lang="en-GB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Multi-response Query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stream-about, stream-all</a:t>
                      </a:r>
                      <a:endParaRPr kumimoji="0" lang="nb-NO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Response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reply, sorry</a:t>
                      </a:r>
                      <a:endParaRPr kumimoji="0" lang="nb-NO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Generic informational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tell, achieve, cancel, untell</a:t>
                      </a:r>
                      <a:endParaRPr kumimoji="0" lang="nb-NO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Generator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standby, ready, next, rest, discard, generator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Capability-definition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advertise, subscribe, monitor, import, export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Networking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register, unregister, forward, broadcast, route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FIPA Request Protocol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agent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BeerInitiator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Console C;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+!main(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“participant”, get(“beer”));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@message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agree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sender, get(“beer”))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(got(“beer”) |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failed_to_get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(“beer”));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(got(“beer”))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C.println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(“Yummy in my tummy!”);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@message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inform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sender, got(“beer”))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   +got(“beer”);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b="1" i="1" dirty="0" smtClean="0"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sender, get(“beer”)) {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failed_to_get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(“beer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en-IE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Coordinating Agents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39178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ea typeface="ＭＳ Ｐゴシック" pitchFamily="34" charset="-128"/>
              </a:rPr>
              <a:t>Coordination</a:t>
            </a:r>
            <a:endParaRPr lang="en-GB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nb-NO" sz="2000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nb-NO" sz="2000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nb-NO" sz="2000" dirty="0" smtClean="0">
                <a:ea typeface="ＭＳ Ｐゴシック" pitchFamily="34" charset="-128"/>
              </a:rPr>
              <a:t>	”The process by which an agent reasons about its local actions and the (anticipated) actions of others to try and ensure that the community acts in a coherent manner.”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470650" y="3581400"/>
            <a:ext cx="198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i="1">
                <a:latin typeface="Times New Roman" pitchFamily="18" charset="0"/>
              </a:rPr>
              <a:t>Nick Jennings,1996</a:t>
            </a:r>
            <a:endParaRPr lang="en-GB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Coordinate?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nb-NO" sz="2000" dirty="0" smtClean="0">
              <a:latin typeface="Tahoma" pitchFamily="34" charset="0"/>
              <a:ea typeface="ＭＳ Ｐゴシック" pitchFamily="34" charset="-128"/>
            </a:endParaRPr>
          </a:p>
          <a:p>
            <a:pPr eaLnBrk="1" hangingPunct="1"/>
            <a:r>
              <a:rPr lang="nb-NO" sz="2000" dirty="0" smtClean="0">
                <a:latin typeface="Tahoma" pitchFamily="34" charset="0"/>
                <a:ea typeface="ＭＳ Ｐゴシック" pitchFamily="34" charset="-128"/>
              </a:rPr>
              <a:t>Preventing </a:t>
            </a:r>
            <a:r>
              <a:rPr lang="nb-NO" sz="2000" dirty="0" smtClean="0">
                <a:latin typeface="Tahoma" pitchFamily="34" charset="0"/>
                <a:ea typeface="ＭＳ Ｐゴシック" pitchFamily="34" charset="-128"/>
              </a:rPr>
              <a:t>anarchy or chaos</a:t>
            </a:r>
          </a:p>
          <a:p>
            <a:pPr eaLnBrk="1" hangingPunct="1"/>
            <a:endParaRPr lang="nb-NO" sz="2000" dirty="0" smtClean="0">
              <a:latin typeface="Tahoma" pitchFamily="34" charset="0"/>
              <a:ea typeface="ＭＳ Ｐゴシック" pitchFamily="34" charset="-128"/>
            </a:endParaRPr>
          </a:p>
          <a:p>
            <a:pPr eaLnBrk="1" hangingPunct="1"/>
            <a:r>
              <a:rPr lang="nb-NO" sz="2000" dirty="0" smtClean="0">
                <a:latin typeface="Tahoma" pitchFamily="34" charset="0"/>
                <a:ea typeface="ＭＳ Ｐゴシック" pitchFamily="34" charset="-128"/>
              </a:rPr>
              <a:t>Dependencies between agents’ actions.</a:t>
            </a:r>
          </a:p>
          <a:p>
            <a:pPr eaLnBrk="1" hangingPunct="1"/>
            <a:endParaRPr lang="nb-NO" sz="2000" dirty="0" smtClean="0">
              <a:latin typeface="Tahoma" pitchFamily="34" charset="0"/>
              <a:ea typeface="ＭＳ Ｐゴシック" pitchFamily="34" charset="-128"/>
            </a:endParaRPr>
          </a:p>
          <a:p>
            <a:pPr eaLnBrk="1" hangingPunct="1"/>
            <a:r>
              <a:rPr lang="nb-NO" sz="2000" dirty="0" smtClean="0">
                <a:latin typeface="Tahoma" pitchFamily="34" charset="0"/>
                <a:ea typeface="ＭＳ Ｐゴシック" pitchFamily="34" charset="-128"/>
              </a:rPr>
              <a:t>Need to meet global constraints</a:t>
            </a:r>
          </a:p>
          <a:p>
            <a:pPr eaLnBrk="1" hangingPunct="1"/>
            <a:endParaRPr lang="nb-NO" sz="2000" dirty="0" smtClean="0">
              <a:latin typeface="Tahoma" pitchFamily="34" charset="0"/>
              <a:ea typeface="ＭＳ Ｐゴシック" pitchFamily="34" charset="-128"/>
            </a:endParaRPr>
          </a:p>
          <a:p>
            <a:pPr eaLnBrk="1" hangingPunct="1"/>
            <a:r>
              <a:rPr lang="nb-NO" sz="2000" dirty="0" smtClean="0">
                <a:latin typeface="Tahoma" pitchFamily="34" charset="0"/>
                <a:ea typeface="ＭＳ Ｐゴシック" pitchFamily="34" charset="-128"/>
              </a:rPr>
              <a:t>No individual has sufficient competence, resources or information to solve the entire problem.</a:t>
            </a:r>
          </a:p>
          <a:p>
            <a:pPr eaLnBrk="1" hangingPunct="1"/>
            <a:endParaRPr lang="nb-NO" sz="2000" dirty="0" smtClean="0">
              <a:latin typeface="Tahoma" pitchFamily="34" charset="0"/>
              <a:ea typeface="ＭＳ Ｐゴシック" pitchFamily="34" charset="-128"/>
            </a:endParaRPr>
          </a:p>
          <a:p>
            <a:pPr eaLnBrk="1" hangingPunct="1"/>
            <a:r>
              <a:rPr lang="nb-NO" sz="2000" dirty="0" smtClean="0">
                <a:latin typeface="Tahoma" pitchFamily="34" charset="0"/>
                <a:ea typeface="ＭＳ Ｐゴシック" pitchFamily="34" charset="-128"/>
              </a:rPr>
              <a:t>Efficiency</a:t>
            </a:r>
            <a:endParaRPr 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9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2089150"/>
            <a:ext cx="1676400" cy="1981200"/>
            <a:chOff x="384" y="1200"/>
            <a:chExt cx="1056" cy="1248"/>
          </a:xfrm>
          <a:solidFill>
            <a:schemeClr val="accent1">
              <a:lumMod val="75000"/>
            </a:schemeClr>
          </a:solidFill>
        </p:grpSpPr>
        <p:sp>
          <p:nvSpPr>
            <p:cNvPr id="9244" name="Oval 4"/>
            <p:cNvSpPr>
              <a:spLocks noChangeArrowheads="1"/>
            </p:cNvSpPr>
            <p:nvPr/>
          </p:nvSpPr>
          <p:spPr bwMode="auto">
            <a:xfrm>
              <a:off x="384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5" name="Line 5"/>
            <p:cNvSpPr>
              <a:spLocks noChangeShapeType="1"/>
            </p:cNvSpPr>
            <p:nvPr/>
          </p:nvSpPr>
          <p:spPr bwMode="auto">
            <a:xfrm>
              <a:off x="576" y="1824"/>
              <a:ext cx="432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6" name="Oval 6"/>
            <p:cNvSpPr>
              <a:spLocks noChangeArrowheads="1"/>
            </p:cNvSpPr>
            <p:nvPr/>
          </p:nvSpPr>
          <p:spPr bwMode="auto">
            <a:xfrm>
              <a:off x="1008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1008" y="12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8" name="Oval 8"/>
            <p:cNvSpPr>
              <a:spLocks noChangeArrowheads="1"/>
            </p:cNvSpPr>
            <p:nvPr/>
          </p:nvSpPr>
          <p:spPr bwMode="auto">
            <a:xfrm>
              <a:off x="1008" y="220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9" name="Line 9"/>
            <p:cNvSpPr>
              <a:spLocks noChangeShapeType="1"/>
            </p:cNvSpPr>
            <p:nvPr/>
          </p:nvSpPr>
          <p:spPr bwMode="auto">
            <a:xfrm flipV="1">
              <a:off x="576" y="134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0" name="Line 10"/>
            <p:cNvSpPr>
              <a:spLocks noChangeShapeType="1"/>
            </p:cNvSpPr>
            <p:nvPr/>
          </p:nvSpPr>
          <p:spPr bwMode="auto">
            <a:xfrm>
              <a:off x="576" y="182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1200" y="182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 flipV="1">
              <a:off x="1200" y="168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3" name="Line 13"/>
            <p:cNvSpPr>
              <a:spLocks noChangeShapeType="1"/>
            </p:cNvSpPr>
            <p:nvPr/>
          </p:nvSpPr>
          <p:spPr bwMode="auto">
            <a:xfrm>
              <a:off x="1200" y="182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4" name="Line 14"/>
            <p:cNvSpPr>
              <a:spLocks noChangeShapeType="1"/>
            </p:cNvSpPr>
            <p:nvPr/>
          </p:nvSpPr>
          <p:spPr bwMode="auto">
            <a:xfrm>
              <a:off x="1200" y="230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5" name="Line 15"/>
            <p:cNvSpPr>
              <a:spLocks noChangeShapeType="1"/>
            </p:cNvSpPr>
            <p:nvPr/>
          </p:nvSpPr>
          <p:spPr bwMode="auto">
            <a:xfrm flipV="1">
              <a:off x="1200" y="216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6" name="Line 16"/>
            <p:cNvSpPr>
              <a:spLocks noChangeShapeType="1"/>
            </p:cNvSpPr>
            <p:nvPr/>
          </p:nvSpPr>
          <p:spPr bwMode="auto">
            <a:xfrm>
              <a:off x="1200" y="230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7" name="Line 17"/>
            <p:cNvSpPr>
              <a:spLocks noChangeShapeType="1"/>
            </p:cNvSpPr>
            <p:nvPr/>
          </p:nvSpPr>
          <p:spPr bwMode="auto">
            <a:xfrm>
              <a:off x="1200" y="134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8" name="Line 18"/>
            <p:cNvSpPr>
              <a:spLocks noChangeShapeType="1"/>
            </p:cNvSpPr>
            <p:nvPr/>
          </p:nvSpPr>
          <p:spPr bwMode="auto">
            <a:xfrm flipV="1">
              <a:off x="1200" y="120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9" name="Line 19"/>
            <p:cNvSpPr>
              <a:spLocks noChangeShapeType="1"/>
            </p:cNvSpPr>
            <p:nvPr/>
          </p:nvSpPr>
          <p:spPr bwMode="auto">
            <a:xfrm>
              <a:off x="1200" y="134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9220" name="Group 20"/>
          <p:cNvGrpSpPr>
            <a:grpSpLocks/>
          </p:cNvGrpSpPr>
          <p:nvPr/>
        </p:nvGrpSpPr>
        <p:grpSpPr bwMode="auto">
          <a:xfrm>
            <a:off x="4265613" y="2012950"/>
            <a:ext cx="306387" cy="2438400"/>
            <a:chOff x="2304" y="1104"/>
            <a:chExt cx="193" cy="1536"/>
          </a:xfrm>
          <a:solidFill>
            <a:schemeClr val="accent1">
              <a:lumMod val="75000"/>
            </a:schemeClr>
          </a:solidFill>
        </p:grpSpPr>
        <p:sp>
          <p:nvSpPr>
            <p:cNvPr id="9235" name="Oval 21"/>
            <p:cNvSpPr>
              <a:spLocks noChangeArrowheads="1"/>
            </p:cNvSpPr>
            <p:nvPr/>
          </p:nvSpPr>
          <p:spPr bwMode="auto">
            <a:xfrm>
              <a:off x="2304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6" name="Oval 22"/>
            <p:cNvSpPr>
              <a:spLocks noChangeArrowheads="1"/>
            </p:cNvSpPr>
            <p:nvPr/>
          </p:nvSpPr>
          <p:spPr bwMode="auto">
            <a:xfrm>
              <a:off x="2304" y="1104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7" name="Oval 23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8" name="Oval 24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9" name="Oval 25"/>
            <p:cNvSpPr>
              <a:spLocks noChangeArrowheads="1"/>
            </p:cNvSpPr>
            <p:nvPr/>
          </p:nvSpPr>
          <p:spPr bwMode="auto">
            <a:xfrm>
              <a:off x="2304" y="24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240" name="AutoShape 26"/>
            <p:cNvCxnSpPr>
              <a:cxnSpLocks noChangeShapeType="1"/>
              <a:stCxn id="9236" idx="2"/>
              <a:endCxn id="9235" idx="2"/>
            </p:cNvCxnSpPr>
            <p:nvPr/>
          </p:nvCxnSpPr>
          <p:spPr bwMode="auto">
            <a:xfrm rot="10800000" flipH="1" flipV="1">
              <a:off x="2304" y="1200"/>
              <a:ext cx="1" cy="336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1" name="AutoShape 27"/>
            <p:cNvCxnSpPr>
              <a:cxnSpLocks noChangeShapeType="1"/>
              <a:stCxn id="9235" idx="6"/>
              <a:endCxn id="9237" idx="6"/>
            </p:cNvCxnSpPr>
            <p:nvPr/>
          </p:nvCxnSpPr>
          <p:spPr bwMode="auto">
            <a:xfrm>
              <a:off x="2496" y="1536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2" name="AutoShape 28"/>
            <p:cNvCxnSpPr>
              <a:cxnSpLocks noChangeShapeType="1"/>
              <a:stCxn id="9239" idx="6"/>
              <a:endCxn id="9238" idx="6"/>
            </p:cNvCxnSpPr>
            <p:nvPr/>
          </p:nvCxnSpPr>
          <p:spPr bwMode="auto">
            <a:xfrm flipV="1">
              <a:off x="2496" y="2208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3" name="AutoShape 29"/>
            <p:cNvCxnSpPr>
              <a:cxnSpLocks noChangeShapeType="1"/>
              <a:stCxn id="9239" idx="2"/>
              <a:endCxn id="9237" idx="2"/>
            </p:cNvCxnSpPr>
            <p:nvPr/>
          </p:nvCxnSpPr>
          <p:spPr bwMode="auto">
            <a:xfrm rot="10800000" flipH="1">
              <a:off x="2304" y="1872"/>
              <a:ext cx="1" cy="672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21" name="Group 30"/>
          <p:cNvGrpSpPr>
            <a:grpSpLocks/>
          </p:cNvGrpSpPr>
          <p:nvPr/>
        </p:nvGrpSpPr>
        <p:grpSpPr bwMode="auto">
          <a:xfrm>
            <a:off x="6400800" y="2165350"/>
            <a:ext cx="1752600" cy="1676400"/>
            <a:chOff x="3648" y="1296"/>
            <a:chExt cx="1104" cy="1056"/>
          </a:xfrm>
          <a:solidFill>
            <a:schemeClr val="accent1">
              <a:lumMod val="75000"/>
            </a:schemeClr>
          </a:solidFill>
        </p:grpSpPr>
        <p:sp>
          <p:nvSpPr>
            <p:cNvPr id="9226" name="Oval 31"/>
            <p:cNvSpPr>
              <a:spLocks noChangeArrowheads="1"/>
            </p:cNvSpPr>
            <p:nvPr/>
          </p:nvSpPr>
          <p:spPr bwMode="auto">
            <a:xfrm>
              <a:off x="4560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27" name="Oval 32"/>
            <p:cNvSpPr>
              <a:spLocks noChangeArrowheads="1"/>
            </p:cNvSpPr>
            <p:nvPr/>
          </p:nvSpPr>
          <p:spPr bwMode="auto">
            <a:xfrm>
              <a:off x="4032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28" name="Oval 33"/>
            <p:cNvSpPr>
              <a:spLocks noChangeArrowheads="1"/>
            </p:cNvSpPr>
            <p:nvPr/>
          </p:nvSpPr>
          <p:spPr bwMode="auto">
            <a:xfrm>
              <a:off x="4032" y="201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29" name="Line 34"/>
            <p:cNvSpPr>
              <a:spLocks noChangeShapeType="1"/>
            </p:cNvSpPr>
            <p:nvPr/>
          </p:nvSpPr>
          <p:spPr bwMode="auto">
            <a:xfrm>
              <a:off x="3648" y="1296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0" name="Line 35"/>
            <p:cNvSpPr>
              <a:spLocks noChangeShapeType="1"/>
            </p:cNvSpPr>
            <p:nvPr/>
          </p:nvSpPr>
          <p:spPr bwMode="auto">
            <a:xfrm flipV="1">
              <a:off x="3648" y="1584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1" name="Line 36"/>
            <p:cNvSpPr>
              <a:spLocks noChangeShapeType="1"/>
            </p:cNvSpPr>
            <p:nvPr/>
          </p:nvSpPr>
          <p:spPr bwMode="auto">
            <a:xfrm>
              <a:off x="3648" y="1872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2" name="Line 37"/>
            <p:cNvSpPr>
              <a:spLocks noChangeShapeType="1"/>
            </p:cNvSpPr>
            <p:nvPr/>
          </p:nvSpPr>
          <p:spPr bwMode="auto">
            <a:xfrm flipV="1">
              <a:off x="3648" y="2160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3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4" name="Line 39"/>
            <p:cNvSpPr>
              <a:spLocks noChangeShapeType="1"/>
            </p:cNvSpPr>
            <p:nvPr/>
          </p:nvSpPr>
          <p:spPr bwMode="auto">
            <a:xfrm flipV="1">
              <a:off x="4224" y="1872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9222" name="Text Box 40"/>
          <p:cNvSpPr txBox="1">
            <a:spLocks noChangeArrowheads="1"/>
          </p:cNvSpPr>
          <p:nvPr/>
        </p:nvSpPr>
        <p:spPr bwMode="auto">
          <a:xfrm>
            <a:off x="712788" y="4679950"/>
            <a:ext cx="1989137" cy="119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2400">
                <a:latin typeface="Times New Roman" pitchFamily="18" charset="0"/>
              </a:rPr>
              <a:t>1.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Problem 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decomposition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9223" name="Text Box 41"/>
          <p:cNvSpPr txBox="1">
            <a:spLocks noChangeArrowheads="1"/>
          </p:cNvSpPr>
          <p:nvPr/>
        </p:nvSpPr>
        <p:spPr bwMode="auto">
          <a:xfrm>
            <a:off x="3613150" y="4679950"/>
            <a:ext cx="1684338" cy="119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2400">
                <a:latin typeface="Times New Roman" pitchFamily="18" charset="0"/>
              </a:rPr>
              <a:t>2.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Subproblem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solution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9224" name="Text Box 42"/>
          <p:cNvSpPr txBox="1">
            <a:spLocks noChangeArrowheads="1"/>
          </p:cNvSpPr>
          <p:nvPr/>
        </p:nvSpPr>
        <p:spPr bwMode="auto">
          <a:xfrm>
            <a:off x="6630988" y="4679950"/>
            <a:ext cx="1311275" cy="119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2400">
                <a:latin typeface="Times New Roman" pitchFamily="18" charset="0"/>
              </a:rPr>
              <a:t>3.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Answer 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synthesis</a:t>
            </a:r>
            <a:endParaRPr lang="en-GB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06724" y="1600200"/>
            <a:ext cx="4918075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How to break a problem down into a set of atomic sub-problems:</a:t>
            </a:r>
          </a:p>
          <a:p>
            <a:pPr lvl="1"/>
            <a:r>
              <a:rPr lang="en-GB" sz="1800" dirty="0" smtClean="0"/>
              <a:t>Identify a minimal set of </a:t>
            </a:r>
            <a:r>
              <a:rPr lang="en-GB" sz="1800" b="1" dirty="0" smtClean="0"/>
              <a:t>atomic operations </a:t>
            </a:r>
            <a:r>
              <a:rPr lang="en-GB" sz="1800" dirty="0" smtClean="0"/>
              <a:t>that can be performed by </a:t>
            </a:r>
            <a:r>
              <a:rPr lang="en-GB" sz="1800" b="1" dirty="0" smtClean="0"/>
              <a:t>individual agents</a:t>
            </a:r>
            <a:r>
              <a:rPr lang="en-GB" sz="1800" dirty="0" smtClean="0"/>
              <a:t>.</a:t>
            </a:r>
          </a:p>
          <a:p>
            <a:pPr lvl="1"/>
            <a:r>
              <a:rPr lang="en-GB" sz="1800" dirty="0" smtClean="0"/>
              <a:t>Repeatedly decompose the initial problem.</a:t>
            </a:r>
          </a:p>
          <a:p>
            <a:endParaRPr lang="en-GB" sz="2000" dirty="0"/>
          </a:p>
          <a:p>
            <a:r>
              <a:rPr lang="en-GB" sz="2000" dirty="0" smtClean="0"/>
              <a:t>Issues:</a:t>
            </a:r>
          </a:p>
          <a:p>
            <a:pPr lvl="1"/>
            <a:r>
              <a:rPr lang="en-GB" sz="1800" dirty="0" smtClean="0"/>
              <a:t>What is an appropriate level of granularity?</a:t>
            </a:r>
          </a:p>
          <a:p>
            <a:pPr lvl="1"/>
            <a:r>
              <a:rPr lang="en-GB" sz="1800" dirty="0" smtClean="0"/>
              <a:t>How to decompose the problem?</a:t>
            </a:r>
          </a:p>
          <a:p>
            <a:pPr lvl="1"/>
            <a:r>
              <a:rPr lang="en-GB" sz="1800" dirty="0" smtClean="0"/>
              <a:t>Who should decompose the problem?</a:t>
            </a:r>
          </a:p>
          <a:p>
            <a:pPr lvl="1"/>
            <a:r>
              <a:rPr lang="en-GB" sz="1800" dirty="0" smtClean="0"/>
              <a:t>Who should solve the sub problems?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2089150"/>
            <a:ext cx="1676400" cy="1981200"/>
            <a:chOff x="384" y="1200"/>
            <a:chExt cx="1056" cy="1248"/>
          </a:xfrm>
          <a:solidFill>
            <a:schemeClr val="accent1">
              <a:lumMod val="75000"/>
            </a:schemeClr>
          </a:solidFill>
        </p:grpSpPr>
        <p:sp>
          <p:nvSpPr>
            <p:cNvPr id="9244" name="Oval 4"/>
            <p:cNvSpPr>
              <a:spLocks noChangeArrowheads="1"/>
            </p:cNvSpPr>
            <p:nvPr/>
          </p:nvSpPr>
          <p:spPr bwMode="auto">
            <a:xfrm>
              <a:off x="384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5" name="Line 5"/>
            <p:cNvSpPr>
              <a:spLocks noChangeShapeType="1"/>
            </p:cNvSpPr>
            <p:nvPr/>
          </p:nvSpPr>
          <p:spPr bwMode="auto">
            <a:xfrm>
              <a:off x="576" y="1824"/>
              <a:ext cx="432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6" name="Oval 6"/>
            <p:cNvSpPr>
              <a:spLocks noChangeArrowheads="1"/>
            </p:cNvSpPr>
            <p:nvPr/>
          </p:nvSpPr>
          <p:spPr bwMode="auto">
            <a:xfrm>
              <a:off x="1008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1008" y="12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8" name="Oval 8"/>
            <p:cNvSpPr>
              <a:spLocks noChangeArrowheads="1"/>
            </p:cNvSpPr>
            <p:nvPr/>
          </p:nvSpPr>
          <p:spPr bwMode="auto">
            <a:xfrm>
              <a:off x="1008" y="220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9" name="Line 9"/>
            <p:cNvSpPr>
              <a:spLocks noChangeShapeType="1"/>
            </p:cNvSpPr>
            <p:nvPr/>
          </p:nvSpPr>
          <p:spPr bwMode="auto">
            <a:xfrm flipV="1">
              <a:off x="576" y="134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0" name="Line 10"/>
            <p:cNvSpPr>
              <a:spLocks noChangeShapeType="1"/>
            </p:cNvSpPr>
            <p:nvPr/>
          </p:nvSpPr>
          <p:spPr bwMode="auto">
            <a:xfrm>
              <a:off x="576" y="182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1200" y="182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 flipV="1">
              <a:off x="1200" y="168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3" name="Line 13"/>
            <p:cNvSpPr>
              <a:spLocks noChangeShapeType="1"/>
            </p:cNvSpPr>
            <p:nvPr/>
          </p:nvSpPr>
          <p:spPr bwMode="auto">
            <a:xfrm>
              <a:off x="1200" y="182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4" name="Line 14"/>
            <p:cNvSpPr>
              <a:spLocks noChangeShapeType="1"/>
            </p:cNvSpPr>
            <p:nvPr/>
          </p:nvSpPr>
          <p:spPr bwMode="auto">
            <a:xfrm>
              <a:off x="1200" y="230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5" name="Line 15"/>
            <p:cNvSpPr>
              <a:spLocks noChangeShapeType="1"/>
            </p:cNvSpPr>
            <p:nvPr/>
          </p:nvSpPr>
          <p:spPr bwMode="auto">
            <a:xfrm flipV="1">
              <a:off x="1200" y="216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6" name="Line 16"/>
            <p:cNvSpPr>
              <a:spLocks noChangeShapeType="1"/>
            </p:cNvSpPr>
            <p:nvPr/>
          </p:nvSpPr>
          <p:spPr bwMode="auto">
            <a:xfrm>
              <a:off x="1200" y="230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7" name="Line 17"/>
            <p:cNvSpPr>
              <a:spLocks noChangeShapeType="1"/>
            </p:cNvSpPr>
            <p:nvPr/>
          </p:nvSpPr>
          <p:spPr bwMode="auto">
            <a:xfrm>
              <a:off x="1200" y="134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8" name="Line 18"/>
            <p:cNvSpPr>
              <a:spLocks noChangeShapeType="1"/>
            </p:cNvSpPr>
            <p:nvPr/>
          </p:nvSpPr>
          <p:spPr bwMode="auto">
            <a:xfrm flipV="1">
              <a:off x="1200" y="120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9" name="Line 19"/>
            <p:cNvSpPr>
              <a:spLocks noChangeShapeType="1"/>
            </p:cNvSpPr>
            <p:nvPr/>
          </p:nvSpPr>
          <p:spPr bwMode="auto">
            <a:xfrm>
              <a:off x="1200" y="134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9222" name="Text Box 40"/>
          <p:cNvSpPr txBox="1">
            <a:spLocks noChangeArrowheads="1"/>
          </p:cNvSpPr>
          <p:nvPr/>
        </p:nvSpPr>
        <p:spPr bwMode="auto">
          <a:xfrm>
            <a:off x="712788" y="4679950"/>
            <a:ext cx="1989137" cy="119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2400">
                <a:latin typeface="Times New Roman" pitchFamily="18" charset="0"/>
              </a:rPr>
              <a:t>1.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Problem 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decomposition</a:t>
            </a:r>
            <a:endParaRPr lang="en-GB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06724" y="1600200"/>
            <a:ext cx="4918075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Solving individual sub-problems.</a:t>
            </a:r>
          </a:p>
          <a:p>
            <a:pPr lvl="1"/>
            <a:r>
              <a:rPr lang="en-GB" sz="1800" dirty="0" smtClean="0"/>
              <a:t>Sub-problems are allocated in the previous phase.</a:t>
            </a:r>
          </a:p>
          <a:p>
            <a:pPr lvl="1"/>
            <a:r>
              <a:rPr lang="en-GB" sz="1800" dirty="0" smtClean="0"/>
              <a:t>Sub-problems may have dependencies.</a:t>
            </a:r>
          </a:p>
          <a:p>
            <a:pPr lvl="1"/>
            <a:r>
              <a:rPr lang="en-GB" sz="1800" dirty="0" smtClean="0"/>
              <a:t>Agents assigned sub-problems may need to share information.</a:t>
            </a:r>
          </a:p>
          <a:p>
            <a:endParaRPr lang="en-GB" sz="2000" dirty="0"/>
          </a:p>
          <a:p>
            <a:r>
              <a:rPr lang="en-GB" sz="2000" dirty="0" smtClean="0"/>
              <a:t>Issues:</a:t>
            </a:r>
          </a:p>
          <a:p>
            <a:pPr lvl="1"/>
            <a:r>
              <a:rPr lang="en-GB" sz="1800" dirty="0" smtClean="0"/>
              <a:t>How to get help?</a:t>
            </a:r>
          </a:p>
          <a:p>
            <a:pPr lvl="1"/>
            <a:r>
              <a:rPr lang="en-GB" sz="1800" dirty="0" smtClean="0"/>
              <a:t>Who to share information with?</a:t>
            </a:r>
          </a:p>
          <a:p>
            <a:pPr lvl="1"/>
            <a:r>
              <a:rPr lang="en-GB" sz="1800" dirty="0" smtClean="0"/>
              <a:t>What information to share?</a:t>
            </a:r>
          </a:p>
          <a:p>
            <a:pPr lvl="1"/>
            <a:endParaRPr lang="en-GB" sz="1800" dirty="0" smtClean="0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490663" y="2003425"/>
            <a:ext cx="306387" cy="2438400"/>
            <a:chOff x="2304" y="1104"/>
            <a:chExt cx="193" cy="1536"/>
          </a:xfrm>
          <a:solidFill>
            <a:schemeClr val="accent1">
              <a:lumMod val="75000"/>
            </a:schemeClr>
          </a:solidFill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304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304" y="1104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304" y="24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8" name="AutoShape 26"/>
            <p:cNvCxnSpPr>
              <a:cxnSpLocks noChangeShapeType="1"/>
              <a:stCxn id="24" idx="2"/>
              <a:endCxn id="23" idx="2"/>
            </p:cNvCxnSpPr>
            <p:nvPr/>
          </p:nvCxnSpPr>
          <p:spPr bwMode="auto">
            <a:xfrm rot="10800000" flipH="1" flipV="1">
              <a:off x="2304" y="1200"/>
              <a:ext cx="1" cy="336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AutoShape 27"/>
            <p:cNvCxnSpPr>
              <a:cxnSpLocks noChangeShapeType="1"/>
              <a:stCxn id="23" idx="6"/>
              <a:endCxn id="25" idx="6"/>
            </p:cNvCxnSpPr>
            <p:nvPr/>
          </p:nvCxnSpPr>
          <p:spPr bwMode="auto">
            <a:xfrm>
              <a:off x="2496" y="1536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AutoShape 28"/>
            <p:cNvCxnSpPr>
              <a:cxnSpLocks noChangeShapeType="1"/>
              <a:stCxn id="27" idx="6"/>
              <a:endCxn id="26" idx="6"/>
            </p:cNvCxnSpPr>
            <p:nvPr/>
          </p:nvCxnSpPr>
          <p:spPr bwMode="auto">
            <a:xfrm flipV="1">
              <a:off x="2496" y="2208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AutoShape 29"/>
            <p:cNvCxnSpPr>
              <a:cxnSpLocks noChangeShapeType="1"/>
              <a:stCxn id="27" idx="2"/>
              <a:endCxn id="25" idx="2"/>
            </p:cNvCxnSpPr>
            <p:nvPr/>
          </p:nvCxnSpPr>
          <p:spPr bwMode="auto">
            <a:xfrm rot="10800000" flipH="1">
              <a:off x="2304" y="1872"/>
              <a:ext cx="1" cy="672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838200" y="4670425"/>
            <a:ext cx="1684338" cy="119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2400">
                <a:latin typeface="Times New Roman" pitchFamily="18" charset="0"/>
              </a:rPr>
              <a:t>2.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Subproblem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solution</a:t>
            </a:r>
            <a:endParaRPr lang="en-GB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06724" y="1600200"/>
            <a:ext cx="4918075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Combining the results</a:t>
            </a:r>
          </a:p>
          <a:p>
            <a:pPr lvl="1"/>
            <a:r>
              <a:rPr lang="en-GB" sz="1800" dirty="0" smtClean="0"/>
              <a:t>Solutions to atomic sub-problems are combined to provide solutions to higher-level sub-problems.</a:t>
            </a:r>
          </a:p>
          <a:p>
            <a:pPr lvl="1"/>
            <a:r>
              <a:rPr lang="en-GB" sz="1800" dirty="0" smtClean="0"/>
              <a:t>Partial solutions may be assembled during this process.</a:t>
            </a:r>
          </a:p>
          <a:p>
            <a:endParaRPr lang="en-GB" sz="2000" dirty="0"/>
          </a:p>
          <a:p>
            <a:r>
              <a:rPr lang="en-GB" sz="2000" dirty="0" smtClean="0"/>
              <a:t>Issues:</a:t>
            </a:r>
          </a:p>
          <a:p>
            <a:pPr lvl="1"/>
            <a:r>
              <a:rPr lang="en-GB" sz="1800" dirty="0" smtClean="0"/>
              <a:t>Who does the solution synthesis?</a:t>
            </a:r>
          </a:p>
          <a:p>
            <a:pPr lvl="1"/>
            <a:r>
              <a:rPr lang="en-GB" sz="1800" dirty="0" smtClean="0"/>
              <a:t>How are the sub-problems combined?</a:t>
            </a:r>
          </a:p>
          <a:p>
            <a:pPr lvl="1"/>
            <a:r>
              <a:rPr lang="en-GB" sz="1800" dirty="0" smtClean="0"/>
              <a:t>Where are the sub-problems combined?</a:t>
            </a:r>
            <a:endParaRPr lang="en-GB" sz="2000" dirty="0" smtClean="0"/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62000" y="2165350"/>
            <a:ext cx="1752600" cy="1676400"/>
            <a:chOff x="3648" y="1296"/>
            <a:chExt cx="1104" cy="1056"/>
          </a:xfrm>
          <a:solidFill>
            <a:schemeClr val="accent1">
              <a:lumMod val="75000"/>
            </a:schemeClr>
          </a:solidFill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560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032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4032" y="201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648" y="1296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3648" y="1584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648" y="1872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3648" y="2160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4224" y="1872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992188" y="4679950"/>
            <a:ext cx="1311275" cy="119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2400">
                <a:latin typeface="Times New Roman" pitchFamily="18" charset="0"/>
              </a:rPr>
              <a:t>3.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Answer </a:t>
            </a:r>
          </a:p>
          <a:p>
            <a:pPr algn="ctr" eaLnBrk="1" hangingPunct="1"/>
            <a:r>
              <a:rPr lang="nb-NO" sz="2400">
                <a:latin typeface="Times New Roman" pitchFamily="18" charset="0"/>
              </a:rPr>
              <a:t>synthesis</a:t>
            </a:r>
            <a:endParaRPr lang="en-GB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How to Coordinate?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There are two common forms of coordination:</a:t>
            </a:r>
          </a:p>
          <a:p>
            <a:endParaRPr lang="nb-NO" sz="2000" dirty="0" smtClean="0"/>
          </a:p>
          <a:p>
            <a:r>
              <a:rPr lang="nb-NO" sz="2000" b="1" dirty="0" smtClean="0"/>
              <a:t>Task sharing: </a:t>
            </a:r>
          </a:p>
          <a:p>
            <a:pPr lvl="1"/>
            <a:r>
              <a:rPr lang="nb-NO" sz="1800" dirty="0" smtClean="0"/>
              <a:t>When a problem is decomposed </a:t>
            </a:r>
            <a:br>
              <a:rPr lang="nb-NO" sz="1800" dirty="0" smtClean="0"/>
            </a:br>
            <a:r>
              <a:rPr lang="nb-NO" sz="1800" dirty="0" smtClean="0"/>
              <a:t>into subproblems and allocated </a:t>
            </a:r>
            <a:br>
              <a:rPr lang="nb-NO" sz="1800" dirty="0" smtClean="0"/>
            </a:br>
            <a:r>
              <a:rPr lang="nb-NO" sz="1800" dirty="0" smtClean="0"/>
              <a:t>to different agents.</a:t>
            </a:r>
          </a:p>
          <a:p>
            <a:pPr lvl="1"/>
            <a:endParaRPr lang="nb-NO" sz="2000" dirty="0" smtClean="0"/>
          </a:p>
          <a:p>
            <a:pPr lvl="1"/>
            <a:endParaRPr lang="nb-NO" sz="2000" dirty="0" smtClean="0"/>
          </a:p>
          <a:p>
            <a:r>
              <a:rPr lang="nb-NO" sz="2000" b="1" dirty="0" smtClean="0"/>
              <a:t>Result sharing:  </a:t>
            </a:r>
          </a:p>
          <a:p>
            <a:pPr lvl="1"/>
            <a:r>
              <a:rPr lang="nb-NO" sz="1800" dirty="0" smtClean="0"/>
              <a:t>When agents share information </a:t>
            </a:r>
            <a:br>
              <a:rPr lang="nb-NO" sz="1800" dirty="0" smtClean="0"/>
            </a:br>
            <a:r>
              <a:rPr lang="nb-NO" sz="1800" dirty="0" smtClean="0"/>
              <a:t>relevant to their subproblems.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50925" y="1336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926138" y="25654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600">
                <a:solidFill>
                  <a:schemeClr val="bg1"/>
                </a:solidFill>
                <a:latin typeface="Times New Roman" pitchFamily="18" charset="0"/>
              </a:rPr>
              <a:t>Task 1</a:t>
            </a:r>
            <a:endParaRPr lang="en-GB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926138" y="3479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400">
                <a:solidFill>
                  <a:schemeClr val="bg1"/>
                </a:solidFill>
                <a:latin typeface="Times New Roman" pitchFamily="18" charset="0"/>
              </a:rPr>
              <a:t>Task 1.2</a:t>
            </a:r>
            <a:endParaRPr lang="en-GB" sz="1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916738" y="3479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400">
                <a:solidFill>
                  <a:schemeClr val="bg1"/>
                </a:solidFill>
                <a:latin typeface="Times New Roman" pitchFamily="18" charset="0"/>
              </a:rPr>
              <a:t>Task 1.3</a:t>
            </a:r>
            <a:endParaRPr lang="en-GB" sz="1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859338" y="3479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400" dirty="0">
                <a:solidFill>
                  <a:schemeClr val="bg1"/>
                </a:solidFill>
                <a:latin typeface="Times New Roman" pitchFamily="18" charset="0"/>
              </a:rPr>
              <a:t>Task 1.1</a:t>
            </a:r>
            <a:endParaRPr lang="en-GB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5164138" y="2946400"/>
            <a:ext cx="9144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E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6307138" y="2946400"/>
            <a:ext cx="0" cy="533400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E">
              <a:solidFill>
                <a:schemeClr val="bg1"/>
              </a:solidFill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6459538" y="2946400"/>
            <a:ext cx="838200" cy="533400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E">
              <a:solidFill>
                <a:schemeClr val="bg1"/>
              </a:solidFill>
            </a:endParaRPr>
          </a:p>
        </p:txBody>
      </p: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5259388" y="4581525"/>
            <a:ext cx="1905000" cy="1295400"/>
            <a:chOff x="4080" y="3024"/>
            <a:chExt cx="1200" cy="816"/>
          </a:xfrm>
          <a:solidFill>
            <a:schemeClr val="accent1">
              <a:lumMod val="75000"/>
            </a:schemeClr>
          </a:solidFill>
        </p:grpSpPr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08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1600" dirty="0">
                  <a:solidFill>
                    <a:schemeClr val="bg1"/>
                  </a:solidFill>
                  <a:latin typeface="Times New Roman" pitchFamily="18" charset="0"/>
                </a:rPr>
                <a:t>A1</a:t>
              </a:r>
              <a:endParaRPr lang="en-GB" sz="16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456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1600">
                  <a:solidFill>
                    <a:schemeClr val="bg1"/>
                  </a:solidFill>
                  <a:latin typeface="Times New Roman" pitchFamily="18" charset="0"/>
                </a:rPr>
                <a:t>A2</a:t>
              </a:r>
              <a:endParaRPr lang="en-GB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04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1600">
                  <a:solidFill>
                    <a:schemeClr val="bg1"/>
                  </a:solidFill>
                  <a:latin typeface="Times New Roman" pitchFamily="18" charset="0"/>
                </a:rPr>
                <a:t>A3</a:t>
              </a:r>
              <a:endParaRPr lang="en-GB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 rot="10800000" flipH="1">
              <a:off x="408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 rot="10800000" flipH="1">
              <a:off x="456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 rot="10800000" flipH="1">
              <a:off x="5088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417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solidFill>
                  <a:schemeClr val="bg1"/>
                </a:solidFill>
              </a:endParaRP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465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solidFill>
                  <a:schemeClr val="bg1"/>
                </a:solidFill>
              </a:endParaRP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184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solidFill>
                  <a:schemeClr val="bg1"/>
                </a:solidFill>
              </a:endParaRPr>
            </a:p>
          </p:txBody>
        </p:sp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4128" y="3120"/>
              <a:ext cx="384" cy="48"/>
              <a:chOff x="4176" y="3120"/>
              <a:chExt cx="384" cy="48"/>
            </a:xfrm>
            <a:grpFill/>
          </p:grpSpPr>
          <p:sp>
            <p:nvSpPr>
              <p:cNvPr id="5155" name="Line 23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6" name="Line 24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7" name="Line 25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3" name="Group 26"/>
            <p:cNvGrpSpPr>
              <a:grpSpLocks/>
            </p:cNvGrpSpPr>
            <p:nvPr/>
          </p:nvGrpSpPr>
          <p:grpSpPr bwMode="auto">
            <a:xfrm>
              <a:off x="4320" y="3072"/>
              <a:ext cx="432" cy="96"/>
              <a:chOff x="4368" y="3072"/>
              <a:chExt cx="432" cy="96"/>
            </a:xfrm>
            <a:grpFill/>
          </p:grpSpPr>
          <p:sp>
            <p:nvSpPr>
              <p:cNvPr id="5152" name="Line 27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3" name="Line 28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4" name="Line 2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4" name="Group 30"/>
            <p:cNvGrpSpPr>
              <a:grpSpLocks/>
            </p:cNvGrpSpPr>
            <p:nvPr/>
          </p:nvGrpSpPr>
          <p:grpSpPr bwMode="auto">
            <a:xfrm>
              <a:off x="4656" y="3072"/>
              <a:ext cx="384" cy="48"/>
              <a:chOff x="4176" y="3120"/>
              <a:chExt cx="384" cy="48"/>
            </a:xfrm>
            <a:grpFill/>
          </p:grpSpPr>
          <p:sp>
            <p:nvSpPr>
              <p:cNvPr id="5149" name="Line 31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0" name="Line 32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1" name="Line 33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5" name="Group 34"/>
            <p:cNvGrpSpPr>
              <a:grpSpLocks/>
            </p:cNvGrpSpPr>
            <p:nvPr/>
          </p:nvGrpSpPr>
          <p:grpSpPr bwMode="auto">
            <a:xfrm>
              <a:off x="4848" y="3024"/>
              <a:ext cx="432" cy="96"/>
              <a:chOff x="4368" y="3072"/>
              <a:chExt cx="432" cy="96"/>
            </a:xfrm>
            <a:grpFill/>
          </p:grpSpPr>
          <p:sp>
            <p:nvSpPr>
              <p:cNvPr id="5146" name="Line 35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47" name="Line 36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48" name="Line 37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Task Sharing</a:t>
            </a:r>
            <a:endParaRPr lang="en-GB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The agent decomposes the task into a set of sub-tasks that are assigned to agents:</a:t>
            </a:r>
          </a:p>
          <a:p>
            <a:pPr lvl="1"/>
            <a:r>
              <a:rPr lang="nb-NO" sz="1800" dirty="0" smtClean="0"/>
              <a:t>The tasks are </a:t>
            </a:r>
            <a:r>
              <a:rPr lang="nb-NO" sz="1800" b="1" dirty="0" smtClean="0"/>
              <a:t>assigned dynamically </a:t>
            </a:r>
            <a:r>
              <a:rPr lang="nb-NO" sz="1800" dirty="0" smtClean="0"/>
              <a:t>at run-time</a:t>
            </a:r>
            <a:r>
              <a:rPr lang="nb-NO" sz="1800" dirty="0"/>
              <a:t> </a:t>
            </a:r>
            <a:r>
              <a:rPr lang="nb-NO" sz="1800" dirty="0" smtClean="0"/>
              <a:t>based on agents </a:t>
            </a:r>
            <a:r>
              <a:rPr lang="nb-NO" sz="1800" b="1" dirty="0" smtClean="0"/>
              <a:t>capabilities</a:t>
            </a:r>
            <a:r>
              <a:rPr lang="nb-NO" sz="1800" dirty="0" smtClean="0"/>
              <a:t>.</a:t>
            </a:r>
          </a:p>
          <a:p>
            <a:pPr lvl="1"/>
            <a:endParaRPr lang="nb-NO" sz="2000" dirty="0" smtClean="0"/>
          </a:p>
          <a:p>
            <a:r>
              <a:rPr lang="nb-NO" sz="2000" dirty="0" smtClean="0"/>
              <a:t>The task allocation process can be done:</a:t>
            </a:r>
          </a:p>
          <a:p>
            <a:pPr lvl="1"/>
            <a:r>
              <a:rPr lang="nb-NO" sz="1800" dirty="0" smtClean="0"/>
              <a:t>through a central coordinator </a:t>
            </a:r>
            <a:br>
              <a:rPr lang="nb-NO" sz="1800" dirty="0" smtClean="0"/>
            </a:br>
            <a:r>
              <a:rPr lang="nb-NO" sz="1800" dirty="0" smtClean="0"/>
              <a:t>(manager) that is authorised to</a:t>
            </a:r>
            <a:br>
              <a:rPr lang="nb-NO" sz="1800" dirty="0" smtClean="0"/>
            </a:br>
            <a:r>
              <a:rPr lang="nb-NO" sz="1800" dirty="0" smtClean="0"/>
              <a:t>assign tasks to worker agents.</a:t>
            </a:r>
          </a:p>
          <a:p>
            <a:pPr lvl="1"/>
            <a:r>
              <a:rPr lang="nb-NO" sz="1800" dirty="0" smtClean="0"/>
              <a:t>through some form of coordination </a:t>
            </a:r>
            <a:br>
              <a:rPr lang="nb-NO" sz="1800" dirty="0" smtClean="0"/>
            </a:br>
            <a:r>
              <a:rPr lang="nb-NO" sz="1800" dirty="0" smtClean="0"/>
              <a:t>mechanism that allows peers to</a:t>
            </a:r>
            <a:br>
              <a:rPr lang="nb-NO" sz="1800" dirty="0" smtClean="0"/>
            </a:br>
            <a:r>
              <a:rPr lang="nb-NO" sz="1800" dirty="0" smtClean="0"/>
              <a:t>reach agreement as to who will</a:t>
            </a:r>
            <a:br>
              <a:rPr lang="nb-NO" sz="1800" dirty="0" smtClean="0"/>
            </a:br>
            <a:r>
              <a:rPr lang="nb-NO" sz="1800" dirty="0" smtClean="0"/>
              <a:t>do what (e.g. negotiation).</a:t>
            </a:r>
          </a:p>
          <a:p>
            <a:pPr lvl="1"/>
            <a:endParaRPr lang="nb-NO" sz="1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43600" y="43434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600">
                <a:solidFill>
                  <a:schemeClr val="bg1"/>
                </a:solidFill>
                <a:latin typeface="Times New Roman" pitchFamily="18" charset="0"/>
              </a:rPr>
              <a:t>Task 1</a:t>
            </a:r>
            <a:endParaRPr lang="en-GB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43600" y="5257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400">
                <a:solidFill>
                  <a:schemeClr val="bg1"/>
                </a:solidFill>
                <a:latin typeface="Times New Roman" pitchFamily="18" charset="0"/>
              </a:rPr>
              <a:t>Task 1.2</a:t>
            </a:r>
            <a:endParaRPr lang="en-GB" sz="1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34200" y="5257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400">
                <a:solidFill>
                  <a:schemeClr val="bg1"/>
                </a:solidFill>
                <a:latin typeface="Times New Roman" pitchFamily="18" charset="0"/>
              </a:rPr>
              <a:t>Task 1.3</a:t>
            </a:r>
            <a:endParaRPr lang="en-GB" sz="1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876800" y="5257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b-NO" sz="1400" dirty="0">
                <a:solidFill>
                  <a:schemeClr val="bg1"/>
                </a:solidFill>
                <a:latin typeface="Times New Roman" pitchFamily="18" charset="0"/>
              </a:rPr>
              <a:t>Task 1.1</a:t>
            </a:r>
            <a:endParaRPr lang="en-GB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181600" y="4724400"/>
            <a:ext cx="9144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E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324600" y="4724400"/>
            <a:ext cx="0" cy="533400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E">
              <a:solidFill>
                <a:schemeClr val="bg1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477000" y="4724400"/>
            <a:ext cx="838200" cy="533400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Examples</a:t>
            </a:r>
            <a:endParaRPr lang="en-GB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(stream-about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:sender A :receiver B</a:t>
            </a:r>
          </a:p>
          <a:p>
            <a:pPr marL="0" indent="0">
              <a:buNone/>
            </a:pPr>
            <a:r>
              <a:rPr lang="en-US" altLang="en-US" dirty="0" smtClean="0"/>
              <a:t>    :language Prolog :ontology motors</a:t>
            </a:r>
          </a:p>
          <a:p>
            <a:pPr marL="0" indent="0">
              <a:buNone/>
            </a:pPr>
            <a:r>
              <a:rPr lang="en-US" altLang="en-US" dirty="0" smtClean="0"/>
              <a:t>    :reply-with q1 :content “item(m1)”)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(tell</a:t>
            </a:r>
          </a:p>
          <a:p>
            <a:pPr marL="0" indent="0">
              <a:buNone/>
            </a:pPr>
            <a:r>
              <a:rPr lang="en-US" altLang="en-US" dirty="0" smtClean="0"/>
              <a:t>    :sender B :receiver A</a:t>
            </a:r>
          </a:p>
          <a:p>
            <a:pPr marL="0" indent="0">
              <a:buNone/>
            </a:pPr>
            <a:r>
              <a:rPr lang="en-US" altLang="en-US" dirty="0" smtClean="0"/>
              <a:t>    :in-reply-to q1 </a:t>
            </a:r>
          </a:p>
          <a:p>
            <a:pPr marL="0" indent="0">
              <a:buNone/>
            </a:pPr>
            <a:r>
              <a:rPr lang="en-US" altLang="en-US" dirty="0" smtClean="0"/>
              <a:t>    :content “torque(m1, 12, </a:t>
            </a:r>
            <a:r>
              <a:rPr lang="en-US" altLang="en-US" dirty="0" err="1" smtClean="0"/>
              <a:t>kgf</a:t>
            </a:r>
            <a:r>
              <a:rPr lang="en-US" altLang="en-US" dirty="0" smtClean="0"/>
              <a:t>)”)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(tell</a:t>
            </a:r>
          </a:p>
          <a:p>
            <a:pPr marL="0" indent="0">
              <a:buNone/>
            </a:pPr>
            <a:r>
              <a:rPr lang="en-US" altLang="en-US" dirty="0" smtClean="0"/>
              <a:t>    :sender B : receiver A</a:t>
            </a:r>
          </a:p>
          <a:p>
            <a:pPr marL="0" indent="0">
              <a:buNone/>
            </a:pPr>
            <a:r>
              <a:rPr lang="en-US" altLang="en-US" dirty="0" smtClean="0"/>
              <a:t>    :in-reply-to q1 </a:t>
            </a:r>
          </a:p>
          <a:p>
            <a:pPr marL="0" indent="0">
              <a:buNone/>
            </a:pPr>
            <a:r>
              <a:rPr lang="en-US" altLang="en-US" dirty="0" smtClean="0"/>
              <a:t>    :content “status(m1, normal)”)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eos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 :sender B : receiver A</a:t>
            </a:r>
          </a:p>
          <a:p>
            <a:pPr marL="0" indent="0">
              <a:buNone/>
            </a:pPr>
            <a:r>
              <a:rPr lang="en-US" altLang="en-US" dirty="0" smtClean="0"/>
              <a:t>    :in-reply-to q1)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(evaluate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:sender A : receiver B</a:t>
            </a:r>
          </a:p>
          <a:p>
            <a:pPr marL="0" indent="0">
              <a:buNone/>
            </a:pPr>
            <a:r>
              <a:rPr lang="en-US" altLang="en-US" dirty="0" smtClean="0"/>
              <a:t>    :language Prolog :ontology motors</a:t>
            </a:r>
          </a:p>
          <a:p>
            <a:pPr marL="0" indent="0">
              <a:buNone/>
            </a:pPr>
            <a:r>
              <a:rPr lang="en-US" altLang="en-US" dirty="0" smtClean="0"/>
              <a:t>    :reply-with q2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:content “value(torque, m1)”)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(reply</a:t>
            </a:r>
          </a:p>
          <a:p>
            <a:pPr marL="0" indent="0">
              <a:buNone/>
            </a:pPr>
            <a:r>
              <a:rPr lang="en-US" altLang="en-US" dirty="0" smtClean="0"/>
              <a:t>    :sender B :receiver A</a:t>
            </a:r>
          </a:p>
          <a:p>
            <a:pPr marL="0" indent="0">
              <a:buNone/>
            </a:pPr>
            <a:r>
              <a:rPr lang="en-US" altLang="en-US" dirty="0" smtClean="0"/>
              <a:t>    :language Prolog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:ontology motors</a:t>
            </a:r>
          </a:p>
          <a:p>
            <a:pPr marL="0" indent="0">
              <a:buNone/>
            </a:pPr>
            <a:r>
              <a:rPr lang="en-US" altLang="en-US" dirty="0" smtClean="0"/>
              <a:t>    :in-reply-to q2 </a:t>
            </a:r>
          </a:p>
          <a:p>
            <a:pPr marL="0" indent="0">
              <a:buNone/>
            </a:pPr>
            <a:r>
              <a:rPr lang="en-US" altLang="en-US" dirty="0" smtClean="0"/>
              <a:t>    </a:t>
            </a:r>
            <a:r>
              <a:rPr lang="en-US" altLang="en-US" dirty="0"/>
              <a:t>:content “torque(m1, 12, </a:t>
            </a:r>
            <a:r>
              <a:rPr lang="en-US" altLang="en-US" dirty="0" err="1"/>
              <a:t>kgf</a:t>
            </a:r>
            <a:r>
              <a:rPr lang="en-US" altLang="en-US" dirty="0"/>
              <a:t>)”)</a:t>
            </a:r>
          </a:p>
          <a:p>
            <a:pPr marL="0" indent="0">
              <a:buNone/>
            </a:pPr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4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ea typeface="ＭＳ Ｐゴシック" pitchFamily="34" charset="-128"/>
              </a:rPr>
              <a:t>Result Sharing</a:t>
            </a:r>
            <a:endParaRPr lang="en-GB" smtClean="0"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sz="2000" dirty="0" smtClean="0">
                <a:ea typeface="ＭＳ Ｐゴシック" pitchFamily="34" charset="-128"/>
              </a:rPr>
              <a:t>Problem solving proceeds by agents cooperatively exchanging information as the solution is developed.</a:t>
            </a:r>
          </a:p>
          <a:p>
            <a:pPr lvl="1" eaLnBrk="1" hangingPunct="1"/>
            <a:r>
              <a:rPr lang="nb-NO" sz="1800" dirty="0" smtClean="0">
                <a:ea typeface="ＭＳ Ｐゴシック" pitchFamily="34" charset="-128"/>
              </a:rPr>
              <a:t>The set of tasks are pre-assigned at design time</a:t>
            </a:r>
          </a:p>
          <a:p>
            <a:pPr eaLnBrk="1" hangingPunct="1"/>
            <a:endParaRPr lang="nb-NO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nb-NO" sz="2000" dirty="0" smtClean="0">
                <a:ea typeface="ＭＳ Ｐゴシック" pitchFamily="34" charset="-128"/>
              </a:rPr>
              <a:t>Results may be shared:</a:t>
            </a:r>
          </a:p>
          <a:p>
            <a:pPr lvl="1" eaLnBrk="1" hangingPunct="1"/>
            <a:r>
              <a:rPr lang="nb-NO" sz="1800" b="1" dirty="0" smtClean="0">
                <a:ea typeface="ＭＳ Ｐゴシック" pitchFamily="34" charset="-128"/>
              </a:rPr>
              <a:t>proactively</a:t>
            </a:r>
            <a:r>
              <a:rPr lang="nb-NO" sz="1800" dirty="0" smtClean="0">
                <a:ea typeface="ＭＳ Ｐゴシック" pitchFamily="34" charset="-128"/>
              </a:rPr>
              <a:t> - one agent sends another agent some information because it believes that the other will be interested in it.</a:t>
            </a:r>
            <a:endParaRPr lang="nb-NO" sz="1800" b="1" dirty="0" smtClean="0">
              <a:ea typeface="ＭＳ Ｐゴシック" pitchFamily="34" charset="-128"/>
            </a:endParaRPr>
          </a:p>
          <a:p>
            <a:pPr lvl="1" eaLnBrk="1" hangingPunct="1"/>
            <a:r>
              <a:rPr lang="nb-NO" sz="1800" b="1" dirty="0" smtClean="0">
                <a:ea typeface="ＭＳ Ｐゴシック" pitchFamily="34" charset="-128"/>
              </a:rPr>
              <a:t>reactively</a:t>
            </a:r>
            <a:r>
              <a:rPr lang="nb-NO" sz="1800" dirty="0" smtClean="0">
                <a:ea typeface="ＭＳ Ｐゴシック" pitchFamily="34" charset="-128"/>
              </a:rPr>
              <a:t> – an agent sends</a:t>
            </a:r>
            <a:br>
              <a:rPr lang="nb-NO" sz="1800" dirty="0" smtClean="0">
                <a:ea typeface="ＭＳ Ｐゴシック" pitchFamily="34" charset="-128"/>
              </a:rPr>
            </a:br>
            <a:r>
              <a:rPr lang="nb-NO" sz="1800" dirty="0" smtClean="0">
                <a:ea typeface="ＭＳ Ｐゴシック" pitchFamily="34" charset="-128"/>
              </a:rPr>
              <a:t> information to another in </a:t>
            </a:r>
            <a:br>
              <a:rPr lang="nb-NO" sz="1800" dirty="0" smtClean="0">
                <a:ea typeface="ＭＳ Ｐゴシック" pitchFamily="34" charset="-128"/>
              </a:rPr>
            </a:br>
            <a:r>
              <a:rPr lang="nb-NO" sz="1800" dirty="0" smtClean="0">
                <a:ea typeface="ＭＳ Ｐゴシック" pitchFamily="34" charset="-128"/>
              </a:rPr>
              <a:t>response to a request.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334000" y="4419600"/>
            <a:ext cx="1905000" cy="1295400"/>
            <a:chOff x="4080" y="3024"/>
            <a:chExt cx="1200" cy="816"/>
          </a:xfrm>
          <a:solidFill>
            <a:schemeClr val="accent1">
              <a:lumMod val="75000"/>
            </a:schemeClr>
          </a:solidFill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408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1600">
                  <a:solidFill>
                    <a:schemeClr val="bg1"/>
                  </a:solidFill>
                  <a:latin typeface="Times New Roman" pitchFamily="18" charset="0"/>
                </a:rPr>
                <a:t>A1</a:t>
              </a:r>
              <a:endParaRPr lang="en-GB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456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1600">
                  <a:solidFill>
                    <a:schemeClr val="bg1"/>
                  </a:solidFill>
                  <a:latin typeface="Times New Roman" pitchFamily="18" charset="0"/>
                </a:rPr>
                <a:t>A2</a:t>
              </a:r>
              <a:endParaRPr lang="en-GB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504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1600">
                  <a:solidFill>
                    <a:schemeClr val="bg1"/>
                  </a:solidFill>
                  <a:latin typeface="Times New Roman" pitchFamily="18" charset="0"/>
                </a:rPr>
                <a:t>A3</a:t>
              </a:r>
              <a:endParaRPr lang="en-GB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0800000" flipH="1">
              <a:off x="408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0800000" flipH="1">
              <a:off x="456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0800000" flipH="1">
              <a:off x="5088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17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465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5184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/>
            </a:p>
          </p:txBody>
        </p: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4128" y="3120"/>
              <a:ext cx="384" cy="48"/>
              <a:chOff x="4176" y="3120"/>
              <a:chExt cx="384" cy="48"/>
            </a:xfrm>
            <a:grpFill/>
          </p:grpSpPr>
          <p:sp>
            <p:nvSpPr>
              <p:cNvPr id="12315" name="Line 15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6" name="Line 16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7" name="Line 17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2303" name="Group 18"/>
            <p:cNvGrpSpPr>
              <a:grpSpLocks/>
            </p:cNvGrpSpPr>
            <p:nvPr/>
          </p:nvGrpSpPr>
          <p:grpSpPr bwMode="auto">
            <a:xfrm>
              <a:off x="4320" y="3072"/>
              <a:ext cx="432" cy="96"/>
              <a:chOff x="4368" y="3072"/>
              <a:chExt cx="432" cy="96"/>
            </a:xfrm>
            <a:grpFill/>
          </p:grpSpPr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4" name="Line 21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2304" name="Group 22"/>
            <p:cNvGrpSpPr>
              <a:grpSpLocks/>
            </p:cNvGrpSpPr>
            <p:nvPr/>
          </p:nvGrpSpPr>
          <p:grpSpPr bwMode="auto">
            <a:xfrm>
              <a:off x="4656" y="3072"/>
              <a:ext cx="384" cy="48"/>
              <a:chOff x="4176" y="3120"/>
              <a:chExt cx="384" cy="48"/>
            </a:xfrm>
            <a:grpFill/>
          </p:grpSpPr>
          <p:sp>
            <p:nvSpPr>
              <p:cNvPr id="12309" name="Line 23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0" name="Line 24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1" name="Line 25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2305" name="Group 26"/>
            <p:cNvGrpSpPr>
              <a:grpSpLocks/>
            </p:cNvGrpSpPr>
            <p:nvPr/>
          </p:nvGrpSpPr>
          <p:grpSpPr bwMode="auto">
            <a:xfrm>
              <a:off x="4848" y="3024"/>
              <a:ext cx="432" cy="96"/>
              <a:chOff x="4368" y="3072"/>
              <a:chExt cx="432" cy="96"/>
            </a:xfrm>
            <a:grpFill/>
          </p:grpSpPr>
          <p:sp>
            <p:nvSpPr>
              <p:cNvPr id="12306" name="Line 27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07" name="Line 28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08" name="Line 2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Result Sharing system’s </a:t>
            </a:r>
            <a:r>
              <a:rPr lang="en-US" sz="2000" dirty="0"/>
              <a:t>performance </a:t>
            </a:r>
            <a:r>
              <a:rPr lang="en-US" sz="2000" dirty="0" smtClean="0"/>
              <a:t>takes </a:t>
            </a:r>
            <a:r>
              <a:rPr lang="en-US" sz="2000" dirty="0" smtClean="0"/>
              <a:t>advantage of:</a:t>
            </a:r>
          </a:p>
          <a:p>
            <a:pPr lvl="1"/>
            <a:r>
              <a:rPr lang="en-US" sz="1800" b="1" dirty="0" smtClean="0"/>
              <a:t>Confidence</a:t>
            </a:r>
            <a:r>
              <a:rPr lang="en-US" sz="1800" dirty="0"/>
              <a:t>: Higher confidence in a result if </a:t>
            </a:r>
            <a:r>
              <a:rPr lang="en-US" sz="1800" dirty="0" smtClean="0"/>
              <a:t>multiple agents </a:t>
            </a:r>
            <a:r>
              <a:rPr lang="en-US" sz="1800" dirty="0"/>
              <a:t>independently derive </a:t>
            </a:r>
            <a:r>
              <a:rPr lang="en-US" sz="1800" dirty="0" smtClean="0"/>
              <a:t>it.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Completeness</a:t>
            </a:r>
            <a:r>
              <a:rPr lang="en-US" sz="1800" dirty="0" smtClean="0"/>
              <a:t>: Sharing </a:t>
            </a:r>
            <a:r>
              <a:rPr lang="en-US" sz="1800" b="1" dirty="0" smtClean="0"/>
              <a:t>local views </a:t>
            </a:r>
            <a:r>
              <a:rPr lang="en-US" sz="1800" dirty="0" smtClean="0"/>
              <a:t>can help to achieve a better </a:t>
            </a:r>
            <a:r>
              <a:rPr lang="en-US" sz="1800" b="1" dirty="0" smtClean="0"/>
              <a:t>global view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Precision</a:t>
            </a:r>
            <a:r>
              <a:rPr lang="en-US" sz="1800" dirty="0"/>
              <a:t>: Individual agents are able to refine their result based upon the results of the other agents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Timeliness</a:t>
            </a:r>
            <a:r>
              <a:rPr lang="en-US" sz="1800" dirty="0"/>
              <a:t>: If the agents work together to formulate the solution in parallel, the result can be attained quicker.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15726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Traffic Management:</a:t>
            </a:r>
          </a:p>
          <a:p>
            <a:pPr lvl="1"/>
            <a:r>
              <a:rPr lang="en-GB" dirty="0" smtClean="0"/>
              <a:t>I have a community of agents that are monitoring the level of traffic on a road network.</a:t>
            </a:r>
          </a:p>
          <a:p>
            <a:pPr lvl="1"/>
            <a:r>
              <a:rPr lang="en-GB" dirty="0" smtClean="0"/>
              <a:t>Individual agents are responsible for pre-defined area of the road network.</a:t>
            </a:r>
          </a:p>
          <a:p>
            <a:pPr lvl="1"/>
            <a:r>
              <a:rPr lang="en-GB" dirty="0" smtClean="0"/>
              <a:t>When an agent detects a build up of traffic in its area, it contacts a pre-assigned traffic management agent.</a:t>
            </a:r>
          </a:p>
          <a:p>
            <a:endParaRPr lang="en-GB" dirty="0" smtClean="0"/>
          </a:p>
          <a:p>
            <a:r>
              <a:rPr lang="en-GB" dirty="0" smtClean="0"/>
              <a:t>Mobile Computing:</a:t>
            </a:r>
          </a:p>
          <a:p>
            <a:pPr lvl="1"/>
            <a:r>
              <a:rPr lang="en-GB" dirty="0" smtClean="0"/>
              <a:t>A personal agent (located on a users PDA) requests a map centred around the users coordinates that shows nearby hotels.</a:t>
            </a:r>
          </a:p>
          <a:p>
            <a:pPr lvl="1"/>
            <a:r>
              <a:rPr lang="en-GB" dirty="0" smtClean="0"/>
              <a:t>The map request is sent to a pre-assigned map-broker agent who then contacts an appropriate “map agent” to get the basic map and an appropriate “restaurant agent” to get a list of nearby restaurants and their coordinates.</a:t>
            </a:r>
          </a:p>
          <a:p>
            <a:endParaRPr lang="en-GB" dirty="0" smtClean="0"/>
          </a:p>
          <a:p>
            <a:r>
              <a:rPr lang="en-GB" dirty="0" smtClean="0"/>
              <a:t>Are these examples of coordination?  If so, what type?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9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Contract Net Protocol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23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Contract Net Protocol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 well known </a:t>
            </a:r>
            <a:r>
              <a:rPr lang="en-IE" sz="2000" dirty="0" smtClean="0"/>
              <a:t>protocol for task sharing is </a:t>
            </a:r>
            <a:r>
              <a:rPr lang="en-IE" sz="2000" dirty="0"/>
              <a:t>the </a:t>
            </a:r>
            <a:r>
              <a:rPr lang="en-IE" sz="2000" b="1" dirty="0" smtClean="0"/>
              <a:t>Contract Net Protocol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It is commonly broken down into 5 key stages:</a:t>
            </a:r>
            <a:endParaRPr lang="en-IE" sz="2000" dirty="0"/>
          </a:p>
          <a:p>
            <a:pPr marL="822960" lvl="1" indent="-457200">
              <a:buFont typeface="+mj-lt"/>
              <a:buAutoNum type="arabicPeriod"/>
            </a:pPr>
            <a:r>
              <a:rPr lang="en-IE" sz="1800" dirty="0" smtClean="0"/>
              <a:t>Recognition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1800" dirty="0" smtClean="0"/>
              <a:t>Announcement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1800" dirty="0" smtClean="0"/>
              <a:t>Bidding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1800" dirty="0" smtClean="0"/>
              <a:t>Awarding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1800" dirty="0" smtClean="0"/>
              <a:t>Expediting</a:t>
            </a:r>
            <a:endParaRPr lang="en-IE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00" y="3276600"/>
            <a:ext cx="477755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54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Recognition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 this stage, an agent </a:t>
            </a:r>
            <a:r>
              <a:rPr lang="en-IE" sz="2000" dirty="0" smtClean="0"/>
              <a:t>recognizes it </a:t>
            </a:r>
            <a:r>
              <a:rPr lang="en-IE" sz="2000" dirty="0"/>
              <a:t>has a problem it wants help </a:t>
            </a:r>
            <a:r>
              <a:rPr lang="en-IE" sz="2000" dirty="0" smtClean="0"/>
              <a:t>with.</a:t>
            </a:r>
          </a:p>
          <a:p>
            <a:endParaRPr lang="en-IE" sz="2000" dirty="0"/>
          </a:p>
          <a:p>
            <a:r>
              <a:rPr lang="en-IE" sz="2000" dirty="0"/>
              <a:t>An agent has a goal, and either</a:t>
            </a:r>
            <a:r>
              <a:rPr lang="en-IE" sz="2000" dirty="0" smtClean="0"/>
              <a:t>…</a:t>
            </a:r>
          </a:p>
          <a:p>
            <a:pPr lvl="1"/>
            <a:r>
              <a:rPr lang="en-IE" sz="1800" dirty="0" smtClean="0"/>
              <a:t>realizes </a:t>
            </a:r>
            <a:r>
              <a:rPr lang="en-IE" sz="1800" dirty="0"/>
              <a:t>it </a:t>
            </a:r>
            <a:r>
              <a:rPr lang="en-IE" sz="1800" dirty="0" smtClean="0"/>
              <a:t>cannot achieve </a:t>
            </a:r>
            <a:r>
              <a:rPr lang="en-IE" sz="1800" dirty="0"/>
              <a:t>the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goal </a:t>
            </a:r>
            <a:r>
              <a:rPr lang="en-IE" sz="1800" dirty="0"/>
              <a:t>in isolation </a:t>
            </a:r>
            <a:r>
              <a:rPr lang="en-IE" sz="1800" dirty="0" smtClean="0"/>
              <a:t>— does </a:t>
            </a:r>
            <a:r>
              <a:rPr lang="en-IE" sz="1800" dirty="0"/>
              <a:t>not have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the capability</a:t>
            </a:r>
            <a:endParaRPr lang="en-IE" sz="1800" dirty="0"/>
          </a:p>
          <a:p>
            <a:pPr lvl="1"/>
            <a:r>
              <a:rPr lang="en-IE" sz="1800" dirty="0" smtClean="0"/>
              <a:t>realizes </a:t>
            </a:r>
            <a:r>
              <a:rPr lang="en-IE" sz="1800" dirty="0"/>
              <a:t>it would </a:t>
            </a:r>
            <a:r>
              <a:rPr lang="en-IE" sz="1800" dirty="0" smtClean="0"/>
              <a:t>prefer not </a:t>
            </a:r>
            <a:r>
              <a:rPr lang="en-IE" sz="1800" dirty="0"/>
              <a:t>to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achieve </a:t>
            </a:r>
            <a:r>
              <a:rPr lang="en-IE" sz="1800" dirty="0"/>
              <a:t>the goal in </a:t>
            </a:r>
            <a:r>
              <a:rPr lang="en-IE" sz="1800" dirty="0" smtClean="0"/>
              <a:t>isolation </a:t>
            </a:r>
            <a:br>
              <a:rPr lang="en-IE" sz="1800" dirty="0" smtClean="0"/>
            </a:br>
            <a:r>
              <a:rPr lang="en-IE" sz="1800" dirty="0" smtClean="0"/>
              <a:t>(</a:t>
            </a:r>
            <a:r>
              <a:rPr lang="en-IE" sz="1800" dirty="0"/>
              <a:t>typically </a:t>
            </a:r>
            <a:r>
              <a:rPr lang="en-IE" sz="1800" dirty="0" smtClean="0"/>
              <a:t>because </a:t>
            </a:r>
            <a:r>
              <a:rPr lang="en-IE" sz="1800" dirty="0"/>
              <a:t>of solution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quality</a:t>
            </a:r>
            <a:r>
              <a:rPr lang="en-IE" sz="1800" dirty="0"/>
              <a:t>, </a:t>
            </a:r>
            <a:r>
              <a:rPr lang="en-IE" sz="1800" dirty="0" smtClean="0"/>
              <a:t>deadline</a:t>
            </a:r>
            <a:r>
              <a:rPr lang="en-IE" sz="1800" dirty="0"/>
              <a:t>, use of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resources</a:t>
            </a:r>
            <a:r>
              <a:rPr lang="en-IE" sz="1800" dirty="0"/>
              <a:t>, etc.)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62600" y="3581400"/>
            <a:ext cx="457200" cy="685800"/>
            <a:chOff x="768" y="3168"/>
            <a:chExt cx="432" cy="960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7696200" y="3200400"/>
            <a:ext cx="304800" cy="457200"/>
            <a:chOff x="768" y="3168"/>
            <a:chExt cx="432" cy="960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7696200" y="3733800"/>
            <a:ext cx="304800" cy="457200"/>
            <a:chOff x="768" y="3168"/>
            <a:chExt cx="432" cy="960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flipH="1">
            <a:off x="7696200" y="4343400"/>
            <a:ext cx="304800" cy="457200"/>
            <a:chOff x="768" y="3168"/>
            <a:chExt cx="432" cy="960"/>
          </a:xfrm>
        </p:grpSpPr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5943600" y="2819400"/>
            <a:ext cx="914400" cy="685800"/>
          </a:xfrm>
          <a:prstGeom prst="wedgeRoundRectCallout">
            <a:avLst>
              <a:gd name="adj1" fmla="val -43750"/>
              <a:gd name="adj2" fmla="val 58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altLang="en-US" sz="1400" i="1">
                <a:latin typeface="Times New Roman" pitchFamily="18" charset="0"/>
              </a:rPr>
              <a:t>I have a problem!</a:t>
            </a:r>
            <a:endParaRPr lang="en-GB" altLang="en-US" sz="1400" i="1">
              <a:latin typeface="Times New Roman" pitchFamily="18" charset="0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5105400" y="4724400"/>
            <a:ext cx="2311851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 dirty="0">
                <a:latin typeface="Times New Roman" pitchFamily="18" charset="0"/>
              </a:rPr>
              <a:t>(a) Recognising the problem</a:t>
            </a:r>
            <a:r>
              <a:rPr lang="nb-NO" altLang="en-US" sz="2400" dirty="0">
                <a:latin typeface="Times New Roman" pitchFamily="18" charset="0"/>
              </a:rPr>
              <a:t> </a:t>
            </a:r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05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Announcement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 this stage, the agent with the task sends out </a:t>
            </a:r>
            <a:r>
              <a:rPr lang="en-IE" sz="2000" dirty="0" smtClean="0"/>
              <a:t>an announcement of </a:t>
            </a:r>
            <a:r>
              <a:rPr lang="en-IE" sz="2000" dirty="0"/>
              <a:t>the task which includes a </a:t>
            </a:r>
            <a:r>
              <a:rPr lang="en-IE" sz="2000" dirty="0" smtClean="0"/>
              <a:t>specification of </a:t>
            </a:r>
            <a:r>
              <a:rPr lang="en-IE" sz="2000" dirty="0"/>
              <a:t>the task to be achieved</a:t>
            </a:r>
          </a:p>
          <a:p>
            <a:endParaRPr lang="en-IE" sz="2000" dirty="0" smtClean="0"/>
          </a:p>
          <a:p>
            <a:r>
              <a:rPr lang="en-IE" sz="2000" dirty="0" smtClean="0"/>
              <a:t>Specification </a:t>
            </a:r>
            <a:r>
              <a:rPr lang="en-IE" sz="2000" dirty="0"/>
              <a:t>must encode:</a:t>
            </a:r>
          </a:p>
          <a:p>
            <a:pPr lvl="1"/>
            <a:r>
              <a:rPr lang="en-IE" sz="1800" dirty="0" smtClean="0"/>
              <a:t>Description </a:t>
            </a:r>
            <a:r>
              <a:rPr lang="en-IE" sz="1800" dirty="0"/>
              <a:t>of the task itself </a:t>
            </a:r>
          </a:p>
          <a:p>
            <a:pPr lvl="1"/>
            <a:r>
              <a:rPr lang="en-IE" sz="1800" dirty="0" smtClean="0"/>
              <a:t>Any </a:t>
            </a:r>
            <a:r>
              <a:rPr lang="en-IE" sz="1800" dirty="0"/>
              <a:t>constraints (e.g.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deadlines</a:t>
            </a:r>
            <a:r>
              <a:rPr lang="en-IE" sz="1800" dirty="0"/>
              <a:t>, quality </a:t>
            </a:r>
            <a:r>
              <a:rPr lang="en-IE" sz="1800" dirty="0" smtClean="0"/>
              <a:t>constraints)</a:t>
            </a:r>
          </a:p>
          <a:p>
            <a:pPr lvl="1"/>
            <a:r>
              <a:rPr lang="en-IE" sz="1800" dirty="0" smtClean="0"/>
              <a:t>Meta-task </a:t>
            </a:r>
            <a:r>
              <a:rPr lang="en-IE" sz="1800" dirty="0"/>
              <a:t>information (e.g.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preference </a:t>
            </a:r>
            <a:r>
              <a:rPr lang="en-IE" sz="1800" dirty="0"/>
              <a:t>on attributes)</a:t>
            </a:r>
          </a:p>
          <a:p>
            <a:endParaRPr lang="en-IE" sz="2000" dirty="0" smtClean="0"/>
          </a:p>
          <a:p>
            <a:r>
              <a:rPr lang="en-IE" sz="2000" dirty="0" smtClean="0"/>
              <a:t>The </a:t>
            </a:r>
            <a:r>
              <a:rPr lang="en-IE" sz="2000" dirty="0"/>
              <a:t>announcement is then </a:t>
            </a:r>
            <a:r>
              <a:rPr lang="en-IE" sz="2000" b="1" dirty="0" smtClean="0"/>
              <a:t>broadcast</a:t>
            </a:r>
            <a:endParaRPr lang="en-IE" sz="20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10125" y="3505200"/>
            <a:ext cx="457200" cy="685800"/>
            <a:chOff x="768" y="3168"/>
            <a:chExt cx="432" cy="960"/>
          </a:xfrm>
        </p:grpSpPr>
        <p:sp>
          <p:nvSpPr>
            <p:cNvPr id="5" name="Line 56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59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7172325" y="2971800"/>
            <a:ext cx="304800" cy="457200"/>
            <a:chOff x="768" y="3168"/>
            <a:chExt cx="432" cy="960"/>
          </a:xfrm>
        </p:grpSpPr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77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7172325" y="3505200"/>
            <a:ext cx="304800" cy="457200"/>
            <a:chOff x="768" y="3168"/>
            <a:chExt cx="432" cy="960"/>
          </a:xfrm>
        </p:grpSpPr>
        <p:sp>
          <p:nvSpPr>
            <p:cNvPr id="29" name="Line 80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Line 82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Line 86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Line 87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Line 88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Line 89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Line 90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flipH="1">
            <a:off x="7172325" y="4114800"/>
            <a:ext cx="304800" cy="457200"/>
            <a:chOff x="768" y="3168"/>
            <a:chExt cx="432" cy="960"/>
          </a:xfrm>
        </p:grpSpPr>
        <p:sp>
          <p:nvSpPr>
            <p:cNvPr id="41" name="Line 92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94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Line 95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Line 96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Line 97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98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99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100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101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102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2" name="Line 103"/>
          <p:cNvSpPr>
            <a:spLocks noChangeShapeType="1"/>
          </p:cNvSpPr>
          <p:nvPr/>
        </p:nvSpPr>
        <p:spPr bwMode="auto">
          <a:xfrm flipV="1">
            <a:off x="5419725" y="32004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3" name="Line 104"/>
          <p:cNvSpPr>
            <a:spLocks noChangeShapeType="1"/>
          </p:cNvSpPr>
          <p:nvPr/>
        </p:nvSpPr>
        <p:spPr bwMode="auto">
          <a:xfrm>
            <a:off x="5419725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4" name="Line 105"/>
          <p:cNvSpPr>
            <a:spLocks noChangeShapeType="1"/>
          </p:cNvSpPr>
          <p:nvPr/>
        </p:nvSpPr>
        <p:spPr bwMode="auto">
          <a:xfrm>
            <a:off x="5419725" y="36576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5" name="Text Box 106"/>
          <p:cNvSpPr txBox="1">
            <a:spLocks noChangeArrowheads="1"/>
          </p:cNvSpPr>
          <p:nvPr/>
        </p:nvSpPr>
        <p:spPr bwMode="auto">
          <a:xfrm>
            <a:off x="4622800" y="3124200"/>
            <a:ext cx="80645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>
                <a:latin typeface="Times New Roman" pitchFamily="18" charset="0"/>
              </a:rPr>
              <a:t>manager</a:t>
            </a:r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56" name="Text Box 107"/>
          <p:cNvSpPr txBox="1">
            <a:spLocks noChangeArrowheads="1"/>
          </p:cNvSpPr>
          <p:nvPr/>
        </p:nvSpPr>
        <p:spPr bwMode="auto">
          <a:xfrm>
            <a:off x="7553325" y="3276600"/>
            <a:ext cx="904875" cy="52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>
                <a:latin typeface="Times New Roman" pitchFamily="18" charset="0"/>
              </a:rPr>
              <a:t>Potential</a:t>
            </a:r>
          </a:p>
          <a:p>
            <a:pPr eaLnBrk="1" hangingPunct="1"/>
            <a:r>
              <a:rPr lang="nb-NO" altLang="en-US" sz="1400">
                <a:latin typeface="Times New Roman" pitchFamily="18" charset="0"/>
              </a:rPr>
              <a:t>contrators</a:t>
            </a:r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57" name="Text Box 108"/>
          <p:cNvSpPr txBox="1">
            <a:spLocks noChangeArrowheads="1"/>
          </p:cNvSpPr>
          <p:nvPr/>
        </p:nvSpPr>
        <p:spPr bwMode="auto">
          <a:xfrm>
            <a:off x="5953125" y="3632200"/>
            <a:ext cx="10826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200">
                <a:latin typeface="Times New Roman" pitchFamily="18" charset="0"/>
              </a:rPr>
              <a:t>announcement</a:t>
            </a:r>
            <a:endParaRPr lang="en-GB" altLang="en-US" sz="1200">
              <a:latin typeface="Times New Roman" pitchFamily="18" charset="0"/>
            </a:endParaRPr>
          </a:p>
        </p:txBody>
      </p:sp>
      <p:sp>
        <p:nvSpPr>
          <p:cNvPr id="58" name="Text Box 109"/>
          <p:cNvSpPr txBox="1">
            <a:spLocks noChangeArrowheads="1"/>
          </p:cNvSpPr>
          <p:nvPr/>
        </p:nvSpPr>
        <p:spPr bwMode="auto">
          <a:xfrm>
            <a:off x="6410325" y="4572000"/>
            <a:ext cx="1989138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 dirty="0">
                <a:latin typeface="Times New Roman" pitchFamily="18" charset="0"/>
              </a:rPr>
              <a:t>(b) Task Announcement</a:t>
            </a:r>
            <a:r>
              <a:rPr lang="nb-NO" altLang="en-US" sz="2400" dirty="0">
                <a:latin typeface="Times New Roman" pitchFamily="18" charset="0"/>
              </a:rPr>
              <a:t> </a:t>
            </a:r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39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Bidding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Agents that receive the announcement </a:t>
            </a:r>
            <a:r>
              <a:rPr lang="en-IE" sz="2000" dirty="0" smtClean="0"/>
              <a:t>decide </a:t>
            </a:r>
            <a:r>
              <a:rPr lang="en-IE" sz="2000" dirty="0"/>
              <a:t>for themselves whether they </a:t>
            </a:r>
            <a:r>
              <a:rPr lang="en-IE" sz="2000" dirty="0" smtClean="0"/>
              <a:t>wish </a:t>
            </a:r>
            <a:r>
              <a:rPr lang="en-IE" sz="2000" dirty="0"/>
              <a:t>to </a:t>
            </a:r>
            <a:r>
              <a:rPr lang="en-IE" sz="2000" dirty="0" smtClean="0"/>
              <a:t>bid for </a:t>
            </a:r>
            <a:r>
              <a:rPr lang="en-IE" sz="2000" dirty="0"/>
              <a:t>the </a:t>
            </a:r>
            <a:r>
              <a:rPr lang="en-IE" sz="2000" dirty="0" smtClean="0"/>
              <a:t>task</a:t>
            </a:r>
          </a:p>
          <a:p>
            <a:endParaRPr lang="en-IE" sz="2000" dirty="0"/>
          </a:p>
          <a:p>
            <a:r>
              <a:rPr lang="en-IE" sz="2000" dirty="0" smtClean="0"/>
              <a:t>Factors:</a:t>
            </a:r>
          </a:p>
          <a:p>
            <a:pPr lvl="1"/>
            <a:r>
              <a:rPr lang="en-IE" sz="1800" dirty="0" smtClean="0"/>
              <a:t>agent </a:t>
            </a:r>
            <a:r>
              <a:rPr lang="en-IE" sz="1800" dirty="0"/>
              <a:t>must decide whether it </a:t>
            </a:r>
            <a:r>
              <a:rPr lang="en-IE" sz="1800" dirty="0" smtClean="0"/>
              <a:t>is</a:t>
            </a:r>
            <a:br>
              <a:rPr lang="en-IE" sz="1800" dirty="0" smtClean="0"/>
            </a:br>
            <a:r>
              <a:rPr lang="en-IE" sz="1800" dirty="0" smtClean="0"/>
              <a:t>capable </a:t>
            </a:r>
            <a:r>
              <a:rPr lang="en-IE" sz="1800" dirty="0"/>
              <a:t>of expediting </a:t>
            </a:r>
            <a:r>
              <a:rPr lang="en-IE" sz="1800" dirty="0" smtClean="0"/>
              <a:t>task</a:t>
            </a:r>
          </a:p>
          <a:p>
            <a:pPr lvl="1"/>
            <a:r>
              <a:rPr lang="en-IE" sz="1800" dirty="0" smtClean="0"/>
              <a:t>agent </a:t>
            </a:r>
            <a:r>
              <a:rPr lang="en-IE" sz="1800" dirty="0"/>
              <a:t>must evaluate the cost of </a:t>
            </a:r>
            <a:r>
              <a:rPr lang="en-IE" sz="1800" dirty="0" smtClean="0"/>
              <a:t/>
            </a:r>
            <a:br>
              <a:rPr lang="en-IE" sz="1800" dirty="0" smtClean="0"/>
            </a:br>
            <a:r>
              <a:rPr lang="en-IE" sz="1800" dirty="0" smtClean="0"/>
              <a:t>making </a:t>
            </a:r>
            <a:r>
              <a:rPr lang="en-IE" sz="1800" dirty="0"/>
              <a:t>the task and the </a:t>
            </a:r>
            <a:r>
              <a:rPr lang="en-IE" sz="1800" dirty="0" smtClean="0"/>
              <a:t>benefits </a:t>
            </a:r>
            <a:br>
              <a:rPr lang="en-IE" sz="1800" dirty="0" smtClean="0"/>
            </a:br>
            <a:r>
              <a:rPr lang="en-IE" sz="1800" dirty="0" smtClean="0"/>
              <a:t>it </a:t>
            </a:r>
            <a:r>
              <a:rPr lang="en-IE" sz="1800" dirty="0"/>
              <a:t>can get from making it</a:t>
            </a:r>
          </a:p>
          <a:p>
            <a:endParaRPr lang="en-IE" sz="2000" dirty="0"/>
          </a:p>
          <a:p>
            <a:r>
              <a:rPr lang="en-IE" sz="2000" dirty="0" smtClean="0"/>
              <a:t>If </a:t>
            </a:r>
            <a:r>
              <a:rPr lang="en-IE" sz="2000" dirty="0"/>
              <a:t>an agent chooses to bid, then it 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dirty="0" smtClean="0"/>
              <a:t>submits </a:t>
            </a:r>
            <a:r>
              <a:rPr lang="en-IE" sz="2000" dirty="0"/>
              <a:t>a </a:t>
            </a:r>
            <a:r>
              <a:rPr lang="en-IE" sz="2000" dirty="0" smtClean="0"/>
              <a:t>tender</a:t>
            </a:r>
            <a:r>
              <a:rPr lang="en-IE" sz="2000" dirty="0"/>
              <a:t>, detailing the </a:t>
            </a:r>
            <a:r>
              <a:rPr lang="en-IE" sz="2000" dirty="0" smtClean="0"/>
              <a:t>conditions </a:t>
            </a:r>
            <a:r>
              <a:rPr lang="en-IE" sz="2000" dirty="0"/>
              <a:t>on which it can </a:t>
            </a:r>
            <a:r>
              <a:rPr lang="en-IE" sz="2000" dirty="0" smtClean="0"/>
              <a:t>execute </a:t>
            </a:r>
            <a:r>
              <a:rPr lang="en-IE" sz="2000" dirty="0"/>
              <a:t>the task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86400" y="3276600"/>
            <a:ext cx="457200" cy="685800"/>
            <a:chOff x="768" y="3168"/>
            <a:chExt cx="432" cy="960"/>
          </a:xfrm>
        </p:grpSpPr>
        <p:sp>
          <p:nvSpPr>
            <p:cNvPr id="5" name="Line 111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113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114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115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116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117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118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119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120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7848600" y="2743200"/>
            <a:ext cx="304800" cy="457200"/>
            <a:chOff x="768" y="3168"/>
            <a:chExt cx="432" cy="960"/>
          </a:xfrm>
        </p:grpSpPr>
        <p:sp>
          <p:nvSpPr>
            <p:cNvPr id="17" name="Line 123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125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126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127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28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129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130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131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133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7848600" y="3276600"/>
            <a:ext cx="304800" cy="457200"/>
            <a:chOff x="768" y="3168"/>
            <a:chExt cx="432" cy="960"/>
          </a:xfrm>
        </p:grpSpPr>
        <p:sp>
          <p:nvSpPr>
            <p:cNvPr id="29" name="Line 135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Line 137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Line 138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Line 139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Line 140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Line 141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Line 142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Line 143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Line 144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Line 145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flipH="1">
            <a:off x="7848600" y="3886200"/>
            <a:ext cx="304800" cy="457200"/>
            <a:chOff x="768" y="3168"/>
            <a:chExt cx="432" cy="960"/>
          </a:xfrm>
        </p:grpSpPr>
        <p:sp>
          <p:nvSpPr>
            <p:cNvPr id="41" name="Line 147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149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Line 150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Line 151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Line 152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153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154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155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156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157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2" name="Line 158"/>
          <p:cNvSpPr>
            <a:spLocks noChangeShapeType="1"/>
          </p:cNvSpPr>
          <p:nvPr/>
        </p:nvSpPr>
        <p:spPr bwMode="auto">
          <a:xfrm flipV="1">
            <a:off x="6096000" y="2971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3" name="Line 159"/>
          <p:cNvSpPr>
            <a:spLocks noChangeShapeType="1"/>
          </p:cNvSpPr>
          <p:nvPr/>
        </p:nvSpPr>
        <p:spPr bwMode="auto">
          <a:xfrm>
            <a:off x="60960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4" name="Text Box 160"/>
          <p:cNvSpPr txBox="1">
            <a:spLocks noChangeArrowheads="1"/>
          </p:cNvSpPr>
          <p:nvPr/>
        </p:nvSpPr>
        <p:spPr bwMode="auto">
          <a:xfrm>
            <a:off x="5105400" y="2768600"/>
            <a:ext cx="80645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>
                <a:latin typeface="Times New Roman" pitchFamily="18" charset="0"/>
              </a:rPr>
              <a:t>manager</a:t>
            </a:r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55" name="Text Box 161"/>
          <p:cNvSpPr txBox="1">
            <a:spLocks noChangeArrowheads="1"/>
          </p:cNvSpPr>
          <p:nvPr/>
        </p:nvSpPr>
        <p:spPr bwMode="auto">
          <a:xfrm>
            <a:off x="6705600" y="3251200"/>
            <a:ext cx="4476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200">
                <a:latin typeface="Times New Roman" pitchFamily="18" charset="0"/>
              </a:rPr>
              <a:t>bids</a:t>
            </a:r>
            <a:endParaRPr lang="en-GB" altLang="en-US" sz="1200">
              <a:latin typeface="Times New Roman" pitchFamily="18" charset="0"/>
            </a:endParaRPr>
          </a:p>
        </p:txBody>
      </p:sp>
      <p:sp>
        <p:nvSpPr>
          <p:cNvPr id="56" name="Text Box 162"/>
          <p:cNvSpPr txBox="1">
            <a:spLocks noChangeArrowheads="1"/>
          </p:cNvSpPr>
          <p:nvPr/>
        </p:nvSpPr>
        <p:spPr bwMode="auto">
          <a:xfrm>
            <a:off x="5029200" y="4495800"/>
            <a:ext cx="1074738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 dirty="0">
                <a:latin typeface="Times New Roman" pitchFamily="18" charset="0"/>
              </a:rPr>
              <a:t>(c) Bidding</a:t>
            </a:r>
            <a:r>
              <a:rPr lang="nb-NO" altLang="en-US" sz="2400" dirty="0">
                <a:latin typeface="Times New Roman" pitchFamily="18" charset="0"/>
              </a:rPr>
              <a:t> </a:t>
            </a:r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Awarding &amp; Expediting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The agent that sent the </a:t>
            </a:r>
            <a:r>
              <a:rPr lang="en-IE" sz="2000" dirty="0" smtClean="0"/>
              <a:t>task announcement </a:t>
            </a:r>
            <a:r>
              <a:rPr lang="en-IE" sz="2000" dirty="0"/>
              <a:t>must </a:t>
            </a:r>
            <a:r>
              <a:rPr lang="en-IE" sz="2000" dirty="0" smtClean="0"/>
              <a:t>choose </a:t>
            </a:r>
            <a:r>
              <a:rPr lang="en-IE" sz="2000" dirty="0"/>
              <a:t>between bids &amp; </a:t>
            </a:r>
            <a:r>
              <a:rPr lang="en-IE" sz="2000" dirty="0" smtClean="0"/>
              <a:t>decide </a:t>
            </a:r>
            <a:r>
              <a:rPr lang="en-IE" sz="2000" dirty="0"/>
              <a:t>who to “award the </a:t>
            </a:r>
            <a:r>
              <a:rPr lang="en-IE" sz="2000" dirty="0" smtClean="0"/>
              <a:t>contract</a:t>
            </a:r>
            <a:r>
              <a:rPr lang="en-IE" sz="2000" dirty="0"/>
              <a:t>” to</a:t>
            </a:r>
          </a:p>
          <a:p>
            <a:endParaRPr lang="en-IE" sz="2000" dirty="0"/>
          </a:p>
          <a:p>
            <a:r>
              <a:rPr lang="en-IE" sz="2000" dirty="0" smtClean="0"/>
              <a:t>The </a:t>
            </a:r>
            <a:r>
              <a:rPr lang="en-IE" sz="2000" dirty="0"/>
              <a:t>result of this process 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dirty="0" smtClean="0"/>
              <a:t>is communicated </a:t>
            </a:r>
            <a:r>
              <a:rPr lang="en-IE" sz="2000" dirty="0"/>
              <a:t>to the 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dirty="0" smtClean="0"/>
              <a:t>agents </a:t>
            </a:r>
            <a:r>
              <a:rPr lang="en-IE" sz="2000" dirty="0"/>
              <a:t>that </a:t>
            </a:r>
            <a:r>
              <a:rPr lang="en-IE" sz="2000" dirty="0" smtClean="0"/>
              <a:t>submitted </a:t>
            </a:r>
            <a:r>
              <a:rPr lang="en-IE" sz="2000" dirty="0"/>
              <a:t>a </a:t>
            </a:r>
            <a:r>
              <a:rPr lang="en-IE" sz="2000" dirty="0" smtClean="0"/>
              <a:t>bid</a:t>
            </a:r>
          </a:p>
          <a:p>
            <a:endParaRPr lang="en-IE" sz="2000" dirty="0"/>
          </a:p>
          <a:p>
            <a:r>
              <a:rPr lang="en-IE" sz="2000" dirty="0" smtClean="0"/>
              <a:t>The successful contractor then</a:t>
            </a:r>
            <a:br>
              <a:rPr lang="en-IE" sz="2000" dirty="0" smtClean="0"/>
            </a:br>
            <a:r>
              <a:rPr lang="en-IE" sz="2000" dirty="0" smtClean="0"/>
              <a:t>expedites the task.</a:t>
            </a:r>
          </a:p>
          <a:p>
            <a:pPr lvl="1"/>
            <a:r>
              <a:rPr lang="en-IE" sz="1800" dirty="0" smtClean="0"/>
              <a:t>That may involve generating further</a:t>
            </a:r>
            <a:br>
              <a:rPr lang="en-IE" sz="1800" dirty="0" smtClean="0"/>
            </a:br>
            <a:r>
              <a:rPr lang="en-IE" sz="1800" dirty="0" smtClean="0"/>
              <a:t>manager-contractor relationships: sub-contracting</a:t>
            </a:r>
            <a:endParaRPr lang="en-IE" sz="18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19600" y="2971800"/>
            <a:ext cx="457200" cy="685800"/>
            <a:chOff x="768" y="3168"/>
            <a:chExt cx="432" cy="960"/>
          </a:xfrm>
        </p:grpSpPr>
        <p:sp>
          <p:nvSpPr>
            <p:cNvPr id="5" name="Line 164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166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167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168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169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170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171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172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173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174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6781800" y="2971800"/>
            <a:ext cx="304800" cy="457200"/>
            <a:chOff x="768" y="3168"/>
            <a:chExt cx="432" cy="960"/>
          </a:xfrm>
        </p:grpSpPr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178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179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180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81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182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183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184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85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18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8" name="Line 187"/>
          <p:cNvSpPr>
            <a:spLocks noChangeShapeType="1"/>
          </p:cNvSpPr>
          <p:nvPr/>
        </p:nvSpPr>
        <p:spPr bwMode="auto">
          <a:xfrm>
            <a:off x="5029200" y="3276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" name="Text Box 188"/>
          <p:cNvSpPr txBox="1">
            <a:spLocks noChangeArrowheads="1"/>
          </p:cNvSpPr>
          <p:nvPr/>
        </p:nvSpPr>
        <p:spPr bwMode="auto">
          <a:xfrm>
            <a:off x="4191000" y="2514600"/>
            <a:ext cx="80645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>
                <a:latin typeface="Times New Roman" pitchFamily="18" charset="0"/>
              </a:rPr>
              <a:t>manager</a:t>
            </a:r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30" name="Text Box 189"/>
          <p:cNvSpPr txBox="1">
            <a:spLocks noChangeArrowheads="1"/>
          </p:cNvSpPr>
          <p:nvPr/>
        </p:nvSpPr>
        <p:spPr bwMode="auto">
          <a:xfrm>
            <a:off x="5638800" y="2946400"/>
            <a:ext cx="8921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200">
                <a:latin typeface="Times New Roman" pitchFamily="18" charset="0"/>
              </a:rPr>
              <a:t>Award task</a:t>
            </a:r>
            <a:endParaRPr lang="en-GB" altLang="en-US" sz="1200">
              <a:latin typeface="Times New Roman" pitchFamily="18" charset="0"/>
            </a:endParaRPr>
          </a:p>
        </p:txBody>
      </p:sp>
      <p:sp>
        <p:nvSpPr>
          <p:cNvPr id="31" name="Text Box 190"/>
          <p:cNvSpPr txBox="1">
            <a:spLocks noChangeArrowheads="1"/>
          </p:cNvSpPr>
          <p:nvPr/>
        </p:nvSpPr>
        <p:spPr bwMode="auto">
          <a:xfrm>
            <a:off x="7467600" y="2921000"/>
            <a:ext cx="835025" cy="52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>
                <a:latin typeface="Times New Roman" pitchFamily="18" charset="0"/>
              </a:rPr>
              <a:t>Potential</a:t>
            </a:r>
          </a:p>
          <a:p>
            <a:pPr eaLnBrk="1" hangingPunct="1"/>
            <a:r>
              <a:rPr lang="nb-NO" altLang="en-US" sz="1400">
                <a:latin typeface="Times New Roman" pitchFamily="18" charset="0"/>
              </a:rPr>
              <a:t>contrator</a:t>
            </a:r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32" name="Text Box 191"/>
          <p:cNvSpPr txBox="1">
            <a:spLocks noChangeArrowheads="1"/>
          </p:cNvSpPr>
          <p:nvPr/>
        </p:nvSpPr>
        <p:spPr bwMode="auto">
          <a:xfrm>
            <a:off x="6553200" y="4267200"/>
            <a:ext cx="1652588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400" dirty="0">
                <a:latin typeface="Times New Roman" pitchFamily="18" charset="0"/>
              </a:rPr>
              <a:t>(d) Award Contract</a:t>
            </a:r>
            <a:r>
              <a:rPr lang="nb-NO" altLang="en-US" sz="2400" dirty="0">
                <a:latin typeface="Times New Roman" pitchFamily="18" charset="0"/>
              </a:rPr>
              <a:t> </a:t>
            </a:r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92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Contract Net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The collection of nodes </a:t>
            </a:r>
            <a:r>
              <a:rPr lang="en-IE" sz="2000" dirty="0" smtClean="0"/>
              <a:t>(agents) is </a:t>
            </a:r>
            <a:r>
              <a:rPr lang="en-IE" sz="2000" dirty="0"/>
              <a:t>the </a:t>
            </a:r>
            <a:r>
              <a:rPr lang="en-IE" sz="2000" dirty="0" smtClean="0"/>
              <a:t>“contract net”</a:t>
            </a:r>
          </a:p>
          <a:p>
            <a:endParaRPr lang="en-IE" sz="2000" dirty="0" smtClean="0"/>
          </a:p>
          <a:p>
            <a:r>
              <a:rPr lang="en-IE" sz="2000" dirty="0" smtClean="0"/>
              <a:t>Each </a:t>
            </a:r>
            <a:r>
              <a:rPr lang="en-IE" sz="2000" dirty="0"/>
              <a:t>node on the network can, at different </a:t>
            </a:r>
            <a:r>
              <a:rPr lang="en-IE" sz="2000" dirty="0" smtClean="0"/>
              <a:t>times </a:t>
            </a:r>
            <a:r>
              <a:rPr lang="en-IE" sz="2000" dirty="0"/>
              <a:t>or for different tasks, be a </a:t>
            </a:r>
            <a:r>
              <a:rPr lang="en-IE" sz="2000" dirty="0" smtClean="0"/>
              <a:t>manager or </a:t>
            </a:r>
            <a:r>
              <a:rPr lang="en-IE" sz="2000" dirty="0"/>
              <a:t>a </a:t>
            </a:r>
            <a:r>
              <a:rPr lang="en-IE" sz="2000" dirty="0" smtClean="0"/>
              <a:t>contractor</a:t>
            </a:r>
          </a:p>
          <a:p>
            <a:endParaRPr lang="en-IE" sz="2000" dirty="0" smtClean="0"/>
          </a:p>
          <a:p>
            <a:r>
              <a:rPr lang="en-IE" sz="2000" dirty="0" smtClean="0"/>
              <a:t>When </a:t>
            </a:r>
            <a:r>
              <a:rPr lang="en-IE" sz="2000" dirty="0"/>
              <a:t>a node gets a composite task (or for </a:t>
            </a:r>
            <a:r>
              <a:rPr lang="en-IE" sz="2000" dirty="0" smtClean="0"/>
              <a:t>any </a:t>
            </a:r>
            <a:r>
              <a:rPr lang="en-IE" sz="2000" dirty="0"/>
              <a:t>reason can’t solve its present task), it </a:t>
            </a:r>
            <a:r>
              <a:rPr lang="en-IE" sz="2000" dirty="0" smtClean="0"/>
              <a:t>breaks </a:t>
            </a:r>
            <a:r>
              <a:rPr lang="en-IE" sz="2000" dirty="0"/>
              <a:t>it into subtasks (if possible) and </a:t>
            </a:r>
            <a:r>
              <a:rPr lang="en-IE" sz="2000" dirty="0" smtClean="0"/>
              <a:t>announces </a:t>
            </a:r>
            <a:r>
              <a:rPr lang="en-IE" sz="2000" dirty="0"/>
              <a:t>them (acting as a manager), </a:t>
            </a:r>
            <a:r>
              <a:rPr lang="en-IE" sz="2000" dirty="0" smtClean="0"/>
              <a:t>receives </a:t>
            </a:r>
            <a:r>
              <a:rPr lang="en-IE" sz="2000" dirty="0"/>
              <a:t>bids from potential contractors, and </a:t>
            </a:r>
            <a:r>
              <a:rPr lang="en-IE" sz="2000" dirty="0" smtClean="0"/>
              <a:t>then </a:t>
            </a:r>
            <a:r>
              <a:rPr lang="en-IE" sz="2000" dirty="0"/>
              <a:t>awards the </a:t>
            </a:r>
            <a:r>
              <a:rPr lang="en-IE" sz="2000" dirty="0" smtClean="0"/>
              <a:t>job.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90140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Facilitators</a:t>
            </a:r>
            <a:endParaRPr lang="en-GB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 smtClean="0"/>
              <a:t>KQML environments (may) contain facilitators that help make the communication protocol transparent.</a:t>
            </a:r>
          </a:p>
          <a:p>
            <a:endParaRPr lang="nb-NO" altLang="en-US" sz="2000" dirty="0" smtClean="0"/>
          </a:p>
          <a:p>
            <a:r>
              <a:rPr lang="nb-NO" altLang="en-US" sz="2000" b="1" dirty="0" smtClean="0"/>
              <a:t>Facilitators</a:t>
            </a:r>
            <a:r>
              <a:rPr lang="nb-NO" altLang="en-US" sz="2000" dirty="0" smtClean="0"/>
              <a:t>: a special class of agents that perform useful communication services such as:</a:t>
            </a:r>
          </a:p>
          <a:p>
            <a:pPr lvl="1"/>
            <a:r>
              <a:rPr lang="nb-NO" altLang="en-US" sz="1800" dirty="0" smtClean="0"/>
              <a:t>Maintain registry of service names</a:t>
            </a:r>
          </a:p>
          <a:p>
            <a:pPr lvl="1"/>
            <a:r>
              <a:rPr lang="nb-NO" altLang="en-US" sz="1800" dirty="0" smtClean="0"/>
              <a:t>Forward messages to named services</a:t>
            </a:r>
          </a:p>
          <a:p>
            <a:pPr lvl="1"/>
            <a:r>
              <a:rPr lang="nb-NO" altLang="en-US" sz="1800" dirty="0" smtClean="0"/>
              <a:t>Routing messages based on content</a:t>
            </a:r>
          </a:p>
          <a:p>
            <a:pPr lvl="1"/>
            <a:r>
              <a:rPr lang="nb-NO" altLang="en-US" sz="1800" dirty="0" smtClean="0"/>
              <a:t>Provide matchmaking between information providers and seekers</a:t>
            </a:r>
          </a:p>
          <a:p>
            <a:pPr lvl="1"/>
            <a:r>
              <a:rPr lang="nb-NO" altLang="en-US" sz="1800" dirty="0" smtClean="0"/>
              <a:t>Provide mediation and translation services</a:t>
            </a:r>
          </a:p>
        </p:txBody>
      </p:sp>
    </p:spTree>
    <p:extLst>
      <p:ext uri="{BB962C8B-B14F-4D97-AF65-F5344CB8AC3E}">
        <p14:creationId xmlns:p14="http://schemas.microsoft.com/office/powerpoint/2010/main" val="25899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Implementation 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How to</a:t>
            </a:r>
            <a:r>
              <a:rPr lang="en-IE" sz="2000" dirty="0" smtClean="0"/>
              <a:t>…</a:t>
            </a:r>
          </a:p>
          <a:p>
            <a:pPr lvl="1"/>
            <a:r>
              <a:rPr lang="en-IE" sz="1800" dirty="0" smtClean="0"/>
              <a:t>… specify </a:t>
            </a:r>
            <a:r>
              <a:rPr lang="en-IE" sz="1800" b="1" dirty="0" smtClean="0"/>
              <a:t>tasks</a:t>
            </a:r>
            <a:r>
              <a:rPr lang="en-IE" sz="1800" dirty="0" smtClean="0"/>
              <a:t>?</a:t>
            </a:r>
          </a:p>
          <a:p>
            <a:pPr lvl="1"/>
            <a:endParaRPr lang="en-IE" sz="1800" dirty="0"/>
          </a:p>
          <a:p>
            <a:pPr lvl="1"/>
            <a:r>
              <a:rPr lang="en-IE" sz="1800" dirty="0" smtClean="0"/>
              <a:t>… specify </a:t>
            </a:r>
            <a:r>
              <a:rPr lang="en-IE" sz="1800" b="1" dirty="0" smtClean="0"/>
              <a:t>quality of service</a:t>
            </a:r>
            <a:r>
              <a:rPr lang="en-IE" sz="1800" dirty="0" smtClean="0"/>
              <a:t>?</a:t>
            </a:r>
          </a:p>
          <a:p>
            <a:pPr lvl="1"/>
            <a:endParaRPr lang="en-IE" sz="1800" dirty="0"/>
          </a:p>
          <a:p>
            <a:pPr lvl="1"/>
            <a:r>
              <a:rPr lang="en-IE" sz="1800" dirty="0" smtClean="0"/>
              <a:t>… </a:t>
            </a:r>
            <a:r>
              <a:rPr lang="en-IE" sz="1800" dirty="0"/>
              <a:t>select between competing offers</a:t>
            </a:r>
            <a:r>
              <a:rPr lang="en-IE" sz="1800" dirty="0" smtClean="0"/>
              <a:t>?</a:t>
            </a:r>
          </a:p>
          <a:p>
            <a:pPr lvl="1"/>
            <a:endParaRPr lang="en-IE" sz="1800" dirty="0"/>
          </a:p>
          <a:p>
            <a:pPr lvl="1"/>
            <a:r>
              <a:rPr lang="en-IE" sz="1800" dirty="0" smtClean="0"/>
              <a:t>… </a:t>
            </a:r>
            <a:r>
              <a:rPr lang="en-IE" sz="1800" dirty="0"/>
              <a:t>differentiate between offers based on </a:t>
            </a:r>
            <a:r>
              <a:rPr lang="en-IE" sz="1800" dirty="0" smtClean="0"/>
              <a:t>multiple </a:t>
            </a:r>
            <a:r>
              <a:rPr lang="en-IE" sz="1800" dirty="0"/>
              <a:t>criteria</a:t>
            </a:r>
            <a:r>
              <a:rPr lang="en-IE" sz="1800" dirty="0" smtClean="0"/>
              <a:t>?</a:t>
            </a:r>
          </a:p>
          <a:p>
            <a:pPr lvl="1"/>
            <a:endParaRPr lang="en-IE" sz="1800" dirty="0"/>
          </a:p>
          <a:p>
            <a:pPr lvl="1"/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532108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Optimisations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/>
              <a:t>Focused </a:t>
            </a:r>
            <a:r>
              <a:rPr lang="en-IE" sz="2000" b="1" dirty="0" smtClean="0"/>
              <a:t>addressing</a:t>
            </a:r>
            <a:r>
              <a:rPr lang="en-IE" sz="2000" dirty="0" smtClean="0"/>
              <a:t>: when </a:t>
            </a:r>
            <a:r>
              <a:rPr lang="en-IE" sz="2000" dirty="0"/>
              <a:t>general </a:t>
            </a:r>
            <a:r>
              <a:rPr lang="en-IE" sz="2000" dirty="0" smtClean="0"/>
              <a:t>broadcast </a:t>
            </a:r>
            <a:r>
              <a:rPr lang="en-IE" sz="2000" dirty="0"/>
              <a:t>isn’t </a:t>
            </a:r>
            <a:r>
              <a:rPr lang="en-IE" sz="2000" dirty="0" smtClean="0"/>
              <a:t>required</a:t>
            </a:r>
            <a:endParaRPr lang="en-IE" sz="2000" dirty="0"/>
          </a:p>
          <a:p>
            <a:pPr lvl="1"/>
            <a:r>
              <a:rPr lang="en-IE" sz="1800" dirty="0"/>
              <a:t>Agents could automatically </a:t>
            </a:r>
            <a:r>
              <a:rPr lang="en-IE" sz="1800" dirty="0" smtClean="0"/>
              <a:t>learn which </a:t>
            </a:r>
            <a:r>
              <a:rPr lang="en-IE" sz="1800" dirty="0"/>
              <a:t>are the </a:t>
            </a:r>
            <a:r>
              <a:rPr lang="en-IE" sz="1800" dirty="0" smtClean="0"/>
              <a:t>most </a:t>
            </a:r>
            <a:r>
              <a:rPr lang="en-IE" sz="1800" dirty="0"/>
              <a:t>appropriate nodes for common tasks</a:t>
            </a:r>
          </a:p>
          <a:p>
            <a:endParaRPr lang="en-IE" sz="2000" dirty="0" smtClean="0"/>
          </a:p>
          <a:p>
            <a:r>
              <a:rPr lang="en-IE" sz="2000" b="1" dirty="0" smtClean="0"/>
              <a:t>Directed contracts</a:t>
            </a:r>
            <a:r>
              <a:rPr lang="en-IE" sz="2000" dirty="0" smtClean="0"/>
              <a:t>: </a:t>
            </a:r>
            <a:r>
              <a:rPr lang="en-IE" sz="2000" dirty="0"/>
              <a:t>when manager already </a:t>
            </a:r>
            <a:r>
              <a:rPr lang="en-IE" sz="2000" dirty="0" smtClean="0"/>
              <a:t>knows </a:t>
            </a:r>
            <a:r>
              <a:rPr lang="en-IE" sz="2000" dirty="0"/>
              <a:t>which node is appropriate</a:t>
            </a:r>
          </a:p>
          <a:p>
            <a:pPr lvl="1"/>
            <a:r>
              <a:rPr lang="en-IE" sz="1800" dirty="0" smtClean="0"/>
              <a:t>For </a:t>
            </a:r>
            <a:r>
              <a:rPr lang="en-IE" sz="1800" dirty="0"/>
              <a:t>instance when a very similar task has already </a:t>
            </a:r>
            <a:r>
              <a:rPr lang="en-IE" sz="1800" dirty="0" smtClean="0"/>
              <a:t>been </a:t>
            </a:r>
            <a:r>
              <a:rPr lang="en-IE" sz="1800" dirty="0"/>
              <a:t>done in the past</a:t>
            </a:r>
          </a:p>
          <a:p>
            <a:endParaRPr lang="en-IE" sz="2000" dirty="0" smtClean="0"/>
          </a:p>
          <a:p>
            <a:r>
              <a:rPr lang="en-IE" sz="2000" b="1" dirty="0" smtClean="0"/>
              <a:t>Proactive Offers</a:t>
            </a:r>
            <a:r>
              <a:rPr lang="en-IE" sz="2000" dirty="0" smtClean="0"/>
              <a:t>: when a node thinks a manager might need a task performed</a:t>
            </a:r>
          </a:p>
          <a:p>
            <a:pPr lvl="1"/>
            <a:r>
              <a:rPr lang="en-IE" sz="1800" dirty="0" smtClean="0"/>
              <a:t>The </a:t>
            </a:r>
            <a:r>
              <a:rPr lang="en-IE" sz="1800" dirty="0"/>
              <a:t>nodes can make </a:t>
            </a:r>
            <a:r>
              <a:rPr lang="en-IE" sz="1800" dirty="0" smtClean="0"/>
              <a:t>proactive offers to potential </a:t>
            </a:r>
            <a:r>
              <a:rPr lang="en-IE" sz="1800" dirty="0"/>
              <a:t>managers of the kind of tasks they </a:t>
            </a:r>
            <a:r>
              <a:rPr lang="en-IE" sz="1800" dirty="0" smtClean="0"/>
              <a:t>are </a:t>
            </a:r>
            <a:r>
              <a:rPr lang="en-IE" sz="1800" dirty="0"/>
              <a:t>able to execute</a:t>
            </a:r>
          </a:p>
        </p:txBody>
      </p:sp>
    </p:spTree>
    <p:extLst>
      <p:ext uri="{BB962C8B-B14F-4D97-AF65-F5344CB8AC3E}">
        <p14:creationId xmlns:p14="http://schemas.microsoft.com/office/powerpoint/2010/main" val="1737521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Contract Net Protocol</a:t>
            </a:r>
          </a:p>
        </p:txBody>
      </p:sp>
      <p:pic>
        <p:nvPicPr>
          <p:cNvPr id="11267" name="Picture 4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7" y="1485900"/>
            <a:ext cx="370681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7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Inconsistency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Inconsistencies occur in cooperative systems.</a:t>
            </a:r>
          </a:p>
          <a:p>
            <a:pPr lvl="1"/>
            <a:r>
              <a:rPr lang="en-GB" sz="1800" dirty="0" smtClean="0"/>
              <a:t>Agents do not share common objectives.</a:t>
            </a:r>
          </a:p>
          <a:p>
            <a:pPr lvl="1"/>
            <a:r>
              <a:rPr lang="en-GB" sz="1800" dirty="0" smtClean="0"/>
              <a:t>No single agent has a global view of the system.</a:t>
            </a:r>
          </a:p>
          <a:p>
            <a:pPr lvl="1"/>
            <a:r>
              <a:rPr lang="en-GB" sz="1800" dirty="0" smtClean="0"/>
              <a:t>Cooperating agents may have incompatible belief sets.</a:t>
            </a:r>
          </a:p>
          <a:p>
            <a:pPr lvl="1"/>
            <a:r>
              <a:rPr lang="en-GB" sz="1800" dirty="0" smtClean="0"/>
              <a:t>Sensory apparatus may be faulty or return erroneous data.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Potential Solutions:</a:t>
            </a:r>
          </a:p>
          <a:p>
            <a:pPr lvl="1"/>
            <a:r>
              <a:rPr lang="en-GB" sz="1800" b="1" dirty="0" smtClean="0"/>
              <a:t>Don’t let it happen (or ignore it)</a:t>
            </a:r>
            <a:r>
              <a:rPr lang="en-GB" sz="1800" dirty="0" smtClean="0"/>
              <a:t>: In Contract Net based systems, it is the managers view of the problem that matters.</a:t>
            </a:r>
          </a:p>
          <a:p>
            <a:pPr lvl="1"/>
            <a:r>
              <a:rPr lang="en-GB" sz="1800" b="1" dirty="0" smtClean="0"/>
              <a:t>Resolve inconsistencies through bargaining</a:t>
            </a:r>
            <a:r>
              <a:rPr lang="en-GB" sz="1800" dirty="0" smtClean="0"/>
              <a:t>: Agents try to overcome the inconsistency by discussing the problem – in practice, this leads to message explosion.</a:t>
            </a:r>
          </a:p>
          <a:p>
            <a:pPr lvl="1"/>
            <a:r>
              <a:rPr lang="en-GB" sz="1800" b="1" dirty="0" smtClean="0"/>
              <a:t>Building systems that degrade gracefully in the presence of inconsistency</a:t>
            </a:r>
            <a:r>
              <a:rPr lang="en-GB" sz="1800" dirty="0" smtClean="0"/>
              <a:t>: Design systems that are aware of inconsistencies and attempt to handle them.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255919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Functionally Accurate / Cooperative Systems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Autofit/>
          </a:bodyPr>
          <a:lstStyle/>
          <a:p>
            <a:r>
              <a:rPr lang="en-GB" sz="2000" dirty="0" smtClean="0"/>
              <a:t>Nodes cooperatively exchange and integration partial, tentative high-level results to construct a consistent and complete solution.</a:t>
            </a:r>
          </a:p>
          <a:p>
            <a:pPr lvl="3"/>
            <a:endParaRPr lang="en-GB" sz="1600" dirty="0" smtClean="0"/>
          </a:p>
          <a:p>
            <a:r>
              <a:rPr lang="en-GB" sz="2000" dirty="0" smtClean="0"/>
              <a:t>Problem solving is not constrained to a particular sequence of events - it progresses opportunistically and incrementally.</a:t>
            </a:r>
          </a:p>
          <a:p>
            <a:pPr lvl="3"/>
            <a:endParaRPr lang="en-GB" sz="1600" dirty="0"/>
          </a:p>
          <a:p>
            <a:r>
              <a:rPr lang="en-GB" sz="2000" dirty="0" smtClean="0"/>
              <a:t>Agents exchange high-level intermediate results rather than by exchanging raw data.</a:t>
            </a:r>
          </a:p>
          <a:p>
            <a:pPr lvl="5"/>
            <a:endParaRPr lang="en-GB" sz="1400" dirty="0"/>
          </a:p>
          <a:p>
            <a:r>
              <a:rPr lang="en-GB" sz="2000" dirty="0" smtClean="0"/>
              <a:t>Uncertainty and inconsistency is resolved when partial results are exchanged and compared with other partial solutions.</a:t>
            </a:r>
          </a:p>
          <a:p>
            <a:pPr lvl="4"/>
            <a:endParaRPr lang="en-GB" sz="1400" dirty="0" smtClean="0"/>
          </a:p>
          <a:p>
            <a:r>
              <a:rPr lang="en-GB" sz="2000" dirty="0" smtClean="0"/>
              <a:t>The solution is not constrained to a single solution route – any potential solution is accepted.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8774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Coordination Example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Consider an interaction between two robots, A and B, operating in a warehouse.</a:t>
            </a:r>
          </a:p>
          <a:p>
            <a:endParaRPr lang="nb-NO" sz="2000" dirty="0" smtClean="0"/>
          </a:p>
          <a:p>
            <a:r>
              <a:rPr lang="nb-NO" sz="2000" dirty="0" smtClean="0"/>
              <a:t>Each robot has been designed a different manufacturer.</a:t>
            </a:r>
          </a:p>
          <a:p>
            <a:endParaRPr lang="nb-NO" sz="2000" dirty="0" smtClean="0"/>
          </a:p>
          <a:p>
            <a:r>
              <a:rPr lang="nb-NO" sz="2000" dirty="0" smtClean="0"/>
              <a:t>They both have the capability to stack and unstack boxes that contain goods that have been stored in the building.</a:t>
            </a:r>
          </a:p>
          <a:p>
            <a:endParaRPr lang="nb-NO" sz="2000" dirty="0" smtClean="0"/>
          </a:p>
          <a:p>
            <a:r>
              <a:rPr lang="nb-NO" sz="2000" dirty="0" smtClean="0"/>
              <a:t>Because both robots work concurrently, they need to coordinate their actions to share the work load and to avoid knocking into each other and dropping the boxes.</a:t>
            </a:r>
          </a:p>
        </p:txBody>
      </p:sp>
    </p:spTree>
    <p:extLst>
      <p:ext uri="{BB962C8B-B14F-4D97-AF65-F5344CB8AC3E}">
        <p14:creationId xmlns:p14="http://schemas.microsoft.com/office/powerpoint/2010/main" val="2757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Coordination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Task Sharing:</a:t>
            </a:r>
          </a:p>
          <a:p>
            <a:pPr lvl="1"/>
            <a:r>
              <a:rPr lang="en-US" sz="1800" dirty="0" smtClean="0"/>
              <a:t>Our warehouse agents agree a distribution of work and then go about that work.</a:t>
            </a:r>
          </a:p>
          <a:p>
            <a:pPr lvl="2"/>
            <a:r>
              <a:rPr lang="en-US" sz="1600" dirty="0" smtClean="0"/>
              <a:t>Robot A works on the east side of the building.</a:t>
            </a:r>
          </a:p>
          <a:p>
            <a:pPr lvl="2"/>
            <a:r>
              <a:rPr lang="en-US" sz="1600" dirty="0" smtClean="0"/>
              <a:t>Robot B works on the west side.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Result Sharing:</a:t>
            </a:r>
          </a:p>
          <a:p>
            <a:pPr lvl="1"/>
            <a:r>
              <a:rPr lang="en-US" sz="1800" dirty="0" smtClean="0"/>
              <a:t>Agents keep each other informed of their current activities and decide what to do independently.</a:t>
            </a:r>
          </a:p>
          <a:p>
            <a:pPr lvl="2"/>
            <a:r>
              <a:rPr lang="en-US" sz="1600" dirty="0" smtClean="0"/>
              <a:t>Robot A decides to move box number A10456.</a:t>
            </a:r>
          </a:p>
          <a:p>
            <a:pPr lvl="2"/>
            <a:r>
              <a:rPr lang="en-US" sz="1600" dirty="0" smtClean="0"/>
              <a:t>Robot A tells Robot B.</a:t>
            </a:r>
          </a:p>
          <a:p>
            <a:pPr lvl="2"/>
            <a:r>
              <a:rPr lang="en-US" sz="1600" dirty="0" smtClean="0"/>
              <a:t>Using this additional information, Robot B independently decides to move another box A20987.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95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Astra And The Contract Net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32189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Initiator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86200" cy="4873752"/>
          </a:xfrm>
        </p:spPr>
        <p:txBody>
          <a:bodyPr>
            <a:normAutofit lnSpcReduction="10000"/>
          </a:bodyPr>
          <a:lstStyle/>
          <a:p>
            <a:r>
              <a:rPr lang="en-IE" sz="2000" dirty="0" smtClean="0"/>
              <a:t>First “</a:t>
            </a:r>
            <a:r>
              <a:rPr lang="en-IE" sz="2000" dirty="0" err="1" smtClean="0"/>
              <a:t>cfp</a:t>
            </a:r>
            <a:r>
              <a:rPr lang="en-IE" sz="2000" dirty="0" smtClean="0"/>
              <a:t>” message is sent to </a:t>
            </a:r>
            <a:r>
              <a:rPr lang="en-IE" sz="2000" dirty="0" smtClean="0"/>
              <a:t>all participants </a:t>
            </a:r>
            <a:r>
              <a:rPr lang="en-IE" sz="2000" dirty="0" smtClean="0"/>
              <a:t>in the protocol.</a:t>
            </a:r>
          </a:p>
          <a:p>
            <a:pPr lvl="1"/>
            <a:r>
              <a:rPr lang="en-IE" sz="1800" dirty="0" smtClean="0"/>
              <a:t>We will model the list of</a:t>
            </a:r>
            <a:br>
              <a:rPr lang="en-IE" sz="1800" dirty="0" smtClean="0"/>
            </a:br>
            <a:r>
              <a:rPr lang="en-IE" sz="1800" dirty="0" smtClean="0"/>
              <a:t>participants as beliefs of</a:t>
            </a:r>
            <a:br>
              <a:rPr lang="en-IE" sz="1800" dirty="0" smtClean="0"/>
            </a:br>
            <a:r>
              <a:rPr lang="en-IE" sz="1800" dirty="0" smtClean="0"/>
              <a:t>the form:</a:t>
            </a:r>
          </a:p>
          <a:p>
            <a:pPr marL="365760" lvl="1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participant(string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</a:p>
          <a:p>
            <a:pPr lvl="3"/>
            <a:endParaRPr lang="en-IE" sz="1600" dirty="0" smtClean="0"/>
          </a:p>
          <a:p>
            <a:r>
              <a:rPr lang="en-IE" sz="2000" dirty="0" smtClean="0"/>
              <a:t>Further, we can see that</a:t>
            </a:r>
            <a:br>
              <a:rPr lang="en-IE" sz="2000" dirty="0" smtClean="0"/>
            </a:br>
            <a:r>
              <a:rPr lang="en-IE" sz="2000" dirty="0" smtClean="0"/>
              <a:t>the protocol allows the</a:t>
            </a:r>
            <a:br>
              <a:rPr lang="en-IE" sz="2000" dirty="0" smtClean="0"/>
            </a:br>
            <a:r>
              <a:rPr lang="en-IE" sz="2000" dirty="0" smtClean="0"/>
              <a:t>participants to refuse to</a:t>
            </a:r>
            <a:br>
              <a:rPr lang="en-IE" sz="2000" dirty="0" smtClean="0"/>
            </a:br>
            <a:r>
              <a:rPr lang="en-IE" sz="2000" dirty="0" smtClean="0"/>
              <a:t>participate.</a:t>
            </a:r>
          </a:p>
          <a:p>
            <a:pPr lvl="1"/>
            <a:r>
              <a:rPr lang="en-IE" sz="1800" dirty="0" smtClean="0"/>
              <a:t>We will model refusal to</a:t>
            </a:r>
            <a:br>
              <a:rPr lang="en-IE" sz="1800" dirty="0" smtClean="0"/>
            </a:br>
            <a:r>
              <a:rPr lang="en-IE" sz="1800" dirty="0" smtClean="0"/>
              <a:t>participate as beliefs of</a:t>
            </a:r>
            <a:br>
              <a:rPr lang="en-IE" sz="1800" dirty="0" smtClean="0"/>
            </a:br>
            <a:r>
              <a:rPr lang="en-IE" sz="1800" dirty="0" smtClean="0"/>
              <a:t>the form:</a:t>
            </a:r>
          </a:p>
          <a:p>
            <a:pPr marL="365760" lvl="1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refused(string X)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E" sz="2000" dirty="0" smtClean="0"/>
          </a:p>
        </p:txBody>
      </p:sp>
      <p:pic>
        <p:nvPicPr>
          <p:cNvPr id="4" name="Picture 4" descr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7" y="1485900"/>
            <a:ext cx="370681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594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Initiator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agent Initiator {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module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 C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module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System S;</a:t>
            </a: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send_cfp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(participant(string X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send(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cfp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purchase(product, quantity));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@message(refuse, string X, purchase(string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quantity))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participant(X)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+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refused(X);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!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check_if_completed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(product, quantity); 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@message(propose, string X, purchase(string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price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: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participant(X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&amp; ~refused(X)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+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responded(X, price);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!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check_if_completed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(product, quantity); 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rule @message(inform, string X,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order_sent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product,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quantity)) {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...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7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68338" y="52609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/>
              <a:t>A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183063" y="52609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/>
              <a:t>B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266950" y="1447800"/>
            <a:ext cx="668338" cy="1584325"/>
            <a:chOff x="1367" y="915"/>
            <a:chExt cx="391" cy="782"/>
          </a:xfrm>
        </p:grpSpPr>
        <p:sp>
          <p:nvSpPr>
            <p:cNvPr id="32788" name="Freeform 6"/>
            <p:cNvSpPr>
              <a:spLocks/>
            </p:cNvSpPr>
            <p:nvPr/>
          </p:nvSpPr>
          <p:spPr bwMode="auto">
            <a:xfrm>
              <a:off x="1484" y="915"/>
              <a:ext cx="157" cy="157"/>
            </a:xfrm>
            <a:custGeom>
              <a:avLst/>
              <a:gdLst>
                <a:gd name="T0" fmla="*/ 157 w 312"/>
                <a:gd name="T1" fmla="*/ 78 h 312"/>
                <a:gd name="T2" fmla="*/ 155 w 312"/>
                <a:gd name="T3" fmla="*/ 63 h 312"/>
                <a:gd name="T4" fmla="*/ 151 w 312"/>
                <a:gd name="T5" fmla="*/ 48 h 312"/>
                <a:gd name="T6" fmla="*/ 144 w 312"/>
                <a:gd name="T7" fmla="*/ 35 h 312"/>
                <a:gd name="T8" fmla="*/ 134 w 312"/>
                <a:gd name="T9" fmla="*/ 23 h 312"/>
                <a:gd name="T10" fmla="*/ 122 w 312"/>
                <a:gd name="T11" fmla="*/ 13 h 312"/>
                <a:gd name="T12" fmla="*/ 109 w 312"/>
                <a:gd name="T13" fmla="*/ 6 h 312"/>
                <a:gd name="T14" fmla="*/ 94 w 312"/>
                <a:gd name="T15" fmla="*/ 2 h 312"/>
                <a:gd name="T16" fmla="*/ 78 w 312"/>
                <a:gd name="T17" fmla="*/ 0 h 312"/>
                <a:gd name="T18" fmla="*/ 63 w 312"/>
                <a:gd name="T19" fmla="*/ 2 h 312"/>
                <a:gd name="T20" fmla="*/ 48 w 312"/>
                <a:gd name="T21" fmla="*/ 6 h 312"/>
                <a:gd name="T22" fmla="*/ 35 w 312"/>
                <a:gd name="T23" fmla="*/ 13 h 312"/>
                <a:gd name="T24" fmla="*/ 22 w 312"/>
                <a:gd name="T25" fmla="*/ 23 h 312"/>
                <a:gd name="T26" fmla="*/ 13 w 312"/>
                <a:gd name="T27" fmla="*/ 35 h 312"/>
                <a:gd name="T28" fmla="*/ 6 w 312"/>
                <a:gd name="T29" fmla="*/ 48 h 312"/>
                <a:gd name="T30" fmla="*/ 1 w 312"/>
                <a:gd name="T31" fmla="*/ 63 h 312"/>
                <a:gd name="T32" fmla="*/ 0 w 312"/>
                <a:gd name="T33" fmla="*/ 78 h 312"/>
                <a:gd name="T34" fmla="*/ 1 w 312"/>
                <a:gd name="T35" fmla="*/ 94 h 312"/>
                <a:gd name="T36" fmla="*/ 6 w 312"/>
                <a:gd name="T37" fmla="*/ 109 h 312"/>
                <a:gd name="T38" fmla="*/ 13 w 312"/>
                <a:gd name="T39" fmla="*/ 122 h 312"/>
                <a:gd name="T40" fmla="*/ 22 w 312"/>
                <a:gd name="T41" fmla="*/ 134 h 312"/>
                <a:gd name="T42" fmla="*/ 35 w 312"/>
                <a:gd name="T43" fmla="*/ 144 h 312"/>
                <a:gd name="T44" fmla="*/ 48 w 312"/>
                <a:gd name="T45" fmla="*/ 151 h 312"/>
                <a:gd name="T46" fmla="*/ 63 w 312"/>
                <a:gd name="T47" fmla="*/ 155 h 312"/>
                <a:gd name="T48" fmla="*/ 78 w 312"/>
                <a:gd name="T49" fmla="*/ 157 h 312"/>
                <a:gd name="T50" fmla="*/ 94 w 312"/>
                <a:gd name="T51" fmla="*/ 155 h 312"/>
                <a:gd name="T52" fmla="*/ 109 w 312"/>
                <a:gd name="T53" fmla="*/ 151 h 312"/>
                <a:gd name="T54" fmla="*/ 122 w 312"/>
                <a:gd name="T55" fmla="*/ 144 h 312"/>
                <a:gd name="T56" fmla="*/ 134 w 312"/>
                <a:gd name="T57" fmla="*/ 134 h 312"/>
                <a:gd name="T58" fmla="*/ 144 w 312"/>
                <a:gd name="T59" fmla="*/ 122 h 312"/>
                <a:gd name="T60" fmla="*/ 151 w 312"/>
                <a:gd name="T61" fmla="*/ 109 h 312"/>
                <a:gd name="T62" fmla="*/ 155 w 312"/>
                <a:gd name="T63" fmla="*/ 94 h 312"/>
                <a:gd name="T64" fmla="*/ 157 w 312"/>
                <a:gd name="T65" fmla="*/ 78 h 3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2"/>
                <a:gd name="T100" fmla="*/ 0 h 312"/>
                <a:gd name="T101" fmla="*/ 312 w 312"/>
                <a:gd name="T102" fmla="*/ 312 h 3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2" h="312">
                  <a:moveTo>
                    <a:pt x="312" y="155"/>
                  </a:moveTo>
                  <a:lnTo>
                    <a:pt x="309" y="125"/>
                  </a:lnTo>
                  <a:lnTo>
                    <a:pt x="301" y="96"/>
                  </a:lnTo>
                  <a:lnTo>
                    <a:pt x="286" y="69"/>
                  </a:lnTo>
                  <a:lnTo>
                    <a:pt x="266" y="46"/>
                  </a:lnTo>
                  <a:lnTo>
                    <a:pt x="243" y="26"/>
                  </a:lnTo>
                  <a:lnTo>
                    <a:pt x="216" y="11"/>
                  </a:lnTo>
                  <a:lnTo>
                    <a:pt x="187" y="3"/>
                  </a:lnTo>
                  <a:lnTo>
                    <a:pt x="155" y="0"/>
                  </a:lnTo>
                  <a:lnTo>
                    <a:pt x="125" y="3"/>
                  </a:lnTo>
                  <a:lnTo>
                    <a:pt x="96" y="11"/>
                  </a:lnTo>
                  <a:lnTo>
                    <a:pt x="69" y="26"/>
                  </a:lnTo>
                  <a:lnTo>
                    <a:pt x="44" y="46"/>
                  </a:lnTo>
                  <a:lnTo>
                    <a:pt x="26" y="69"/>
                  </a:lnTo>
                  <a:lnTo>
                    <a:pt x="11" y="96"/>
                  </a:lnTo>
                  <a:lnTo>
                    <a:pt x="1" y="125"/>
                  </a:lnTo>
                  <a:lnTo>
                    <a:pt x="0" y="155"/>
                  </a:lnTo>
                  <a:lnTo>
                    <a:pt x="1" y="187"/>
                  </a:lnTo>
                  <a:lnTo>
                    <a:pt x="11" y="216"/>
                  </a:lnTo>
                  <a:lnTo>
                    <a:pt x="26" y="243"/>
                  </a:lnTo>
                  <a:lnTo>
                    <a:pt x="44" y="266"/>
                  </a:lnTo>
                  <a:lnTo>
                    <a:pt x="69" y="286"/>
                  </a:lnTo>
                  <a:lnTo>
                    <a:pt x="96" y="301"/>
                  </a:lnTo>
                  <a:lnTo>
                    <a:pt x="125" y="309"/>
                  </a:lnTo>
                  <a:lnTo>
                    <a:pt x="155" y="312"/>
                  </a:lnTo>
                  <a:lnTo>
                    <a:pt x="187" y="309"/>
                  </a:lnTo>
                  <a:lnTo>
                    <a:pt x="216" y="301"/>
                  </a:lnTo>
                  <a:lnTo>
                    <a:pt x="243" y="286"/>
                  </a:lnTo>
                  <a:lnTo>
                    <a:pt x="266" y="266"/>
                  </a:lnTo>
                  <a:lnTo>
                    <a:pt x="286" y="243"/>
                  </a:lnTo>
                  <a:lnTo>
                    <a:pt x="301" y="216"/>
                  </a:lnTo>
                  <a:lnTo>
                    <a:pt x="309" y="187"/>
                  </a:lnTo>
                  <a:lnTo>
                    <a:pt x="312" y="155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9" name="Freeform 7"/>
            <p:cNvSpPr>
              <a:spLocks/>
            </p:cNvSpPr>
            <p:nvPr/>
          </p:nvSpPr>
          <p:spPr bwMode="auto">
            <a:xfrm>
              <a:off x="1367" y="1072"/>
              <a:ext cx="391" cy="625"/>
            </a:xfrm>
            <a:custGeom>
              <a:avLst/>
              <a:gdLst>
                <a:gd name="T0" fmla="*/ 200 w 784"/>
                <a:gd name="T1" fmla="*/ 322 h 1252"/>
                <a:gd name="T2" fmla="*/ 291 w 784"/>
                <a:gd name="T3" fmla="*/ 625 h 1252"/>
                <a:gd name="T4" fmla="*/ 364 w 784"/>
                <a:gd name="T5" fmla="*/ 625 h 1252"/>
                <a:gd name="T6" fmla="*/ 291 w 784"/>
                <a:gd name="T7" fmla="*/ 274 h 1252"/>
                <a:gd name="T8" fmla="*/ 291 w 784"/>
                <a:gd name="T9" fmla="*/ 69 h 1252"/>
                <a:gd name="T10" fmla="*/ 346 w 784"/>
                <a:gd name="T11" fmla="*/ 234 h 1252"/>
                <a:gd name="T12" fmla="*/ 391 w 784"/>
                <a:gd name="T13" fmla="*/ 205 h 1252"/>
                <a:gd name="T14" fmla="*/ 327 w 784"/>
                <a:gd name="T15" fmla="*/ 0 h 1252"/>
                <a:gd name="T16" fmla="*/ 200 w 784"/>
                <a:gd name="T17" fmla="*/ 10 h 1252"/>
                <a:gd name="T18" fmla="*/ 73 w 784"/>
                <a:gd name="T19" fmla="*/ 0 h 1252"/>
                <a:gd name="T20" fmla="*/ 0 w 784"/>
                <a:gd name="T21" fmla="*/ 215 h 1252"/>
                <a:gd name="T22" fmla="*/ 55 w 784"/>
                <a:gd name="T23" fmla="*/ 234 h 1252"/>
                <a:gd name="T24" fmla="*/ 109 w 784"/>
                <a:gd name="T25" fmla="*/ 69 h 1252"/>
                <a:gd name="T26" fmla="*/ 109 w 784"/>
                <a:gd name="T27" fmla="*/ 274 h 1252"/>
                <a:gd name="T28" fmla="*/ 36 w 784"/>
                <a:gd name="T29" fmla="*/ 625 h 1252"/>
                <a:gd name="T30" fmla="*/ 109 w 784"/>
                <a:gd name="T31" fmla="*/ 625 h 1252"/>
                <a:gd name="T32" fmla="*/ 200 w 784"/>
                <a:gd name="T33" fmla="*/ 322 h 12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4"/>
                <a:gd name="T52" fmla="*/ 0 h 1252"/>
                <a:gd name="T53" fmla="*/ 784 w 784"/>
                <a:gd name="T54" fmla="*/ 1252 h 12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4" h="1252">
                  <a:moveTo>
                    <a:pt x="401" y="646"/>
                  </a:moveTo>
                  <a:lnTo>
                    <a:pt x="583" y="1252"/>
                  </a:lnTo>
                  <a:lnTo>
                    <a:pt x="729" y="1252"/>
                  </a:lnTo>
                  <a:lnTo>
                    <a:pt x="583" y="548"/>
                  </a:lnTo>
                  <a:lnTo>
                    <a:pt x="583" y="138"/>
                  </a:lnTo>
                  <a:lnTo>
                    <a:pt x="693" y="469"/>
                  </a:lnTo>
                  <a:lnTo>
                    <a:pt x="784" y="411"/>
                  </a:lnTo>
                  <a:lnTo>
                    <a:pt x="656" y="0"/>
                  </a:lnTo>
                  <a:lnTo>
                    <a:pt x="401" y="20"/>
                  </a:lnTo>
                  <a:lnTo>
                    <a:pt x="146" y="0"/>
                  </a:lnTo>
                  <a:lnTo>
                    <a:pt x="0" y="431"/>
                  </a:lnTo>
                  <a:lnTo>
                    <a:pt x="110" y="469"/>
                  </a:lnTo>
                  <a:lnTo>
                    <a:pt x="219" y="138"/>
                  </a:lnTo>
                  <a:lnTo>
                    <a:pt x="219" y="548"/>
                  </a:lnTo>
                  <a:lnTo>
                    <a:pt x="73" y="1252"/>
                  </a:lnTo>
                  <a:lnTo>
                    <a:pt x="219" y="1252"/>
                  </a:lnTo>
                  <a:lnTo>
                    <a:pt x="401" y="646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2530475" y="3082925"/>
            <a:ext cx="201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>
                <a:solidFill>
                  <a:srgbClr val="FF0000"/>
                </a:solidFill>
              </a:rPr>
              <a:t>F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2774" name="Freeform 9"/>
          <p:cNvSpPr>
            <a:spLocks/>
          </p:cNvSpPr>
          <p:nvPr/>
        </p:nvSpPr>
        <p:spPr bwMode="auto">
          <a:xfrm>
            <a:off x="1231900" y="3519488"/>
            <a:ext cx="3082925" cy="812800"/>
          </a:xfrm>
          <a:custGeom>
            <a:avLst/>
            <a:gdLst>
              <a:gd name="T0" fmla="*/ 0 w 3599"/>
              <a:gd name="T1" fmla="*/ 812800 h 804"/>
              <a:gd name="T2" fmla="*/ 76238 w 3599"/>
              <a:gd name="T3" fmla="*/ 751132 h 804"/>
              <a:gd name="T4" fmla="*/ 156759 w 3599"/>
              <a:gd name="T5" fmla="*/ 689465 h 804"/>
              <a:gd name="T6" fmla="*/ 240706 w 3599"/>
              <a:gd name="T7" fmla="*/ 630830 h 804"/>
              <a:gd name="T8" fmla="*/ 327224 w 3599"/>
              <a:gd name="T9" fmla="*/ 572195 h 804"/>
              <a:gd name="T10" fmla="*/ 418024 w 3599"/>
              <a:gd name="T11" fmla="*/ 516593 h 804"/>
              <a:gd name="T12" fmla="*/ 510537 w 3599"/>
              <a:gd name="T13" fmla="*/ 463013 h 804"/>
              <a:gd name="T14" fmla="*/ 606477 w 3599"/>
              <a:gd name="T15" fmla="*/ 413477 h 804"/>
              <a:gd name="T16" fmla="*/ 704987 w 3599"/>
              <a:gd name="T17" fmla="*/ 364951 h 804"/>
              <a:gd name="T18" fmla="*/ 805210 w 3599"/>
              <a:gd name="T19" fmla="*/ 319459 h 804"/>
              <a:gd name="T20" fmla="*/ 907146 w 3599"/>
              <a:gd name="T21" fmla="*/ 275988 h 804"/>
              <a:gd name="T22" fmla="*/ 1012508 w 3599"/>
              <a:gd name="T23" fmla="*/ 235550 h 804"/>
              <a:gd name="T24" fmla="*/ 1117014 w 3599"/>
              <a:gd name="T25" fmla="*/ 199156 h 804"/>
              <a:gd name="T26" fmla="*/ 1224947 w 3599"/>
              <a:gd name="T27" fmla="*/ 165795 h 804"/>
              <a:gd name="T28" fmla="*/ 1332879 w 3599"/>
              <a:gd name="T29" fmla="*/ 133445 h 804"/>
              <a:gd name="T30" fmla="*/ 1442525 w 3599"/>
              <a:gd name="T31" fmla="*/ 105138 h 804"/>
              <a:gd name="T32" fmla="*/ 1551313 w 3599"/>
              <a:gd name="T33" fmla="*/ 79865 h 804"/>
              <a:gd name="T34" fmla="*/ 1660959 w 3599"/>
              <a:gd name="T35" fmla="*/ 58635 h 804"/>
              <a:gd name="T36" fmla="*/ 1771462 w 3599"/>
              <a:gd name="T37" fmla="*/ 40438 h 804"/>
              <a:gd name="T38" fmla="*/ 1880250 w 3599"/>
              <a:gd name="T39" fmla="*/ 26285 h 804"/>
              <a:gd name="T40" fmla="*/ 1989896 w 3599"/>
              <a:gd name="T41" fmla="*/ 15164 h 804"/>
              <a:gd name="T42" fmla="*/ 2097828 w 3599"/>
              <a:gd name="T43" fmla="*/ 6066 h 804"/>
              <a:gd name="T44" fmla="*/ 2204047 w 3599"/>
              <a:gd name="T45" fmla="*/ 1011 h 804"/>
              <a:gd name="T46" fmla="*/ 2310267 w 3599"/>
              <a:gd name="T47" fmla="*/ 0 h 804"/>
              <a:gd name="T48" fmla="*/ 2414772 w 3599"/>
              <a:gd name="T49" fmla="*/ 3033 h 804"/>
              <a:gd name="T50" fmla="*/ 2517565 w 3599"/>
              <a:gd name="T51" fmla="*/ 8088 h 804"/>
              <a:gd name="T52" fmla="*/ 2617788 w 3599"/>
              <a:gd name="T53" fmla="*/ 18197 h 804"/>
              <a:gd name="T54" fmla="*/ 2715441 w 3599"/>
              <a:gd name="T55" fmla="*/ 30328 h 804"/>
              <a:gd name="T56" fmla="*/ 2812238 w 3599"/>
              <a:gd name="T57" fmla="*/ 46503 h 804"/>
              <a:gd name="T58" fmla="*/ 2904751 w 3599"/>
              <a:gd name="T59" fmla="*/ 64701 h 804"/>
              <a:gd name="T60" fmla="*/ 2995551 w 3599"/>
              <a:gd name="T61" fmla="*/ 88963 h 804"/>
              <a:gd name="T62" fmla="*/ 3082925 w 3599"/>
              <a:gd name="T63" fmla="*/ 113226 h 8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599"/>
              <a:gd name="T97" fmla="*/ 0 h 804"/>
              <a:gd name="T98" fmla="*/ 3599 w 3599"/>
              <a:gd name="T99" fmla="*/ 804 h 8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599" h="804">
                <a:moveTo>
                  <a:pt x="0" y="804"/>
                </a:moveTo>
                <a:lnTo>
                  <a:pt x="89" y="743"/>
                </a:lnTo>
                <a:lnTo>
                  <a:pt x="183" y="682"/>
                </a:lnTo>
                <a:lnTo>
                  <a:pt x="281" y="624"/>
                </a:lnTo>
                <a:lnTo>
                  <a:pt x="382" y="566"/>
                </a:lnTo>
                <a:lnTo>
                  <a:pt x="488" y="511"/>
                </a:lnTo>
                <a:lnTo>
                  <a:pt x="596" y="458"/>
                </a:lnTo>
                <a:lnTo>
                  <a:pt x="708" y="409"/>
                </a:lnTo>
                <a:lnTo>
                  <a:pt x="823" y="361"/>
                </a:lnTo>
                <a:lnTo>
                  <a:pt x="940" y="316"/>
                </a:lnTo>
                <a:lnTo>
                  <a:pt x="1059" y="273"/>
                </a:lnTo>
                <a:lnTo>
                  <a:pt x="1182" y="233"/>
                </a:lnTo>
                <a:lnTo>
                  <a:pt x="1304" y="197"/>
                </a:lnTo>
                <a:lnTo>
                  <a:pt x="1430" y="164"/>
                </a:lnTo>
                <a:lnTo>
                  <a:pt x="1556" y="132"/>
                </a:lnTo>
                <a:lnTo>
                  <a:pt x="1684" y="104"/>
                </a:lnTo>
                <a:lnTo>
                  <a:pt x="1811" y="79"/>
                </a:lnTo>
                <a:lnTo>
                  <a:pt x="1939" y="58"/>
                </a:lnTo>
                <a:lnTo>
                  <a:pt x="2068" y="40"/>
                </a:lnTo>
                <a:lnTo>
                  <a:pt x="2195" y="26"/>
                </a:lnTo>
                <a:lnTo>
                  <a:pt x="2323" y="15"/>
                </a:lnTo>
                <a:lnTo>
                  <a:pt x="2449" y="6"/>
                </a:lnTo>
                <a:lnTo>
                  <a:pt x="2573" y="1"/>
                </a:lnTo>
                <a:lnTo>
                  <a:pt x="2697" y="0"/>
                </a:lnTo>
                <a:lnTo>
                  <a:pt x="2819" y="3"/>
                </a:lnTo>
                <a:lnTo>
                  <a:pt x="2939" y="8"/>
                </a:lnTo>
                <a:lnTo>
                  <a:pt x="3056" y="18"/>
                </a:lnTo>
                <a:lnTo>
                  <a:pt x="3170" y="30"/>
                </a:lnTo>
                <a:lnTo>
                  <a:pt x="3283" y="46"/>
                </a:lnTo>
                <a:lnTo>
                  <a:pt x="3391" y="64"/>
                </a:lnTo>
                <a:lnTo>
                  <a:pt x="3497" y="88"/>
                </a:lnTo>
                <a:lnTo>
                  <a:pt x="3599" y="112"/>
                </a:lnTo>
              </a:path>
            </a:pathLst>
          </a:custGeom>
          <a:noFill/>
          <a:ln w="2381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461963" y="3632200"/>
            <a:ext cx="668337" cy="1584325"/>
            <a:chOff x="291" y="1990"/>
            <a:chExt cx="391" cy="782"/>
          </a:xfrm>
        </p:grpSpPr>
        <p:sp>
          <p:nvSpPr>
            <p:cNvPr id="32786" name="Freeform 11"/>
            <p:cNvSpPr>
              <a:spLocks/>
            </p:cNvSpPr>
            <p:nvPr/>
          </p:nvSpPr>
          <p:spPr bwMode="auto">
            <a:xfrm>
              <a:off x="408" y="1990"/>
              <a:ext cx="157" cy="157"/>
            </a:xfrm>
            <a:custGeom>
              <a:avLst/>
              <a:gdLst>
                <a:gd name="T0" fmla="*/ 157 w 315"/>
                <a:gd name="T1" fmla="*/ 79 h 313"/>
                <a:gd name="T2" fmla="*/ 155 w 315"/>
                <a:gd name="T3" fmla="*/ 63 h 313"/>
                <a:gd name="T4" fmla="*/ 151 w 315"/>
                <a:gd name="T5" fmla="*/ 49 h 313"/>
                <a:gd name="T6" fmla="*/ 144 w 315"/>
                <a:gd name="T7" fmla="*/ 35 h 313"/>
                <a:gd name="T8" fmla="*/ 134 w 315"/>
                <a:gd name="T9" fmla="*/ 24 h 313"/>
                <a:gd name="T10" fmla="*/ 122 w 315"/>
                <a:gd name="T11" fmla="*/ 14 h 313"/>
                <a:gd name="T12" fmla="*/ 108 w 315"/>
                <a:gd name="T13" fmla="*/ 6 h 313"/>
                <a:gd name="T14" fmla="*/ 94 w 315"/>
                <a:gd name="T15" fmla="*/ 2 h 313"/>
                <a:gd name="T16" fmla="*/ 78 w 315"/>
                <a:gd name="T17" fmla="*/ 0 h 313"/>
                <a:gd name="T18" fmla="*/ 64 w 315"/>
                <a:gd name="T19" fmla="*/ 2 h 313"/>
                <a:gd name="T20" fmla="*/ 49 w 315"/>
                <a:gd name="T21" fmla="*/ 6 h 313"/>
                <a:gd name="T22" fmla="*/ 35 w 315"/>
                <a:gd name="T23" fmla="*/ 14 h 313"/>
                <a:gd name="T24" fmla="*/ 23 w 315"/>
                <a:gd name="T25" fmla="*/ 24 h 313"/>
                <a:gd name="T26" fmla="*/ 13 w 315"/>
                <a:gd name="T27" fmla="*/ 35 h 313"/>
                <a:gd name="T28" fmla="*/ 6 w 315"/>
                <a:gd name="T29" fmla="*/ 49 h 313"/>
                <a:gd name="T30" fmla="*/ 1 w 315"/>
                <a:gd name="T31" fmla="*/ 63 h 313"/>
                <a:gd name="T32" fmla="*/ 0 w 315"/>
                <a:gd name="T33" fmla="*/ 79 h 313"/>
                <a:gd name="T34" fmla="*/ 1 w 315"/>
                <a:gd name="T35" fmla="*/ 94 h 313"/>
                <a:gd name="T36" fmla="*/ 6 w 315"/>
                <a:gd name="T37" fmla="*/ 109 h 313"/>
                <a:gd name="T38" fmla="*/ 13 w 315"/>
                <a:gd name="T39" fmla="*/ 122 h 313"/>
                <a:gd name="T40" fmla="*/ 23 w 315"/>
                <a:gd name="T41" fmla="*/ 134 h 313"/>
                <a:gd name="T42" fmla="*/ 35 w 315"/>
                <a:gd name="T43" fmla="*/ 144 h 313"/>
                <a:gd name="T44" fmla="*/ 49 w 315"/>
                <a:gd name="T45" fmla="*/ 151 h 313"/>
                <a:gd name="T46" fmla="*/ 64 w 315"/>
                <a:gd name="T47" fmla="*/ 155 h 313"/>
                <a:gd name="T48" fmla="*/ 78 w 315"/>
                <a:gd name="T49" fmla="*/ 157 h 313"/>
                <a:gd name="T50" fmla="*/ 94 w 315"/>
                <a:gd name="T51" fmla="*/ 155 h 313"/>
                <a:gd name="T52" fmla="*/ 108 w 315"/>
                <a:gd name="T53" fmla="*/ 151 h 313"/>
                <a:gd name="T54" fmla="*/ 122 w 315"/>
                <a:gd name="T55" fmla="*/ 144 h 313"/>
                <a:gd name="T56" fmla="*/ 134 w 315"/>
                <a:gd name="T57" fmla="*/ 134 h 313"/>
                <a:gd name="T58" fmla="*/ 144 w 315"/>
                <a:gd name="T59" fmla="*/ 122 h 313"/>
                <a:gd name="T60" fmla="*/ 151 w 315"/>
                <a:gd name="T61" fmla="*/ 109 h 313"/>
                <a:gd name="T62" fmla="*/ 155 w 315"/>
                <a:gd name="T63" fmla="*/ 94 h 313"/>
                <a:gd name="T64" fmla="*/ 157 w 315"/>
                <a:gd name="T65" fmla="*/ 79 h 3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5"/>
                <a:gd name="T100" fmla="*/ 0 h 313"/>
                <a:gd name="T101" fmla="*/ 315 w 315"/>
                <a:gd name="T102" fmla="*/ 313 h 3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5" h="313">
                  <a:moveTo>
                    <a:pt x="315" y="158"/>
                  </a:moveTo>
                  <a:lnTo>
                    <a:pt x="311" y="126"/>
                  </a:lnTo>
                  <a:lnTo>
                    <a:pt x="303" y="98"/>
                  </a:lnTo>
                  <a:lnTo>
                    <a:pt x="288" y="70"/>
                  </a:lnTo>
                  <a:lnTo>
                    <a:pt x="268" y="47"/>
                  </a:lnTo>
                  <a:lnTo>
                    <a:pt x="245" y="27"/>
                  </a:lnTo>
                  <a:lnTo>
                    <a:pt x="217" y="12"/>
                  </a:lnTo>
                  <a:lnTo>
                    <a:pt x="189" y="4"/>
                  </a:lnTo>
                  <a:lnTo>
                    <a:pt x="157" y="0"/>
                  </a:lnTo>
                  <a:lnTo>
                    <a:pt x="128" y="4"/>
                  </a:lnTo>
                  <a:lnTo>
                    <a:pt x="98" y="12"/>
                  </a:lnTo>
                  <a:lnTo>
                    <a:pt x="71" y="27"/>
                  </a:lnTo>
                  <a:lnTo>
                    <a:pt x="46" y="47"/>
                  </a:lnTo>
                  <a:lnTo>
                    <a:pt x="27" y="70"/>
                  </a:lnTo>
                  <a:lnTo>
                    <a:pt x="13" y="98"/>
                  </a:lnTo>
                  <a:lnTo>
                    <a:pt x="3" y="126"/>
                  </a:lnTo>
                  <a:lnTo>
                    <a:pt x="0" y="158"/>
                  </a:lnTo>
                  <a:lnTo>
                    <a:pt x="3" y="187"/>
                  </a:lnTo>
                  <a:lnTo>
                    <a:pt x="13" y="217"/>
                  </a:lnTo>
                  <a:lnTo>
                    <a:pt x="27" y="244"/>
                  </a:lnTo>
                  <a:lnTo>
                    <a:pt x="46" y="268"/>
                  </a:lnTo>
                  <a:lnTo>
                    <a:pt x="71" y="287"/>
                  </a:lnTo>
                  <a:lnTo>
                    <a:pt x="98" y="302"/>
                  </a:lnTo>
                  <a:lnTo>
                    <a:pt x="128" y="310"/>
                  </a:lnTo>
                  <a:lnTo>
                    <a:pt x="157" y="313"/>
                  </a:lnTo>
                  <a:lnTo>
                    <a:pt x="189" y="310"/>
                  </a:lnTo>
                  <a:lnTo>
                    <a:pt x="217" y="302"/>
                  </a:lnTo>
                  <a:lnTo>
                    <a:pt x="245" y="287"/>
                  </a:lnTo>
                  <a:lnTo>
                    <a:pt x="268" y="268"/>
                  </a:lnTo>
                  <a:lnTo>
                    <a:pt x="288" y="244"/>
                  </a:lnTo>
                  <a:lnTo>
                    <a:pt x="303" y="217"/>
                  </a:lnTo>
                  <a:lnTo>
                    <a:pt x="311" y="187"/>
                  </a:lnTo>
                  <a:lnTo>
                    <a:pt x="315" y="158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7" name="Freeform 12"/>
            <p:cNvSpPr>
              <a:spLocks/>
            </p:cNvSpPr>
            <p:nvPr/>
          </p:nvSpPr>
          <p:spPr bwMode="auto">
            <a:xfrm>
              <a:off x="291" y="2147"/>
              <a:ext cx="391" cy="625"/>
            </a:xfrm>
            <a:custGeom>
              <a:avLst/>
              <a:gdLst>
                <a:gd name="T0" fmla="*/ 200 w 781"/>
                <a:gd name="T1" fmla="*/ 323 h 1251"/>
                <a:gd name="T2" fmla="*/ 291 w 781"/>
                <a:gd name="T3" fmla="*/ 625 h 1251"/>
                <a:gd name="T4" fmla="*/ 363 w 781"/>
                <a:gd name="T5" fmla="*/ 625 h 1251"/>
                <a:gd name="T6" fmla="*/ 291 w 781"/>
                <a:gd name="T7" fmla="*/ 274 h 1251"/>
                <a:gd name="T8" fmla="*/ 291 w 781"/>
                <a:gd name="T9" fmla="*/ 69 h 1251"/>
                <a:gd name="T10" fmla="*/ 346 w 781"/>
                <a:gd name="T11" fmla="*/ 235 h 1251"/>
                <a:gd name="T12" fmla="*/ 391 w 781"/>
                <a:gd name="T13" fmla="*/ 205 h 1251"/>
                <a:gd name="T14" fmla="*/ 328 w 781"/>
                <a:gd name="T15" fmla="*/ 0 h 1251"/>
                <a:gd name="T16" fmla="*/ 200 w 781"/>
                <a:gd name="T17" fmla="*/ 10 h 1251"/>
                <a:gd name="T18" fmla="*/ 73 w 781"/>
                <a:gd name="T19" fmla="*/ 0 h 1251"/>
                <a:gd name="T20" fmla="*/ 0 w 781"/>
                <a:gd name="T21" fmla="*/ 215 h 1251"/>
                <a:gd name="T22" fmla="*/ 55 w 781"/>
                <a:gd name="T23" fmla="*/ 235 h 1251"/>
                <a:gd name="T24" fmla="*/ 109 w 781"/>
                <a:gd name="T25" fmla="*/ 69 h 1251"/>
                <a:gd name="T26" fmla="*/ 109 w 781"/>
                <a:gd name="T27" fmla="*/ 274 h 1251"/>
                <a:gd name="T28" fmla="*/ 36 w 781"/>
                <a:gd name="T29" fmla="*/ 625 h 1251"/>
                <a:gd name="T30" fmla="*/ 109 w 781"/>
                <a:gd name="T31" fmla="*/ 625 h 1251"/>
                <a:gd name="T32" fmla="*/ 200 w 781"/>
                <a:gd name="T33" fmla="*/ 323 h 12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1"/>
                <a:gd name="T52" fmla="*/ 0 h 1251"/>
                <a:gd name="T53" fmla="*/ 781 w 781"/>
                <a:gd name="T54" fmla="*/ 1251 h 12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1" h="1251">
                  <a:moveTo>
                    <a:pt x="400" y="646"/>
                  </a:moveTo>
                  <a:lnTo>
                    <a:pt x="582" y="1251"/>
                  </a:lnTo>
                  <a:lnTo>
                    <a:pt x="726" y="1251"/>
                  </a:lnTo>
                  <a:lnTo>
                    <a:pt x="582" y="548"/>
                  </a:lnTo>
                  <a:lnTo>
                    <a:pt x="582" y="138"/>
                  </a:lnTo>
                  <a:lnTo>
                    <a:pt x="692" y="470"/>
                  </a:lnTo>
                  <a:lnTo>
                    <a:pt x="781" y="411"/>
                  </a:lnTo>
                  <a:lnTo>
                    <a:pt x="655" y="0"/>
                  </a:lnTo>
                  <a:lnTo>
                    <a:pt x="400" y="20"/>
                  </a:lnTo>
                  <a:lnTo>
                    <a:pt x="145" y="0"/>
                  </a:lnTo>
                  <a:lnTo>
                    <a:pt x="0" y="430"/>
                  </a:lnTo>
                  <a:lnTo>
                    <a:pt x="109" y="470"/>
                  </a:lnTo>
                  <a:lnTo>
                    <a:pt x="218" y="138"/>
                  </a:lnTo>
                  <a:lnTo>
                    <a:pt x="218" y="548"/>
                  </a:lnTo>
                  <a:lnTo>
                    <a:pt x="72" y="1251"/>
                  </a:lnTo>
                  <a:lnTo>
                    <a:pt x="218" y="1251"/>
                  </a:lnTo>
                  <a:lnTo>
                    <a:pt x="400" y="64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6" name="Freeform 13"/>
          <p:cNvSpPr>
            <a:spLocks/>
          </p:cNvSpPr>
          <p:nvPr/>
        </p:nvSpPr>
        <p:spPr bwMode="auto">
          <a:xfrm>
            <a:off x="1130300" y="4251325"/>
            <a:ext cx="158750" cy="174625"/>
          </a:xfrm>
          <a:custGeom>
            <a:avLst/>
            <a:gdLst>
              <a:gd name="T0" fmla="*/ 158750 w 186"/>
              <a:gd name="T1" fmla="*/ 137646 h 170"/>
              <a:gd name="T2" fmla="*/ 0 w 186"/>
              <a:gd name="T3" fmla="*/ 174625 h 170"/>
              <a:gd name="T4" fmla="*/ 70840 w 186"/>
              <a:gd name="T5" fmla="*/ 0 h 170"/>
              <a:gd name="T6" fmla="*/ 158750 w 186"/>
              <a:gd name="T7" fmla="*/ 137646 h 170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170"/>
              <a:gd name="T14" fmla="*/ 186 w 186"/>
              <a:gd name="T15" fmla="*/ 170 h 1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170">
                <a:moveTo>
                  <a:pt x="186" y="134"/>
                </a:moveTo>
                <a:lnTo>
                  <a:pt x="0" y="170"/>
                </a:lnTo>
                <a:lnTo>
                  <a:pt x="83" y="0"/>
                </a:lnTo>
                <a:lnTo>
                  <a:pt x="186" y="1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77" name="Freeform 14"/>
          <p:cNvSpPr>
            <a:spLocks/>
          </p:cNvSpPr>
          <p:nvPr/>
        </p:nvSpPr>
        <p:spPr bwMode="auto">
          <a:xfrm>
            <a:off x="1130300" y="4425950"/>
            <a:ext cx="2741613" cy="503238"/>
          </a:xfrm>
          <a:custGeom>
            <a:avLst/>
            <a:gdLst>
              <a:gd name="T0" fmla="*/ 2741613 w 3202"/>
              <a:gd name="T1" fmla="*/ 82017 h 497"/>
              <a:gd name="T2" fmla="*/ 2662841 w 3202"/>
              <a:gd name="T3" fmla="*/ 139732 h 497"/>
              <a:gd name="T4" fmla="*/ 2578931 w 3202"/>
              <a:gd name="T5" fmla="*/ 192385 h 497"/>
              <a:gd name="T6" fmla="*/ 2490741 w 3202"/>
              <a:gd name="T7" fmla="*/ 240987 h 497"/>
              <a:gd name="T8" fmla="*/ 2401694 w 3202"/>
              <a:gd name="T9" fmla="*/ 286552 h 497"/>
              <a:gd name="T10" fmla="*/ 2309223 w 3202"/>
              <a:gd name="T11" fmla="*/ 329079 h 497"/>
              <a:gd name="T12" fmla="*/ 2214182 w 3202"/>
              <a:gd name="T13" fmla="*/ 365531 h 497"/>
              <a:gd name="T14" fmla="*/ 2118286 w 3202"/>
              <a:gd name="T15" fmla="*/ 396920 h 497"/>
              <a:gd name="T16" fmla="*/ 2020677 w 3202"/>
              <a:gd name="T17" fmla="*/ 426284 h 497"/>
              <a:gd name="T18" fmla="*/ 1919643 w 3202"/>
              <a:gd name="T19" fmla="*/ 450585 h 497"/>
              <a:gd name="T20" fmla="*/ 1817753 w 3202"/>
              <a:gd name="T21" fmla="*/ 469824 h 497"/>
              <a:gd name="T22" fmla="*/ 1715863 w 3202"/>
              <a:gd name="T23" fmla="*/ 484000 h 497"/>
              <a:gd name="T24" fmla="*/ 1612260 w 3202"/>
              <a:gd name="T25" fmla="*/ 496150 h 497"/>
              <a:gd name="T26" fmla="*/ 1508658 w 3202"/>
              <a:gd name="T27" fmla="*/ 501213 h 497"/>
              <a:gd name="T28" fmla="*/ 1403343 w 3202"/>
              <a:gd name="T29" fmla="*/ 503238 h 497"/>
              <a:gd name="T30" fmla="*/ 1299740 w 3202"/>
              <a:gd name="T31" fmla="*/ 499188 h 497"/>
              <a:gd name="T32" fmla="*/ 1196994 w 3202"/>
              <a:gd name="T33" fmla="*/ 493112 h 497"/>
              <a:gd name="T34" fmla="*/ 1093392 w 3202"/>
              <a:gd name="T35" fmla="*/ 478937 h 497"/>
              <a:gd name="T36" fmla="*/ 990645 w 3202"/>
              <a:gd name="T37" fmla="*/ 462736 h 497"/>
              <a:gd name="T38" fmla="*/ 890468 w 3202"/>
              <a:gd name="T39" fmla="*/ 442485 h 497"/>
              <a:gd name="T40" fmla="*/ 791146 w 3202"/>
              <a:gd name="T41" fmla="*/ 416159 h 497"/>
              <a:gd name="T42" fmla="*/ 693537 w 3202"/>
              <a:gd name="T43" fmla="*/ 385782 h 497"/>
              <a:gd name="T44" fmla="*/ 596785 w 3202"/>
              <a:gd name="T45" fmla="*/ 352368 h 497"/>
              <a:gd name="T46" fmla="*/ 503457 w 3202"/>
              <a:gd name="T47" fmla="*/ 313891 h 497"/>
              <a:gd name="T48" fmla="*/ 410985 w 3202"/>
              <a:gd name="T49" fmla="*/ 270351 h 497"/>
              <a:gd name="T50" fmla="*/ 323651 w 3202"/>
              <a:gd name="T51" fmla="*/ 222761 h 497"/>
              <a:gd name="T52" fmla="*/ 238029 w 3202"/>
              <a:gd name="T53" fmla="*/ 173146 h 497"/>
              <a:gd name="T54" fmla="*/ 154976 w 3202"/>
              <a:gd name="T55" fmla="*/ 119481 h 497"/>
              <a:gd name="T56" fmla="*/ 77060 w 3202"/>
              <a:gd name="T57" fmla="*/ 60753 h 497"/>
              <a:gd name="T58" fmla="*/ 0 w 3202"/>
              <a:gd name="T59" fmla="*/ 0 h 49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202"/>
              <a:gd name="T91" fmla="*/ 0 h 497"/>
              <a:gd name="T92" fmla="*/ 3202 w 3202"/>
              <a:gd name="T93" fmla="*/ 497 h 49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202" h="497">
                <a:moveTo>
                  <a:pt x="3202" y="81"/>
                </a:moveTo>
                <a:lnTo>
                  <a:pt x="3110" y="138"/>
                </a:lnTo>
                <a:lnTo>
                  <a:pt x="3012" y="190"/>
                </a:lnTo>
                <a:lnTo>
                  <a:pt x="2909" y="238"/>
                </a:lnTo>
                <a:lnTo>
                  <a:pt x="2805" y="283"/>
                </a:lnTo>
                <a:lnTo>
                  <a:pt x="2697" y="325"/>
                </a:lnTo>
                <a:lnTo>
                  <a:pt x="2586" y="361"/>
                </a:lnTo>
                <a:lnTo>
                  <a:pt x="2474" y="392"/>
                </a:lnTo>
                <a:lnTo>
                  <a:pt x="2360" y="421"/>
                </a:lnTo>
                <a:lnTo>
                  <a:pt x="2242" y="445"/>
                </a:lnTo>
                <a:lnTo>
                  <a:pt x="2123" y="464"/>
                </a:lnTo>
                <a:lnTo>
                  <a:pt x="2004" y="478"/>
                </a:lnTo>
                <a:lnTo>
                  <a:pt x="1883" y="490"/>
                </a:lnTo>
                <a:lnTo>
                  <a:pt x="1762" y="495"/>
                </a:lnTo>
                <a:lnTo>
                  <a:pt x="1639" y="497"/>
                </a:lnTo>
                <a:lnTo>
                  <a:pt x="1518" y="493"/>
                </a:lnTo>
                <a:lnTo>
                  <a:pt x="1398" y="487"/>
                </a:lnTo>
                <a:lnTo>
                  <a:pt x="1277" y="473"/>
                </a:lnTo>
                <a:lnTo>
                  <a:pt x="1157" y="457"/>
                </a:lnTo>
                <a:lnTo>
                  <a:pt x="1040" y="437"/>
                </a:lnTo>
                <a:lnTo>
                  <a:pt x="924" y="411"/>
                </a:lnTo>
                <a:lnTo>
                  <a:pt x="810" y="381"/>
                </a:lnTo>
                <a:lnTo>
                  <a:pt x="697" y="348"/>
                </a:lnTo>
                <a:lnTo>
                  <a:pt x="588" y="310"/>
                </a:lnTo>
                <a:lnTo>
                  <a:pt x="480" y="267"/>
                </a:lnTo>
                <a:lnTo>
                  <a:pt x="378" y="220"/>
                </a:lnTo>
                <a:lnTo>
                  <a:pt x="278" y="171"/>
                </a:lnTo>
                <a:lnTo>
                  <a:pt x="181" y="118"/>
                </a:lnTo>
                <a:lnTo>
                  <a:pt x="90" y="60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78" name="Group 15"/>
          <p:cNvGrpSpPr>
            <a:grpSpLocks/>
          </p:cNvGrpSpPr>
          <p:nvPr/>
        </p:nvGrpSpPr>
        <p:grpSpPr bwMode="auto">
          <a:xfrm>
            <a:off x="3976688" y="3632200"/>
            <a:ext cx="671512" cy="1584325"/>
            <a:chOff x="2344" y="1990"/>
            <a:chExt cx="392" cy="782"/>
          </a:xfrm>
        </p:grpSpPr>
        <p:sp>
          <p:nvSpPr>
            <p:cNvPr id="32784" name="Freeform 16"/>
            <p:cNvSpPr>
              <a:spLocks/>
            </p:cNvSpPr>
            <p:nvPr/>
          </p:nvSpPr>
          <p:spPr bwMode="auto">
            <a:xfrm>
              <a:off x="2462" y="1990"/>
              <a:ext cx="156" cy="157"/>
            </a:xfrm>
            <a:custGeom>
              <a:avLst/>
              <a:gdLst>
                <a:gd name="T0" fmla="*/ 156 w 313"/>
                <a:gd name="T1" fmla="*/ 79 h 313"/>
                <a:gd name="T2" fmla="*/ 155 w 313"/>
                <a:gd name="T3" fmla="*/ 63 h 313"/>
                <a:gd name="T4" fmla="*/ 150 w 313"/>
                <a:gd name="T5" fmla="*/ 49 h 313"/>
                <a:gd name="T6" fmla="*/ 143 w 313"/>
                <a:gd name="T7" fmla="*/ 35 h 313"/>
                <a:gd name="T8" fmla="*/ 134 w 313"/>
                <a:gd name="T9" fmla="*/ 24 h 313"/>
                <a:gd name="T10" fmla="*/ 121 w 313"/>
                <a:gd name="T11" fmla="*/ 14 h 313"/>
                <a:gd name="T12" fmla="*/ 108 w 313"/>
                <a:gd name="T13" fmla="*/ 6 h 313"/>
                <a:gd name="T14" fmla="*/ 93 w 313"/>
                <a:gd name="T15" fmla="*/ 2 h 313"/>
                <a:gd name="T16" fmla="*/ 78 w 313"/>
                <a:gd name="T17" fmla="*/ 0 h 313"/>
                <a:gd name="T18" fmla="*/ 63 w 313"/>
                <a:gd name="T19" fmla="*/ 2 h 313"/>
                <a:gd name="T20" fmla="*/ 48 w 313"/>
                <a:gd name="T21" fmla="*/ 6 h 313"/>
                <a:gd name="T22" fmla="*/ 34 w 313"/>
                <a:gd name="T23" fmla="*/ 14 h 313"/>
                <a:gd name="T24" fmla="*/ 23 w 313"/>
                <a:gd name="T25" fmla="*/ 24 h 313"/>
                <a:gd name="T26" fmla="*/ 13 w 313"/>
                <a:gd name="T27" fmla="*/ 35 h 313"/>
                <a:gd name="T28" fmla="*/ 6 w 313"/>
                <a:gd name="T29" fmla="*/ 49 h 313"/>
                <a:gd name="T30" fmla="*/ 1 w 313"/>
                <a:gd name="T31" fmla="*/ 63 h 313"/>
                <a:gd name="T32" fmla="*/ 0 w 313"/>
                <a:gd name="T33" fmla="*/ 79 h 313"/>
                <a:gd name="T34" fmla="*/ 1 w 313"/>
                <a:gd name="T35" fmla="*/ 94 h 313"/>
                <a:gd name="T36" fmla="*/ 6 w 313"/>
                <a:gd name="T37" fmla="*/ 109 h 313"/>
                <a:gd name="T38" fmla="*/ 13 w 313"/>
                <a:gd name="T39" fmla="*/ 122 h 313"/>
                <a:gd name="T40" fmla="*/ 23 w 313"/>
                <a:gd name="T41" fmla="*/ 134 h 313"/>
                <a:gd name="T42" fmla="*/ 34 w 313"/>
                <a:gd name="T43" fmla="*/ 144 h 313"/>
                <a:gd name="T44" fmla="*/ 48 w 313"/>
                <a:gd name="T45" fmla="*/ 151 h 313"/>
                <a:gd name="T46" fmla="*/ 63 w 313"/>
                <a:gd name="T47" fmla="*/ 155 h 313"/>
                <a:gd name="T48" fmla="*/ 78 w 313"/>
                <a:gd name="T49" fmla="*/ 157 h 313"/>
                <a:gd name="T50" fmla="*/ 93 w 313"/>
                <a:gd name="T51" fmla="*/ 155 h 313"/>
                <a:gd name="T52" fmla="*/ 108 w 313"/>
                <a:gd name="T53" fmla="*/ 151 h 313"/>
                <a:gd name="T54" fmla="*/ 121 w 313"/>
                <a:gd name="T55" fmla="*/ 144 h 313"/>
                <a:gd name="T56" fmla="*/ 134 w 313"/>
                <a:gd name="T57" fmla="*/ 134 h 313"/>
                <a:gd name="T58" fmla="*/ 143 w 313"/>
                <a:gd name="T59" fmla="*/ 122 h 313"/>
                <a:gd name="T60" fmla="*/ 150 w 313"/>
                <a:gd name="T61" fmla="*/ 109 h 313"/>
                <a:gd name="T62" fmla="*/ 155 w 313"/>
                <a:gd name="T63" fmla="*/ 94 h 313"/>
                <a:gd name="T64" fmla="*/ 156 w 313"/>
                <a:gd name="T65" fmla="*/ 79 h 3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3"/>
                <a:gd name="T100" fmla="*/ 0 h 313"/>
                <a:gd name="T101" fmla="*/ 313 w 313"/>
                <a:gd name="T102" fmla="*/ 313 h 3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3" h="313">
                  <a:moveTo>
                    <a:pt x="313" y="158"/>
                  </a:moveTo>
                  <a:lnTo>
                    <a:pt x="311" y="126"/>
                  </a:lnTo>
                  <a:lnTo>
                    <a:pt x="301" y="98"/>
                  </a:lnTo>
                  <a:lnTo>
                    <a:pt x="286" y="70"/>
                  </a:lnTo>
                  <a:lnTo>
                    <a:pt x="268" y="47"/>
                  </a:lnTo>
                  <a:lnTo>
                    <a:pt x="243" y="27"/>
                  </a:lnTo>
                  <a:lnTo>
                    <a:pt x="217" y="12"/>
                  </a:lnTo>
                  <a:lnTo>
                    <a:pt x="187" y="4"/>
                  </a:lnTo>
                  <a:lnTo>
                    <a:pt x="157" y="0"/>
                  </a:lnTo>
                  <a:lnTo>
                    <a:pt x="126" y="4"/>
                  </a:lnTo>
                  <a:lnTo>
                    <a:pt x="96" y="12"/>
                  </a:lnTo>
                  <a:lnTo>
                    <a:pt x="69" y="27"/>
                  </a:lnTo>
                  <a:lnTo>
                    <a:pt x="46" y="47"/>
                  </a:lnTo>
                  <a:lnTo>
                    <a:pt x="26" y="70"/>
                  </a:lnTo>
                  <a:lnTo>
                    <a:pt x="12" y="98"/>
                  </a:lnTo>
                  <a:lnTo>
                    <a:pt x="3" y="126"/>
                  </a:lnTo>
                  <a:lnTo>
                    <a:pt x="0" y="158"/>
                  </a:lnTo>
                  <a:lnTo>
                    <a:pt x="3" y="187"/>
                  </a:lnTo>
                  <a:lnTo>
                    <a:pt x="12" y="217"/>
                  </a:lnTo>
                  <a:lnTo>
                    <a:pt x="26" y="244"/>
                  </a:lnTo>
                  <a:lnTo>
                    <a:pt x="46" y="268"/>
                  </a:lnTo>
                  <a:lnTo>
                    <a:pt x="69" y="287"/>
                  </a:lnTo>
                  <a:lnTo>
                    <a:pt x="96" y="302"/>
                  </a:lnTo>
                  <a:lnTo>
                    <a:pt x="126" y="310"/>
                  </a:lnTo>
                  <a:lnTo>
                    <a:pt x="157" y="313"/>
                  </a:lnTo>
                  <a:lnTo>
                    <a:pt x="187" y="310"/>
                  </a:lnTo>
                  <a:lnTo>
                    <a:pt x="217" y="302"/>
                  </a:lnTo>
                  <a:lnTo>
                    <a:pt x="243" y="287"/>
                  </a:lnTo>
                  <a:lnTo>
                    <a:pt x="268" y="268"/>
                  </a:lnTo>
                  <a:lnTo>
                    <a:pt x="286" y="244"/>
                  </a:lnTo>
                  <a:lnTo>
                    <a:pt x="301" y="217"/>
                  </a:lnTo>
                  <a:lnTo>
                    <a:pt x="311" y="187"/>
                  </a:lnTo>
                  <a:lnTo>
                    <a:pt x="313" y="158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5" name="Freeform 17"/>
            <p:cNvSpPr>
              <a:spLocks/>
            </p:cNvSpPr>
            <p:nvPr/>
          </p:nvSpPr>
          <p:spPr bwMode="auto">
            <a:xfrm>
              <a:off x="2344" y="2147"/>
              <a:ext cx="392" cy="625"/>
            </a:xfrm>
            <a:custGeom>
              <a:avLst/>
              <a:gdLst>
                <a:gd name="T0" fmla="*/ 201 w 783"/>
                <a:gd name="T1" fmla="*/ 323 h 1251"/>
                <a:gd name="T2" fmla="*/ 292 w 783"/>
                <a:gd name="T3" fmla="*/ 625 h 1251"/>
                <a:gd name="T4" fmla="*/ 364 w 783"/>
                <a:gd name="T5" fmla="*/ 625 h 1251"/>
                <a:gd name="T6" fmla="*/ 292 w 783"/>
                <a:gd name="T7" fmla="*/ 274 h 1251"/>
                <a:gd name="T8" fmla="*/ 292 w 783"/>
                <a:gd name="T9" fmla="*/ 69 h 1251"/>
                <a:gd name="T10" fmla="*/ 346 w 783"/>
                <a:gd name="T11" fmla="*/ 235 h 1251"/>
                <a:gd name="T12" fmla="*/ 392 w 783"/>
                <a:gd name="T13" fmla="*/ 205 h 1251"/>
                <a:gd name="T14" fmla="*/ 328 w 783"/>
                <a:gd name="T15" fmla="*/ 0 h 1251"/>
                <a:gd name="T16" fmla="*/ 201 w 783"/>
                <a:gd name="T17" fmla="*/ 10 h 1251"/>
                <a:gd name="T18" fmla="*/ 73 w 783"/>
                <a:gd name="T19" fmla="*/ 0 h 1251"/>
                <a:gd name="T20" fmla="*/ 0 w 783"/>
                <a:gd name="T21" fmla="*/ 215 h 1251"/>
                <a:gd name="T22" fmla="*/ 55 w 783"/>
                <a:gd name="T23" fmla="*/ 235 h 1251"/>
                <a:gd name="T24" fmla="*/ 109 w 783"/>
                <a:gd name="T25" fmla="*/ 69 h 1251"/>
                <a:gd name="T26" fmla="*/ 109 w 783"/>
                <a:gd name="T27" fmla="*/ 274 h 1251"/>
                <a:gd name="T28" fmla="*/ 37 w 783"/>
                <a:gd name="T29" fmla="*/ 625 h 1251"/>
                <a:gd name="T30" fmla="*/ 109 w 783"/>
                <a:gd name="T31" fmla="*/ 625 h 1251"/>
                <a:gd name="T32" fmla="*/ 201 w 783"/>
                <a:gd name="T33" fmla="*/ 323 h 12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3"/>
                <a:gd name="T52" fmla="*/ 0 h 1251"/>
                <a:gd name="T53" fmla="*/ 783 w 783"/>
                <a:gd name="T54" fmla="*/ 1251 h 12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3" h="1251">
                  <a:moveTo>
                    <a:pt x="401" y="646"/>
                  </a:moveTo>
                  <a:lnTo>
                    <a:pt x="583" y="1251"/>
                  </a:lnTo>
                  <a:lnTo>
                    <a:pt x="728" y="1251"/>
                  </a:lnTo>
                  <a:lnTo>
                    <a:pt x="583" y="548"/>
                  </a:lnTo>
                  <a:lnTo>
                    <a:pt x="583" y="138"/>
                  </a:lnTo>
                  <a:lnTo>
                    <a:pt x="692" y="470"/>
                  </a:lnTo>
                  <a:lnTo>
                    <a:pt x="783" y="411"/>
                  </a:lnTo>
                  <a:lnTo>
                    <a:pt x="656" y="0"/>
                  </a:lnTo>
                  <a:lnTo>
                    <a:pt x="401" y="20"/>
                  </a:lnTo>
                  <a:lnTo>
                    <a:pt x="146" y="0"/>
                  </a:lnTo>
                  <a:lnTo>
                    <a:pt x="0" y="430"/>
                  </a:lnTo>
                  <a:lnTo>
                    <a:pt x="109" y="470"/>
                  </a:lnTo>
                  <a:lnTo>
                    <a:pt x="218" y="138"/>
                  </a:lnTo>
                  <a:lnTo>
                    <a:pt x="218" y="548"/>
                  </a:lnTo>
                  <a:lnTo>
                    <a:pt x="73" y="1251"/>
                  </a:lnTo>
                  <a:lnTo>
                    <a:pt x="218" y="1251"/>
                  </a:lnTo>
                  <a:lnTo>
                    <a:pt x="401" y="646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9" name="Freeform 18"/>
          <p:cNvSpPr>
            <a:spLocks/>
          </p:cNvSpPr>
          <p:nvPr/>
        </p:nvSpPr>
        <p:spPr bwMode="auto">
          <a:xfrm>
            <a:off x="3817938" y="4425950"/>
            <a:ext cx="158750" cy="165100"/>
          </a:xfrm>
          <a:custGeom>
            <a:avLst/>
            <a:gdLst>
              <a:gd name="T0" fmla="*/ 0 w 187"/>
              <a:gd name="T1" fmla="*/ 23154 h 164"/>
              <a:gd name="T2" fmla="*/ 158750 w 187"/>
              <a:gd name="T3" fmla="*/ 0 h 164"/>
              <a:gd name="T4" fmla="*/ 79799 w 187"/>
              <a:gd name="T5" fmla="*/ 165100 h 164"/>
              <a:gd name="T6" fmla="*/ 0 w 187"/>
              <a:gd name="T7" fmla="*/ 23154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187"/>
              <a:gd name="T13" fmla="*/ 0 h 164"/>
              <a:gd name="T14" fmla="*/ 187 w 18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" h="164">
                <a:moveTo>
                  <a:pt x="0" y="23"/>
                </a:moveTo>
                <a:lnTo>
                  <a:pt x="187" y="0"/>
                </a:lnTo>
                <a:lnTo>
                  <a:pt x="94" y="164"/>
                </a:lnTo>
                <a:lnTo>
                  <a:pt x="0" y="23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80" name="Rectangle 19"/>
          <p:cNvSpPr>
            <a:spLocks noChangeArrowheads="1"/>
          </p:cNvSpPr>
          <p:nvPr/>
        </p:nvSpPr>
        <p:spPr bwMode="auto">
          <a:xfrm>
            <a:off x="2152650" y="45434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 b="1" dirty="0"/>
              <a:t>ask(X)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81" name="Rectangle 20"/>
          <p:cNvSpPr>
            <a:spLocks noChangeArrowheads="1"/>
          </p:cNvSpPr>
          <p:nvPr/>
        </p:nvSpPr>
        <p:spPr bwMode="auto">
          <a:xfrm>
            <a:off x="2343150" y="375443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 b="1" dirty="0"/>
              <a:t>tell(X</a:t>
            </a:r>
            <a:r>
              <a:rPr lang="nb-NO" altLang="en-US" sz="1600" b="1" dirty="0"/>
              <a:t>)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8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Facilitators</a:t>
            </a:r>
            <a:endParaRPr lang="en-GB" altLang="en-US" smtClean="0"/>
          </a:p>
        </p:txBody>
      </p:sp>
      <p:sp>
        <p:nvSpPr>
          <p:cNvPr id="32783" name="Text Box 22"/>
          <p:cNvSpPr txBox="1">
            <a:spLocks noChangeArrowheads="1"/>
          </p:cNvSpPr>
          <p:nvPr/>
        </p:nvSpPr>
        <p:spPr bwMode="auto">
          <a:xfrm>
            <a:off x="5334000" y="2133600"/>
            <a:ext cx="3429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90000"/>
              </a:lnSpc>
            </a:pPr>
            <a:r>
              <a:rPr lang="nb-NO" altLang="en-US" sz="2400" b="1">
                <a:latin typeface="Times New Roman" panose="02020603050405020304" pitchFamily="18" charset="0"/>
              </a:rPr>
              <a:t>Point-to-point protocol</a:t>
            </a: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18" charset="0"/>
              </a:rPr>
              <a:t>A is aware that it is appropriate</a:t>
            </a: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18" charset="0"/>
              </a:rPr>
              <a:t> to send a query about X to</a:t>
            </a:r>
            <a:r>
              <a:rPr lang="nb-NO" altLang="en-US" sz="2800">
                <a:latin typeface="Times New Roman" panose="02020603050405020304" pitchFamily="18" charset="0"/>
              </a:rPr>
              <a:t> </a:t>
            </a:r>
            <a:r>
              <a:rPr lang="nb-NO" altLang="en-US">
                <a:latin typeface="Times New Roman" panose="02020603050405020304" pitchFamily="18" charset="0"/>
              </a:rPr>
              <a:t>B</a:t>
            </a:r>
          </a:p>
          <a:p>
            <a:pPr algn="ctr">
              <a:lnSpc>
                <a:spcPct val="170000"/>
              </a:lnSpc>
            </a:pPr>
            <a:endParaRPr lang="nb-NO" altLang="en-US">
              <a:latin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18" charset="0"/>
              </a:rPr>
              <a:t>There are several ways to achieve this via a Facilitator.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Initiator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check_if_completed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quantity) {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synchronized (check)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+state("finished");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best_price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10000000;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winner = "";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(participant(string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Y))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(~refused(Y) &amp; ~responded(Y,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p)) -state("finished");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(responded(Y,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p) &amp; p &lt;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best_price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best_price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p;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winner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Y;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(state("finished"))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send(accept-proposal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winner, purchase(product, quantity));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(participant(string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Y))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(responded(Y,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p) &amp; Y ~= winner)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send(reject-proposal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Y, purchase(product, quantity));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(refused(Y)) -refused(Y);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(responded(Y,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p)) -responded(Y, p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25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Participant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This agent receives a </a:t>
            </a:r>
            <a:r>
              <a:rPr lang="en-IE" dirty="0" err="1" smtClean="0"/>
              <a:t>cfp</a:t>
            </a:r>
            <a:r>
              <a:rPr lang="en-IE" dirty="0" smtClean="0"/>
              <a:t> </a:t>
            </a:r>
            <a:br>
              <a:rPr lang="en-IE" dirty="0" smtClean="0"/>
            </a:br>
            <a:r>
              <a:rPr lang="en-IE" dirty="0" smtClean="0"/>
              <a:t>and determines how to </a:t>
            </a:r>
            <a:br>
              <a:rPr lang="en-IE" dirty="0" smtClean="0"/>
            </a:br>
            <a:r>
              <a:rPr lang="en-IE" dirty="0" smtClean="0"/>
              <a:t>respond.</a:t>
            </a:r>
          </a:p>
          <a:p>
            <a:pPr lvl="1"/>
            <a:r>
              <a:rPr lang="en-IE" dirty="0" smtClean="0"/>
              <a:t>Refusal = not bidding</a:t>
            </a:r>
          </a:p>
          <a:p>
            <a:pPr lvl="1"/>
            <a:r>
              <a:rPr lang="en-IE" dirty="0" smtClean="0"/>
              <a:t>Proposal = a bid</a:t>
            </a:r>
          </a:p>
          <a:p>
            <a:pPr lvl="3"/>
            <a:endParaRPr lang="en-IE" dirty="0" smtClean="0"/>
          </a:p>
          <a:p>
            <a:r>
              <a:rPr lang="en-IE" dirty="0" smtClean="0"/>
              <a:t>For the purposes of this</a:t>
            </a:r>
            <a:br>
              <a:rPr lang="en-IE" dirty="0" smtClean="0"/>
            </a:br>
            <a:r>
              <a:rPr lang="en-IE" dirty="0" smtClean="0"/>
              <a:t>example, we will use </a:t>
            </a:r>
            <a:br>
              <a:rPr lang="en-IE" dirty="0" smtClean="0"/>
            </a:br>
            <a:r>
              <a:rPr lang="en-IE" dirty="0" smtClean="0"/>
              <a:t>random numbers to </a:t>
            </a:r>
            <a:br>
              <a:rPr lang="en-IE" dirty="0" smtClean="0"/>
            </a:br>
            <a:r>
              <a:rPr lang="en-IE" dirty="0" smtClean="0"/>
              <a:t>determine:</a:t>
            </a:r>
          </a:p>
          <a:p>
            <a:pPr lvl="1"/>
            <a:r>
              <a:rPr lang="en-IE" dirty="0" smtClean="0"/>
              <a:t>Whether to refuse or </a:t>
            </a:r>
            <a:br>
              <a:rPr lang="en-IE" dirty="0" smtClean="0"/>
            </a:br>
            <a:r>
              <a:rPr lang="en-IE" dirty="0" smtClean="0"/>
              <a:t>propose a bid</a:t>
            </a:r>
          </a:p>
          <a:p>
            <a:pPr lvl="1"/>
            <a:r>
              <a:rPr lang="en-IE" dirty="0" smtClean="0"/>
              <a:t>The actual bid price</a:t>
            </a:r>
          </a:p>
        </p:txBody>
      </p:sp>
      <p:pic>
        <p:nvPicPr>
          <p:cNvPr id="4" name="Picture 4" descr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1485900"/>
            <a:ext cx="370681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03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Participant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agent Participant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module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 C;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module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System S;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module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 M;</a:t>
            </a: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cfp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X, purchase(string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quantity)) 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M.randomInt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% 100 &lt; 40)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send(refuse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purchase(product, quantity));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send(propose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purchase(product, quantity, 5+M.randomInt()%20));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@message(accept-proposal, string X, purchase(string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quantity))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("[" + S.name() + "] sending product: " + product);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send(inform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order_sent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(product, quantity));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@message(reject-proposal, string X, purchase(string product,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quantity))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("[" + S.name() + "] rejected: " + product);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52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Running an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Add the following to </a:t>
            </a:r>
            <a:r>
              <a:rPr lang="en-IE" dirty="0" err="1" smtClean="0"/>
              <a:t>Initiator.astra</a:t>
            </a:r>
            <a:r>
              <a:rPr lang="en-IE" dirty="0" smtClean="0"/>
              <a:t>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code that creates 2 participants and uses contract net to tender for apples...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initial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participant("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"), participant("joe");</a:t>
            </a: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rule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+!main(list 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(participant(string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X)) {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S.createAgent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"Participant");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!</a:t>
            </a:r>
            <a:r>
              <a:rPr lang="en-I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send_cfp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("apples", 50);</a:t>
            </a:r>
          </a:p>
          <a:p>
            <a:pPr marL="0" indent="0">
              <a:buNone/>
            </a:pP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630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Alternatives to the Contract Net…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Or how I sold my mothers shoes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83042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Negotiation</a:t>
            </a:r>
            <a:endParaRPr lang="en-GB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nb-NO" dirty="0" smtClean="0"/>
              <a:t>”The process of several agents searching for an agreement”</a:t>
            </a:r>
            <a:br>
              <a:rPr lang="nb-NO" dirty="0" smtClean="0"/>
            </a:br>
            <a:r>
              <a:rPr lang="nb-NO" dirty="0" smtClean="0"/>
              <a:t>e.g. about price.</a:t>
            </a:r>
          </a:p>
          <a:p>
            <a:endParaRPr lang="nb-NO" dirty="0" smtClean="0"/>
          </a:p>
          <a:p>
            <a:r>
              <a:rPr lang="nb-NO" dirty="0" smtClean="0"/>
              <a:t>Reaching consensus</a:t>
            </a:r>
          </a:p>
          <a:p>
            <a:endParaRPr lang="nb-NO" dirty="0" smtClean="0"/>
          </a:p>
        </p:txBody>
      </p:sp>
      <p:pic>
        <p:nvPicPr>
          <p:cNvPr id="45061" name="Picture 5" descr="Original image">
            <a:hlinkClick r:id="rId3"/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920081"/>
            <a:ext cx="3238500" cy="3886200"/>
          </a:xfrm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47800" y="4572000"/>
            <a:ext cx="269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sz="1600" i="1">
                <a:latin typeface="Times New Roman" pitchFamily="18" charset="0"/>
              </a:rPr>
              <a:t>”Rules of Encouter” by </a:t>
            </a:r>
          </a:p>
          <a:p>
            <a:pPr eaLnBrk="1" hangingPunct="1"/>
            <a:r>
              <a:rPr lang="nb-NO" sz="1600" i="1">
                <a:latin typeface="Times New Roman" pitchFamily="18" charset="0"/>
              </a:rPr>
              <a:t>Rosenchein and Zlotskin, 1994</a:t>
            </a:r>
            <a:endParaRPr lang="en-GB" sz="16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Auctions</a:t>
            </a:r>
            <a:endParaRPr lang="en-GB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An Auction takes place between an auctioneer and a collection of bidders.</a:t>
            </a:r>
          </a:p>
          <a:p>
            <a:endParaRPr lang="nb-NO" smtClean="0"/>
          </a:p>
          <a:p>
            <a:r>
              <a:rPr lang="nb-NO" smtClean="0"/>
              <a:t>Goal is for the auctioneer to allocate the goods to one of the bidders.</a:t>
            </a:r>
          </a:p>
          <a:p>
            <a:endParaRPr lang="nb-NO" smtClean="0"/>
          </a:p>
          <a:p>
            <a:r>
              <a:rPr lang="nb-NO" smtClean="0"/>
              <a:t>In most settings, the auctioneer desires to maximise the price; bidders desire to minimise the price.</a:t>
            </a:r>
            <a:endParaRPr lang="en-GB" dirty="0" smtClean="0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4833562" y="5104606"/>
            <a:ext cx="2533650" cy="1066800"/>
            <a:chOff x="4170" y="405"/>
            <a:chExt cx="1596" cy="672"/>
          </a:xfrm>
        </p:grpSpPr>
        <p:sp>
          <p:nvSpPr>
            <p:cNvPr id="46116" name="Line 5"/>
            <p:cNvSpPr>
              <a:spLocks noChangeShapeType="1"/>
            </p:cNvSpPr>
            <p:nvPr/>
          </p:nvSpPr>
          <p:spPr bwMode="auto">
            <a:xfrm>
              <a:off x="4372" y="716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7" name="Oval 6"/>
            <p:cNvSpPr>
              <a:spLocks noChangeArrowheads="1"/>
            </p:cNvSpPr>
            <p:nvPr/>
          </p:nvSpPr>
          <p:spPr bwMode="auto">
            <a:xfrm>
              <a:off x="4314" y="629"/>
              <a:ext cx="115" cy="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7"/>
            <p:cNvSpPr>
              <a:spLocks noChangeShapeType="1"/>
            </p:cNvSpPr>
            <p:nvPr/>
          </p:nvSpPr>
          <p:spPr bwMode="auto">
            <a:xfrm>
              <a:off x="4372" y="788"/>
              <a:ext cx="0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9" name="Line 8"/>
            <p:cNvSpPr>
              <a:spLocks noChangeShapeType="1"/>
            </p:cNvSpPr>
            <p:nvPr/>
          </p:nvSpPr>
          <p:spPr bwMode="auto">
            <a:xfrm flipH="1">
              <a:off x="4314" y="845"/>
              <a:ext cx="58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0" name="Line 9"/>
            <p:cNvSpPr>
              <a:spLocks noChangeShapeType="1"/>
            </p:cNvSpPr>
            <p:nvPr/>
          </p:nvSpPr>
          <p:spPr bwMode="auto">
            <a:xfrm>
              <a:off x="4314" y="902"/>
              <a:ext cx="19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1" name="Line 10"/>
            <p:cNvSpPr>
              <a:spLocks noChangeShapeType="1"/>
            </p:cNvSpPr>
            <p:nvPr/>
          </p:nvSpPr>
          <p:spPr bwMode="auto">
            <a:xfrm>
              <a:off x="4372" y="788"/>
              <a:ext cx="96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2" name="Line 11"/>
            <p:cNvSpPr>
              <a:spLocks noChangeShapeType="1"/>
            </p:cNvSpPr>
            <p:nvPr/>
          </p:nvSpPr>
          <p:spPr bwMode="auto">
            <a:xfrm>
              <a:off x="4468" y="917"/>
              <a:ext cx="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3" name="Line 12"/>
            <p:cNvSpPr>
              <a:spLocks noChangeShapeType="1"/>
            </p:cNvSpPr>
            <p:nvPr/>
          </p:nvSpPr>
          <p:spPr bwMode="auto">
            <a:xfrm flipH="1">
              <a:off x="4333" y="716"/>
              <a:ext cx="39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4" name="Line 13"/>
            <p:cNvSpPr>
              <a:spLocks noChangeShapeType="1"/>
            </p:cNvSpPr>
            <p:nvPr/>
          </p:nvSpPr>
          <p:spPr bwMode="auto">
            <a:xfrm flipH="1">
              <a:off x="4314" y="730"/>
              <a:ext cx="19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5" name="Line 14"/>
            <p:cNvSpPr>
              <a:spLocks noChangeShapeType="1"/>
            </p:cNvSpPr>
            <p:nvPr/>
          </p:nvSpPr>
          <p:spPr bwMode="auto">
            <a:xfrm>
              <a:off x="4372" y="716"/>
              <a:ext cx="38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6" name="Line 15"/>
            <p:cNvSpPr>
              <a:spLocks noChangeShapeType="1"/>
            </p:cNvSpPr>
            <p:nvPr/>
          </p:nvSpPr>
          <p:spPr bwMode="auto">
            <a:xfrm>
              <a:off x="4410" y="74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7" name="Line 16"/>
            <p:cNvSpPr>
              <a:spLocks noChangeShapeType="1"/>
            </p:cNvSpPr>
            <p:nvPr/>
          </p:nvSpPr>
          <p:spPr bwMode="auto">
            <a:xfrm flipH="1">
              <a:off x="5284" y="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8" name="Oval 17"/>
            <p:cNvSpPr>
              <a:spLocks noChangeArrowheads="1"/>
            </p:cNvSpPr>
            <p:nvPr/>
          </p:nvSpPr>
          <p:spPr bwMode="auto">
            <a:xfrm flipH="1">
              <a:off x="5245" y="405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18"/>
            <p:cNvSpPr>
              <a:spLocks noChangeShapeType="1"/>
            </p:cNvSpPr>
            <p:nvPr/>
          </p:nvSpPr>
          <p:spPr bwMode="auto">
            <a:xfrm flipH="1">
              <a:off x="5284" y="510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0" name="Line 19"/>
            <p:cNvSpPr>
              <a:spLocks noChangeShapeType="1"/>
            </p:cNvSpPr>
            <p:nvPr/>
          </p:nvSpPr>
          <p:spPr bwMode="auto">
            <a:xfrm>
              <a:off x="5284" y="549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1" name="Line 20"/>
            <p:cNvSpPr>
              <a:spLocks noChangeShapeType="1"/>
            </p:cNvSpPr>
            <p:nvPr/>
          </p:nvSpPr>
          <p:spPr bwMode="auto">
            <a:xfrm flipH="1">
              <a:off x="5309" y="588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2" name="Line 21"/>
            <p:cNvSpPr>
              <a:spLocks noChangeShapeType="1"/>
            </p:cNvSpPr>
            <p:nvPr/>
          </p:nvSpPr>
          <p:spPr bwMode="auto">
            <a:xfrm flipH="1">
              <a:off x="5219" y="510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3" name="Line 22"/>
            <p:cNvSpPr>
              <a:spLocks noChangeShapeType="1"/>
            </p:cNvSpPr>
            <p:nvPr/>
          </p:nvSpPr>
          <p:spPr bwMode="auto">
            <a:xfrm flipH="1">
              <a:off x="5207" y="597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4" name="Line 23"/>
            <p:cNvSpPr>
              <a:spLocks noChangeShapeType="1"/>
            </p:cNvSpPr>
            <p:nvPr/>
          </p:nvSpPr>
          <p:spPr bwMode="auto">
            <a:xfrm>
              <a:off x="5284" y="462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5" name="Line 24"/>
            <p:cNvSpPr>
              <a:spLocks noChangeShapeType="1"/>
            </p:cNvSpPr>
            <p:nvPr/>
          </p:nvSpPr>
          <p:spPr bwMode="auto">
            <a:xfrm>
              <a:off x="5309" y="472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6" name="Line 25"/>
            <p:cNvSpPr>
              <a:spLocks noChangeShapeType="1"/>
            </p:cNvSpPr>
            <p:nvPr/>
          </p:nvSpPr>
          <p:spPr bwMode="auto">
            <a:xfrm flipH="1">
              <a:off x="5258" y="462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7" name="Line 26"/>
            <p:cNvSpPr>
              <a:spLocks noChangeShapeType="1"/>
            </p:cNvSpPr>
            <p:nvPr/>
          </p:nvSpPr>
          <p:spPr bwMode="auto">
            <a:xfrm flipH="1">
              <a:off x="5219" y="482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8" name="Line 27"/>
            <p:cNvSpPr>
              <a:spLocks noChangeShapeType="1"/>
            </p:cNvSpPr>
            <p:nvPr/>
          </p:nvSpPr>
          <p:spPr bwMode="auto">
            <a:xfrm flipH="1">
              <a:off x="5284" y="68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9" name="Oval 28"/>
            <p:cNvSpPr>
              <a:spLocks noChangeArrowheads="1"/>
            </p:cNvSpPr>
            <p:nvPr/>
          </p:nvSpPr>
          <p:spPr bwMode="auto">
            <a:xfrm flipH="1">
              <a:off x="5245" y="629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9"/>
            <p:cNvSpPr>
              <a:spLocks noChangeShapeType="1"/>
            </p:cNvSpPr>
            <p:nvPr/>
          </p:nvSpPr>
          <p:spPr bwMode="auto">
            <a:xfrm flipH="1">
              <a:off x="5284" y="734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1" name="Line 30"/>
            <p:cNvSpPr>
              <a:spLocks noChangeShapeType="1"/>
            </p:cNvSpPr>
            <p:nvPr/>
          </p:nvSpPr>
          <p:spPr bwMode="auto">
            <a:xfrm>
              <a:off x="5284" y="773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2" name="Line 31"/>
            <p:cNvSpPr>
              <a:spLocks noChangeShapeType="1"/>
            </p:cNvSpPr>
            <p:nvPr/>
          </p:nvSpPr>
          <p:spPr bwMode="auto">
            <a:xfrm flipH="1">
              <a:off x="5309" y="812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3" name="Line 32"/>
            <p:cNvSpPr>
              <a:spLocks noChangeShapeType="1"/>
            </p:cNvSpPr>
            <p:nvPr/>
          </p:nvSpPr>
          <p:spPr bwMode="auto">
            <a:xfrm flipH="1">
              <a:off x="5219" y="734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4" name="Line 33"/>
            <p:cNvSpPr>
              <a:spLocks noChangeShapeType="1"/>
            </p:cNvSpPr>
            <p:nvPr/>
          </p:nvSpPr>
          <p:spPr bwMode="auto">
            <a:xfrm flipH="1">
              <a:off x="5207" y="821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5" name="Line 34"/>
            <p:cNvSpPr>
              <a:spLocks noChangeShapeType="1"/>
            </p:cNvSpPr>
            <p:nvPr/>
          </p:nvSpPr>
          <p:spPr bwMode="auto">
            <a:xfrm>
              <a:off x="5284" y="686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6" name="Line 35"/>
            <p:cNvSpPr>
              <a:spLocks noChangeShapeType="1"/>
            </p:cNvSpPr>
            <p:nvPr/>
          </p:nvSpPr>
          <p:spPr bwMode="auto">
            <a:xfrm>
              <a:off x="5309" y="696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7" name="Line 36"/>
            <p:cNvSpPr>
              <a:spLocks noChangeShapeType="1"/>
            </p:cNvSpPr>
            <p:nvPr/>
          </p:nvSpPr>
          <p:spPr bwMode="auto">
            <a:xfrm flipH="1">
              <a:off x="5258" y="686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8" name="Line 37"/>
            <p:cNvSpPr>
              <a:spLocks noChangeShapeType="1"/>
            </p:cNvSpPr>
            <p:nvPr/>
          </p:nvSpPr>
          <p:spPr bwMode="auto">
            <a:xfrm flipH="1">
              <a:off x="5219" y="706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9" name="Line 38"/>
            <p:cNvSpPr>
              <a:spLocks noChangeShapeType="1"/>
            </p:cNvSpPr>
            <p:nvPr/>
          </p:nvSpPr>
          <p:spPr bwMode="auto">
            <a:xfrm flipH="1">
              <a:off x="5284" y="94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0" name="Oval 39"/>
            <p:cNvSpPr>
              <a:spLocks noChangeArrowheads="1"/>
            </p:cNvSpPr>
            <p:nvPr/>
          </p:nvSpPr>
          <p:spPr bwMode="auto">
            <a:xfrm flipH="1">
              <a:off x="5245" y="885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40"/>
            <p:cNvSpPr>
              <a:spLocks noChangeShapeType="1"/>
            </p:cNvSpPr>
            <p:nvPr/>
          </p:nvSpPr>
          <p:spPr bwMode="auto">
            <a:xfrm flipH="1">
              <a:off x="5284" y="990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2" name="Line 41"/>
            <p:cNvSpPr>
              <a:spLocks noChangeShapeType="1"/>
            </p:cNvSpPr>
            <p:nvPr/>
          </p:nvSpPr>
          <p:spPr bwMode="auto">
            <a:xfrm>
              <a:off x="5284" y="1029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3" name="Line 42"/>
            <p:cNvSpPr>
              <a:spLocks noChangeShapeType="1"/>
            </p:cNvSpPr>
            <p:nvPr/>
          </p:nvSpPr>
          <p:spPr bwMode="auto">
            <a:xfrm flipH="1">
              <a:off x="5309" y="1068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4" name="Line 43"/>
            <p:cNvSpPr>
              <a:spLocks noChangeShapeType="1"/>
            </p:cNvSpPr>
            <p:nvPr/>
          </p:nvSpPr>
          <p:spPr bwMode="auto">
            <a:xfrm flipH="1">
              <a:off x="5219" y="990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5" name="Line 44"/>
            <p:cNvSpPr>
              <a:spLocks noChangeShapeType="1"/>
            </p:cNvSpPr>
            <p:nvPr/>
          </p:nvSpPr>
          <p:spPr bwMode="auto">
            <a:xfrm flipH="1">
              <a:off x="5207" y="1077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6" name="Line 45"/>
            <p:cNvSpPr>
              <a:spLocks noChangeShapeType="1"/>
            </p:cNvSpPr>
            <p:nvPr/>
          </p:nvSpPr>
          <p:spPr bwMode="auto">
            <a:xfrm>
              <a:off x="5284" y="942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7" name="Line 46"/>
            <p:cNvSpPr>
              <a:spLocks noChangeShapeType="1"/>
            </p:cNvSpPr>
            <p:nvPr/>
          </p:nvSpPr>
          <p:spPr bwMode="auto">
            <a:xfrm>
              <a:off x="5309" y="952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8" name="Line 47"/>
            <p:cNvSpPr>
              <a:spLocks noChangeShapeType="1"/>
            </p:cNvSpPr>
            <p:nvPr/>
          </p:nvSpPr>
          <p:spPr bwMode="auto">
            <a:xfrm flipH="1">
              <a:off x="5258" y="942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9" name="Line 48"/>
            <p:cNvSpPr>
              <a:spLocks noChangeShapeType="1"/>
            </p:cNvSpPr>
            <p:nvPr/>
          </p:nvSpPr>
          <p:spPr bwMode="auto">
            <a:xfrm flipH="1">
              <a:off x="5219" y="962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0" name="Line 49"/>
            <p:cNvSpPr>
              <a:spLocks noChangeShapeType="1"/>
            </p:cNvSpPr>
            <p:nvPr/>
          </p:nvSpPr>
          <p:spPr bwMode="auto">
            <a:xfrm flipV="1">
              <a:off x="4560" y="453"/>
              <a:ext cx="63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1" name="Line 50"/>
            <p:cNvSpPr>
              <a:spLocks noChangeShapeType="1"/>
            </p:cNvSpPr>
            <p:nvPr/>
          </p:nvSpPr>
          <p:spPr bwMode="auto">
            <a:xfrm>
              <a:off x="4544" y="693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2" name="Line 51"/>
            <p:cNvSpPr>
              <a:spLocks noChangeShapeType="1"/>
            </p:cNvSpPr>
            <p:nvPr/>
          </p:nvSpPr>
          <p:spPr bwMode="auto">
            <a:xfrm>
              <a:off x="4544" y="741"/>
              <a:ext cx="63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3" name="Text Box 52"/>
            <p:cNvSpPr txBox="1">
              <a:spLocks noChangeArrowheads="1"/>
            </p:cNvSpPr>
            <p:nvPr/>
          </p:nvSpPr>
          <p:spPr bwMode="auto">
            <a:xfrm>
              <a:off x="4170" y="432"/>
              <a:ext cx="52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164" name="Text Box 53"/>
            <p:cNvSpPr txBox="1">
              <a:spLocks noChangeArrowheads="1"/>
            </p:cNvSpPr>
            <p:nvPr/>
          </p:nvSpPr>
          <p:spPr bwMode="auto">
            <a:xfrm>
              <a:off x="5361" y="597"/>
              <a:ext cx="405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bidders</a:t>
              </a:r>
              <a:endParaRPr lang="en-GB" sz="1200">
                <a:latin typeface="Times New Roman" pitchFamily="18" charset="0"/>
              </a:endParaRPr>
            </a:p>
          </p:txBody>
        </p:sp>
      </p:grpSp>
      <p:grpSp>
        <p:nvGrpSpPr>
          <p:cNvPr id="46085" name="Group 54"/>
          <p:cNvGrpSpPr>
            <a:grpSpLocks/>
          </p:cNvGrpSpPr>
          <p:nvPr/>
        </p:nvGrpSpPr>
        <p:grpSpPr bwMode="auto">
          <a:xfrm>
            <a:off x="1905000" y="4572000"/>
            <a:ext cx="1784350" cy="1646238"/>
            <a:chOff x="171" y="3024"/>
            <a:chExt cx="1124" cy="1037"/>
          </a:xfrm>
        </p:grpSpPr>
        <p:sp>
          <p:nvSpPr>
            <p:cNvPr id="46086" name="Line 55"/>
            <p:cNvSpPr>
              <a:spLocks noChangeShapeType="1"/>
            </p:cNvSpPr>
            <p:nvPr/>
          </p:nvSpPr>
          <p:spPr bwMode="auto">
            <a:xfrm flipV="1">
              <a:off x="722" y="31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6087" name="Group 56"/>
            <p:cNvGrpSpPr>
              <a:grpSpLocks/>
            </p:cNvGrpSpPr>
            <p:nvPr/>
          </p:nvGrpSpPr>
          <p:grpSpPr bwMode="auto">
            <a:xfrm>
              <a:off x="298" y="3528"/>
              <a:ext cx="254" cy="324"/>
              <a:chOff x="768" y="3168"/>
              <a:chExt cx="432" cy="960"/>
            </a:xfrm>
          </p:grpSpPr>
          <p:sp>
            <p:nvSpPr>
              <p:cNvPr id="46105" name="Line 57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6" name="Oval 58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Line 59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8" name="Line 60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9" name="Line 61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0" name="Line 6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1" name="Line 63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2" name="Line 64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3" name="Line 65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4" name="Line 6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5" name="Line 6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6088" name="Line 68"/>
            <p:cNvSpPr>
              <a:spLocks noChangeShapeType="1"/>
            </p:cNvSpPr>
            <p:nvPr/>
          </p:nvSpPr>
          <p:spPr bwMode="auto">
            <a:xfrm flipV="1">
              <a:off x="595" y="342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6089" name="Group 69"/>
            <p:cNvGrpSpPr>
              <a:grpSpLocks/>
            </p:cNvGrpSpPr>
            <p:nvPr/>
          </p:nvGrpSpPr>
          <p:grpSpPr bwMode="auto">
            <a:xfrm flipH="1">
              <a:off x="891" y="3528"/>
              <a:ext cx="254" cy="324"/>
              <a:chOff x="768" y="3168"/>
              <a:chExt cx="432" cy="960"/>
            </a:xfrm>
          </p:grpSpPr>
          <p:sp>
            <p:nvSpPr>
              <p:cNvPr id="46094" name="Line 70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5" name="Oval 71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6" name="Line 7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7" name="Line 73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8" name="Line 7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9" name="Line 75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0" name="Line 76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1" name="Line 77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2" name="Line 78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3" name="Line 79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4" name="Line 8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6090" name="Line 81"/>
            <p:cNvSpPr>
              <a:spLocks noChangeShapeType="1"/>
            </p:cNvSpPr>
            <p:nvPr/>
          </p:nvSpPr>
          <p:spPr bwMode="auto">
            <a:xfrm flipV="1">
              <a:off x="849" y="342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091" name="Text Box 82"/>
            <p:cNvSpPr txBox="1">
              <a:spLocks noChangeArrowheads="1"/>
            </p:cNvSpPr>
            <p:nvPr/>
          </p:nvSpPr>
          <p:spPr bwMode="auto">
            <a:xfrm>
              <a:off x="171" y="3888"/>
              <a:ext cx="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092" name="Text Box 83"/>
            <p:cNvSpPr txBox="1">
              <a:spLocks noChangeArrowheads="1"/>
            </p:cNvSpPr>
            <p:nvPr/>
          </p:nvSpPr>
          <p:spPr bwMode="auto">
            <a:xfrm>
              <a:off x="934" y="3348"/>
              <a:ext cx="3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093" name="Text Box 84"/>
            <p:cNvSpPr txBox="1">
              <a:spLocks noChangeArrowheads="1"/>
            </p:cNvSpPr>
            <p:nvPr/>
          </p:nvSpPr>
          <p:spPr bwMode="auto">
            <a:xfrm>
              <a:off x="480" y="3024"/>
              <a:ext cx="3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Price</a:t>
              </a:r>
              <a:endParaRPr lang="en-GB" sz="12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1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ea typeface="ＭＳ Ｐゴシック" pitchFamily="34" charset="-128"/>
              </a:rPr>
              <a:t>Auction Parameters</a:t>
            </a:r>
            <a:endParaRPr lang="en-GB" smtClean="0">
              <a:ea typeface="ＭＳ Ｐゴシック" pitchFamily="34" charset="-128"/>
            </a:endParaRPr>
          </a:p>
        </p:txBody>
      </p:sp>
      <p:graphicFrame>
        <p:nvGraphicFramePr>
          <p:cNvPr id="774147" name="Group 3"/>
          <p:cNvGraphicFramePr>
            <a:graphicFrameLocks noGrp="1"/>
          </p:cNvGraphicFramePr>
          <p:nvPr>
            <p:extLst/>
          </p:nvPr>
        </p:nvGraphicFramePr>
        <p:xfrm>
          <a:off x="1524000" y="1828800"/>
          <a:ext cx="6096000" cy="4287520"/>
        </p:xfrm>
        <a:graphic>
          <a:graphicData uri="http://schemas.openxmlformats.org/drawingml/2006/table">
            <a:tbl>
              <a:tblPr/>
              <a:tblGrid>
                <a:gridCol w="2743200"/>
                <a:gridCol w="33528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Value of goods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Private,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public/common,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Correlated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Winner determination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First price,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second price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Bids may be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Open cry,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Sealed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Bidding may be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One shot,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ascending,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descending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ea typeface="ＭＳ Ｐゴシック" pitchFamily="34" charset="-128"/>
              </a:rPr>
              <a:t>English Auctions  </a:t>
            </a:r>
            <a:endParaRPr lang="en-GB" smtClean="0"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 smtClean="0">
                <a:ea typeface="ＭＳ Ｐゴシック" pitchFamily="34" charset="-128"/>
              </a:rPr>
              <a:t>English auctions are: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 smtClean="0">
                <a:ea typeface="ＭＳ Ｐゴシック" pitchFamily="34" charset="-128"/>
              </a:rPr>
              <a:t>First price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 smtClean="0">
                <a:ea typeface="ＭＳ Ｐゴシック" pitchFamily="34" charset="-128"/>
              </a:rPr>
              <a:t>Open cry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 smtClean="0">
                <a:ea typeface="ＭＳ Ｐゴシック" pitchFamily="34" charset="-128"/>
              </a:rPr>
              <a:t>Ascending</a:t>
            </a:r>
          </a:p>
          <a:p>
            <a:pPr eaLnBrk="1" hangingPunct="1">
              <a:lnSpc>
                <a:spcPct val="90000"/>
              </a:lnSpc>
            </a:pPr>
            <a:endParaRPr lang="nb-NO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b-NO" b="1" dirty="0" smtClean="0">
                <a:ea typeface="ＭＳ Ｐゴシック" pitchFamily="34" charset="-128"/>
              </a:rPr>
              <a:t>Dominant strategy</a:t>
            </a:r>
            <a:r>
              <a:rPr lang="nb-NO" dirty="0" smtClean="0">
                <a:ea typeface="ＭＳ Ｐゴシック" pitchFamily="34" charset="-128"/>
              </a:rPr>
              <a:t>: successively bid 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a small amount more than the highest 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current bid until it reaches the 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valuation, then withdraw.</a:t>
            </a:r>
          </a:p>
          <a:p>
            <a:pPr eaLnBrk="1" hangingPunct="1">
              <a:lnSpc>
                <a:spcPct val="90000"/>
              </a:lnSpc>
            </a:pPr>
            <a:endParaRPr lang="nb-NO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b-NO" dirty="0" smtClean="0">
                <a:ea typeface="ＭＳ Ｐゴシック" pitchFamily="34" charset="-128"/>
              </a:rPr>
              <a:t>Susceptible to Winners curse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 smtClean="0">
                <a:ea typeface="ＭＳ Ｐゴシック" pitchFamily="34" charset="-128"/>
              </a:rPr>
              <a:t>Winner is the one who overvalues the goods on offer and may end up paying more than its worth.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5835650" y="1717675"/>
            <a:ext cx="1784350" cy="2168525"/>
            <a:chOff x="4128" y="480"/>
            <a:chExt cx="1124" cy="1506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H="1" flipV="1">
              <a:off x="4677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4316" y="1639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4255" y="1560"/>
              <a:ext cx="121" cy="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4316" y="17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4255" y="1758"/>
              <a:ext cx="61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4255" y="1811"/>
              <a:ext cx="20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4316" y="1705"/>
              <a:ext cx="10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4417" y="1824"/>
              <a:ext cx="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H="1">
              <a:off x="4275" y="1639"/>
              <a:ext cx="41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4255" y="1652"/>
              <a:ext cx="2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4316" y="1639"/>
              <a:ext cx="4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4356" y="1666"/>
              <a:ext cx="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H="1">
              <a:off x="4979" y="1548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6" name="Oval 18"/>
            <p:cNvSpPr>
              <a:spLocks noChangeArrowheads="1"/>
            </p:cNvSpPr>
            <p:nvPr/>
          </p:nvSpPr>
          <p:spPr bwMode="auto">
            <a:xfrm flipH="1">
              <a:off x="4915" y="1483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 flipH="1">
              <a:off x="4979" y="1602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4979" y="1645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5022" y="1688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4872" y="1602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4851" y="1699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4979" y="1548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5022" y="1559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4936" y="1548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4872" y="1569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6" name="Text Box 28"/>
            <p:cNvSpPr txBox="1">
              <a:spLocks noChangeArrowheads="1"/>
            </p:cNvSpPr>
            <p:nvPr/>
          </p:nvSpPr>
          <p:spPr bwMode="auto">
            <a:xfrm>
              <a:off x="4128" y="1795"/>
              <a:ext cx="51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4803" y="1699"/>
              <a:ext cx="4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 1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58" name="Text Box 30"/>
            <p:cNvSpPr txBox="1">
              <a:spLocks noChangeArrowheads="1"/>
            </p:cNvSpPr>
            <p:nvPr/>
          </p:nvSpPr>
          <p:spPr bwMode="auto">
            <a:xfrm>
              <a:off x="4437" y="480"/>
              <a:ext cx="3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Price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4533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4725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H="1">
              <a:off x="4979" y="833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 flipH="1">
              <a:off x="4915" y="768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H="1">
              <a:off x="4979" y="887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4979" y="930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flipH="1">
              <a:off x="5022" y="973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flipH="1">
              <a:off x="4872" y="887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flipH="1">
              <a:off x="4851" y="984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>
              <a:off x="4979" y="833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>
              <a:off x="5022" y="844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H="1">
              <a:off x="4936" y="833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H="1">
              <a:off x="4872" y="85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2" name="Text Box 44"/>
            <p:cNvSpPr txBox="1">
              <a:spLocks noChangeArrowheads="1"/>
            </p:cNvSpPr>
            <p:nvPr/>
          </p:nvSpPr>
          <p:spPr bwMode="auto">
            <a:xfrm>
              <a:off x="4803" y="984"/>
              <a:ext cx="4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 x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H="1">
              <a:off x="4725" y="91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4965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1821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English Auctions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Auctioneer proposes an initial value for the item (the reserve </a:t>
            </a:r>
            <a:r>
              <a:rPr lang="en-IE" dirty="0"/>
              <a:t>price)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Bidders respond by submitting bids for the item.</a:t>
            </a:r>
          </a:p>
          <a:p>
            <a:endParaRPr lang="en-IE" dirty="0"/>
          </a:p>
          <a:p>
            <a:r>
              <a:rPr lang="en-IE" dirty="0" smtClean="0"/>
              <a:t>The auctioneer selects the best bid and announces it to the bidders (including the agent whose bid has been accepted).</a:t>
            </a:r>
          </a:p>
          <a:p>
            <a:endParaRPr lang="en-IE" dirty="0"/>
          </a:p>
          <a:p>
            <a:r>
              <a:rPr lang="en-IE" dirty="0" smtClean="0"/>
              <a:t>Bidders respond with improved bids or withdraw. </a:t>
            </a:r>
          </a:p>
          <a:p>
            <a:endParaRPr lang="en-IE" dirty="0"/>
          </a:p>
          <a:p>
            <a:r>
              <a:rPr lang="en-IE" dirty="0" smtClean="0"/>
              <a:t>The auction terminates when no improved bid is received and last accepted bid wins.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93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082675" y="3484563"/>
            <a:ext cx="582613" cy="1427162"/>
            <a:chOff x="3514" y="1940"/>
            <a:chExt cx="289" cy="713"/>
          </a:xfrm>
        </p:grpSpPr>
        <p:sp>
          <p:nvSpPr>
            <p:cNvPr id="33814" name="Freeform 3"/>
            <p:cNvSpPr>
              <a:spLocks/>
            </p:cNvSpPr>
            <p:nvPr/>
          </p:nvSpPr>
          <p:spPr bwMode="auto">
            <a:xfrm>
              <a:off x="3600" y="1940"/>
              <a:ext cx="117" cy="142"/>
            </a:xfrm>
            <a:custGeom>
              <a:avLst/>
              <a:gdLst>
                <a:gd name="T0" fmla="*/ 117 w 233"/>
                <a:gd name="T1" fmla="*/ 70 h 285"/>
                <a:gd name="T2" fmla="*/ 115 w 233"/>
                <a:gd name="T3" fmla="*/ 57 h 285"/>
                <a:gd name="T4" fmla="*/ 112 w 233"/>
                <a:gd name="T5" fmla="*/ 43 h 285"/>
                <a:gd name="T6" fmla="*/ 107 w 233"/>
                <a:gd name="T7" fmla="*/ 31 h 285"/>
                <a:gd name="T8" fmla="*/ 99 w 233"/>
                <a:gd name="T9" fmla="*/ 20 h 285"/>
                <a:gd name="T10" fmla="*/ 91 w 233"/>
                <a:gd name="T11" fmla="*/ 12 h 285"/>
                <a:gd name="T12" fmla="*/ 80 w 233"/>
                <a:gd name="T13" fmla="*/ 5 h 285"/>
                <a:gd name="T14" fmla="*/ 69 w 233"/>
                <a:gd name="T15" fmla="*/ 1 h 285"/>
                <a:gd name="T16" fmla="*/ 58 w 233"/>
                <a:gd name="T17" fmla="*/ 0 h 285"/>
                <a:gd name="T18" fmla="*/ 47 w 233"/>
                <a:gd name="T19" fmla="*/ 1 h 285"/>
                <a:gd name="T20" fmla="*/ 36 w 233"/>
                <a:gd name="T21" fmla="*/ 5 h 285"/>
                <a:gd name="T22" fmla="*/ 26 w 233"/>
                <a:gd name="T23" fmla="*/ 12 h 285"/>
                <a:gd name="T24" fmla="*/ 17 w 233"/>
                <a:gd name="T25" fmla="*/ 20 h 285"/>
                <a:gd name="T26" fmla="*/ 10 w 233"/>
                <a:gd name="T27" fmla="*/ 31 h 285"/>
                <a:gd name="T28" fmla="*/ 4 w 233"/>
                <a:gd name="T29" fmla="*/ 43 h 285"/>
                <a:gd name="T30" fmla="*/ 1 w 233"/>
                <a:gd name="T31" fmla="*/ 57 h 285"/>
                <a:gd name="T32" fmla="*/ 0 w 233"/>
                <a:gd name="T33" fmla="*/ 70 h 285"/>
                <a:gd name="T34" fmla="*/ 1 w 233"/>
                <a:gd name="T35" fmla="*/ 85 h 285"/>
                <a:gd name="T36" fmla="*/ 4 w 233"/>
                <a:gd name="T37" fmla="*/ 98 h 285"/>
                <a:gd name="T38" fmla="*/ 10 w 233"/>
                <a:gd name="T39" fmla="*/ 110 h 285"/>
                <a:gd name="T40" fmla="*/ 17 w 233"/>
                <a:gd name="T41" fmla="*/ 121 h 285"/>
                <a:gd name="T42" fmla="*/ 26 w 233"/>
                <a:gd name="T43" fmla="*/ 130 h 285"/>
                <a:gd name="T44" fmla="*/ 36 w 233"/>
                <a:gd name="T45" fmla="*/ 137 h 285"/>
                <a:gd name="T46" fmla="*/ 47 w 233"/>
                <a:gd name="T47" fmla="*/ 141 h 285"/>
                <a:gd name="T48" fmla="*/ 58 w 233"/>
                <a:gd name="T49" fmla="*/ 142 h 285"/>
                <a:gd name="T50" fmla="*/ 69 w 233"/>
                <a:gd name="T51" fmla="*/ 141 h 285"/>
                <a:gd name="T52" fmla="*/ 80 w 233"/>
                <a:gd name="T53" fmla="*/ 137 h 285"/>
                <a:gd name="T54" fmla="*/ 91 w 233"/>
                <a:gd name="T55" fmla="*/ 130 h 285"/>
                <a:gd name="T56" fmla="*/ 99 w 233"/>
                <a:gd name="T57" fmla="*/ 121 h 285"/>
                <a:gd name="T58" fmla="*/ 107 w 233"/>
                <a:gd name="T59" fmla="*/ 110 h 285"/>
                <a:gd name="T60" fmla="*/ 112 w 233"/>
                <a:gd name="T61" fmla="*/ 98 h 285"/>
                <a:gd name="T62" fmla="*/ 115 w 233"/>
                <a:gd name="T63" fmla="*/ 85 h 285"/>
                <a:gd name="T64" fmla="*/ 117 w 233"/>
                <a:gd name="T65" fmla="*/ 70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5"/>
                <a:gd name="T101" fmla="*/ 233 w 23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5">
                  <a:moveTo>
                    <a:pt x="233" y="141"/>
                  </a:moveTo>
                  <a:lnTo>
                    <a:pt x="230" y="114"/>
                  </a:lnTo>
                  <a:lnTo>
                    <a:pt x="223" y="87"/>
                  </a:lnTo>
                  <a:lnTo>
                    <a:pt x="213" y="63"/>
                  </a:lnTo>
                  <a:lnTo>
                    <a:pt x="198" y="40"/>
                  </a:lnTo>
                  <a:lnTo>
                    <a:pt x="181" y="24"/>
                  </a:lnTo>
                  <a:lnTo>
                    <a:pt x="160" y="10"/>
                  </a:lnTo>
                  <a:lnTo>
                    <a:pt x="138" y="3"/>
                  </a:lnTo>
                  <a:lnTo>
                    <a:pt x="116" y="0"/>
                  </a:lnTo>
                  <a:lnTo>
                    <a:pt x="93" y="3"/>
                  </a:lnTo>
                  <a:lnTo>
                    <a:pt x="72" y="10"/>
                  </a:lnTo>
                  <a:lnTo>
                    <a:pt x="51" y="24"/>
                  </a:lnTo>
                  <a:lnTo>
                    <a:pt x="34" y="40"/>
                  </a:lnTo>
                  <a:lnTo>
                    <a:pt x="19" y="63"/>
                  </a:lnTo>
                  <a:lnTo>
                    <a:pt x="8" y="87"/>
                  </a:lnTo>
                  <a:lnTo>
                    <a:pt x="2" y="114"/>
                  </a:lnTo>
                  <a:lnTo>
                    <a:pt x="0" y="141"/>
                  </a:lnTo>
                  <a:lnTo>
                    <a:pt x="2" y="170"/>
                  </a:lnTo>
                  <a:lnTo>
                    <a:pt x="8" y="196"/>
                  </a:lnTo>
                  <a:lnTo>
                    <a:pt x="19" y="221"/>
                  </a:lnTo>
                  <a:lnTo>
                    <a:pt x="34" y="242"/>
                  </a:lnTo>
                  <a:lnTo>
                    <a:pt x="51" y="261"/>
                  </a:lnTo>
                  <a:lnTo>
                    <a:pt x="72" y="274"/>
                  </a:lnTo>
                  <a:lnTo>
                    <a:pt x="93" y="282"/>
                  </a:lnTo>
                  <a:lnTo>
                    <a:pt x="116" y="285"/>
                  </a:lnTo>
                  <a:lnTo>
                    <a:pt x="138" y="282"/>
                  </a:lnTo>
                  <a:lnTo>
                    <a:pt x="160" y="274"/>
                  </a:lnTo>
                  <a:lnTo>
                    <a:pt x="181" y="261"/>
                  </a:lnTo>
                  <a:lnTo>
                    <a:pt x="198" y="242"/>
                  </a:lnTo>
                  <a:lnTo>
                    <a:pt x="213" y="221"/>
                  </a:lnTo>
                  <a:lnTo>
                    <a:pt x="223" y="196"/>
                  </a:lnTo>
                  <a:lnTo>
                    <a:pt x="230" y="170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chemeClr val="accent2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5" name="Freeform 4"/>
            <p:cNvSpPr>
              <a:spLocks/>
            </p:cNvSpPr>
            <p:nvPr/>
          </p:nvSpPr>
          <p:spPr bwMode="auto">
            <a:xfrm>
              <a:off x="3514" y="2082"/>
              <a:ext cx="289" cy="571"/>
            </a:xfrm>
            <a:custGeom>
              <a:avLst/>
              <a:gdLst>
                <a:gd name="T0" fmla="*/ 147 w 578"/>
                <a:gd name="T1" fmla="*/ 294 h 1140"/>
                <a:gd name="T2" fmla="*/ 215 w 578"/>
                <a:gd name="T3" fmla="*/ 571 h 1140"/>
                <a:gd name="T4" fmla="*/ 269 w 578"/>
                <a:gd name="T5" fmla="*/ 571 h 1140"/>
                <a:gd name="T6" fmla="*/ 215 w 578"/>
                <a:gd name="T7" fmla="*/ 249 h 1140"/>
                <a:gd name="T8" fmla="*/ 215 w 578"/>
                <a:gd name="T9" fmla="*/ 62 h 1140"/>
                <a:gd name="T10" fmla="*/ 255 w 578"/>
                <a:gd name="T11" fmla="*/ 214 h 1140"/>
                <a:gd name="T12" fmla="*/ 289 w 578"/>
                <a:gd name="T13" fmla="*/ 187 h 1140"/>
                <a:gd name="T14" fmla="*/ 242 w 578"/>
                <a:gd name="T15" fmla="*/ 0 h 1140"/>
                <a:gd name="T16" fmla="*/ 147 w 578"/>
                <a:gd name="T17" fmla="*/ 9 h 1140"/>
                <a:gd name="T18" fmla="*/ 54 w 578"/>
                <a:gd name="T19" fmla="*/ 0 h 1140"/>
                <a:gd name="T20" fmla="*/ 0 w 578"/>
                <a:gd name="T21" fmla="*/ 196 h 1140"/>
                <a:gd name="T22" fmla="*/ 40 w 578"/>
                <a:gd name="T23" fmla="*/ 214 h 1140"/>
                <a:gd name="T24" fmla="*/ 81 w 578"/>
                <a:gd name="T25" fmla="*/ 62 h 1140"/>
                <a:gd name="T26" fmla="*/ 81 w 578"/>
                <a:gd name="T27" fmla="*/ 249 h 1140"/>
                <a:gd name="T28" fmla="*/ 27 w 578"/>
                <a:gd name="T29" fmla="*/ 571 h 1140"/>
                <a:gd name="T30" fmla="*/ 81 w 578"/>
                <a:gd name="T31" fmla="*/ 571 h 1140"/>
                <a:gd name="T32" fmla="*/ 147 w 578"/>
                <a:gd name="T33" fmla="*/ 294 h 1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1140"/>
                <a:gd name="T53" fmla="*/ 578 w 578"/>
                <a:gd name="T54" fmla="*/ 1140 h 11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1140">
                  <a:moveTo>
                    <a:pt x="295" y="587"/>
                  </a:moveTo>
                  <a:lnTo>
                    <a:pt x="430" y="1140"/>
                  </a:lnTo>
                  <a:lnTo>
                    <a:pt x="538" y="1140"/>
                  </a:lnTo>
                  <a:lnTo>
                    <a:pt x="430" y="498"/>
                  </a:lnTo>
                  <a:lnTo>
                    <a:pt x="430" y="123"/>
                  </a:lnTo>
                  <a:lnTo>
                    <a:pt x="511" y="427"/>
                  </a:lnTo>
                  <a:lnTo>
                    <a:pt x="578" y="374"/>
                  </a:lnTo>
                  <a:lnTo>
                    <a:pt x="484" y="0"/>
                  </a:lnTo>
                  <a:lnTo>
                    <a:pt x="295" y="18"/>
                  </a:lnTo>
                  <a:lnTo>
                    <a:pt x="108" y="0"/>
                  </a:lnTo>
                  <a:lnTo>
                    <a:pt x="0" y="392"/>
                  </a:lnTo>
                  <a:lnTo>
                    <a:pt x="81" y="427"/>
                  </a:lnTo>
                  <a:lnTo>
                    <a:pt x="162" y="123"/>
                  </a:lnTo>
                  <a:lnTo>
                    <a:pt x="162" y="498"/>
                  </a:lnTo>
                  <a:lnTo>
                    <a:pt x="54" y="1140"/>
                  </a:lnTo>
                  <a:lnTo>
                    <a:pt x="162" y="1140"/>
                  </a:lnTo>
                  <a:lnTo>
                    <a:pt x="295" y="587"/>
                  </a:lnTo>
                  <a:close/>
                </a:path>
              </a:pathLst>
            </a:custGeom>
            <a:solidFill>
              <a:schemeClr val="accent2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262063" y="4949825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/>
              <a:t>A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4144963" y="3484563"/>
            <a:ext cx="581025" cy="1427162"/>
            <a:chOff x="5034" y="1940"/>
            <a:chExt cx="289" cy="713"/>
          </a:xfrm>
        </p:grpSpPr>
        <p:sp>
          <p:nvSpPr>
            <p:cNvPr id="33812" name="Freeform 7"/>
            <p:cNvSpPr>
              <a:spLocks/>
            </p:cNvSpPr>
            <p:nvPr/>
          </p:nvSpPr>
          <p:spPr bwMode="auto">
            <a:xfrm>
              <a:off x="5120" y="1940"/>
              <a:ext cx="117" cy="142"/>
            </a:xfrm>
            <a:custGeom>
              <a:avLst/>
              <a:gdLst>
                <a:gd name="T0" fmla="*/ 117 w 233"/>
                <a:gd name="T1" fmla="*/ 70 h 285"/>
                <a:gd name="T2" fmla="*/ 116 w 233"/>
                <a:gd name="T3" fmla="*/ 57 h 285"/>
                <a:gd name="T4" fmla="*/ 113 w 233"/>
                <a:gd name="T5" fmla="*/ 43 h 285"/>
                <a:gd name="T6" fmla="*/ 107 w 233"/>
                <a:gd name="T7" fmla="*/ 31 h 285"/>
                <a:gd name="T8" fmla="*/ 100 w 233"/>
                <a:gd name="T9" fmla="*/ 20 h 285"/>
                <a:gd name="T10" fmla="*/ 91 w 233"/>
                <a:gd name="T11" fmla="*/ 12 h 285"/>
                <a:gd name="T12" fmla="*/ 81 w 233"/>
                <a:gd name="T13" fmla="*/ 5 h 285"/>
                <a:gd name="T14" fmla="*/ 70 w 233"/>
                <a:gd name="T15" fmla="*/ 1 h 285"/>
                <a:gd name="T16" fmla="*/ 59 w 233"/>
                <a:gd name="T17" fmla="*/ 0 h 285"/>
                <a:gd name="T18" fmla="*/ 48 w 233"/>
                <a:gd name="T19" fmla="*/ 1 h 285"/>
                <a:gd name="T20" fmla="*/ 37 w 233"/>
                <a:gd name="T21" fmla="*/ 5 h 285"/>
                <a:gd name="T22" fmla="*/ 27 w 233"/>
                <a:gd name="T23" fmla="*/ 12 h 285"/>
                <a:gd name="T24" fmla="*/ 18 w 233"/>
                <a:gd name="T25" fmla="*/ 20 h 285"/>
                <a:gd name="T26" fmla="*/ 10 w 233"/>
                <a:gd name="T27" fmla="*/ 31 h 285"/>
                <a:gd name="T28" fmla="*/ 5 w 233"/>
                <a:gd name="T29" fmla="*/ 43 h 285"/>
                <a:gd name="T30" fmla="*/ 2 w 233"/>
                <a:gd name="T31" fmla="*/ 57 h 285"/>
                <a:gd name="T32" fmla="*/ 0 w 233"/>
                <a:gd name="T33" fmla="*/ 70 h 285"/>
                <a:gd name="T34" fmla="*/ 2 w 233"/>
                <a:gd name="T35" fmla="*/ 85 h 285"/>
                <a:gd name="T36" fmla="*/ 5 w 233"/>
                <a:gd name="T37" fmla="*/ 98 h 285"/>
                <a:gd name="T38" fmla="*/ 10 w 233"/>
                <a:gd name="T39" fmla="*/ 110 h 285"/>
                <a:gd name="T40" fmla="*/ 18 w 233"/>
                <a:gd name="T41" fmla="*/ 121 h 285"/>
                <a:gd name="T42" fmla="*/ 27 w 233"/>
                <a:gd name="T43" fmla="*/ 130 h 285"/>
                <a:gd name="T44" fmla="*/ 37 w 233"/>
                <a:gd name="T45" fmla="*/ 137 h 285"/>
                <a:gd name="T46" fmla="*/ 48 w 233"/>
                <a:gd name="T47" fmla="*/ 141 h 285"/>
                <a:gd name="T48" fmla="*/ 59 w 233"/>
                <a:gd name="T49" fmla="*/ 142 h 285"/>
                <a:gd name="T50" fmla="*/ 70 w 233"/>
                <a:gd name="T51" fmla="*/ 141 h 285"/>
                <a:gd name="T52" fmla="*/ 81 w 233"/>
                <a:gd name="T53" fmla="*/ 137 h 285"/>
                <a:gd name="T54" fmla="*/ 91 w 233"/>
                <a:gd name="T55" fmla="*/ 130 h 285"/>
                <a:gd name="T56" fmla="*/ 100 w 233"/>
                <a:gd name="T57" fmla="*/ 121 h 285"/>
                <a:gd name="T58" fmla="*/ 107 w 233"/>
                <a:gd name="T59" fmla="*/ 110 h 285"/>
                <a:gd name="T60" fmla="*/ 113 w 233"/>
                <a:gd name="T61" fmla="*/ 98 h 285"/>
                <a:gd name="T62" fmla="*/ 116 w 233"/>
                <a:gd name="T63" fmla="*/ 85 h 285"/>
                <a:gd name="T64" fmla="*/ 117 w 233"/>
                <a:gd name="T65" fmla="*/ 70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5"/>
                <a:gd name="T101" fmla="*/ 233 w 23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5">
                  <a:moveTo>
                    <a:pt x="233" y="141"/>
                  </a:moveTo>
                  <a:lnTo>
                    <a:pt x="231" y="114"/>
                  </a:lnTo>
                  <a:lnTo>
                    <a:pt x="225" y="87"/>
                  </a:lnTo>
                  <a:lnTo>
                    <a:pt x="214" y="63"/>
                  </a:lnTo>
                  <a:lnTo>
                    <a:pt x="199" y="40"/>
                  </a:lnTo>
                  <a:lnTo>
                    <a:pt x="182" y="24"/>
                  </a:lnTo>
                  <a:lnTo>
                    <a:pt x="161" y="10"/>
                  </a:lnTo>
                  <a:lnTo>
                    <a:pt x="140" y="3"/>
                  </a:lnTo>
                  <a:lnTo>
                    <a:pt x="117" y="0"/>
                  </a:lnTo>
                  <a:lnTo>
                    <a:pt x="95" y="3"/>
                  </a:lnTo>
                  <a:lnTo>
                    <a:pt x="73" y="10"/>
                  </a:lnTo>
                  <a:lnTo>
                    <a:pt x="53" y="24"/>
                  </a:lnTo>
                  <a:lnTo>
                    <a:pt x="35" y="40"/>
                  </a:lnTo>
                  <a:lnTo>
                    <a:pt x="20" y="63"/>
                  </a:lnTo>
                  <a:lnTo>
                    <a:pt x="10" y="87"/>
                  </a:lnTo>
                  <a:lnTo>
                    <a:pt x="3" y="114"/>
                  </a:lnTo>
                  <a:lnTo>
                    <a:pt x="0" y="141"/>
                  </a:lnTo>
                  <a:lnTo>
                    <a:pt x="3" y="170"/>
                  </a:lnTo>
                  <a:lnTo>
                    <a:pt x="10" y="196"/>
                  </a:lnTo>
                  <a:lnTo>
                    <a:pt x="20" y="221"/>
                  </a:lnTo>
                  <a:lnTo>
                    <a:pt x="35" y="242"/>
                  </a:lnTo>
                  <a:lnTo>
                    <a:pt x="53" y="261"/>
                  </a:lnTo>
                  <a:lnTo>
                    <a:pt x="73" y="274"/>
                  </a:lnTo>
                  <a:lnTo>
                    <a:pt x="95" y="282"/>
                  </a:lnTo>
                  <a:lnTo>
                    <a:pt x="117" y="285"/>
                  </a:lnTo>
                  <a:lnTo>
                    <a:pt x="140" y="282"/>
                  </a:lnTo>
                  <a:lnTo>
                    <a:pt x="161" y="274"/>
                  </a:lnTo>
                  <a:lnTo>
                    <a:pt x="182" y="261"/>
                  </a:lnTo>
                  <a:lnTo>
                    <a:pt x="199" y="242"/>
                  </a:lnTo>
                  <a:lnTo>
                    <a:pt x="214" y="221"/>
                  </a:lnTo>
                  <a:lnTo>
                    <a:pt x="225" y="196"/>
                  </a:lnTo>
                  <a:lnTo>
                    <a:pt x="231" y="170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rgbClr val="00CC66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3" name="Freeform 8"/>
            <p:cNvSpPr>
              <a:spLocks/>
            </p:cNvSpPr>
            <p:nvPr/>
          </p:nvSpPr>
          <p:spPr bwMode="auto">
            <a:xfrm>
              <a:off x="5034" y="2082"/>
              <a:ext cx="289" cy="571"/>
            </a:xfrm>
            <a:custGeom>
              <a:avLst/>
              <a:gdLst>
                <a:gd name="T0" fmla="*/ 148 w 578"/>
                <a:gd name="T1" fmla="*/ 294 h 1140"/>
                <a:gd name="T2" fmla="*/ 215 w 578"/>
                <a:gd name="T3" fmla="*/ 571 h 1140"/>
                <a:gd name="T4" fmla="*/ 269 w 578"/>
                <a:gd name="T5" fmla="*/ 571 h 1140"/>
                <a:gd name="T6" fmla="*/ 215 w 578"/>
                <a:gd name="T7" fmla="*/ 249 h 1140"/>
                <a:gd name="T8" fmla="*/ 215 w 578"/>
                <a:gd name="T9" fmla="*/ 62 h 1140"/>
                <a:gd name="T10" fmla="*/ 255 w 578"/>
                <a:gd name="T11" fmla="*/ 214 h 1140"/>
                <a:gd name="T12" fmla="*/ 289 w 578"/>
                <a:gd name="T13" fmla="*/ 187 h 1140"/>
                <a:gd name="T14" fmla="*/ 242 w 578"/>
                <a:gd name="T15" fmla="*/ 0 h 1140"/>
                <a:gd name="T16" fmla="*/ 148 w 578"/>
                <a:gd name="T17" fmla="*/ 9 h 1140"/>
                <a:gd name="T18" fmla="*/ 54 w 578"/>
                <a:gd name="T19" fmla="*/ 0 h 1140"/>
                <a:gd name="T20" fmla="*/ 0 w 578"/>
                <a:gd name="T21" fmla="*/ 196 h 1140"/>
                <a:gd name="T22" fmla="*/ 40 w 578"/>
                <a:gd name="T23" fmla="*/ 214 h 1140"/>
                <a:gd name="T24" fmla="*/ 80 w 578"/>
                <a:gd name="T25" fmla="*/ 62 h 1140"/>
                <a:gd name="T26" fmla="*/ 80 w 578"/>
                <a:gd name="T27" fmla="*/ 249 h 1140"/>
                <a:gd name="T28" fmla="*/ 27 w 578"/>
                <a:gd name="T29" fmla="*/ 571 h 1140"/>
                <a:gd name="T30" fmla="*/ 80 w 578"/>
                <a:gd name="T31" fmla="*/ 571 h 1140"/>
                <a:gd name="T32" fmla="*/ 148 w 578"/>
                <a:gd name="T33" fmla="*/ 294 h 1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1140"/>
                <a:gd name="T53" fmla="*/ 578 w 578"/>
                <a:gd name="T54" fmla="*/ 1140 h 11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1140">
                  <a:moveTo>
                    <a:pt x="296" y="587"/>
                  </a:moveTo>
                  <a:lnTo>
                    <a:pt x="431" y="1140"/>
                  </a:lnTo>
                  <a:lnTo>
                    <a:pt x="538" y="1140"/>
                  </a:lnTo>
                  <a:lnTo>
                    <a:pt x="431" y="498"/>
                  </a:lnTo>
                  <a:lnTo>
                    <a:pt x="431" y="123"/>
                  </a:lnTo>
                  <a:lnTo>
                    <a:pt x="511" y="427"/>
                  </a:lnTo>
                  <a:lnTo>
                    <a:pt x="578" y="374"/>
                  </a:lnTo>
                  <a:lnTo>
                    <a:pt x="485" y="0"/>
                  </a:lnTo>
                  <a:lnTo>
                    <a:pt x="296" y="18"/>
                  </a:lnTo>
                  <a:lnTo>
                    <a:pt x="108" y="0"/>
                  </a:lnTo>
                  <a:lnTo>
                    <a:pt x="0" y="392"/>
                  </a:lnTo>
                  <a:lnTo>
                    <a:pt x="81" y="427"/>
                  </a:lnTo>
                  <a:lnTo>
                    <a:pt x="161" y="123"/>
                  </a:lnTo>
                  <a:lnTo>
                    <a:pt x="161" y="498"/>
                  </a:lnTo>
                  <a:lnTo>
                    <a:pt x="54" y="1140"/>
                  </a:lnTo>
                  <a:lnTo>
                    <a:pt x="161" y="1140"/>
                  </a:lnTo>
                  <a:lnTo>
                    <a:pt x="296" y="587"/>
                  </a:lnTo>
                  <a:close/>
                </a:path>
              </a:pathLst>
            </a:custGeom>
            <a:solidFill>
              <a:srgbClr val="00CC66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4324350" y="49498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/>
              <a:t>B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798" name="Group 10"/>
          <p:cNvGrpSpPr>
            <a:grpSpLocks/>
          </p:cNvGrpSpPr>
          <p:nvPr/>
        </p:nvGrpSpPr>
        <p:grpSpPr bwMode="auto">
          <a:xfrm>
            <a:off x="2686050" y="1524000"/>
            <a:ext cx="582613" cy="1423988"/>
            <a:chOff x="4310" y="960"/>
            <a:chExt cx="289" cy="712"/>
          </a:xfrm>
        </p:grpSpPr>
        <p:sp>
          <p:nvSpPr>
            <p:cNvPr id="33810" name="Freeform 11"/>
            <p:cNvSpPr>
              <a:spLocks/>
            </p:cNvSpPr>
            <p:nvPr/>
          </p:nvSpPr>
          <p:spPr bwMode="auto">
            <a:xfrm>
              <a:off x="4396" y="960"/>
              <a:ext cx="117" cy="142"/>
            </a:xfrm>
            <a:custGeom>
              <a:avLst/>
              <a:gdLst>
                <a:gd name="T0" fmla="*/ 117 w 233"/>
                <a:gd name="T1" fmla="*/ 71 h 283"/>
                <a:gd name="T2" fmla="*/ 115 w 233"/>
                <a:gd name="T3" fmla="*/ 57 h 283"/>
                <a:gd name="T4" fmla="*/ 112 w 233"/>
                <a:gd name="T5" fmla="*/ 44 h 283"/>
                <a:gd name="T6" fmla="*/ 107 w 233"/>
                <a:gd name="T7" fmla="*/ 31 h 283"/>
                <a:gd name="T8" fmla="*/ 99 w 233"/>
                <a:gd name="T9" fmla="*/ 20 h 283"/>
                <a:gd name="T10" fmla="*/ 91 w 233"/>
                <a:gd name="T11" fmla="*/ 11 h 283"/>
                <a:gd name="T12" fmla="*/ 80 w 233"/>
                <a:gd name="T13" fmla="*/ 5 h 283"/>
                <a:gd name="T14" fmla="*/ 70 w 233"/>
                <a:gd name="T15" fmla="*/ 1 h 283"/>
                <a:gd name="T16" fmla="*/ 58 w 233"/>
                <a:gd name="T17" fmla="*/ 0 h 283"/>
                <a:gd name="T18" fmla="*/ 47 w 233"/>
                <a:gd name="T19" fmla="*/ 1 h 283"/>
                <a:gd name="T20" fmla="*/ 36 w 233"/>
                <a:gd name="T21" fmla="*/ 5 h 283"/>
                <a:gd name="T22" fmla="*/ 26 w 233"/>
                <a:gd name="T23" fmla="*/ 11 h 283"/>
                <a:gd name="T24" fmla="*/ 17 w 233"/>
                <a:gd name="T25" fmla="*/ 20 h 283"/>
                <a:gd name="T26" fmla="*/ 10 w 233"/>
                <a:gd name="T27" fmla="*/ 31 h 283"/>
                <a:gd name="T28" fmla="*/ 5 w 233"/>
                <a:gd name="T29" fmla="*/ 44 h 283"/>
                <a:gd name="T30" fmla="*/ 1 w 233"/>
                <a:gd name="T31" fmla="*/ 57 h 283"/>
                <a:gd name="T32" fmla="*/ 0 w 233"/>
                <a:gd name="T33" fmla="*/ 71 h 283"/>
                <a:gd name="T34" fmla="*/ 1 w 233"/>
                <a:gd name="T35" fmla="*/ 85 h 283"/>
                <a:gd name="T36" fmla="*/ 5 w 233"/>
                <a:gd name="T37" fmla="*/ 98 h 283"/>
                <a:gd name="T38" fmla="*/ 10 w 233"/>
                <a:gd name="T39" fmla="*/ 110 h 283"/>
                <a:gd name="T40" fmla="*/ 17 w 233"/>
                <a:gd name="T41" fmla="*/ 122 h 283"/>
                <a:gd name="T42" fmla="*/ 26 w 233"/>
                <a:gd name="T43" fmla="*/ 131 h 283"/>
                <a:gd name="T44" fmla="*/ 36 w 233"/>
                <a:gd name="T45" fmla="*/ 137 h 283"/>
                <a:gd name="T46" fmla="*/ 47 w 233"/>
                <a:gd name="T47" fmla="*/ 141 h 283"/>
                <a:gd name="T48" fmla="*/ 58 w 233"/>
                <a:gd name="T49" fmla="*/ 142 h 283"/>
                <a:gd name="T50" fmla="*/ 70 w 233"/>
                <a:gd name="T51" fmla="*/ 141 h 283"/>
                <a:gd name="T52" fmla="*/ 80 w 233"/>
                <a:gd name="T53" fmla="*/ 137 h 283"/>
                <a:gd name="T54" fmla="*/ 91 w 233"/>
                <a:gd name="T55" fmla="*/ 131 h 283"/>
                <a:gd name="T56" fmla="*/ 99 w 233"/>
                <a:gd name="T57" fmla="*/ 122 h 283"/>
                <a:gd name="T58" fmla="*/ 107 w 233"/>
                <a:gd name="T59" fmla="*/ 110 h 283"/>
                <a:gd name="T60" fmla="*/ 112 w 233"/>
                <a:gd name="T61" fmla="*/ 98 h 283"/>
                <a:gd name="T62" fmla="*/ 115 w 233"/>
                <a:gd name="T63" fmla="*/ 85 h 283"/>
                <a:gd name="T64" fmla="*/ 117 w 233"/>
                <a:gd name="T65" fmla="*/ 71 h 2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3"/>
                <a:gd name="T101" fmla="*/ 233 w 233"/>
                <a:gd name="T102" fmla="*/ 283 h 2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3">
                  <a:moveTo>
                    <a:pt x="233" y="141"/>
                  </a:moveTo>
                  <a:lnTo>
                    <a:pt x="230" y="114"/>
                  </a:lnTo>
                  <a:lnTo>
                    <a:pt x="224" y="87"/>
                  </a:lnTo>
                  <a:lnTo>
                    <a:pt x="213" y="61"/>
                  </a:lnTo>
                  <a:lnTo>
                    <a:pt x="198" y="40"/>
                  </a:lnTo>
                  <a:lnTo>
                    <a:pt x="181" y="22"/>
                  </a:lnTo>
                  <a:lnTo>
                    <a:pt x="160" y="10"/>
                  </a:lnTo>
                  <a:lnTo>
                    <a:pt x="140" y="1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72" y="10"/>
                  </a:lnTo>
                  <a:lnTo>
                    <a:pt x="51" y="22"/>
                  </a:lnTo>
                  <a:lnTo>
                    <a:pt x="34" y="40"/>
                  </a:lnTo>
                  <a:lnTo>
                    <a:pt x="19" y="61"/>
                  </a:lnTo>
                  <a:lnTo>
                    <a:pt x="10" y="87"/>
                  </a:lnTo>
                  <a:lnTo>
                    <a:pt x="2" y="114"/>
                  </a:lnTo>
                  <a:lnTo>
                    <a:pt x="0" y="141"/>
                  </a:lnTo>
                  <a:lnTo>
                    <a:pt x="2" y="169"/>
                  </a:lnTo>
                  <a:lnTo>
                    <a:pt x="10" y="196"/>
                  </a:lnTo>
                  <a:lnTo>
                    <a:pt x="19" y="220"/>
                  </a:lnTo>
                  <a:lnTo>
                    <a:pt x="34" y="243"/>
                  </a:lnTo>
                  <a:lnTo>
                    <a:pt x="51" y="261"/>
                  </a:lnTo>
                  <a:lnTo>
                    <a:pt x="72" y="273"/>
                  </a:lnTo>
                  <a:lnTo>
                    <a:pt x="94" y="282"/>
                  </a:lnTo>
                  <a:lnTo>
                    <a:pt x="116" y="283"/>
                  </a:lnTo>
                  <a:lnTo>
                    <a:pt x="140" y="282"/>
                  </a:lnTo>
                  <a:lnTo>
                    <a:pt x="160" y="273"/>
                  </a:lnTo>
                  <a:lnTo>
                    <a:pt x="181" y="261"/>
                  </a:lnTo>
                  <a:lnTo>
                    <a:pt x="198" y="243"/>
                  </a:lnTo>
                  <a:lnTo>
                    <a:pt x="213" y="220"/>
                  </a:lnTo>
                  <a:lnTo>
                    <a:pt x="224" y="196"/>
                  </a:lnTo>
                  <a:lnTo>
                    <a:pt x="230" y="169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1" name="Freeform 12"/>
            <p:cNvSpPr>
              <a:spLocks/>
            </p:cNvSpPr>
            <p:nvPr/>
          </p:nvSpPr>
          <p:spPr bwMode="auto">
            <a:xfrm>
              <a:off x="4310" y="1102"/>
              <a:ext cx="289" cy="570"/>
            </a:xfrm>
            <a:custGeom>
              <a:avLst/>
              <a:gdLst>
                <a:gd name="T0" fmla="*/ 148 w 579"/>
                <a:gd name="T1" fmla="*/ 294 h 1141"/>
                <a:gd name="T2" fmla="*/ 215 w 579"/>
                <a:gd name="T3" fmla="*/ 570 h 1141"/>
                <a:gd name="T4" fmla="*/ 269 w 579"/>
                <a:gd name="T5" fmla="*/ 570 h 1141"/>
                <a:gd name="T6" fmla="*/ 215 w 579"/>
                <a:gd name="T7" fmla="*/ 250 h 1141"/>
                <a:gd name="T8" fmla="*/ 215 w 579"/>
                <a:gd name="T9" fmla="*/ 62 h 1141"/>
                <a:gd name="T10" fmla="*/ 255 w 579"/>
                <a:gd name="T11" fmla="*/ 214 h 1141"/>
                <a:gd name="T12" fmla="*/ 289 w 579"/>
                <a:gd name="T13" fmla="*/ 188 h 1141"/>
                <a:gd name="T14" fmla="*/ 242 w 579"/>
                <a:gd name="T15" fmla="*/ 0 h 1141"/>
                <a:gd name="T16" fmla="*/ 148 w 579"/>
                <a:gd name="T17" fmla="*/ 9 h 1141"/>
                <a:gd name="T18" fmla="*/ 54 w 579"/>
                <a:gd name="T19" fmla="*/ 0 h 1141"/>
                <a:gd name="T20" fmla="*/ 0 w 579"/>
                <a:gd name="T21" fmla="*/ 196 h 1141"/>
                <a:gd name="T22" fmla="*/ 40 w 579"/>
                <a:gd name="T23" fmla="*/ 214 h 1141"/>
                <a:gd name="T24" fmla="*/ 81 w 579"/>
                <a:gd name="T25" fmla="*/ 62 h 1141"/>
                <a:gd name="T26" fmla="*/ 81 w 579"/>
                <a:gd name="T27" fmla="*/ 250 h 1141"/>
                <a:gd name="T28" fmla="*/ 27 w 579"/>
                <a:gd name="T29" fmla="*/ 570 h 1141"/>
                <a:gd name="T30" fmla="*/ 81 w 579"/>
                <a:gd name="T31" fmla="*/ 570 h 1141"/>
                <a:gd name="T32" fmla="*/ 148 w 579"/>
                <a:gd name="T33" fmla="*/ 294 h 11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9"/>
                <a:gd name="T52" fmla="*/ 0 h 1141"/>
                <a:gd name="T53" fmla="*/ 579 w 579"/>
                <a:gd name="T54" fmla="*/ 1141 h 11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9" h="1141">
                  <a:moveTo>
                    <a:pt x="297" y="589"/>
                  </a:moveTo>
                  <a:lnTo>
                    <a:pt x="430" y="1141"/>
                  </a:lnTo>
                  <a:lnTo>
                    <a:pt x="538" y="1141"/>
                  </a:lnTo>
                  <a:lnTo>
                    <a:pt x="430" y="500"/>
                  </a:lnTo>
                  <a:lnTo>
                    <a:pt x="430" y="125"/>
                  </a:lnTo>
                  <a:lnTo>
                    <a:pt x="511" y="429"/>
                  </a:lnTo>
                  <a:lnTo>
                    <a:pt x="579" y="376"/>
                  </a:lnTo>
                  <a:lnTo>
                    <a:pt x="484" y="0"/>
                  </a:lnTo>
                  <a:lnTo>
                    <a:pt x="297" y="18"/>
                  </a:lnTo>
                  <a:lnTo>
                    <a:pt x="108" y="0"/>
                  </a:lnTo>
                  <a:lnTo>
                    <a:pt x="0" y="393"/>
                  </a:lnTo>
                  <a:lnTo>
                    <a:pt x="81" y="429"/>
                  </a:lnTo>
                  <a:lnTo>
                    <a:pt x="162" y="125"/>
                  </a:lnTo>
                  <a:lnTo>
                    <a:pt x="162" y="500"/>
                  </a:lnTo>
                  <a:lnTo>
                    <a:pt x="54" y="1141"/>
                  </a:lnTo>
                  <a:lnTo>
                    <a:pt x="162" y="1141"/>
                  </a:lnTo>
                  <a:lnTo>
                    <a:pt x="297" y="589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9" name="Rectangle 13"/>
          <p:cNvSpPr>
            <a:spLocks noChangeArrowheads="1"/>
          </p:cNvSpPr>
          <p:nvPr/>
        </p:nvSpPr>
        <p:spPr bwMode="auto">
          <a:xfrm>
            <a:off x="3143250" y="2963863"/>
            <a:ext cx="33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400" b="1"/>
              <a:t>F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Freeform 14"/>
          <p:cNvSpPr>
            <a:spLocks/>
          </p:cNvSpPr>
          <p:nvPr/>
        </p:nvSpPr>
        <p:spPr bwMode="auto">
          <a:xfrm>
            <a:off x="1374775" y="1706563"/>
            <a:ext cx="1347788" cy="1778000"/>
          </a:xfrm>
          <a:custGeom>
            <a:avLst/>
            <a:gdLst>
              <a:gd name="T0" fmla="*/ 0 w 1339"/>
              <a:gd name="T1" fmla="*/ 1778000 h 1778"/>
              <a:gd name="T2" fmla="*/ 3020 w 1339"/>
              <a:gd name="T3" fmla="*/ 1675000 h 1778"/>
              <a:gd name="T4" fmla="*/ 10066 w 1339"/>
              <a:gd name="T5" fmla="*/ 1572000 h 1778"/>
              <a:gd name="T6" fmla="*/ 21138 w 1339"/>
              <a:gd name="T7" fmla="*/ 1471000 h 1778"/>
              <a:gd name="T8" fmla="*/ 38249 w 1339"/>
              <a:gd name="T9" fmla="*/ 1370000 h 1778"/>
              <a:gd name="T10" fmla="*/ 59387 w 1339"/>
              <a:gd name="T11" fmla="*/ 1272000 h 1778"/>
              <a:gd name="T12" fmla="*/ 85558 w 1339"/>
              <a:gd name="T13" fmla="*/ 1174000 h 1778"/>
              <a:gd name="T14" fmla="*/ 115755 w 1339"/>
              <a:gd name="T15" fmla="*/ 1079000 h 1778"/>
              <a:gd name="T16" fmla="*/ 151991 w 1339"/>
              <a:gd name="T17" fmla="*/ 985000 h 1778"/>
              <a:gd name="T18" fmla="*/ 191247 w 1339"/>
              <a:gd name="T19" fmla="*/ 895000 h 1778"/>
              <a:gd name="T20" fmla="*/ 234529 w 1339"/>
              <a:gd name="T21" fmla="*/ 807000 h 1778"/>
              <a:gd name="T22" fmla="*/ 281838 w 1339"/>
              <a:gd name="T23" fmla="*/ 723000 h 1778"/>
              <a:gd name="T24" fmla="*/ 333172 w 1339"/>
              <a:gd name="T25" fmla="*/ 643000 h 1778"/>
              <a:gd name="T26" fmla="*/ 388533 w 1339"/>
              <a:gd name="T27" fmla="*/ 566000 h 1778"/>
              <a:gd name="T28" fmla="*/ 446914 w 1339"/>
              <a:gd name="T29" fmla="*/ 492000 h 1778"/>
              <a:gd name="T30" fmla="*/ 509321 w 1339"/>
              <a:gd name="T31" fmla="*/ 424000 h 1778"/>
              <a:gd name="T32" fmla="*/ 574748 w 1339"/>
              <a:gd name="T33" fmla="*/ 359000 h 1778"/>
              <a:gd name="T34" fmla="*/ 643194 w 1339"/>
              <a:gd name="T35" fmla="*/ 299000 h 1778"/>
              <a:gd name="T36" fmla="*/ 713653 w 1339"/>
              <a:gd name="T37" fmla="*/ 245000 h 1778"/>
              <a:gd name="T38" fmla="*/ 787132 w 1339"/>
              <a:gd name="T39" fmla="*/ 195000 h 1778"/>
              <a:gd name="T40" fmla="*/ 862625 w 1339"/>
              <a:gd name="T41" fmla="*/ 151000 h 1778"/>
              <a:gd name="T42" fmla="*/ 939123 w 1339"/>
              <a:gd name="T43" fmla="*/ 112000 h 1778"/>
              <a:gd name="T44" fmla="*/ 1019648 w 1339"/>
              <a:gd name="T45" fmla="*/ 77000 h 1778"/>
              <a:gd name="T46" fmla="*/ 1099167 w 1339"/>
              <a:gd name="T47" fmla="*/ 50000 h 1778"/>
              <a:gd name="T48" fmla="*/ 1180699 w 1339"/>
              <a:gd name="T49" fmla="*/ 27000 h 1778"/>
              <a:gd name="T50" fmla="*/ 1263237 w 1339"/>
              <a:gd name="T51" fmla="*/ 11000 h 1778"/>
              <a:gd name="T52" fmla="*/ 1347788 w 1339"/>
              <a:gd name="T53" fmla="*/ 0 h 17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39"/>
              <a:gd name="T82" fmla="*/ 0 h 1778"/>
              <a:gd name="T83" fmla="*/ 1339 w 1339"/>
              <a:gd name="T84" fmla="*/ 1778 h 177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39" h="1778">
                <a:moveTo>
                  <a:pt x="0" y="1778"/>
                </a:moveTo>
                <a:lnTo>
                  <a:pt x="3" y="1675"/>
                </a:lnTo>
                <a:lnTo>
                  <a:pt x="10" y="1572"/>
                </a:lnTo>
                <a:lnTo>
                  <a:pt x="21" y="1471"/>
                </a:lnTo>
                <a:lnTo>
                  <a:pt x="38" y="1370"/>
                </a:lnTo>
                <a:lnTo>
                  <a:pt x="59" y="1272"/>
                </a:lnTo>
                <a:lnTo>
                  <a:pt x="85" y="1174"/>
                </a:lnTo>
                <a:lnTo>
                  <a:pt x="115" y="1079"/>
                </a:lnTo>
                <a:lnTo>
                  <a:pt x="151" y="985"/>
                </a:lnTo>
                <a:lnTo>
                  <a:pt x="190" y="895"/>
                </a:lnTo>
                <a:lnTo>
                  <a:pt x="233" y="807"/>
                </a:lnTo>
                <a:lnTo>
                  <a:pt x="280" y="723"/>
                </a:lnTo>
                <a:lnTo>
                  <a:pt x="331" y="643"/>
                </a:lnTo>
                <a:lnTo>
                  <a:pt x="386" y="566"/>
                </a:lnTo>
                <a:lnTo>
                  <a:pt x="444" y="492"/>
                </a:lnTo>
                <a:lnTo>
                  <a:pt x="506" y="424"/>
                </a:lnTo>
                <a:lnTo>
                  <a:pt x="571" y="359"/>
                </a:lnTo>
                <a:lnTo>
                  <a:pt x="639" y="299"/>
                </a:lnTo>
                <a:lnTo>
                  <a:pt x="709" y="245"/>
                </a:lnTo>
                <a:lnTo>
                  <a:pt x="782" y="195"/>
                </a:lnTo>
                <a:lnTo>
                  <a:pt x="857" y="151"/>
                </a:lnTo>
                <a:lnTo>
                  <a:pt x="933" y="112"/>
                </a:lnTo>
                <a:lnTo>
                  <a:pt x="1013" y="77"/>
                </a:lnTo>
                <a:lnTo>
                  <a:pt x="1092" y="50"/>
                </a:lnTo>
                <a:lnTo>
                  <a:pt x="1173" y="27"/>
                </a:lnTo>
                <a:lnTo>
                  <a:pt x="1255" y="11"/>
                </a:lnTo>
                <a:lnTo>
                  <a:pt x="1339" y="0"/>
                </a:lnTo>
              </a:path>
            </a:pathLst>
          </a:custGeom>
          <a:noFill/>
          <a:ln w="174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1" name="Freeform 15"/>
          <p:cNvSpPr>
            <a:spLocks/>
          </p:cNvSpPr>
          <p:nvPr/>
        </p:nvSpPr>
        <p:spPr bwMode="auto">
          <a:xfrm>
            <a:off x="2705100" y="1630363"/>
            <a:ext cx="127000" cy="153987"/>
          </a:xfrm>
          <a:custGeom>
            <a:avLst/>
            <a:gdLst>
              <a:gd name="T0" fmla="*/ 0 w 128"/>
              <a:gd name="T1" fmla="*/ 0 h 152"/>
              <a:gd name="T2" fmla="*/ 127000 w 128"/>
              <a:gd name="T3" fmla="*/ 71928 h 152"/>
              <a:gd name="T4" fmla="*/ 4961 w 128"/>
              <a:gd name="T5" fmla="*/ 153987 h 152"/>
              <a:gd name="T6" fmla="*/ 0 w 128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52"/>
              <a:gd name="T14" fmla="*/ 128 w 128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52">
                <a:moveTo>
                  <a:pt x="0" y="0"/>
                </a:moveTo>
                <a:lnTo>
                  <a:pt x="128" y="71"/>
                </a:lnTo>
                <a:lnTo>
                  <a:pt x="5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02" name="Freeform 16"/>
          <p:cNvSpPr>
            <a:spLocks/>
          </p:cNvSpPr>
          <p:nvPr/>
        </p:nvSpPr>
        <p:spPr bwMode="auto">
          <a:xfrm>
            <a:off x="3376613" y="1724025"/>
            <a:ext cx="1063625" cy="1760538"/>
          </a:xfrm>
          <a:custGeom>
            <a:avLst/>
            <a:gdLst>
              <a:gd name="T0" fmla="*/ 0 w 1056"/>
              <a:gd name="T1" fmla="*/ 0 h 1760"/>
              <a:gd name="T2" fmla="*/ 75542 w 1056"/>
              <a:gd name="T3" fmla="*/ 23007 h 1760"/>
              <a:gd name="T4" fmla="*/ 150076 w 1056"/>
              <a:gd name="T5" fmla="*/ 52016 h 1760"/>
              <a:gd name="T6" fmla="*/ 222596 w 1056"/>
              <a:gd name="T7" fmla="*/ 85026 h 1760"/>
              <a:gd name="T8" fmla="*/ 293101 w 1056"/>
              <a:gd name="T9" fmla="*/ 124038 h 1760"/>
              <a:gd name="T10" fmla="*/ 362599 w 1056"/>
              <a:gd name="T11" fmla="*/ 168051 h 1760"/>
              <a:gd name="T12" fmla="*/ 429076 w 1056"/>
              <a:gd name="T13" fmla="*/ 216066 h 1760"/>
              <a:gd name="T14" fmla="*/ 494545 w 1056"/>
              <a:gd name="T15" fmla="*/ 270083 h 1760"/>
              <a:gd name="T16" fmla="*/ 555986 w 1056"/>
              <a:gd name="T17" fmla="*/ 328100 h 1760"/>
              <a:gd name="T18" fmla="*/ 616419 w 1056"/>
              <a:gd name="T19" fmla="*/ 391120 h 1760"/>
              <a:gd name="T20" fmla="*/ 671816 w 1056"/>
              <a:gd name="T21" fmla="*/ 457140 h 1760"/>
              <a:gd name="T22" fmla="*/ 726206 w 1056"/>
              <a:gd name="T23" fmla="*/ 527161 h 1760"/>
              <a:gd name="T24" fmla="*/ 775560 w 1056"/>
              <a:gd name="T25" fmla="*/ 601184 h 1760"/>
              <a:gd name="T26" fmla="*/ 822899 w 1056"/>
              <a:gd name="T27" fmla="*/ 678207 h 1760"/>
              <a:gd name="T28" fmla="*/ 864195 w 1056"/>
              <a:gd name="T29" fmla="*/ 759232 h 1760"/>
              <a:gd name="T30" fmla="*/ 904484 w 1056"/>
              <a:gd name="T31" fmla="*/ 842257 h 1760"/>
              <a:gd name="T32" fmla="*/ 938729 w 1056"/>
              <a:gd name="T33" fmla="*/ 927283 h 1760"/>
              <a:gd name="T34" fmla="*/ 969953 w 1056"/>
              <a:gd name="T35" fmla="*/ 1016311 h 1760"/>
              <a:gd name="T36" fmla="*/ 997148 w 1056"/>
              <a:gd name="T37" fmla="*/ 1105338 h 1760"/>
              <a:gd name="T38" fmla="*/ 1019307 w 1056"/>
              <a:gd name="T39" fmla="*/ 1197366 h 1760"/>
              <a:gd name="T40" fmla="*/ 1036430 w 1056"/>
              <a:gd name="T41" fmla="*/ 1289394 h 1760"/>
              <a:gd name="T42" fmla="*/ 1049524 w 1056"/>
              <a:gd name="T43" fmla="*/ 1382423 h 1760"/>
              <a:gd name="T44" fmla="*/ 1058589 w 1056"/>
              <a:gd name="T45" fmla="*/ 1476451 h 1760"/>
              <a:gd name="T46" fmla="*/ 1063625 w 1056"/>
              <a:gd name="T47" fmla="*/ 1571480 h 1760"/>
              <a:gd name="T48" fmla="*/ 1063625 w 1056"/>
              <a:gd name="T49" fmla="*/ 1664509 h 1760"/>
              <a:gd name="T50" fmla="*/ 1058589 w 1056"/>
              <a:gd name="T51" fmla="*/ 1760538 h 17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56"/>
              <a:gd name="T79" fmla="*/ 0 h 1760"/>
              <a:gd name="T80" fmla="*/ 1056 w 1056"/>
              <a:gd name="T81" fmla="*/ 1760 h 176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56" h="1760">
                <a:moveTo>
                  <a:pt x="0" y="0"/>
                </a:moveTo>
                <a:lnTo>
                  <a:pt x="75" y="23"/>
                </a:lnTo>
                <a:lnTo>
                  <a:pt x="149" y="52"/>
                </a:lnTo>
                <a:lnTo>
                  <a:pt x="221" y="85"/>
                </a:lnTo>
                <a:lnTo>
                  <a:pt x="291" y="124"/>
                </a:lnTo>
                <a:lnTo>
                  <a:pt x="360" y="168"/>
                </a:lnTo>
                <a:lnTo>
                  <a:pt x="426" y="216"/>
                </a:lnTo>
                <a:lnTo>
                  <a:pt x="491" y="270"/>
                </a:lnTo>
                <a:lnTo>
                  <a:pt x="552" y="328"/>
                </a:lnTo>
                <a:lnTo>
                  <a:pt x="612" y="391"/>
                </a:lnTo>
                <a:lnTo>
                  <a:pt x="667" y="457"/>
                </a:lnTo>
                <a:lnTo>
                  <a:pt x="721" y="527"/>
                </a:lnTo>
                <a:lnTo>
                  <a:pt x="770" y="601"/>
                </a:lnTo>
                <a:lnTo>
                  <a:pt x="817" y="678"/>
                </a:lnTo>
                <a:lnTo>
                  <a:pt x="858" y="759"/>
                </a:lnTo>
                <a:lnTo>
                  <a:pt x="898" y="842"/>
                </a:lnTo>
                <a:lnTo>
                  <a:pt x="932" y="927"/>
                </a:lnTo>
                <a:lnTo>
                  <a:pt x="963" y="1016"/>
                </a:lnTo>
                <a:lnTo>
                  <a:pt x="990" y="1105"/>
                </a:lnTo>
                <a:lnTo>
                  <a:pt x="1012" y="1197"/>
                </a:lnTo>
                <a:lnTo>
                  <a:pt x="1029" y="1289"/>
                </a:lnTo>
                <a:lnTo>
                  <a:pt x="1042" y="1382"/>
                </a:lnTo>
                <a:lnTo>
                  <a:pt x="1051" y="1476"/>
                </a:lnTo>
                <a:lnTo>
                  <a:pt x="1056" y="1571"/>
                </a:lnTo>
                <a:lnTo>
                  <a:pt x="1056" y="1664"/>
                </a:lnTo>
                <a:lnTo>
                  <a:pt x="1051" y="1760"/>
                </a:lnTo>
              </a:path>
            </a:pathLst>
          </a:custGeom>
          <a:noFill/>
          <a:ln w="174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Freeform 17"/>
          <p:cNvSpPr>
            <a:spLocks/>
          </p:cNvSpPr>
          <p:nvPr/>
        </p:nvSpPr>
        <p:spPr bwMode="auto">
          <a:xfrm>
            <a:off x="3268663" y="1652588"/>
            <a:ext cx="136525" cy="149225"/>
          </a:xfrm>
          <a:custGeom>
            <a:avLst/>
            <a:gdLst>
              <a:gd name="T0" fmla="*/ 114110 w 134"/>
              <a:gd name="T1" fmla="*/ 149225 h 151"/>
              <a:gd name="T2" fmla="*/ 0 w 134"/>
              <a:gd name="T3" fmla="*/ 49412 h 151"/>
              <a:gd name="T4" fmla="*/ 136525 w 134"/>
              <a:gd name="T5" fmla="*/ 0 h 151"/>
              <a:gd name="T6" fmla="*/ 114110 w 134"/>
              <a:gd name="T7" fmla="*/ 149225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4"/>
              <a:gd name="T13" fmla="*/ 0 h 151"/>
              <a:gd name="T14" fmla="*/ 134 w 134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" h="151">
                <a:moveTo>
                  <a:pt x="112" y="151"/>
                </a:moveTo>
                <a:lnTo>
                  <a:pt x="0" y="50"/>
                </a:lnTo>
                <a:lnTo>
                  <a:pt x="134" y="0"/>
                </a:lnTo>
                <a:lnTo>
                  <a:pt x="112" y="15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04" name="Rectangle 18"/>
          <p:cNvSpPr>
            <a:spLocks noChangeArrowheads="1"/>
          </p:cNvSpPr>
          <p:nvPr/>
        </p:nvSpPr>
        <p:spPr bwMode="auto">
          <a:xfrm>
            <a:off x="1774723" y="3501992"/>
            <a:ext cx="493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5" name="Rectangle 19"/>
          <p:cNvSpPr>
            <a:spLocks noChangeArrowheads="1"/>
          </p:cNvSpPr>
          <p:nvPr/>
        </p:nvSpPr>
        <p:spPr bwMode="auto">
          <a:xfrm>
            <a:off x="304800" y="1905000"/>
            <a:ext cx="1492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nb-NO" altLang="en-US" sz="1400" b="1" dirty="0"/>
              <a:t>subscribe(</a:t>
            </a:r>
            <a:r>
              <a:rPr lang="en-GB" altLang="en-US" sz="1400" b="1" dirty="0"/>
              <a:t>ask(X)</a:t>
            </a:r>
            <a:r>
              <a:rPr lang="nb-NO" altLang="en-US" sz="1400" b="1" dirty="0"/>
              <a:t>)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806" name="Rectangle 20"/>
          <p:cNvSpPr>
            <a:spLocks noChangeArrowheads="1"/>
          </p:cNvSpPr>
          <p:nvPr/>
        </p:nvSpPr>
        <p:spPr bwMode="auto">
          <a:xfrm>
            <a:off x="4252913" y="2003425"/>
            <a:ext cx="493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5257800" y="1600200"/>
            <a:ext cx="35052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subscribe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>
                <a:latin typeface="Times New Roman" panose="02020603050405020304" pitchFamily="18" charset="0"/>
              </a:rPr>
              <a:t>Request that Facilitator F monitor for the truth of X. If B subsequently informs F that it believes X to be true, then F can in turn inform A.</a:t>
            </a:r>
            <a:r>
              <a:rPr lang="nb-NO" altLang="en-US" sz="1600">
                <a:latin typeface="Times New Roman" panose="02020603050405020304" pitchFamily="18" charset="0"/>
              </a:rPr>
              <a:t>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Facilitators</a:t>
            </a:r>
            <a:endParaRPr lang="en-GB" altLang="en-US" smtClean="0"/>
          </a:p>
        </p:txBody>
      </p:sp>
      <p:sp>
        <p:nvSpPr>
          <p:cNvPr id="33809" name="Line 23"/>
          <p:cNvSpPr>
            <a:spLocks noChangeShapeType="1"/>
          </p:cNvSpPr>
          <p:nvPr/>
        </p:nvSpPr>
        <p:spPr bwMode="auto">
          <a:xfrm flipH="1">
            <a:off x="1752600" y="3124200"/>
            <a:ext cx="1143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English Auctions</a:t>
            </a:r>
          </a:p>
        </p:txBody>
      </p:sp>
      <p:pic>
        <p:nvPicPr>
          <p:cNvPr id="49155" name="Picture 4" descr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4271963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9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ea typeface="ＭＳ Ｐゴシック" pitchFamily="34" charset="-128"/>
              </a:rPr>
              <a:t>Dutch Auctions  </a:t>
            </a:r>
            <a:endParaRPr lang="en-GB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b-NO" dirty="0" smtClean="0">
                <a:ea typeface="ＭＳ Ｐゴシック" pitchFamily="34" charset="-128"/>
              </a:rPr>
              <a:t>Dutch auctions are:</a:t>
            </a:r>
          </a:p>
          <a:p>
            <a:pPr lvl="1" eaLnBrk="1" hangingPunct="1"/>
            <a:r>
              <a:rPr lang="nb-NO" dirty="0" smtClean="0">
                <a:ea typeface="ＭＳ Ｐゴシック" pitchFamily="34" charset="-128"/>
              </a:rPr>
              <a:t>Open cry</a:t>
            </a:r>
          </a:p>
          <a:p>
            <a:pPr lvl="1" eaLnBrk="1" hangingPunct="1"/>
            <a:r>
              <a:rPr lang="nb-NO" dirty="0" smtClean="0">
                <a:ea typeface="ＭＳ Ｐゴシック" pitchFamily="34" charset="-128"/>
              </a:rPr>
              <a:t>Descending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dirty="0" smtClean="0">
                <a:ea typeface="ＭＳ Ｐゴシック" pitchFamily="34" charset="-128"/>
              </a:rPr>
              <a:t>Auctioneer starts at an artificially high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price.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nb-NO" dirty="0" smtClean="0">
                <a:ea typeface="ＭＳ Ｐゴシック" pitchFamily="34" charset="-128"/>
              </a:rPr>
              <a:t>Then continually lowers the offer price until 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an agent makes a bid which is equal to the 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current offer price.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b="1" dirty="0" smtClean="0">
                <a:ea typeface="ＭＳ Ｐゴシック" pitchFamily="34" charset="-128"/>
              </a:rPr>
              <a:t>Dominant strategy</a:t>
            </a:r>
            <a:r>
              <a:rPr lang="nb-NO" dirty="0" smtClean="0">
                <a:ea typeface="ＭＳ Ｐゴシック" pitchFamily="34" charset="-128"/>
              </a:rPr>
              <a:t>: None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dirty="0" smtClean="0">
                <a:ea typeface="ＭＳ Ｐゴシック" pitchFamily="34" charset="-128"/>
              </a:rPr>
              <a:t>Susceptible to Winners curse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6032500" y="1752600"/>
            <a:ext cx="1739900" cy="1954212"/>
            <a:chOff x="4090" y="480"/>
            <a:chExt cx="1053" cy="1418"/>
          </a:xfrm>
        </p:grpSpPr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H="1">
              <a:off x="4958" y="1548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 flipH="1">
              <a:off x="4894" y="1483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H="1">
              <a:off x="4958" y="1602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4958" y="1645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5001" y="1688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4851" y="1602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4830" y="1699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958" y="1548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5001" y="1559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H="1">
              <a:off x="4915" y="1548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4851" y="1569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0193" name="Group 17"/>
            <p:cNvGrpSpPr>
              <a:grpSpLocks/>
            </p:cNvGrpSpPr>
            <p:nvPr/>
          </p:nvGrpSpPr>
          <p:grpSpPr bwMode="auto">
            <a:xfrm>
              <a:off x="4107" y="648"/>
              <a:ext cx="496" cy="434"/>
              <a:chOff x="4107" y="1560"/>
              <a:chExt cx="496" cy="434"/>
            </a:xfrm>
          </p:grpSpPr>
          <p:sp>
            <p:nvSpPr>
              <p:cNvPr id="50213" name="Line 18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4" name="Oval 19"/>
              <p:cNvSpPr>
                <a:spLocks noChangeArrowheads="1"/>
              </p:cNvSpPr>
              <p:nvPr/>
            </p:nvSpPr>
            <p:spPr bwMode="auto">
              <a:xfrm>
                <a:off x="4234" y="1560"/>
                <a:ext cx="121" cy="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5" name="Line 20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6" name="Line 21"/>
              <p:cNvSpPr>
                <a:spLocks noChangeShapeType="1"/>
              </p:cNvSpPr>
              <p:nvPr/>
            </p:nvSpPr>
            <p:spPr bwMode="auto">
              <a:xfrm flipH="1">
                <a:off x="4234" y="1758"/>
                <a:ext cx="61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7" name="Line 22"/>
              <p:cNvSpPr>
                <a:spLocks noChangeShapeType="1"/>
              </p:cNvSpPr>
              <p:nvPr/>
            </p:nvSpPr>
            <p:spPr bwMode="auto">
              <a:xfrm>
                <a:off x="4234" y="1811"/>
                <a:ext cx="2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8" name="Line 23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10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9" name="Line 24"/>
              <p:cNvSpPr>
                <a:spLocks noChangeShapeType="1"/>
              </p:cNvSpPr>
              <p:nvPr/>
            </p:nvSpPr>
            <p:spPr bwMode="auto">
              <a:xfrm>
                <a:off x="4396" y="1824"/>
                <a:ext cx="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0" name="Line 25"/>
              <p:cNvSpPr>
                <a:spLocks noChangeShapeType="1"/>
              </p:cNvSpPr>
              <p:nvPr/>
            </p:nvSpPr>
            <p:spPr bwMode="auto">
              <a:xfrm flipH="1">
                <a:off x="4254" y="1639"/>
                <a:ext cx="41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1" name="Line 26"/>
              <p:cNvSpPr>
                <a:spLocks noChangeShapeType="1"/>
              </p:cNvSpPr>
              <p:nvPr/>
            </p:nvSpPr>
            <p:spPr bwMode="auto">
              <a:xfrm flipH="1">
                <a:off x="4234" y="1652"/>
                <a:ext cx="20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2" name="Line 27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4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3" name="Line 28"/>
              <p:cNvSpPr>
                <a:spLocks noChangeShapeType="1"/>
              </p:cNvSpPr>
              <p:nvPr/>
            </p:nvSpPr>
            <p:spPr bwMode="auto">
              <a:xfrm>
                <a:off x="4335" y="1666"/>
                <a:ext cx="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4" name="Text Box 29"/>
              <p:cNvSpPr txBox="1">
                <a:spLocks noChangeArrowheads="1"/>
              </p:cNvSpPr>
              <p:nvPr/>
            </p:nvSpPr>
            <p:spPr bwMode="auto">
              <a:xfrm>
                <a:off x="4107" y="1795"/>
                <a:ext cx="49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nb-NO" sz="1200">
                    <a:latin typeface="Times New Roman" pitchFamily="18" charset="0"/>
                  </a:rPr>
                  <a:t>auctioneer</a:t>
                </a:r>
                <a:endParaRPr lang="en-GB" sz="1200">
                  <a:latin typeface="Times New Roman" pitchFamily="18" charset="0"/>
                </a:endParaRPr>
              </a:p>
            </p:txBody>
          </p:sp>
        </p:grpSp>
        <p:sp>
          <p:nvSpPr>
            <p:cNvPr id="50194" name="Text Box 30"/>
            <p:cNvSpPr txBox="1">
              <a:spLocks noChangeArrowheads="1"/>
            </p:cNvSpPr>
            <p:nvPr/>
          </p:nvSpPr>
          <p:spPr bwMode="auto">
            <a:xfrm>
              <a:off x="4781" y="1699"/>
              <a:ext cx="36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50195" name="Text Box 31"/>
            <p:cNvSpPr txBox="1">
              <a:spLocks noChangeArrowheads="1"/>
            </p:cNvSpPr>
            <p:nvPr/>
          </p:nvSpPr>
          <p:spPr bwMode="auto">
            <a:xfrm>
              <a:off x="4512" y="480"/>
              <a:ext cx="3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Price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50196" name="Line 32"/>
            <p:cNvSpPr>
              <a:spLocks noChangeShapeType="1"/>
            </p:cNvSpPr>
            <p:nvPr/>
          </p:nvSpPr>
          <p:spPr bwMode="auto">
            <a:xfrm>
              <a:off x="4464" y="8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7" name="Line 33"/>
            <p:cNvSpPr>
              <a:spLocks noChangeShapeType="1"/>
            </p:cNvSpPr>
            <p:nvPr/>
          </p:nvSpPr>
          <p:spPr bwMode="auto">
            <a:xfrm flipH="1">
              <a:off x="4704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0198" name="Group 34"/>
            <p:cNvGrpSpPr>
              <a:grpSpLocks/>
            </p:cNvGrpSpPr>
            <p:nvPr/>
          </p:nvGrpSpPr>
          <p:grpSpPr bwMode="auto">
            <a:xfrm>
              <a:off x="4090" y="1464"/>
              <a:ext cx="496" cy="434"/>
              <a:chOff x="4107" y="1560"/>
              <a:chExt cx="496" cy="434"/>
            </a:xfrm>
          </p:grpSpPr>
          <p:sp>
            <p:nvSpPr>
              <p:cNvPr id="50201" name="Line 35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2" name="Oval 36"/>
              <p:cNvSpPr>
                <a:spLocks noChangeArrowheads="1"/>
              </p:cNvSpPr>
              <p:nvPr/>
            </p:nvSpPr>
            <p:spPr bwMode="auto">
              <a:xfrm>
                <a:off x="4234" y="1560"/>
                <a:ext cx="121" cy="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3" name="Line 37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4" name="Line 38"/>
              <p:cNvSpPr>
                <a:spLocks noChangeShapeType="1"/>
              </p:cNvSpPr>
              <p:nvPr/>
            </p:nvSpPr>
            <p:spPr bwMode="auto">
              <a:xfrm flipH="1">
                <a:off x="4234" y="1758"/>
                <a:ext cx="61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5" name="Line 39"/>
              <p:cNvSpPr>
                <a:spLocks noChangeShapeType="1"/>
              </p:cNvSpPr>
              <p:nvPr/>
            </p:nvSpPr>
            <p:spPr bwMode="auto">
              <a:xfrm>
                <a:off x="4234" y="1811"/>
                <a:ext cx="2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6" name="Line 40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10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7" name="Line 41"/>
              <p:cNvSpPr>
                <a:spLocks noChangeShapeType="1"/>
              </p:cNvSpPr>
              <p:nvPr/>
            </p:nvSpPr>
            <p:spPr bwMode="auto">
              <a:xfrm>
                <a:off x="4396" y="1824"/>
                <a:ext cx="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8" name="Line 42"/>
              <p:cNvSpPr>
                <a:spLocks noChangeShapeType="1"/>
              </p:cNvSpPr>
              <p:nvPr/>
            </p:nvSpPr>
            <p:spPr bwMode="auto">
              <a:xfrm flipH="1">
                <a:off x="4254" y="1639"/>
                <a:ext cx="41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9" name="Line 43"/>
              <p:cNvSpPr>
                <a:spLocks noChangeShapeType="1"/>
              </p:cNvSpPr>
              <p:nvPr/>
            </p:nvSpPr>
            <p:spPr bwMode="auto">
              <a:xfrm flipH="1">
                <a:off x="4234" y="1652"/>
                <a:ext cx="20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0" name="Line 44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4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1" name="Line 45"/>
              <p:cNvSpPr>
                <a:spLocks noChangeShapeType="1"/>
              </p:cNvSpPr>
              <p:nvPr/>
            </p:nvSpPr>
            <p:spPr bwMode="auto">
              <a:xfrm>
                <a:off x="4335" y="1666"/>
                <a:ext cx="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2" name="Text Box 46"/>
              <p:cNvSpPr txBox="1">
                <a:spLocks noChangeArrowheads="1"/>
              </p:cNvSpPr>
              <p:nvPr/>
            </p:nvSpPr>
            <p:spPr bwMode="auto">
              <a:xfrm>
                <a:off x="4107" y="1795"/>
                <a:ext cx="49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nb-NO" sz="1200">
                    <a:latin typeface="Times New Roman" pitchFamily="18" charset="0"/>
                  </a:rPr>
                  <a:t>auctioneer</a:t>
                </a:r>
                <a:endParaRPr lang="en-GB" sz="1200">
                  <a:latin typeface="Times New Roman" pitchFamily="18" charset="0"/>
                </a:endParaRPr>
              </a:p>
            </p:txBody>
          </p:sp>
        </p:grpSp>
        <p:sp>
          <p:nvSpPr>
            <p:cNvPr id="50199" name="Line 47"/>
            <p:cNvSpPr>
              <a:spLocks noChangeShapeType="1"/>
            </p:cNvSpPr>
            <p:nvPr/>
          </p:nvSpPr>
          <p:spPr bwMode="auto">
            <a:xfrm>
              <a:off x="4464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200" name="Line 48"/>
            <p:cNvSpPr>
              <a:spLocks noChangeShapeType="1"/>
            </p:cNvSpPr>
            <p:nvPr/>
          </p:nvSpPr>
          <p:spPr bwMode="auto">
            <a:xfrm>
              <a:off x="436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05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Dutch Auctions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auctioneer starts with an artificially high price.</a:t>
            </a:r>
          </a:p>
          <a:p>
            <a:endParaRPr lang="en-IE" dirty="0"/>
          </a:p>
          <a:p>
            <a:r>
              <a:rPr lang="en-IE" dirty="0" smtClean="0"/>
              <a:t>Bidders decide whether or not to agree to the valuation.</a:t>
            </a:r>
          </a:p>
          <a:p>
            <a:endParaRPr lang="en-IE" dirty="0"/>
          </a:p>
          <a:p>
            <a:r>
              <a:rPr lang="en-IE" dirty="0" smtClean="0"/>
              <a:t>The any bidder that agrees with the valuation proposes to accept the item for that price.</a:t>
            </a:r>
          </a:p>
          <a:p>
            <a:endParaRPr lang="en-IE" dirty="0"/>
          </a:p>
          <a:p>
            <a:r>
              <a:rPr lang="en-IE" dirty="0" smtClean="0"/>
              <a:t>The auctioneer identifies who responded first and awards the item to that bidder.</a:t>
            </a:r>
          </a:p>
        </p:txBody>
      </p:sp>
    </p:spTree>
    <p:extLst>
      <p:ext uri="{BB962C8B-B14F-4D97-AF65-F5344CB8AC3E}">
        <p14:creationId xmlns:p14="http://schemas.microsoft.com/office/powerpoint/2010/main" val="4006908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Dutch Auctions</a:t>
            </a:r>
          </a:p>
        </p:txBody>
      </p:sp>
      <p:pic>
        <p:nvPicPr>
          <p:cNvPr id="51203" name="Picture 4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053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5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First-price Sealed-bid Auctions  </a:t>
            </a:r>
            <a:endParaRPr lang="en-GB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One shot auction</a:t>
            </a:r>
          </a:p>
          <a:p>
            <a:endParaRPr lang="nb-NO" dirty="0" smtClean="0"/>
          </a:p>
          <a:p>
            <a:r>
              <a:rPr lang="nb-NO" dirty="0" smtClean="0"/>
              <a:t>Single round, where bidders submit a sealed-bid for the good.</a:t>
            </a:r>
          </a:p>
          <a:p>
            <a:endParaRPr lang="nb-NO" dirty="0" smtClean="0"/>
          </a:p>
          <a:p>
            <a:r>
              <a:rPr lang="nb-NO" dirty="0" smtClean="0"/>
              <a:t>Good is awarded to agent that</a:t>
            </a:r>
            <a:br>
              <a:rPr lang="nb-NO" dirty="0" smtClean="0"/>
            </a:br>
            <a:r>
              <a:rPr lang="nb-NO" dirty="0" smtClean="0"/>
              <a:t>made the highest bid.</a:t>
            </a:r>
          </a:p>
          <a:p>
            <a:endParaRPr lang="nb-NO" dirty="0" smtClean="0"/>
          </a:p>
          <a:p>
            <a:r>
              <a:rPr lang="nb-NO" dirty="0" smtClean="0"/>
              <a:t>Winner pays price of highest bid.</a:t>
            </a:r>
          </a:p>
          <a:p>
            <a:endParaRPr lang="nb-NO" dirty="0" smtClean="0"/>
          </a:p>
          <a:p>
            <a:r>
              <a:rPr lang="nb-NO" dirty="0" smtClean="0"/>
              <a:t>Best strategy: bid less than true value.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559425" y="3352800"/>
            <a:ext cx="2593975" cy="1676400"/>
            <a:chOff x="3984" y="768"/>
            <a:chExt cx="1634" cy="1056"/>
          </a:xfrm>
        </p:grpSpPr>
        <p:grpSp>
          <p:nvGrpSpPr>
            <p:cNvPr id="52229" name="Group 5"/>
            <p:cNvGrpSpPr>
              <a:grpSpLocks/>
            </p:cNvGrpSpPr>
            <p:nvPr/>
          </p:nvGrpSpPr>
          <p:grpSpPr bwMode="auto">
            <a:xfrm>
              <a:off x="4109" y="1255"/>
              <a:ext cx="231" cy="366"/>
              <a:chOff x="768" y="3168"/>
              <a:chExt cx="432" cy="960"/>
            </a:xfrm>
          </p:grpSpPr>
          <p:sp>
            <p:nvSpPr>
              <p:cNvPr id="52283" name="Line 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4" name="Oval 7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5" name="Line 8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6" name="Line 9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7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8" name="Line 11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9" name="Line 12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0" name="Line 13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1" name="Line 14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2" name="Line 15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3" name="Line 16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0" name="Group 17"/>
            <p:cNvGrpSpPr>
              <a:grpSpLocks/>
            </p:cNvGrpSpPr>
            <p:nvPr/>
          </p:nvGrpSpPr>
          <p:grpSpPr bwMode="auto">
            <a:xfrm flipH="1">
              <a:off x="5302" y="971"/>
              <a:ext cx="154" cy="244"/>
              <a:chOff x="768" y="3168"/>
              <a:chExt cx="432" cy="960"/>
            </a:xfrm>
          </p:grpSpPr>
          <p:sp>
            <p:nvSpPr>
              <p:cNvPr id="52272" name="Line 18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3" name="Oval 19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4" name="Line 20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5" name="Line 21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6" name="Line 22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7" name="Line 23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8" name="Line 24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9" name="Line 25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0" name="Line 26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1" name="Line 27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2" name="Line 28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1" name="Group 29"/>
            <p:cNvGrpSpPr>
              <a:grpSpLocks/>
            </p:cNvGrpSpPr>
            <p:nvPr/>
          </p:nvGrpSpPr>
          <p:grpSpPr bwMode="auto">
            <a:xfrm flipH="1">
              <a:off x="5302" y="1255"/>
              <a:ext cx="154" cy="244"/>
              <a:chOff x="768" y="3168"/>
              <a:chExt cx="432" cy="960"/>
            </a:xfrm>
          </p:grpSpPr>
          <p:sp>
            <p:nvSpPr>
              <p:cNvPr id="52261" name="Line 30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2" name="Oval 31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3" name="Line 3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4" name="Line 33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5" name="Line 3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6" name="Line 35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7" name="Line 36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8" name="Line 37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9" name="Line 38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0" name="Line 39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1" name="Line 4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2" name="Group 41"/>
            <p:cNvGrpSpPr>
              <a:grpSpLocks/>
            </p:cNvGrpSpPr>
            <p:nvPr/>
          </p:nvGrpSpPr>
          <p:grpSpPr bwMode="auto">
            <a:xfrm flipH="1">
              <a:off x="5302" y="1580"/>
              <a:ext cx="154" cy="244"/>
              <a:chOff x="768" y="3168"/>
              <a:chExt cx="432" cy="960"/>
            </a:xfrm>
          </p:grpSpPr>
          <p:sp>
            <p:nvSpPr>
              <p:cNvPr id="52250" name="Line 42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1" name="Oval 43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2" name="Line 44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3" name="Line 45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4" name="Line 46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5" name="Line 47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6" name="Line 48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7" name="Line 49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8" name="Line 50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9" name="Line 51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0" name="Line 52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52233" name="Line 53"/>
            <p:cNvSpPr>
              <a:spLocks noChangeShapeType="1"/>
            </p:cNvSpPr>
            <p:nvPr/>
          </p:nvSpPr>
          <p:spPr bwMode="auto">
            <a:xfrm flipV="1">
              <a:off x="4417" y="1134"/>
              <a:ext cx="53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4" name="Line 54"/>
            <p:cNvSpPr>
              <a:spLocks noChangeShapeType="1"/>
            </p:cNvSpPr>
            <p:nvPr/>
          </p:nvSpPr>
          <p:spPr bwMode="auto">
            <a:xfrm>
              <a:off x="4417" y="1337"/>
              <a:ext cx="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5" name="Line 55"/>
            <p:cNvSpPr>
              <a:spLocks noChangeShapeType="1"/>
            </p:cNvSpPr>
            <p:nvPr/>
          </p:nvSpPr>
          <p:spPr bwMode="auto">
            <a:xfrm>
              <a:off x="4417" y="1377"/>
              <a:ext cx="539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6" name="Text Box 56"/>
            <p:cNvSpPr txBox="1">
              <a:spLocks noChangeArrowheads="1"/>
            </p:cNvSpPr>
            <p:nvPr/>
          </p:nvSpPr>
          <p:spPr bwMode="auto">
            <a:xfrm>
              <a:off x="3984" y="1008"/>
              <a:ext cx="5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auctioneer</a:t>
              </a:r>
              <a:endParaRPr lang="en-GB" sz="1400">
                <a:latin typeface="Times New Roman" pitchFamily="18" charset="0"/>
              </a:endParaRPr>
            </a:p>
          </p:txBody>
        </p:sp>
        <p:grpSp>
          <p:nvGrpSpPr>
            <p:cNvPr id="52237" name="Group 57"/>
            <p:cNvGrpSpPr>
              <a:grpSpLocks/>
            </p:cNvGrpSpPr>
            <p:nvPr/>
          </p:nvGrpSpPr>
          <p:grpSpPr bwMode="auto">
            <a:xfrm>
              <a:off x="4994" y="1012"/>
              <a:ext cx="269" cy="162"/>
              <a:chOff x="4512" y="3312"/>
              <a:chExt cx="960" cy="672"/>
            </a:xfrm>
          </p:grpSpPr>
          <p:sp>
            <p:nvSpPr>
              <p:cNvPr id="52247" name="Rectangle 58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8" name="Line 59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9" name="Line 60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8" name="Group 61"/>
            <p:cNvGrpSpPr>
              <a:grpSpLocks/>
            </p:cNvGrpSpPr>
            <p:nvPr/>
          </p:nvGrpSpPr>
          <p:grpSpPr bwMode="auto">
            <a:xfrm>
              <a:off x="4994" y="1255"/>
              <a:ext cx="269" cy="163"/>
              <a:chOff x="4512" y="3312"/>
              <a:chExt cx="960" cy="672"/>
            </a:xfrm>
          </p:grpSpPr>
          <p:sp>
            <p:nvSpPr>
              <p:cNvPr id="52244" name="Rectangle 62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5" name="Line 63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6" name="Line 64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9" name="Group 65"/>
            <p:cNvGrpSpPr>
              <a:grpSpLocks/>
            </p:cNvGrpSpPr>
            <p:nvPr/>
          </p:nvGrpSpPr>
          <p:grpSpPr bwMode="auto">
            <a:xfrm>
              <a:off x="4994" y="1580"/>
              <a:ext cx="269" cy="163"/>
              <a:chOff x="4512" y="3312"/>
              <a:chExt cx="960" cy="672"/>
            </a:xfrm>
          </p:grpSpPr>
          <p:sp>
            <p:nvSpPr>
              <p:cNvPr id="52241" name="Rectangle 66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2" name="Line 67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3" name="Line 68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52240" name="Text Box 69"/>
            <p:cNvSpPr txBox="1">
              <a:spLocks noChangeArrowheads="1"/>
            </p:cNvSpPr>
            <p:nvPr/>
          </p:nvSpPr>
          <p:spPr bwMode="auto">
            <a:xfrm>
              <a:off x="5148" y="768"/>
              <a:ext cx="47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Bidders</a:t>
              </a:r>
              <a:endParaRPr lang="en-GB" sz="1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9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ea typeface="ＭＳ Ｐゴシック" pitchFamily="34" charset="-128"/>
              </a:rPr>
              <a:t>Vickrey Auctions</a:t>
            </a:r>
            <a:endParaRPr lang="en-GB" smtClean="0">
              <a:ea typeface="ＭＳ Ｐゴシック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b-NO" dirty="0" smtClean="0">
                <a:ea typeface="ＭＳ Ｐゴシック" pitchFamily="34" charset="-128"/>
              </a:rPr>
              <a:t>Vickrey auctions are:</a:t>
            </a:r>
          </a:p>
          <a:p>
            <a:pPr lvl="1" eaLnBrk="1" hangingPunct="1"/>
            <a:r>
              <a:rPr lang="nb-NO" dirty="0" smtClean="0">
                <a:ea typeface="ＭＳ Ｐゴシック" pitchFamily="34" charset="-128"/>
              </a:rPr>
              <a:t>second-price</a:t>
            </a:r>
          </a:p>
          <a:p>
            <a:pPr lvl="1" eaLnBrk="1" hangingPunct="1"/>
            <a:r>
              <a:rPr lang="nb-NO" dirty="0" smtClean="0">
                <a:ea typeface="ＭＳ Ｐゴシック" pitchFamily="34" charset="-128"/>
              </a:rPr>
              <a:t>sealed-bids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dirty="0" smtClean="0">
                <a:ea typeface="ＭＳ Ｐゴシック" pitchFamily="34" charset="-128"/>
              </a:rPr>
              <a:t>Goods are awarded to agent that made the highest bid.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dirty="0" smtClean="0">
                <a:ea typeface="ＭＳ Ｐゴシック" pitchFamily="34" charset="-128"/>
              </a:rPr>
              <a:t>Winner pays price of second highest bid.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dirty="0" smtClean="0">
                <a:ea typeface="ＭＳ Ｐゴシック" pitchFamily="34" charset="-128"/>
              </a:rPr>
              <a:t>Best strategy: bid the true value.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eaLnBrk="1" hangingPunct="1"/>
            <a:r>
              <a:rPr lang="nb-NO" dirty="0" smtClean="0">
                <a:ea typeface="ＭＳ Ｐゴシック" pitchFamily="34" charset="-128"/>
              </a:rPr>
              <a:t>Susceptible to anti-social behaviour</a:t>
            </a:r>
          </a:p>
        </p:txBody>
      </p:sp>
    </p:spTree>
    <p:extLst>
      <p:ext uri="{BB962C8B-B14F-4D97-AF65-F5344CB8AC3E}">
        <p14:creationId xmlns:p14="http://schemas.microsoft.com/office/powerpoint/2010/main" val="32556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904875" y="3492500"/>
            <a:ext cx="631825" cy="1422400"/>
            <a:chOff x="1521" y="2216"/>
            <a:chExt cx="454" cy="907"/>
          </a:xfrm>
        </p:grpSpPr>
        <p:sp>
          <p:nvSpPr>
            <p:cNvPr id="34845" name="Freeform 4"/>
            <p:cNvSpPr>
              <a:spLocks/>
            </p:cNvSpPr>
            <p:nvPr/>
          </p:nvSpPr>
          <p:spPr bwMode="auto">
            <a:xfrm>
              <a:off x="1657" y="2216"/>
              <a:ext cx="182" cy="181"/>
            </a:xfrm>
            <a:custGeom>
              <a:avLst/>
              <a:gdLst>
                <a:gd name="T0" fmla="*/ 182 w 366"/>
                <a:gd name="T1" fmla="*/ 90 h 364"/>
                <a:gd name="T2" fmla="*/ 180 w 366"/>
                <a:gd name="T3" fmla="*/ 73 h 364"/>
                <a:gd name="T4" fmla="*/ 174 w 366"/>
                <a:gd name="T5" fmla="*/ 56 h 364"/>
                <a:gd name="T6" fmla="*/ 167 w 366"/>
                <a:gd name="T7" fmla="*/ 40 h 364"/>
                <a:gd name="T8" fmla="*/ 155 w 366"/>
                <a:gd name="T9" fmla="*/ 26 h 364"/>
                <a:gd name="T10" fmla="*/ 142 w 366"/>
                <a:gd name="T11" fmla="*/ 15 h 364"/>
                <a:gd name="T12" fmla="*/ 125 w 366"/>
                <a:gd name="T13" fmla="*/ 7 h 364"/>
                <a:gd name="T14" fmla="*/ 108 w 366"/>
                <a:gd name="T15" fmla="*/ 2 h 364"/>
                <a:gd name="T16" fmla="*/ 91 w 366"/>
                <a:gd name="T17" fmla="*/ 0 h 364"/>
                <a:gd name="T18" fmla="*/ 73 w 366"/>
                <a:gd name="T19" fmla="*/ 2 h 364"/>
                <a:gd name="T20" fmla="*/ 57 w 366"/>
                <a:gd name="T21" fmla="*/ 7 h 364"/>
                <a:gd name="T22" fmla="*/ 40 w 366"/>
                <a:gd name="T23" fmla="*/ 15 h 364"/>
                <a:gd name="T24" fmla="*/ 27 w 366"/>
                <a:gd name="T25" fmla="*/ 26 h 364"/>
                <a:gd name="T26" fmla="*/ 15 w 366"/>
                <a:gd name="T27" fmla="*/ 40 h 364"/>
                <a:gd name="T28" fmla="*/ 7 w 366"/>
                <a:gd name="T29" fmla="*/ 56 h 364"/>
                <a:gd name="T30" fmla="*/ 2 w 366"/>
                <a:gd name="T31" fmla="*/ 73 h 364"/>
                <a:gd name="T32" fmla="*/ 0 w 366"/>
                <a:gd name="T33" fmla="*/ 90 h 364"/>
                <a:gd name="T34" fmla="*/ 2 w 366"/>
                <a:gd name="T35" fmla="*/ 108 h 364"/>
                <a:gd name="T36" fmla="*/ 7 w 366"/>
                <a:gd name="T37" fmla="*/ 124 h 364"/>
                <a:gd name="T38" fmla="*/ 15 w 366"/>
                <a:gd name="T39" fmla="*/ 141 h 364"/>
                <a:gd name="T40" fmla="*/ 27 w 366"/>
                <a:gd name="T41" fmla="*/ 154 h 364"/>
                <a:gd name="T42" fmla="*/ 40 w 366"/>
                <a:gd name="T43" fmla="*/ 166 h 364"/>
                <a:gd name="T44" fmla="*/ 57 w 366"/>
                <a:gd name="T45" fmla="*/ 174 h 364"/>
                <a:gd name="T46" fmla="*/ 73 w 366"/>
                <a:gd name="T47" fmla="*/ 179 h 364"/>
                <a:gd name="T48" fmla="*/ 91 w 366"/>
                <a:gd name="T49" fmla="*/ 181 h 364"/>
                <a:gd name="T50" fmla="*/ 108 w 366"/>
                <a:gd name="T51" fmla="*/ 179 h 364"/>
                <a:gd name="T52" fmla="*/ 125 w 366"/>
                <a:gd name="T53" fmla="*/ 174 h 364"/>
                <a:gd name="T54" fmla="*/ 142 w 366"/>
                <a:gd name="T55" fmla="*/ 166 h 364"/>
                <a:gd name="T56" fmla="*/ 155 w 366"/>
                <a:gd name="T57" fmla="*/ 154 h 364"/>
                <a:gd name="T58" fmla="*/ 167 w 366"/>
                <a:gd name="T59" fmla="*/ 141 h 364"/>
                <a:gd name="T60" fmla="*/ 174 w 366"/>
                <a:gd name="T61" fmla="*/ 124 h 364"/>
                <a:gd name="T62" fmla="*/ 180 w 366"/>
                <a:gd name="T63" fmla="*/ 108 h 364"/>
                <a:gd name="T64" fmla="*/ 182 w 366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6"/>
                <a:gd name="T100" fmla="*/ 0 h 364"/>
                <a:gd name="T101" fmla="*/ 366 w 366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6" h="364">
                  <a:moveTo>
                    <a:pt x="366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5" y="81"/>
                  </a:lnTo>
                  <a:lnTo>
                    <a:pt x="312" y="52"/>
                  </a:lnTo>
                  <a:lnTo>
                    <a:pt x="285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7" y="4"/>
                  </a:lnTo>
                  <a:lnTo>
                    <a:pt x="114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4" y="350"/>
                  </a:lnTo>
                  <a:lnTo>
                    <a:pt x="147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5" y="333"/>
                  </a:lnTo>
                  <a:lnTo>
                    <a:pt x="312" y="310"/>
                  </a:lnTo>
                  <a:lnTo>
                    <a:pt x="335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6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Freeform 5"/>
            <p:cNvSpPr>
              <a:spLocks/>
            </p:cNvSpPr>
            <p:nvPr/>
          </p:nvSpPr>
          <p:spPr bwMode="auto">
            <a:xfrm>
              <a:off x="1521" y="2397"/>
              <a:ext cx="454" cy="726"/>
            </a:xfrm>
            <a:custGeom>
              <a:avLst/>
              <a:gdLst>
                <a:gd name="T0" fmla="*/ 232 w 908"/>
                <a:gd name="T1" fmla="*/ 373 h 1452"/>
                <a:gd name="T2" fmla="*/ 338 w 908"/>
                <a:gd name="T3" fmla="*/ 726 h 1452"/>
                <a:gd name="T4" fmla="*/ 422 w 908"/>
                <a:gd name="T5" fmla="*/ 726 h 1452"/>
                <a:gd name="T6" fmla="*/ 338 w 908"/>
                <a:gd name="T7" fmla="*/ 317 h 1452"/>
                <a:gd name="T8" fmla="*/ 338 w 908"/>
                <a:gd name="T9" fmla="*/ 79 h 1452"/>
                <a:gd name="T10" fmla="*/ 401 w 908"/>
                <a:gd name="T11" fmla="*/ 272 h 1452"/>
                <a:gd name="T12" fmla="*/ 454 w 908"/>
                <a:gd name="T13" fmla="*/ 238 h 1452"/>
                <a:gd name="T14" fmla="*/ 380 w 908"/>
                <a:gd name="T15" fmla="*/ 0 h 1452"/>
                <a:gd name="T16" fmla="*/ 232 w 908"/>
                <a:gd name="T17" fmla="*/ 11 h 1452"/>
                <a:gd name="T18" fmla="*/ 85 w 908"/>
                <a:gd name="T19" fmla="*/ 0 h 1452"/>
                <a:gd name="T20" fmla="*/ 0 w 908"/>
                <a:gd name="T21" fmla="*/ 249 h 1452"/>
                <a:gd name="T22" fmla="*/ 63 w 908"/>
                <a:gd name="T23" fmla="*/ 272 h 1452"/>
                <a:gd name="T24" fmla="*/ 127 w 908"/>
                <a:gd name="T25" fmla="*/ 79 h 1452"/>
                <a:gd name="T26" fmla="*/ 127 w 908"/>
                <a:gd name="T27" fmla="*/ 317 h 1452"/>
                <a:gd name="T28" fmla="*/ 43 w 908"/>
                <a:gd name="T29" fmla="*/ 726 h 1452"/>
                <a:gd name="T30" fmla="*/ 127 w 908"/>
                <a:gd name="T31" fmla="*/ 726 h 1452"/>
                <a:gd name="T32" fmla="*/ 232 w 908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8"/>
                <a:gd name="T52" fmla="*/ 0 h 1452"/>
                <a:gd name="T53" fmla="*/ 908 w 908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8" h="1452">
                  <a:moveTo>
                    <a:pt x="464" y="747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3"/>
                  </a:lnTo>
                  <a:lnTo>
                    <a:pt x="675" y="157"/>
                  </a:lnTo>
                  <a:lnTo>
                    <a:pt x="802" y="543"/>
                  </a:lnTo>
                  <a:lnTo>
                    <a:pt x="908" y="476"/>
                  </a:lnTo>
                  <a:lnTo>
                    <a:pt x="760" y="0"/>
                  </a:lnTo>
                  <a:lnTo>
                    <a:pt x="464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4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100138" y="4954588"/>
            <a:ext cx="28416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4820" name="Group 7"/>
          <p:cNvGrpSpPr>
            <a:grpSpLocks/>
          </p:cNvGrpSpPr>
          <p:nvPr/>
        </p:nvGrpSpPr>
        <p:grpSpPr bwMode="auto">
          <a:xfrm>
            <a:off x="4219575" y="3492500"/>
            <a:ext cx="631825" cy="1422400"/>
            <a:chOff x="3905" y="2216"/>
            <a:chExt cx="454" cy="907"/>
          </a:xfrm>
        </p:grpSpPr>
        <p:sp>
          <p:nvSpPr>
            <p:cNvPr id="34843" name="Freeform 8"/>
            <p:cNvSpPr>
              <a:spLocks/>
            </p:cNvSpPr>
            <p:nvPr/>
          </p:nvSpPr>
          <p:spPr bwMode="auto">
            <a:xfrm>
              <a:off x="4041" y="2216"/>
              <a:ext cx="183" cy="181"/>
            </a:xfrm>
            <a:custGeom>
              <a:avLst/>
              <a:gdLst>
                <a:gd name="T0" fmla="*/ 183 w 365"/>
                <a:gd name="T1" fmla="*/ 90 h 364"/>
                <a:gd name="T2" fmla="*/ 181 w 365"/>
                <a:gd name="T3" fmla="*/ 73 h 364"/>
                <a:gd name="T4" fmla="*/ 176 w 365"/>
                <a:gd name="T5" fmla="*/ 56 h 364"/>
                <a:gd name="T6" fmla="*/ 167 w 365"/>
                <a:gd name="T7" fmla="*/ 40 h 364"/>
                <a:gd name="T8" fmla="*/ 156 w 365"/>
                <a:gd name="T9" fmla="*/ 26 h 364"/>
                <a:gd name="T10" fmla="*/ 142 w 365"/>
                <a:gd name="T11" fmla="*/ 15 h 364"/>
                <a:gd name="T12" fmla="*/ 126 w 365"/>
                <a:gd name="T13" fmla="*/ 7 h 364"/>
                <a:gd name="T14" fmla="*/ 110 w 365"/>
                <a:gd name="T15" fmla="*/ 2 h 364"/>
                <a:gd name="T16" fmla="*/ 91 w 365"/>
                <a:gd name="T17" fmla="*/ 0 h 364"/>
                <a:gd name="T18" fmla="*/ 74 w 365"/>
                <a:gd name="T19" fmla="*/ 2 h 364"/>
                <a:gd name="T20" fmla="*/ 57 w 365"/>
                <a:gd name="T21" fmla="*/ 7 h 364"/>
                <a:gd name="T22" fmla="*/ 41 w 365"/>
                <a:gd name="T23" fmla="*/ 15 h 364"/>
                <a:gd name="T24" fmla="*/ 27 w 365"/>
                <a:gd name="T25" fmla="*/ 26 h 364"/>
                <a:gd name="T26" fmla="*/ 15 w 365"/>
                <a:gd name="T27" fmla="*/ 40 h 364"/>
                <a:gd name="T28" fmla="*/ 8 w 365"/>
                <a:gd name="T29" fmla="*/ 56 h 364"/>
                <a:gd name="T30" fmla="*/ 2 w 365"/>
                <a:gd name="T31" fmla="*/ 73 h 364"/>
                <a:gd name="T32" fmla="*/ 0 w 365"/>
                <a:gd name="T33" fmla="*/ 90 h 364"/>
                <a:gd name="T34" fmla="*/ 2 w 365"/>
                <a:gd name="T35" fmla="*/ 108 h 364"/>
                <a:gd name="T36" fmla="*/ 8 w 365"/>
                <a:gd name="T37" fmla="*/ 124 h 364"/>
                <a:gd name="T38" fmla="*/ 15 w 365"/>
                <a:gd name="T39" fmla="*/ 141 h 364"/>
                <a:gd name="T40" fmla="*/ 27 w 365"/>
                <a:gd name="T41" fmla="*/ 154 h 364"/>
                <a:gd name="T42" fmla="*/ 41 w 365"/>
                <a:gd name="T43" fmla="*/ 166 h 364"/>
                <a:gd name="T44" fmla="*/ 57 w 365"/>
                <a:gd name="T45" fmla="*/ 174 h 364"/>
                <a:gd name="T46" fmla="*/ 74 w 365"/>
                <a:gd name="T47" fmla="*/ 179 h 364"/>
                <a:gd name="T48" fmla="*/ 91 w 365"/>
                <a:gd name="T49" fmla="*/ 181 h 364"/>
                <a:gd name="T50" fmla="*/ 110 w 365"/>
                <a:gd name="T51" fmla="*/ 179 h 364"/>
                <a:gd name="T52" fmla="*/ 126 w 365"/>
                <a:gd name="T53" fmla="*/ 174 h 364"/>
                <a:gd name="T54" fmla="*/ 142 w 365"/>
                <a:gd name="T55" fmla="*/ 166 h 364"/>
                <a:gd name="T56" fmla="*/ 156 w 365"/>
                <a:gd name="T57" fmla="*/ 154 h 364"/>
                <a:gd name="T58" fmla="*/ 167 w 365"/>
                <a:gd name="T59" fmla="*/ 141 h 364"/>
                <a:gd name="T60" fmla="*/ 176 w 365"/>
                <a:gd name="T61" fmla="*/ 124 h 364"/>
                <a:gd name="T62" fmla="*/ 181 w 365"/>
                <a:gd name="T63" fmla="*/ 108 h 364"/>
                <a:gd name="T64" fmla="*/ 183 w 365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4"/>
                <a:gd name="T101" fmla="*/ 365 w 365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4">
                  <a:moveTo>
                    <a:pt x="365" y="181"/>
                  </a:moveTo>
                  <a:lnTo>
                    <a:pt x="361" y="146"/>
                  </a:lnTo>
                  <a:lnTo>
                    <a:pt x="352" y="112"/>
                  </a:lnTo>
                  <a:lnTo>
                    <a:pt x="334" y="81"/>
                  </a:lnTo>
                  <a:lnTo>
                    <a:pt x="311" y="52"/>
                  </a:lnTo>
                  <a:lnTo>
                    <a:pt x="284" y="31"/>
                  </a:lnTo>
                  <a:lnTo>
                    <a:pt x="252" y="14"/>
                  </a:lnTo>
                  <a:lnTo>
                    <a:pt x="219" y="4"/>
                  </a:lnTo>
                  <a:lnTo>
                    <a:pt x="182" y="0"/>
                  </a:lnTo>
                  <a:lnTo>
                    <a:pt x="148" y="4"/>
                  </a:lnTo>
                  <a:lnTo>
                    <a:pt x="113" y="14"/>
                  </a:lnTo>
                  <a:lnTo>
                    <a:pt x="82" y="31"/>
                  </a:lnTo>
                  <a:lnTo>
                    <a:pt x="54" y="52"/>
                  </a:lnTo>
                  <a:lnTo>
                    <a:pt x="30" y="81"/>
                  </a:lnTo>
                  <a:lnTo>
                    <a:pt x="15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5" y="250"/>
                  </a:lnTo>
                  <a:lnTo>
                    <a:pt x="30" y="283"/>
                  </a:lnTo>
                  <a:lnTo>
                    <a:pt x="54" y="310"/>
                  </a:lnTo>
                  <a:lnTo>
                    <a:pt x="82" y="333"/>
                  </a:lnTo>
                  <a:lnTo>
                    <a:pt x="113" y="350"/>
                  </a:lnTo>
                  <a:lnTo>
                    <a:pt x="148" y="360"/>
                  </a:lnTo>
                  <a:lnTo>
                    <a:pt x="182" y="364"/>
                  </a:lnTo>
                  <a:lnTo>
                    <a:pt x="219" y="360"/>
                  </a:lnTo>
                  <a:lnTo>
                    <a:pt x="252" y="350"/>
                  </a:lnTo>
                  <a:lnTo>
                    <a:pt x="284" y="333"/>
                  </a:lnTo>
                  <a:lnTo>
                    <a:pt x="311" y="310"/>
                  </a:lnTo>
                  <a:lnTo>
                    <a:pt x="334" y="283"/>
                  </a:lnTo>
                  <a:lnTo>
                    <a:pt x="352" y="250"/>
                  </a:lnTo>
                  <a:lnTo>
                    <a:pt x="361" y="218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Freeform 9"/>
            <p:cNvSpPr>
              <a:spLocks/>
            </p:cNvSpPr>
            <p:nvPr/>
          </p:nvSpPr>
          <p:spPr bwMode="auto">
            <a:xfrm>
              <a:off x="3905" y="2397"/>
              <a:ext cx="454" cy="726"/>
            </a:xfrm>
            <a:custGeom>
              <a:avLst/>
              <a:gdLst>
                <a:gd name="T0" fmla="*/ 233 w 907"/>
                <a:gd name="T1" fmla="*/ 373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7 h 1452"/>
                <a:gd name="T8" fmla="*/ 338 w 907"/>
                <a:gd name="T9" fmla="*/ 79 h 1452"/>
                <a:gd name="T10" fmla="*/ 401 w 907"/>
                <a:gd name="T11" fmla="*/ 272 h 1452"/>
                <a:gd name="T12" fmla="*/ 454 w 907"/>
                <a:gd name="T13" fmla="*/ 238 h 1452"/>
                <a:gd name="T14" fmla="*/ 381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49 h 1452"/>
                <a:gd name="T22" fmla="*/ 64 w 907"/>
                <a:gd name="T23" fmla="*/ 272 h 1452"/>
                <a:gd name="T24" fmla="*/ 127 w 907"/>
                <a:gd name="T25" fmla="*/ 79 h 1452"/>
                <a:gd name="T26" fmla="*/ 127 w 907"/>
                <a:gd name="T27" fmla="*/ 317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7"/>
                  </a:moveTo>
                  <a:lnTo>
                    <a:pt x="676" y="1452"/>
                  </a:lnTo>
                  <a:lnTo>
                    <a:pt x="844" y="1452"/>
                  </a:lnTo>
                  <a:lnTo>
                    <a:pt x="676" y="633"/>
                  </a:lnTo>
                  <a:lnTo>
                    <a:pt x="676" y="157"/>
                  </a:lnTo>
                  <a:lnTo>
                    <a:pt x="801" y="543"/>
                  </a:lnTo>
                  <a:lnTo>
                    <a:pt x="907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3" y="157"/>
                  </a:lnTo>
                  <a:lnTo>
                    <a:pt x="253" y="633"/>
                  </a:lnTo>
                  <a:lnTo>
                    <a:pt x="84" y="1452"/>
                  </a:lnTo>
                  <a:lnTo>
                    <a:pt x="253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4416425" y="4954588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4822" name="Group 11"/>
          <p:cNvGrpSpPr>
            <a:grpSpLocks/>
          </p:cNvGrpSpPr>
          <p:nvPr/>
        </p:nvGrpSpPr>
        <p:grpSpPr bwMode="auto">
          <a:xfrm>
            <a:off x="2641600" y="1536700"/>
            <a:ext cx="631825" cy="1422400"/>
            <a:chOff x="2770" y="968"/>
            <a:chExt cx="454" cy="907"/>
          </a:xfrm>
        </p:grpSpPr>
        <p:sp>
          <p:nvSpPr>
            <p:cNvPr id="34841" name="Freeform 12"/>
            <p:cNvSpPr>
              <a:spLocks/>
            </p:cNvSpPr>
            <p:nvPr/>
          </p:nvSpPr>
          <p:spPr bwMode="auto">
            <a:xfrm>
              <a:off x="2905" y="968"/>
              <a:ext cx="183" cy="181"/>
            </a:xfrm>
            <a:custGeom>
              <a:avLst/>
              <a:gdLst>
                <a:gd name="T0" fmla="*/ 183 w 365"/>
                <a:gd name="T1" fmla="*/ 91 h 361"/>
                <a:gd name="T2" fmla="*/ 181 w 365"/>
                <a:gd name="T3" fmla="*/ 73 h 361"/>
                <a:gd name="T4" fmla="*/ 176 w 365"/>
                <a:gd name="T5" fmla="*/ 56 h 361"/>
                <a:gd name="T6" fmla="*/ 168 w 365"/>
                <a:gd name="T7" fmla="*/ 40 h 361"/>
                <a:gd name="T8" fmla="*/ 156 w 365"/>
                <a:gd name="T9" fmla="*/ 26 h 361"/>
                <a:gd name="T10" fmla="*/ 143 w 365"/>
                <a:gd name="T11" fmla="*/ 15 h 361"/>
                <a:gd name="T12" fmla="*/ 126 w 365"/>
                <a:gd name="T13" fmla="*/ 7 h 361"/>
                <a:gd name="T14" fmla="*/ 110 w 365"/>
                <a:gd name="T15" fmla="*/ 1 h 361"/>
                <a:gd name="T16" fmla="*/ 92 w 365"/>
                <a:gd name="T17" fmla="*/ 0 h 361"/>
                <a:gd name="T18" fmla="*/ 74 w 365"/>
                <a:gd name="T19" fmla="*/ 1 h 361"/>
                <a:gd name="T20" fmla="*/ 57 w 365"/>
                <a:gd name="T21" fmla="*/ 7 h 361"/>
                <a:gd name="T22" fmla="*/ 41 w 365"/>
                <a:gd name="T23" fmla="*/ 15 h 361"/>
                <a:gd name="T24" fmla="*/ 27 w 365"/>
                <a:gd name="T25" fmla="*/ 26 h 361"/>
                <a:gd name="T26" fmla="*/ 16 w 365"/>
                <a:gd name="T27" fmla="*/ 40 h 361"/>
                <a:gd name="T28" fmla="*/ 8 w 365"/>
                <a:gd name="T29" fmla="*/ 56 h 361"/>
                <a:gd name="T30" fmla="*/ 2 w 365"/>
                <a:gd name="T31" fmla="*/ 73 h 361"/>
                <a:gd name="T32" fmla="*/ 0 w 365"/>
                <a:gd name="T33" fmla="*/ 91 h 361"/>
                <a:gd name="T34" fmla="*/ 2 w 365"/>
                <a:gd name="T35" fmla="*/ 108 h 361"/>
                <a:gd name="T36" fmla="*/ 8 w 365"/>
                <a:gd name="T37" fmla="*/ 125 h 361"/>
                <a:gd name="T38" fmla="*/ 16 w 365"/>
                <a:gd name="T39" fmla="*/ 140 h 361"/>
                <a:gd name="T40" fmla="*/ 27 w 365"/>
                <a:gd name="T41" fmla="*/ 155 h 361"/>
                <a:gd name="T42" fmla="*/ 41 w 365"/>
                <a:gd name="T43" fmla="*/ 166 h 361"/>
                <a:gd name="T44" fmla="*/ 57 w 365"/>
                <a:gd name="T45" fmla="*/ 174 h 361"/>
                <a:gd name="T46" fmla="*/ 74 w 365"/>
                <a:gd name="T47" fmla="*/ 180 h 361"/>
                <a:gd name="T48" fmla="*/ 92 w 365"/>
                <a:gd name="T49" fmla="*/ 181 h 361"/>
                <a:gd name="T50" fmla="*/ 110 w 365"/>
                <a:gd name="T51" fmla="*/ 180 h 361"/>
                <a:gd name="T52" fmla="*/ 126 w 365"/>
                <a:gd name="T53" fmla="*/ 174 h 361"/>
                <a:gd name="T54" fmla="*/ 143 w 365"/>
                <a:gd name="T55" fmla="*/ 166 h 361"/>
                <a:gd name="T56" fmla="*/ 156 w 365"/>
                <a:gd name="T57" fmla="*/ 155 h 361"/>
                <a:gd name="T58" fmla="*/ 168 w 365"/>
                <a:gd name="T59" fmla="*/ 140 h 361"/>
                <a:gd name="T60" fmla="*/ 176 w 365"/>
                <a:gd name="T61" fmla="*/ 125 h 361"/>
                <a:gd name="T62" fmla="*/ 181 w 365"/>
                <a:gd name="T63" fmla="*/ 108 h 361"/>
                <a:gd name="T64" fmla="*/ 183 w 365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1"/>
                <a:gd name="T101" fmla="*/ 365 w 365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1">
                  <a:moveTo>
                    <a:pt x="365" y="181"/>
                  </a:moveTo>
                  <a:lnTo>
                    <a:pt x="361" y="146"/>
                  </a:lnTo>
                  <a:lnTo>
                    <a:pt x="352" y="111"/>
                  </a:lnTo>
                  <a:lnTo>
                    <a:pt x="335" y="79"/>
                  </a:lnTo>
                  <a:lnTo>
                    <a:pt x="311" y="52"/>
                  </a:lnTo>
                  <a:lnTo>
                    <a:pt x="285" y="29"/>
                  </a:lnTo>
                  <a:lnTo>
                    <a:pt x="252" y="13"/>
                  </a:lnTo>
                  <a:lnTo>
                    <a:pt x="219" y="2"/>
                  </a:lnTo>
                  <a:lnTo>
                    <a:pt x="183" y="0"/>
                  </a:lnTo>
                  <a:lnTo>
                    <a:pt x="148" y="2"/>
                  </a:lnTo>
                  <a:lnTo>
                    <a:pt x="113" y="13"/>
                  </a:lnTo>
                  <a:lnTo>
                    <a:pt x="81" y="29"/>
                  </a:lnTo>
                  <a:lnTo>
                    <a:pt x="54" y="52"/>
                  </a:lnTo>
                  <a:lnTo>
                    <a:pt x="31" y="79"/>
                  </a:lnTo>
                  <a:lnTo>
                    <a:pt x="15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5" y="250"/>
                  </a:lnTo>
                  <a:lnTo>
                    <a:pt x="31" y="280"/>
                  </a:lnTo>
                  <a:lnTo>
                    <a:pt x="54" y="309"/>
                  </a:lnTo>
                  <a:lnTo>
                    <a:pt x="81" y="332"/>
                  </a:lnTo>
                  <a:lnTo>
                    <a:pt x="113" y="348"/>
                  </a:lnTo>
                  <a:lnTo>
                    <a:pt x="148" y="359"/>
                  </a:lnTo>
                  <a:lnTo>
                    <a:pt x="183" y="361"/>
                  </a:lnTo>
                  <a:lnTo>
                    <a:pt x="219" y="359"/>
                  </a:lnTo>
                  <a:lnTo>
                    <a:pt x="252" y="348"/>
                  </a:lnTo>
                  <a:lnTo>
                    <a:pt x="285" y="332"/>
                  </a:lnTo>
                  <a:lnTo>
                    <a:pt x="311" y="309"/>
                  </a:lnTo>
                  <a:lnTo>
                    <a:pt x="335" y="280"/>
                  </a:lnTo>
                  <a:lnTo>
                    <a:pt x="352" y="250"/>
                  </a:lnTo>
                  <a:lnTo>
                    <a:pt x="361" y="215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Freeform 13"/>
            <p:cNvSpPr>
              <a:spLocks/>
            </p:cNvSpPr>
            <p:nvPr/>
          </p:nvSpPr>
          <p:spPr bwMode="auto">
            <a:xfrm>
              <a:off x="2770" y="1149"/>
              <a:ext cx="454" cy="726"/>
            </a:xfrm>
            <a:custGeom>
              <a:avLst/>
              <a:gdLst>
                <a:gd name="T0" fmla="*/ 233 w 907"/>
                <a:gd name="T1" fmla="*/ 374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8 h 1452"/>
                <a:gd name="T8" fmla="*/ 338 w 907"/>
                <a:gd name="T9" fmla="*/ 80 h 1452"/>
                <a:gd name="T10" fmla="*/ 401 w 907"/>
                <a:gd name="T11" fmla="*/ 273 h 1452"/>
                <a:gd name="T12" fmla="*/ 454 w 907"/>
                <a:gd name="T13" fmla="*/ 239 h 1452"/>
                <a:gd name="T14" fmla="*/ 380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50 h 1452"/>
                <a:gd name="T22" fmla="*/ 64 w 907"/>
                <a:gd name="T23" fmla="*/ 273 h 1452"/>
                <a:gd name="T24" fmla="*/ 127 w 907"/>
                <a:gd name="T25" fmla="*/ 80 h 1452"/>
                <a:gd name="T26" fmla="*/ 127 w 907"/>
                <a:gd name="T27" fmla="*/ 318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9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6"/>
                  </a:lnTo>
                  <a:lnTo>
                    <a:pt x="675" y="160"/>
                  </a:lnTo>
                  <a:lnTo>
                    <a:pt x="802" y="546"/>
                  </a:lnTo>
                  <a:lnTo>
                    <a:pt x="907" y="478"/>
                  </a:lnTo>
                  <a:lnTo>
                    <a:pt x="759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4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23" name="Rectangle 14"/>
          <p:cNvSpPr>
            <a:spLocks noChangeArrowheads="1"/>
          </p:cNvSpPr>
          <p:nvPr/>
        </p:nvSpPr>
        <p:spPr bwMode="auto">
          <a:xfrm>
            <a:off x="2854325" y="2998788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 dirty="0"/>
              <a:t>F</a:t>
            </a:r>
            <a:endParaRPr lang="en-GB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24" name="Line 15"/>
          <p:cNvSpPr>
            <a:spLocks noChangeShapeType="1"/>
          </p:cNvSpPr>
          <p:nvPr/>
        </p:nvSpPr>
        <p:spPr bwMode="auto">
          <a:xfrm flipH="1">
            <a:off x="1600200" y="2246313"/>
            <a:ext cx="1041400" cy="1844675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Freeform 16"/>
          <p:cNvSpPr>
            <a:spLocks/>
          </p:cNvSpPr>
          <p:nvPr/>
        </p:nvSpPr>
        <p:spPr bwMode="auto">
          <a:xfrm>
            <a:off x="1536700" y="4033838"/>
            <a:ext cx="130175" cy="169862"/>
          </a:xfrm>
          <a:custGeom>
            <a:avLst/>
            <a:gdLst>
              <a:gd name="T0" fmla="*/ 130175 w 188"/>
              <a:gd name="T1" fmla="*/ 81409 h 217"/>
              <a:gd name="T2" fmla="*/ 0 w 188"/>
              <a:gd name="T3" fmla="*/ 169862 h 217"/>
              <a:gd name="T4" fmla="*/ 15926 w 188"/>
              <a:gd name="T5" fmla="*/ 0 h 217"/>
              <a:gd name="T6" fmla="*/ 130175 w 188"/>
              <a:gd name="T7" fmla="*/ 81409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188"/>
              <a:gd name="T13" fmla="*/ 0 h 217"/>
              <a:gd name="T14" fmla="*/ 188 w 188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" h="217">
                <a:moveTo>
                  <a:pt x="188" y="104"/>
                </a:moveTo>
                <a:lnTo>
                  <a:pt x="0" y="217"/>
                </a:lnTo>
                <a:lnTo>
                  <a:pt x="23" y="0"/>
                </a:lnTo>
                <a:lnTo>
                  <a:pt x="188" y="10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6" name="Line 17"/>
          <p:cNvSpPr>
            <a:spLocks noChangeShapeType="1"/>
          </p:cNvSpPr>
          <p:nvPr/>
        </p:nvSpPr>
        <p:spPr bwMode="auto">
          <a:xfrm>
            <a:off x="3273425" y="2246313"/>
            <a:ext cx="890588" cy="1839912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Freeform 18"/>
          <p:cNvSpPr>
            <a:spLocks/>
          </p:cNvSpPr>
          <p:nvPr/>
        </p:nvSpPr>
        <p:spPr bwMode="auto">
          <a:xfrm>
            <a:off x="4095750" y="4032250"/>
            <a:ext cx="123825" cy="171450"/>
          </a:xfrm>
          <a:custGeom>
            <a:avLst/>
            <a:gdLst>
              <a:gd name="T0" fmla="*/ 118352 w 181"/>
              <a:gd name="T1" fmla="*/ 0 h 219"/>
              <a:gd name="T2" fmla="*/ 123825 w 181"/>
              <a:gd name="T3" fmla="*/ 171450 h 219"/>
              <a:gd name="T4" fmla="*/ 0 w 181"/>
              <a:gd name="T5" fmla="*/ 73590 h 219"/>
              <a:gd name="T6" fmla="*/ 118352 w 181"/>
              <a:gd name="T7" fmla="*/ 0 h 21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19"/>
              <a:gd name="T14" fmla="*/ 181 w 181"/>
              <a:gd name="T15" fmla="*/ 219 h 2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19">
                <a:moveTo>
                  <a:pt x="173" y="0"/>
                </a:moveTo>
                <a:lnTo>
                  <a:pt x="181" y="219"/>
                </a:lnTo>
                <a:lnTo>
                  <a:pt x="0" y="94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8" name="Freeform 19"/>
          <p:cNvSpPr>
            <a:spLocks/>
          </p:cNvSpPr>
          <p:nvPr/>
        </p:nvSpPr>
        <p:spPr bwMode="auto">
          <a:xfrm>
            <a:off x="1220788" y="1719263"/>
            <a:ext cx="1460500" cy="1773237"/>
          </a:xfrm>
          <a:custGeom>
            <a:avLst/>
            <a:gdLst>
              <a:gd name="T0" fmla="*/ 0 w 2100"/>
              <a:gd name="T1" fmla="*/ 1773237 h 2263"/>
              <a:gd name="T2" fmla="*/ 2782 w 2100"/>
              <a:gd name="T3" fmla="*/ 1671372 h 2263"/>
              <a:gd name="T4" fmla="*/ 10432 w 2100"/>
              <a:gd name="T5" fmla="*/ 1568723 h 2263"/>
              <a:gd name="T6" fmla="*/ 22951 w 2100"/>
              <a:gd name="T7" fmla="*/ 1467641 h 2263"/>
              <a:gd name="T8" fmla="*/ 41729 w 2100"/>
              <a:gd name="T9" fmla="*/ 1367343 h 2263"/>
              <a:gd name="T10" fmla="*/ 63984 w 2100"/>
              <a:gd name="T11" fmla="*/ 1269396 h 2263"/>
              <a:gd name="T12" fmla="*/ 92498 w 2100"/>
              <a:gd name="T13" fmla="*/ 1171449 h 2263"/>
              <a:gd name="T14" fmla="*/ 125881 w 2100"/>
              <a:gd name="T15" fmla="*/ 1076636 h 2263"/>
              <a:gd name="T16" fmla="*/ 164828 w 2100"/>
              <a:gd name="T17" fmla="*/ 983390 h 2263"/>
              <a:gd name="T18" fmla="*/ 207252 w 2100"/>
              <a:gd name="T19" fmla="*/ 893279 h 2263"/>
              <a:gd name="T20" fmla="*/ 253849 w 2100"/>
              <a:gd name="T21" fmla="*/ 805518 h 2263"/>
              <a:gd name="T22" fmla="*/ 304619 w 2100"/>
              <a:gd name="T23" fmla="*/ 721675 h 2263"/>
              <a:gd name="T24" fmla="*/ 360952 w 2100"/>
              <a:gd name="T25" fmla="*/ 641750 h 2263"/>
              <a:gd name="T26" fmla="*/ 421459 w 2100"/>
              <a:gd name="T27" fmla="*/ 564960 h 2263"/>
              <a:gd name="T28" fmla="*/ 484051 w 2100"/>
              <a:gd name="T29" fmla="*/ 491303 h 2263"/>
              <a:gd name="T30" fmla="*/ 552208 w 2100"/>
              <a:gd name="T31" fmla="*/ 423132 h 2263"/>
              <a:gd name="T32" fmla="*/ 623147 w 2100"/>
              <a:gd name="T33" fmla="*/ 358879 h 2263"/>
              <a:gd name="T34" fmla="*/ 696867 w 2100"/>
              <a:gd name="T35" fmla="*/ 298543 h 2263"/>
              <a:gd name="T36" fmla="*/ 772674 w 2100"/>
              <a:gd name="T37" fmla="*/ 244476 h 2263"/>
              <a:gd name="T38" fmla="*/ 853349 w 2100"/>
              <a:gd name="T39" fmla="*/ 194327 h 2263"/>
              <a:gd name="T40" fmla="*/ 934720 w 2100"/>
              <a:gd name="T41" fmla="*/ 151231 h 2263"/>
              <a:gd name="T42" fmla="*/ 1017482 w 2100"/>
              <a:gd name="T43" fmla="*/ 112052 h 2263"/>
              <a:gd name="T44" fmla="*/ 1104416 w 2100"/>
              <a:gd name="T45" fmla="*/ 76791 h 2263"/>
              <a:gd name="T46" fmla="*/ 1191350 w 2100"/>
              <a:gd name="T47" fmla="*/ 50149 h 2263"/>
              <a:gd name="T48" fmla="*/ 1279676 w 2100"/>
              <a:gd name="T49" fmla="*/ 27425 h 2263"/>
              <a:gd name="T50" fmla="*/ 1369392 w 2100"/>
              <a:gd name="T51" fmla="*/ 10970 h 2263"/>
              <a:gd name="T52" fmla="*/ 1460500 w 2100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100"/>
              <a:gd name="T82" fmla="*/ 0 h 2263"/>
              <a:gd name="T83" fmla="*/ 2100 w 2100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100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3" y="1873"/>
                </a:lnTo>
                <a:lnTo>
                  <a:pt x="60" y="1745"/>
                </a:lnTo>
                <a:lnTo>
                  <a:pt x="92" y="1620"/>
                </a:lnTo>
                <a:lnTo>
                  <a:pt x="133" y="1495"/>
                </a:lnTo>
                <a:lnTo>
                  <a:pt x="181" y="1374"/>
                </a:lnTo>
                <a:lnTo>
                  <a:pt x="237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38" y="921"/>
                </a:lnTo>
                <a:lnTo>
                  <a:pt x="519" y="819"/>
                </a:lnTo>
                <a:lnTo>
                  <a:pt x="606" y="721"/>
                </a:lnTo>
                <a:lnTo>
                  <a:pt x="696" y="627"/>
                </a:lnTo>
                <a:lnTo>
                  <a:pt x="794" y="540"/>
                </a:lnTo>
                <a:lnTo>
                  <a:pt x="896" y="458"/>
                </a:lnTo>
                <a:lnTo>
                  <a:pt x="1002" y="381"/>
                </a:lnTo>
                <a:lnTo>
                  <a:pt x="1111" y="312"/>
                </a:lnTo>
                <a:lnTo>
                  <a:pt x="1227" y="248"/>
                </a:lnTo>
                <a:lnTo>
                  <a:pt x="1344" y="193"/>
                </a:lnTo>
                <a:lnTo>
                  <a:pt x="1463" y="143"/>
                </a:lnTo>
                <a:lnTo>
                  <a:pt x="1588" y="98"/>
                </a:lnTo>
                <a:lnTo>
                  <a:pt x="1713" y="64"/>
                </a:lnTo>
                <a:lnTo>
                  <a:pt x="1840" y="35"/>
                </a:lnTo>
                <a:lnTo>
                  <a:pt x="1969" y="14"/>
                </a:lnTo>
                <a:lnTo>
                  <a:pt x="2100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Freeform 20"/>
          <p:cNvSpPr>
            <a:spLocks/>
          </p:cNvSpPr>
          <p:nvPr/>
        </p:nvSpPr>
        <p:spPr bwMode="auto">
          <a:xfrm>
            <a:off x="2660650" y="1643063"/>
            <a:ext cx="138113" cy="152400"/>
          </a:xfrm>
          <a:custGeom>
            <a:avLst/>
            <a:gdLst>
              <a:gd name="T0" fmla="*/ 0 w 200"/>
              <a:gd name="T1" fmla="*/ 0 h 194"/>
              <a:gd name="T2" fmla="*/ 138113 w 200"/>
              <a:gd name="T3" fmla="*/ 71487 h 194"/>
              <a:gd name="T4" fmla="*/ 4834 w 200"/>
              <a:gd name="T5" fmla="*/ 152400 h 194"/>
              <a:gd name="T6" fmla="*/ 0 w 200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194"/>
              <a:gd name="T14" fmla="*/ 200 w 200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194">
                <a:moveTo>
                  <a:pt x="0" y="0"/>
                </a:moveTo>
                <a:lnTo>
                  <a:pt x="200" y="91"/>
                </a:lnTo>
                <a:lnTo>
                  <a:pt x="7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0" name="Freeform 21"/>
          <p:cNvSpPr>
            <a:spLocks/>
          </p:cNvSpPr>
          <p:nvPr/>
        </p:nvSpPr>
        <p:spPr bwMode="auto">
          <a:xfrm>
            <a:off x="3390900" y="1903413"/>
            <a:ext cx="1149350" cy="1589087"/>
          </a:xfrm>
          <a:custGeom>
            <a:avLst/>
            <a:gdLst>
              <a:gd name="T0" fmla="*/ 0 w 1651"/>
              <a:gd name="T1" fmla="*/ 0 h 2026"/>
              <a:gd name="T2" fmla="*/ 82842 w 1651"/>
              <a:gd name="T3" fmla="*/ 14903 h 2026"/>
              <a:gd name="T4" fmla="*/ 164292 w 1651"/>
              <a:gd name="T5" fmla="*/ 37649 h 2026"/>
              <a:gd name="T6" fmla="*/ 244350 w 1651"/>
              <a:gd name="T7" fmla="*/ 64316 h 2026"/>
              <a:gd name="T8" fmla="*/ 322319 w 1651"/>
              <a:gd name="T9" fmla="*/ 96475 h 2026"/>
              <a:gd name="T10" fmla="*/ 398896 w 1651"/>
              <a:gd name="T11" fmla="*/ 135692 h 2026"/>
              <a:gd name="T12" fmla="*/ 471992 w 1651"/>
              <a:gd name="T13" fmla="*/ 177262 h 2026"/>
              <a:gd name="T14" fmla="*/ 544392 w 1651"/>
              <a:gd name="T15" fmla="*/ 225892 h 2026"/>
              <a:gd name="T16" fmla="*/ 612615 w 1651"/>
              <a:gd name="T17" fmla="*/ 280012 h 2026"/>
              <a:gd name="T18" fmla="*/ 678054 w 1651"/>
              <a:gd name="T19" fmla="*/ 337269 h 2026"/>
              <a:gd name="T20" fmla="*/ 740012 w 1651"/>
              <a:gd name="T21" fmla="*/ 400801 h 2026"/>
              <a:gd name="T22" fmla="*/ 797096 w 1651"/>
              <a:gd name="T23" fmla="*/ 466687 h 2026"/>
              <a:gd name="T24" fmla="*/ 852092 w 1651"/>
              <a:gd name="T25" fmla="*/ 538062 h 2026"/>
              <a:gd name="T26" fmla="*/ 902912 w 1651"/>
              <a:gd name="T27" fmla="*/ 613359 h 2026"/>
              <a:gd name="T28" fmla="*/ 948858 w 1651"/>
              <a:gd name="T29" fmla="*/ 690225 h 2026"/>
              <a:gd name="T30" fmla="*/ 989931 w 1651"/>
              <a:gd name="T31" fmla="*/ 771013 h 2026"/>
              <a:gd name="T32" fmla="*/ 1027523 w 1651"/>
              <a:gd name="T33" fmla="*/ 855723 h 2026"/>
              <a:gd name="T34" fmla="*/ 1059546 w 1651"/>
              <a:gd name="T35" fmla="*/ 941217 h 2026"/>
              <a:gd name="T36" fmla="*/ 1088088 w 1651"/>
              <a:gd name="T37" fmla="*/ 1030632 h 2026"/>
              <a:gd name="T38" fmla="*/ 1108973 w 1651"/>
              <a:gd name="T39" fmla="*/ 1120832 h 2026"/>
              <a:gd name="T40" fmla="*/ 1126377 w 1651"/>
              <a:gd name="T41" fmla="*/ 1212601 h 2026"/>
              <a:gd name="T42" fmla="*/ 1140300 w 1651"/>
              <a:gd name="T43" fmla="*/ 1305938 h 2026"/>
              <a:gd name="T44" fmla="*/ 1146565 w 1651"/>
              <a:gd name="T45" fmla="*/ 1399275 h 2026"/>
              <a:gd name="T46" fmla="*/ 1149350 w 1651"/>
              <a:gd name="T47" fmla="*/ 1494181 h 2026"/>
              <a:gd name="T48" fmla="*/ 1145173 w 1651"/>
              <a:gd name="T49" fmla="*/ 1589087 h 20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1"/>
              <a:gd name="T76" fmla="*/ 0 h 2026"/>
              <a:gd name="T77" fmla="*/ 1651 w 1651"/>
              <a:gd name="T78" fmla="*/ 2026 h 202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1" h="2026">
                <a:moveTo>
                  <a:pt x="0" y="0"/>
                </a:moveTo>
                <a:lnTo>
                  <a:pt x="119" y="19"/>
                </a:lnTo>
                <a:lnTo>
                  <a:pt x="236" y="48"/>
                </a:lnTo>
                <a:lnTo>
                  <a:pt x="351" y="82"/>
                </a:lnTo>
                <a:lnTo>
                  <a:pt x="463" y="123"/>
                </a:lnTo>
                <a:lnTo>
                  <a:pt x="573" y="173"/>
                </a:lnTo>
                <a:lnTo>
                  <a:pt x="678" y="226"/>
                </a:lnTo>
                <a:lnTo>
                  <a:pt x="782" y="288"/>
                </a:lnTo>
                <a:lnTo>
                  <a:pt x="880" y="357"/>
                </a:lnTo>
                <a:lnTo>
                  <a:pt x="974" y="430"/>
                </a:lnTo>
                <a:lnTo>
                  <a:pt x="1063" y="511"/>
                </a:lnTo>
                <a:lnTo>
                  <a:pt x="1145" y="595"/>
                </a:lnTo>
                <a:lnTo>
                  <a:pt x="1224" y="686"/>
                </a:lnTo>
                <a:lnTo>
                  <a:pt x="1297" y="782"/>
                </a:lnTo>
                <a:lnTo>
                  <a:pt x="1363" y="880"/>
                </a:lnTo>
                <a:lnTo>
                  <a:pt x="1422" y="983"/>
                </a:lnTo>
                <a:lnTo>
                  <a:pt x="1476" y="1091"/>
                </a:lnTo>
                <a:lnTo>
                  <a:pt x="1522" y="1200"/>
                </a:lnTo>
                <a:lnTo>
                  <a:pt x="1563" y="1314"/>
                </a:lnTo>
                <a:lnTo>
                  <a:pt x="1593" y="1429"/>
                </a:lnTo>
                <a:lnTo>
                  <a:pt x="1618" y="1546"/>
                </a:lnTo>
                <a:lnTo>
                  <a:pt x="1638" y="1665"/>
                </a:lnTo>
                <a:lnTo>
                  <a:pt x="1647" y="1784"/>
                </a:lnTo>
                <a:lnTo>
                  <a:pt x="1651" y="1905"/>
                </a:lnTo>
                <a:lnTo>
                  <a:pt x="1645" y="2026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1" name="Freeform 22"/>
          <p:cNvSpPr>
            <a:spLocks/>
          </p:cNvSpPr>
          <p:nvPr/>
        </p:nvSpPr>
        <p:spPr bwMode="auto">
          <a:xfrm>
            <a:off x="3273425" y="1828800"/>
            <a:ext cx="142875" cy="152400"/>
          </a:xfrm>
          <a:custGeom>
            <a:avLst/>
            <a:gdLst>
              <a:gd name="T0" fmla="*/ 129697 w 206"/>
              <a:gd name="T1" fmla="*/ 152400 h 196"/>
              <a:gd name="T2" fmla="*/ 0 w 206"/>
              <a:gd name="T3" fmla="*/ 62204 h 196"/>
              <a:gd name="T4" fmla="*/ 142875 w 206"/>
              <a:gd name="T5" fmla="*/ 0 h 196"/>
              <a:gd name="T6" fmla="*/ 129697 w 206"/>
              <a:gd name="T7" fmla="*/ 152400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206"/>
              <a:gd name="T13" fmla="*/ 0 h 196"/>
              <a:gd name="T14" fmla="*/ 206 w 206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" h="196">
                <a:moveTo>
                  <a:pt x="187" y="196"/>
                </a:moveTo>
                <a:lnTo>
                  <a:pt x="0" y="80"/>
                </a:lnTo>
                <a:lnTo>
                  <a:pt x="206" y="0"/>
                </a:lnTo>
                <a:lnTo>
                  <a:pt x="187" y="1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2" name="Freeform 23"/>
          <p:cNvSpPr>
            <a:spLocks/>
          </p:cNvSpPr>
          <p:nvPr/>
        </p:nvSpPr>
        <p:spPr bwMode="auto">
          <a:xfrm>
            <a:off x="3389313" y="1736725"/>
            <a:ext cx="1152525" cy="1755775"/>
          </a:xfrm>
          <a:custGeom>
            <a:avLst/>
            <a:gdLst>
              <a:gd name="T0" fmla="*/ 0 w 1655"/>
              <a:gd name="T1" fmla="*/ 0 h 2240"/>
              <a:gd name="T2" fmla="*/ 81478 w 1655"/>
              <a:gd name="T3" fmla="*/ 22731 h 2240"/>
              <a:gd name="T4" fmla="*/ 161562 w 1655"/>
              <a:gd name="T5" fmla="*/ 51733 h 2240"/>
              <a:gd name="T6" fmla="*/ 240951 w 1655"/>
              <a:gd name="T7" fmla="*/ 84653 h 2240"/>
              <a:gd name="T8" fmla="*/ 316857 w 1655"/>
              <a:gd name="T9" fmla="*/ 123845 h 2240"/>
              <a:gd name="T10" fmla="*/ 392067 w 1655"/>
              <a:gd name="T11" fmla="*/ 167739 h 2240"/>
              <a:gd name="T12" fmla="*/ 464492 w 1655"/>
              <a:gd name="T13" fmla="*/ 215553 h 2240"/>
              <a:gd name="T14" fmla="*/ 535524 w 1655"/>
              <a:gd name="T15" fmla="*/ 269637 h 2240"/>
              <a:gd name="T16" fmla="*/ 602377 w 1655"/>
              <a:gd name="T17" fmla="*/ 326856 h 2240"/>
              <a:gd name="T18" fmla="*/ 667838 w 1655"/>
              <a:gd name="T19" fmla="*/ 390346 h 2240"/>
              <a:gd name="T20" fmla="*/ 728424 w 1655"/>
              <a:gd name="T21" fmla="*/ 456972 h 2240"/>
              <a:gd name="T22" fmla="*/ 786921 w 1655"/>
              <a:gd name="T23" fmla="*/ 525949 h 2240"/>
              <a:gd name="T24" fmla="*/ 840542 w 1655"/>
              <a:gd name="T25" fmla="*/ 599628 h 2240"/>
              <a:gd name="T26" fmla="*/ 891379 w 1655"/>
              <a:gd name="T27" fmla="*/ 676444 h 2240"/>
              <a:gd name="T28" fmla="*/ 937341 w 1655"/>
              <a:gd name="T29" fmla="*/ 757962 h 2240"/>
              <a:gd name="T30" fmla="*/ 979820 w 1655"/>
              <a:gd name="T31" fmla="*/ 840264 h 2240"/>
              <a:gd name="T32" fmla="*/ 1017425 w 1655"/>
              <a:gd name="T33" fmla="*/ 924917 h 2240"/>
              <a:gd name="T34" fmla="*/ 1050852 w 1655"/>
              <a:gd name="T35" fmla="*/ 1013490 h 2240"/>
              <a:gd name="T36" fmla="*/ 1080100 w 1655"/>
              <a:gd name="T37" fmla="*/ 1102846 h 2240"/>
              <a:gd name="T38" fmla="*/ 1104474 w 1655"/>
              <a:gd name="T39" fmla="*/ 1194554 h 2240"/>
              <a:gd name="T40" fmla="*/ 1123277 w 1655"/>
              <a:gd name="T41" fmla="*/ 1286262 h 2240"/>
              <a:gd name="T42" fmla="*/ 1137901 w 1655"/>
              <a:gd name="T43" fmla="*/ 1379537 h 2240"/>
              <a:gd name="T44" fmla="*/ 1146954 w 1655"/>
              <a:gd name="T45" fmla="*/ 1472813 h 2240"/>
              <a:gd name="T46" fmla="*/ 1152525 w 1655"/>
              <a:gd name="T47" fmla="*/ 1567656 h 2240"/>
              <a:gd name="T48" fmla="*/ 1152525 w 1655"/>
              <a:gd name="T49" fmla="*/ 1660932 h 2240"/>
              <a:gd name="T50" fmla="*/ 1146954 w 1655"/>
              <a:gd name="T51" fmla="*/ 1755775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5"/>
              <a:gd name="T79" fmla="*/ 0 h 2240"/>
              <a:gd name="T80" fmla="*/ 1655 w 1655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5" h="2240">
                <a:moveTo>
                  <a:pt x="0" y="0"/>
                </a:moveTo>
                <a:lnTo>
                  <a:pt x="117" y="29"/>
                </a:lnTo>
                <a:lnTo>
                  <a:pt x="232" y="66"/>
                </a:lnTo>
                <a:lnTo>
                  <a:pt x="346" y="108"/>
                </a:lnTo>
                <a:lnTo>
                  <a:pt x="455" y="158"/>
                </a:lnTo>
                <a:lnTo>
                  <a:pt x="563" y="214"/>
                </a:lnTo>
                <a:lnTo>
                  <a:pt x="667" y="275"/>
                </a:lnTo>
                <a:lnTo>
                  <a:pt x="769" y="344"/>
                </a:lnTo>
                <a:lnTo>
                  <a:pt x="865" y="417"/>
                </a:lnTo>
                <a:lnTo>
                  <a:pt x="959" y="498"/>
                </a:lnTo>
                <a:lnTo>
                  <a:pt x="1046" y="583"/>
                </a:lnTo>
                <a:lnTo>
                  <a:pt x="1130" y="671"/>
                </a:lnTo>
                <a:lnTo>
                  <a:pt x="1207" y="765"/>
                </a:lnTo>
                <a:lnTo>
                  <a:pt x="1280" y="863"/>
                </a:lnTo>
                <a:lnTo>
                  <a:pt x="1346" y="967"/>
                </a:lnTo>
                <a:lnTo>
                  <a:pt x="1407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51" y="1407"/>
                </a:lnTo>
                <a:lnTo>
                  <a:pt x="1586" y="1524"/>
                </a:lnTo>
                <a:lnTo>
                  <a:pt x="1613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5" y="2000"/>
                </a:lnTo>
                <a:lnTo>
                  <a:pt x="1655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Freeform 24"/>
          <p:cNvSpPr>
            <a:spLocks/>
          </p:cNvSpPr>
          <p:nvPr/>
        </p:nvSpPr>
        <p:spPr bwMode="auto">
          <a:xfrm>
            <a:off x="3273425" y="1665288"/>
            <a:ext cx="146050" cy="150812"/>
          </a:xfrm>
          <a:custGeom>
            <a:avLst/>
            <a:gdLst>
              <a:gd name="T0" fmla="*/ 121938 w 212"/>
              <a:gd name="T1" fmla="*/ 150812 h 192"/>
              <a:gd name="T2" fmla="*/ 0 w 212"/>
              <a:gd name="T3" fmla="*/ 50271 h 192"/>
              <a:gd name="T4" fmla="*/ 146050 w 212"/>
              <a:gd name="T5" fmla="*/ 0 h 192"/>
              <a:gd name="T6" fmla="*/ 121938 w 212"/>
              <a:gd name="T7" fmla="*/ 15081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192"/>
              <a:gd name="T14" fmla="*/ 212 w 21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192">
                <a:moveTo>
                  <a:pt x="177" y="192"/>
                </a:moveTo>
                <a:lnTo>
                  <a:pt x="0" y="64"/>
                </a:lnTo>
                <a:lnTo>
                  <a:pt x="212" y="0"/>
                </a:lnTo>
                <a:lnTo>
                  <a:pt x="177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4" name="Rectangle 25"/>
          <p:cNvSpPr>
            <a:spLocks noChangeArrowheads="1"/>
          </p:cNvSpPr>
          <p:nvPr/>
        </p:nvSpPr>
        <p:spPr bwMode="auto">
          <a:xfrm>
            <a:off x="1973263" y="3630613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tell(X)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3287713" y="3630613"/>
            <a:ext cx="589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ask(X)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6" name="Rectangle 28"/>
          <p:cNvSpPr>
            <a:spLocks noChangeArrowheads="1"/>
          </p:cNvSpPr>
          <p:nvPr/>
        </p:nvSpPr>
        <p:spPr bwMode="auto">
          <a:xfrm>
            <a:off x="463042" y="1828800"/>
            <a:ext cx="13657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broker(ask(X))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3965575" y="1674813"/>
            <a:ext cx="1599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advertise(ask(X))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4838" name="Rectangle 30"/>
          <p:cNvSpPr>
            <a:spLocks noChangeArrowheads="1"/>
          </p:cNvSpPr>
          <p:nvPr/>
        </p:nvSpPr>
        <p:spPr bwMode="auto">
          <a:xfrm>
            <a:off x="3709988" y="2740025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4839" name="Text Box 32"/>
          <p:cNvSpPr txBox="1">
            <a:spLocks noChangeArrowheads="1"/>
          </p:cNvSpPr>
          <p:nvPr/>
        </p:nvSpPr>
        <p:spPr bwMode="auto">
          <a:xfrm>
            <a:off x="5257800" y="2209800"/>
            <a:ext cx="35052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broker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A Asks Facilitator to find another agent which can process a given performative.</a:t>
            </a: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4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KQML Facilitators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383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6210</TotalTime>
  <Words>4335</Words>
  <Application>Microsoft Office PowerPoint</Application>
  <PresentationFormat>On-screen Show (4:3)</PresentationFormat>
  <Paragraphs>1001</Paragraphs>
  <Slides>85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</vt:lpstr>
      <vt:lpstr>Calibri</vt:lpstr>
      <vt:lpstr>Century Schoolbook</vt:lpstr>
      <vt:lpstr>Courier New</vt:lpstr>
      <vt:lpstr>ＭＳ Ｐゴシック</vt:lpstr>
      <vt:lpstr>Tahoma</vt:lpstr>
      <vt:lpstr>Times New Roman</vt:lpstr>
      <vt:lpstr>Wingdings</vt:lpstr>
      <vt:lpstr>Wingdings 2</vt:lpstr>
      <vt:lpstr>Oriel</vt:lpstr>
      <vt:lpstr>Bitmap Image</vt:lpstr>
      <vt:lpstr>Interaction, Coordination &amp; Negotiation</vt:lpstr>
      <vt:lpstr>KQML</vt:lpstr>
      <vt:lpstr>KQML Message Structure</vt:lpstr>
      <vt:lpstr>KQML Performative Categories</vt:lpstr>
      <vt:lpstr>KQML Examples</vt:lpstr>
      <vt:lpstr>KQML Facilitators</vt:lpstr>
      <vt:lpstr>KQML Facilitators</vt:lpstr>
      <vt:lpstr>KQML Facilitators</vt:lpstr>
      <vt:lpstr>KQML Facilitators</vt:lpstr>
      <vt:lpstr>KQML Facilitators</vt:lpstr>
      <vt:lpstr>KQML Facilitators</vt:lpstr>
      <vt:lpstr>KQML Criticism</vt:lpstr>
      <vt:lpstr>FIPA Agent Interaction</vt:lpstr>
      <vt:lpstr>Who is (was) FIPA?</vt:lpstr>
      <vt:lpstr>FIPA ACL: Introduction</vt:lpstr>
      <vt:lpstr>FIPA ACL Structure</vt:lpstr>
      <vt:lpstr>FIPA-ACL: Performatives</vt:lpstr>
      <vt:lpstr>FIPA ACL: Message Structure</vt:lpstr>
      <vt:lpstr>FIPA ACL: Performative Semantics</vt:lpstr>
      <vt:lpstr>FIPA ACL: Interaction Protocols</vt:lpstr>
      <vt:lpstr>FIPA ACL: Interaction Protocols</vt:lpstr>
      <vt:lpstr>Insert: AUML Protocol Diagrams</vt:lpstr>
      <vt:lpstr>FIPA Propose Protocol</vt:lpstr>
      <vt:lpstr>FIPA Propose Protocol</vt:lpstr>
      <vt:lpstr>FIPA Query Protocol</vt:lpstr>
      <vt:lpstr>FIPA Query Protocol</vt:lpstr>
      <vt:lpstr>FIPA Query Protocol</vt:lpstr>
      <vt:lpstr>FIPA Query Protocol</vt:lpstr>
      <vt:lpstr>FIPA Request Protocol</vt:lpstr>
      <vt:lpstr>FIPA ACL: Example Messages</vt:lpstr>
      <vt:lpstr>Example: FIPA Subscribe Protocol</vt:lpstr>
      <vt:lpstr>FIPA Subscribe Protocol</vt:lpstr>
      <vt:lpstr>Example: FIPA Brokering Protocol</vt:lpstr>
      <vt:lpstr>Example: FIPA Recruit Protocol</vt:lpstr>
      <vt:lpstr>FIPA Transport management</vt:lpstr>
      <vt:lpstr>Comparing KQML and FIPA</vt:lpstr>
      <vt:lpstr>FIPA ACL &amp; ASTRA</vt:lpstr>
      <vt:lpstr>FIPA ACL &amp; ASTRA</vt:lpstr>
      <vt:lpstr>Example: FIPA Request Protocol</vt:lpstr>
      <vt:lpstr>Example: FIPA Request Protocol</vt:lpstr>
      <vt:lpstr>Coordinating Agents</vt:lpstr>
      <vt:lpstr>Coordination</vt:lpstr>
      <vt:lpstr>Why Coordinate?</vt:lpstr>
      <vt:lpstr>Cooperative Problem Solving</vt:lpstr>
      <vt:lpstr>Cooperative Problem Solving</vt:lpstr>
      <vt:lpstr>Cooperative Problem Solving</vt:lpstr>
      <vt:lpstr>Cooperative Problem Solving</vt:lpstr>
      <vt:lpstr>How to Coordinate?</vt:lpstr>
      <vt:lpstr>Task Sharing</vt:lpstr>
      <vt:lpstr>Result Sharing</vt:lpstr>
      <vt:lpstr>Result Sharing</vt:lpstr>
      <vt:lpstr>Question</vt:lpstr>
      <vt:lpstr>The Contract Net Protocol</vt:lpstr>
      <vt:lpstr>The Contract Net Protocol</vt:lpstr>
      <vt:lpstr>Recognition</vt:lpstr>
      <vt:lpstr>Announcement</vt:lpstr>
      <vt:lpstr>Bidding</vt:lpstr>
      <vt:lpstr>Awarding &amp; Expediting</vt:lpstr>
      <vt:lpstr>The Contract Net</vt:lpstr>
      <vt:lpstr>Implementation Issues</vt:lpstr>
      <vt:lpstr>Optimisations</vt:lpstr>
      <vt:lpstr>The Contract Net Protocol</vt:lpstr>
      <vt:lpstr>Handling Inconsistency</vt:lpstr>
      <vt:lpstr>Functionally Accurate / Cooperative Systems</vt:lpstr>
      <vt:lpstr>Coordination Example</vt:lpstr>
      <vt:lpstr>Coordination Example</vt:lpstr>
      <vt:lpstr>Astra And The Contract Net</vt:lpstr>
      <vt:lpstr>The Initiator</vt:lpstr>
      <vt:lpstr>The Initiator</vt:lpstr>
      <vt:lpstr>The Initiator</vt:lpstr>
      <vt:lpstr>The Participant</vt:lpstr>
      <vt:lpstr>The Participant</vt:lpstr>
      <vt:lpstr>Running an Example</vt:lpstr>
      <vt:lpstr>Alternatives to the Contract Net…</vt:lpstr>
      <vt:lpstr>Negotiation</vt:lpstr>
      <vt:lpstr>Auctions</vt:lpstr>
      <vt:lpstr>Auction Parameters</vt:lpstr>
      <vt:lpstr>English Auctions  </vt:lpstr>
      <vt:lpstr>English Auctions</vt:lpstr>
      <vt:lpstr>English Auctions</vt:lpstr>
      <vt:lpstr>Dutch Auctions  </vt:lpstr>
      <vt:lpstr>Dutch Auctions</vt:lpstr>
      <vt:lpstr>Dutch Auctions</vt:lpstr>
      <vt:lpstr>First-price Sealed-bid Auctions  </vt:lpstr>
      <vt:lpstr>Vickrey Auctions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189</cp:revision>
  <cp:lastPrinted>2015-01-12T14:27:45Z</cp:lastPrinted>
  <dcterms:created xsi:type="dcterms:W3CDTF">2006-08-16T00:00:00Z</dcterms:created>
  <dcterms:modified xsi:type="dcterms:W3CDTF">2015-12-02T06:40:22Z</dcterms:modified>
</cp:coreProperties>
</file>