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8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3" r:id="rId18"/>
    <p:sldId id="291" r:id="rId19"/>
    <p:sldId id="274" r:id="rId20"/>
    <p:sldId id="276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9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61" autoAdjust="0"/>
  </p:normalViewPr>
  <p:slideViewPr>
    <p:cSldViewPr>
      <p:cViewPr varScale="1">
        <p:scale>
          <a:sx n="83" d="100"/>
          <a:sy n="83" d="100"/>
        </p:scale>
        <p:origin x="145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4CC19-9882-4668-84DA-A2096A6957EE}" type="datetimeFigureOut">
              <a:rPr lang="en-IE" smtClean="0"/>
              <a:pPr/>
              <a:t>03/12/2015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259BD-FEC8-44F8-84E1-0B473DBE4ACF}" type="slidenum">
              <a:rPr lang="en-IE" smtClean="0"/>
              <a:pPr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137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44FBAAA-1BAB-43E4-BFBF-0D74361597A1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8288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6A9BB66-D6A4-4802-ADC8-37E0E6D6A1C7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64489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CA161E0-E462-4896-841A-5921F1345FC9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61401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27B229C-7E0A-495F-9F9C-034C1FA71388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92428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066D82C-8400-4F8C-A996-81A719536981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6793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39330DB-02A1-4A1C-B5B2-F7C289559C19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04606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68324EA-F122-4592-92DD-AE735210DBC5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89180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0A9FDF3-3C8A-41C7-AA82-4BC2AB531AE5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45888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EA6ADF4-9CED-430C-8B85-22094DB59699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72486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11D5FE1-35A0-42AA-A560-AB09A7548B16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85638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2CEF6F5-A324-4248-9B52-C8146F50C765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45668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56D41F4-0F90-4BD4-90E4-62695315DB10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30633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0A74ABB-6B94-4563-A956-836573D39C3F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43435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6672BED-4999-445F-85E4-AEEF5EBB2DDF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213798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C27E0FC-1D7D-447D-8497-E6DDCE7C1245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418179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951DC5F-B9AA-4714-82F8-C0BD549A324C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10444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1BD910F-4581-4C3E-8692-FA5D962F2FC8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48022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715EDBC-7D93-49D2-B083-9F2F60CCCB7C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54438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5E19F76-A0CF-4DED-8EF4-C0BE45694A02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65552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E8BA1D8-3A03-4FE1-AA6F-FFAAAD0F67C3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819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EEFDDDB-C037-4046-886A-53FFEFD6934E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17394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79CD384-7BF5-4263-A9EE-C1DC4A3A7FD3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19586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7139001-1D6A-475A-951E-FDB257BC81F6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17688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057400"/>
            <a:ext cx="6477000" cy="1752600"/>
          </a:xfrm>
        </p:spPr>
        <p:txBody>
          <a:bodyPr>
            <a:normAutofit/>
          </a:bodyPr>
          <a:lstStyle/>
          <a:p>
            <a:r>
              <a:rPr lang="en-IE" dirty="0" smtClean="0"/>
              <a:t>GAIA Methodology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172200" cy="2488722"/>
          </a:xfrm>
        </p:spPr>
        <p:txBody>
          <a:bodyPr>
            <a:normAutofit/>
          </a:bodyPr>
          <a:lstStyle/>
          <a:p>
            <a:r>
              <a:rPr lang="en-IE" dirty="0"/>
              <a:t>COMP </a:t>
            </a:r>
            <a:r>
              <a:rPr lang="en-IE" dirty="0" smtClean="0"/>
              <a:t>40040: </a:t>
            </a:r>
            <a:r>
              <a:rPr lang="en-IE" smtClean="0"/>
              <a:t>Agent-Oriented Software</a:t>
            </a:r>
            <a:endParaRPr lang="en-IE" dirty="0" smtClean="0"/>
          </a:p>
          <a:p>
            <a:r>
              <a:rPr lang="en-IE" b="0" dirty="0" smtClean="0"/>
              <a:t>Lecturer: Rem Collier</a:t>
            </a:r>
          </a:p>
          <a:p>
            <a:r>
              <a:rPr lang="en-IE" b="0" dirty="0" smtClean="0"/>
              <a:t>Email: rem.collier@ucd.ie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The Roles Model</a:t>
            </a:r>
            <a:endParaRPr lang="en-GB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IE" altLang="en-US" sz="2000" dirty="0" smtClean="0"/>
              <a:t>Identifies the </a:t>
            </a:r>
            <a:r>
              <a:rPr lang="en-IE" altLang="en-US" sz="2000" b="1" dirty="0" smtClean="0"/>
              <a:t>roles</a:t>
            </a:r>
            <a:r>
              <a:rPr lang="en-IE" altLang="en-US" sz="2000" dirty="0" smtClean="0"/>
              <a:t> that agents will play in the final system.</a:t>
            </a:r>
          </a:p>
          <a:p>
            <a:pPr lvl="1"/>
            <a:r>
              <a:rPr lang="en-IE" altLang="en-US" sz="1800" dirty="0" smtClean="0"/>
              <a:t>E.g. President of the United States, Minister of Education, …</a:t>
            </a:r>
          </a:p>
          <a:p>
            <a:pPr lvl="1"/>
            <a:endParaRPr lang="en-IE" altLang="en-US" sz="1800" dirty="0" smtClean="0"/>
          </a:p>
          <a:p>
            <a:r>
              <a:rPr lang="en-GB" altLang="en-US" sz="2000" dirty="0" smtClean="0"/>
              <a:t>Roles are characterised by two types of attribute:</a:t>
            </a:r>
          </a:p>
          <a:p>
            <a:pPr lvl="1"/>
            <a:r>
              <a:rPr lang="en-GB" altLang="en-US" sz="1800" dirty="0" smtClean="0"/>
              <a:t>The </a:t>
            </a:r>
            <a:r>
              <a:rPr lang="en-GB" altLang="en-US" sz="1800" b="1" dirty="0" smtClean="0"/>
              <a:t>permissions</a:t>
            </a:r>
            <a:r>
              <a:rPr lang="en-GB" altLang="en-US" sz="1800" dirty="0" smtClean="0"/>
              <a:t> associated with the role.</a:t>
            </a:r>
          </a:p>
          <a:p>
            <a:pPr lvl="2"/>
            <a:r>
              <a:rPr lang="en-GB" altLang="en-US" sz="1600" dirty="0" smtClean="0"/>
              <a:t>What types of resource does it need to fulfil the role, and in what ways does it need to exploit them.</a:t>
            </a:r>
          </a:p>
          <a:p>
            <a:pPr lvl="1"/>
            <a:r>
              <a:rPr lang="en-GB" altLang="en-US" sz="1800" dirty="0" smtClean="0"/>
              <a:t>The </a:t>
            </a:r>
            <a:r>
              <a:rPr lang="en-GB" altLang="en-US" sz="1800" b="1" dirty="0" smtClean="0"/>
              <a:t>responsibilities </a:t>
            </a:r>
            <a:r>
              <a:rPr lang="en-GB" altLang="en-US" sz="1800" dirty="0" smtClean="0"/>
              <a:t>of the role.</a:t>
            </a:r>
          </a:p>
          <a:p>
            <a:pPr lvl="2"/>
            <a:r>
              <a:rPr lang="en-GB" altLang="en-US" sz="1600" dirty="0" smtClean="0"/>
              <a:t>What activities is the agent required to undertake when playing this role, and how should it use those activities to achieve the goals associated with the role.</a:t>
            </a:r>
          </a:p>
          <a:p>
            <a:pPr lvl="2"/>
            <a:endParaRPr lang="en-GB" altLang="en-US" sz="1600" dirty="0" smtClean="0"/>
          </a:p>
          <a:p>
            <a:r>
              <a:rPr lang="en-GB" altLang="en-US" sz="2000" dirty="0" smtClean="0"/>
              <a:t>Support for the construction of this model takes the form of a </a:t>
            </a:r>
            <a:r>
              <a:rPr lang="en-GB" altLang="en-US" sz="2000" b="1" dirty="0" smtClean="0"/>
              <a:t>Role Schema</a:t>
            </a:r>
            <a:r>
              <a:rPr lang="en-GB" altLang="en-US" sz="2000" dirty="0" smtClean="0"/>
              <a:t> template.</a:t>
            </a:r>
          </a:p>
        </p:txBody>
      </p:sp>
    </p:spTree>
    <p:extLst>
      <p:ext uri="{BB962C8B-B14F-4D97-AF65-F5344CB8AC3E}">
        <p14:creationId xmlns:p14="http://schemas.microsoft.com/office/powerpoint/2010/main" val="265794632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The Role Schema Template</a:t>
            </a:r>
            <a:endParaRPr lang="en-GB" altLang="en-US" smtClean="0"/>
          </a:p>
        </p:txBody>
      </p:sp>
      <p:pic>
        <p:nvPicPr>
          <p:cNvPr id="6" name="Content Placeholder 5" descr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43065"/>
            <a:ext cx="7467600" cy="238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45627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Permissions</a:t>
            </a:r>
            <a:endParaRPr lang="en-GB" alt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76836" cy="487375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IE" altLang="en-US" sz="2000" dirty="0" smtClean="0"/>
              <a:t>Permissions specify resource requirements for roles, </a:t>
            </a:r>
            <a:r>
              <a:rPr lang="en-GB" altLang="en-US" sz="2000" dirty="0" smtClean="0"/>
              <a:t>represented as </a:t>
            </a:r>
            <a:r>
              <a:rPr lang="en-GB" altLang="en-US" sz="2000" i="1" dirty="0" smtClean="0"/>
              <a:t>“the information or knowledge that an agent has”.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 smtClean="0"/>
              <a:t>Some roles might generate information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 smtClean="0"/>
              <a:t>Other may need to access / modify information</a:t>
            </a:r>
            <a:endParaRPr lang="en-GB" altLang="en-US" sz="1800" dirty="0"/>
          </a:p>
          <a:p>
            <a:pPr lvl="1">
              <a:lnSpc>
                <a:spcPct val="90000"/>
              </a:lnSpc>
            </a:pPr>
            <a:endParaRPr lang="en-IE" alt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IE" altLang="en-US" sz="2000" dirty="0" smtClean="0"/>
              <a:t>An </a:t>
            </a:r>
            <a:r>
              <a:rPr lang="en-IE" altLang="en-US" sz="2000" b="1" dirty="0" smtClean="0"/>
              <a:t>access rights </a:t>
            </a:r>
            <a:r>
              <a:rPr lang="en-IE" altLang="en-US" sz="2000" dirty="0" smtClean="0"/>
              <a:t>model is applied:</a:t>
            </a:r>
          </a:p>
          <a:p>
            <a:pPr lvl="1">
              <a:lnSpc>
                <a:spcPct val="90000"/>
              </a:lnSpc>
            </a:pPr>
            <a:r>
              <a:rPr lang="en-GB" altLang="en-US" sz="1800" b="1" dirty="0"/>
              <a:t>Read Access </a:t>
            </a:r>
            <a:r>
              <a:rPr lang="en-GB" altLang="en-US" sz="1800" b="1" dirty="0" smtClean="0"/>
              <a:t>(read)</a:t>
            </a:r>
            <a:r>
              <a:rPr lang="en-GB" altLang="en-US" sz="1800" dirty="0" smtClean="0"/>
              <a:t>: the </a:t>
            </a:r>
            <a:r>
              <a:rPr lang="en-GB" altLang="en-US" sz="1800" dirty="0"/>
              <a:t>role must be able to access the specified information, but does not need to modify that </a:t>
            </a:r>
            <a:r>
              <a:rPr lang="en-GB" altLang="en-US" sz="1800" dirty="0" smtClean="0"/>
              <a:t>information.</a:t>
            </a:r>
          </a:p>
          <a:p>
            <a:pPr lvl="1">
              <a:lnSpc>
                <a:spcPct val="90000"/>
              </a:lnSpc>
            </a:pPr>
            <a:r>
              <a:rPr lang="en-GB" altLang="en-US" sz="1800" b="1" dirty="0" smtClean="0"/>
              <a:t>Write </a:t>
            </a:r>
            <a:r>
              <a:rPr lang="en-GB" altLang="en-US" sz="1800" b="1" dirty="0"/>
              <a:t>Access </a:t>
            </a:r>
            <a:r>
              <a:rPr lang="en-GB" altLang="en-US" sz="1800" b="1" dirty="0" smtClean="0"/>
              <a:t>(change)</a:t>
            </a:r>
            <a:r>
              <a:rPr lang="en-GB" altLang="en-US" sz="1800" dirty="0" smtClean="0"/>
              <a:t>: the </a:t>
            </a:r>
            <a:r>
              <a:rPr lang="en-GB" altLang="en-US" sz="1800" dirty="0"/>
              <a:t>role must be able to modify the value of the specified information.</a:t>
            </a:r>
          </a:p>
          <a:p>
            <a:pPr lvl="1">
              <a:lnSpc>
                <a:spcPct val="90000"/>
              </a:lnSpc>
            </a:pPr>
            <a:r>
              <a:rPr lang="en-GB" altLang="en-US" sz="1800" b="1" dirty="0" smtClean="0"/>
              <a:t>Create </a:t>
            </a:r>
            <a:r>
              <a:rPr lang="en-GB" altLang="en-US" sz="1800" b="1" dirty="0"/>
              <a:t>Access </a:t>
            </a:r>
            <a:r>
              <a:rPr lang="en-GB" altLang="en-US" sz="1800" b="1" dirty="0" smtClean="0"/>
              <a:t>(generate)</a:t>
            </a:r>
            <a:r>
              <a:rPr lang="en-GB" altLang="en-US" sz="1800" dirty="0" smtClean="0"/>
              <a:t>: the </a:t>
            </a:r>
            <a:r>
              <a:rPr lang="en-GB" altLang="en-US" sz="1800" dirty="0"/>
              <a:t>role creates/generates the specified information</a:t>
            </a:r>
            <a:r>
              <a:rPr lang="en-GB" altLang="en-US" sz="1800" dirty="0" smtClean="0"/>
              <a:t>.</a:t>
            </a:r>
            <a:endParaRPr lang="en-GB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586497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/>
              <a:t>Example: Lecture Attendance Monitoring Agent</a:t>
            </a:r>
            <a:endParaRPr lang="en-GB" altLang="en-U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altLang="en-US" sz="2000" dirty="0" smtClean="0"/>
              <a:t>Behaviour:</a:t>
            </a:r>
          </a:p>
          <a:p>
            <a:pPr lvl="1">
              <a:lnSpc>
                <a:spcPct val="90000"/>
              </a:lnSpc>
            </a:pPr>
            <a:r>
              <a:rPr lang="en-IE" altLang="en-US" sz="1800" dirty="0" smtClean="0"/>
              <a:t>The agent is required to record attendance at the start of every lecture.</a:t>
            </a:r>
          </a:p>
          <a:p>
            <a:pPr lvl="1">
              <a:lnSpc>
                <a:spcPct val="90000"/>
              </a:lnSpc>
            </a:pPr>
            <a:r>
              <a:rPr lang="en-IE" altLang="en-US" sz="1800" dirty="0" smtClean="0"/>
              <a:t>It does this by receiving </a:t>
            </a:r>
            <a:r>
              <a:rPr lang="en-IE" altLang="en-US" sz="1800" dirty="0"/>
              <a:t>a message from </a:t>
            </a:r>
            <a:r>
              <a:rPr lang="en-IE" altLang="en-US" sz="1800" dirty="0" smtClean="0"/>
              <a:t>attending </a:t>
            </a:r>
            <a:r>
              <a:rPr lang="en-IE" altLang="en-US" sz="1800" dirty="0"/>
              <a:t>student </a:t>
            </a:r>
            <a:r>
              <a:rPr lang="en-IE" altLang="en-US" sz="1800" dirty="0" smtClean="0"/>
              <a:t>agents, </a:t>
            </a:r>
            <a:r>
              <a:rPr lang="en-IE" altLang="en-US" sz="1800" dirty="0"/>
              <a:t>passing the students id </a:t>
            </a:r>
            <a:r>
              <a:rPr lang="en-IE" altLang="en-US" sz="1800" dirty="0" smtClean="0"/>
              <a:t>number.</a:t>
            </a:r>
          </a:p>
          <a:p>
            <a:pPr lvl="1">
              <a:lnSpc>
                <a:spcPct val="90000"/>
              </a:lnSpc>
            </a:pPr>
            <a:r>
              <a:rPr lang="en-IE" altLang="en-US" sz="1800" dirty="0" smtClean="0"/>
              <a:t>The LAM agent then reads </a:t>
            </a:r>
            <a:r>
              <a:rPr lang="en-IE" altLang="en-US" sz="1800" dirty="0"/>
              <a:t>the current </a:t>
            </a:r>
            <a:r>
              <a:rPr lang="en-IE" altLang="en-US" sz="1800" dirty="0" smtClean="0"/>
              <a:t>time </a:t>
            </a:r>
            <a:r>
              <a:rPr lang="en-IE" altLang="en-US" sz="1800" dirty="0"/>
              <a:t>and </a:t>
            </a:r>
            <a:r>
              <a:rPr lang="en-IE" altLang="en-US" sz="1800" dirty="0" smtClean="0"/>
              <a:t>adds </a:t>
            </a:r>
            <a:r>
              <a:rPr lang="en-IE" altLang="en-US" sz="1800" dirty="0"/>
              <a:t>an &lt;id, time&gt; tuple to the attendance </a:t>
            </a:r>
            <a:r>
              <a:rPr lang="en-IE" altLang="en-US" sz="1800" dirty="0" smtClean="0"/>
              <a:t>records in the student registry.</a:t>
            </a:r>
            <a:endParaRPr lang="en-IE" altLang="en-US" sz="1800" dirty="0"/>
          </a:p>
          <a:p>
            <a:pPr lvl="1">
              <a:lnSpc>
                <a:spcPct val="90000"/>
              </a:lnSpc>
            </a:pPr>
            <a:endParaRPr lang="en-IE" altLang="en-US" sz="1900" dirty="0" smtClean="0"/>
          </a:p>
          <a:p>
            <a:pPr>
              <a:lnSpc>
                <a:spcPct val="90000"/>
              </a:lnSpc>
            </a:pPr>
            <a:r>
              <a:rPr lang="en-IE" altLang="en-US" sz="2000" dirty="0" smtClean="0"/>
              <a:t>Permissions:</a:t>
            </a:r>
          </a:p>
          <a:p>
            <a:pPr lvl="1">
              <a:lnSpc>
                <a:spcPct val="90000"/>
              </a:lnSpc>
            </a:pPr>
            <a:r>
              <a:rPr lang="en-IE" altLang="en-US" sz="1800" dirty="0" smtClean="0"/>
              <a:t>The agent is able to </a:t>
            </a:r>
            <a:r>
              <a:rPr lang="en-IE" altLang="en-US" sz="1800" b="1" dirty="0" smtClean="0"/>
              <a:t>read</a:t>
            </a:r>
            <a:r>
              <a:rPr lang="en-IE" altLang="en-US" sz="1800" dirty="0" smtClean="0"/>
              <a:t> the current time</a:t>
            </a:r>
          </a:p>
          <a:p>
            <a:pPr lvl="1">
              <a:lnSpc>
                <a:spcPct val="90000"/>
              </a:lnSpc>
            </a:pPr>
            <a:r>
              <a:rPr lang="en-IE" altLang="en-US" sz="1800" dirty="0" smtClean="0"/>
              <a:t>The agent is able to </a:t>
            </a:r>
            <a:r>
              <a:rPr lang="en-IE" altLang="en-US" sz="1800" b="1" dirty="0" smtClean="0"/>
              <a:t>change </a:t>
            </a:r>
            <a:r>
              <a:rPr lang="en-IE" altLang="en-US" sz="1800" dirty="0" smtClean="0"/>
              <a:t>the id of the student being checked</a:t>
            </a:r>
          </a:p>
          <a:p>
            <a:pPr lvl="1">
              <a:lnSpc>
                <a:spcPct val="90000"/>
              </a:lnSpc>
            </a:pPr>
            <a:r>
              <a:rPr lang="en-IE" altLang="en-US" sz="1800" dirty="0" smtClean="0"/>
              <a:t>The agent is able to </a:t>
            </a:r>
            <a:r>
              <a:rPr lang="en-IE" altLang="en-US" sz="1800" b="1" dirty="0" smtClean="0"/>
              <a:t>change </a:t>
            </a:r>
            <a:r>
              <a:rPr lang="en-IE" altLang="en-US" sz="1800" dirty="0" smtClean="0"/>
              <a:t>the student registry to reflect the attendance of the student.</a:t>
            </a:r>
            <a:endParaRPr lang="en-IE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74314101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Responsibilities</a:t>
            </a:r>
            <a:endParaRPr lang="en-GB" alt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IE" altLang="en-US" sz="2000" dirty="0" smtClean="0"/>
              <a:t>Responsibilities define the functionality required by the role.  </a:t>
            </a:r>
            <a:r>
              <a:rPr lang="en-GB" altLang="en-US" sz="2000" dirty="0" smtClean="0"/>
              <a:t>They are divided into two categories:</a:t>
            </a:r>
          </a:p>
          <a:p>
            <a:pPr lvl="1" eaLnBrk="1" hangingPunct="1"/>
            <a:r>
              <a:rPr lang="en-GB" altLang="en-US" sz="1800" b="1" dirty="0" smtClean="0"/>
              <a:t>Liveness Responsibilities</a:t>
            </a:r>
            <a:r>
              <a:rPr lang="en-GB" altLang="en-US" sz="1800" dirty="0" smtClean="0"/>
              <a:t>. Those that, intuitively, state that “something good happens”. </a:t>
            </a:r>
          </a:p>
          <a:p>
            <a:pPr lvl="1" eaLnBrk="1" hangingPunct="1"/>
            <a:endParaRPr lang="en-GB" altLang="en-US" sz="1800" dirty="0" smtClean="0"/>
          </a:p>
          <a:p>
            <a:pPr lvl="1" eaLnBrk="1" hangingPunct="1"/>
            <a:r>
              <a:rPr lang="en-GB" altLang="en-US" sz="1800" b="1" dirty="0" smtClean="0"/>
              <a:t>Safety Responsibilities</a:t>
            </a:r>
            <a:r>
              <a:rPr lang="en-GB" altLang="en-US" sz="1800" dirty="0" smtClean="0"/>
              <a:t>.  Those that, intuitively, state that “nothing bad happens”. </a:t>
            </a:r>
          </a:p>
          <a:p>
            <a:pPr lvl="2"/>
            <a:r>
              <a:rPr lang="en-GB" altLang="en-US" sz="1600" dirty="0" smtClean="0"/>
              <a:t>That is, they specify invariants that must be maintained during the execution of the role.</a:t>
            </a:r>
          </a:p>
          <a:p>
            <a:pPr lvl="2">
              <a:lnSpc>
                <a:spcPct val="90000"/>
              </a:lnSpc>
            </a:pPr>
            <a:r>
              <a:rPr lang="en-GB" altLang="en-US" sz="1600" dirty="0" smtClean="0"/>
              <a:t>For </a:t>
            </a:r>
            <a:r>
              <a:rPr lang="en-GB" altLang="en-US" sz="1600" dirty="0"/>
              <a:t>example, the invariant that the coffee stock is never empty can be represented by the following safety </a:t>
            </a:r>
            <a:r>
              <a:rPr lang="en-GB" altLang="en-US" sz="1600" dirty="0" smtClean="0"/>
              <a:t>expression:</a:t>
            </a:r>
          </a:p>
          <a:p>
            <a:pPr marL="731520" lvl="2" indent="0">
              <a:lnSpc>
                <a:spcPct val="90000"/>
              </a:lnSpc>
              <a:buNone/>
            </a:pPr>
            <a:r>
              <a:rPr lang="en-GB" altLang="en-US" sz="1600" dirty="0" smtClean="0"/>
              <a:t>		</a:t>
            </a:r>
            <a:r>
              <a:rPr lang="en-GB" altLang="en-US" sz="1600" dirty="0" err="1" smtClean="0"/>
              <a:t>coffeeStock</a:t>
            </a:r>
            <a:r>
              <a:rPr lang="en-GB" altLang="en-US" sz="1600" dirty="0" smtClean="0"/>
              <a:t> </a:t>
            </a:r>
            <a:r>
              <a:rPr lang="en-GB" altLang="en-US" sz="1600" dirty="0"/>
              <a:t>&gt; </a:t>
            </a:r>
            <a:r>
              <a:rPr lang="en-GB" altLang="en-US" sz="1600" dirty="0" smtClean="0"/>
              <a:t>0</a:t>
            </a:r>
          </a:p>
          <a:p>
            <a:pPr lvl="2">
              <a:lnSpc>
                <a:spcPct val="90000"/>
              </a:lnSpc>
            </a:pPr>
            <a:endParaRPr lang="en-GB" altLang="en-US" sz="1600" dirty="0" smtClean="0"/>
          </a:p>
          <a:p>
            <a:pPr lvl="2">
              <a:lnSpc>
                <a:spcPct val="90000"/>
              </a:lnSpc>
            </a:pPr>
            <a:r>
              <a:rPr lang="en-GB" altLang="en-US" sz="1600" dirty="0" smtClean="0"/>
              <a:t>It </a:t>
            </a:r>
            <a:r>
              <a:rPr lang="en-GB" altLang="en-US" sz="1600" dirty="0"/>
              <a:t>is implicitly assumed that these responsibilities will apply across all states of the system </a:t>
            </a:r>
            <a:r>
              <a:rPr lang="en-GB" altLang="en-US" sz="1600" dirty="0" smtClean="0"/>
              <a:t>execution.</a:t>
            </a:r>
          </a:p>
          <a:p>
            <a:pPr lvl="2">
              <a:lnSpc>
                <a:spcPct val="90000"/>
              </a:lnSpc>
            </a:pPr>
            <a:r>
              <a:rPr lang="en-GB" altLang="en-US" sz="1600" dirty="0" smtClean="0"/>
              <a:t>If </a:t>
            </a:r>
            <a:r>
              <a:rPr lang="en-GB" altLang="en-US" sz="1600" dirty="0"/>
              <a:t>the role is infinitely long, then the invariant will always remain true</a:t>
            </a:r>
            <a:r>
              <a:rPr lang="en-GB" altLang="en-US" sz="1600" dirty="0" smtClean="0"/>
              <a:t>.</a:t>
            </a:r>
            <a:endParaRPr lang="en-GB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5493013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Liveness Responsibilities</a:t>
            </a:r>
            <a:endParaRPr lang="en-GB" alt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altLang="en-US" dirty="0" smtClean="0"/>
              <a:t>Liveness responsibilities are things that the agent must do while playing the role.</a:t>
            </a:r>
          </a:p>
          <a:p>
            <a:pPr lvl="1"/>
            <a:r>
              <a:rPr lang="en-GB" altLang="en-US" dirty="0" smtClean="0"/>
              <a:t>They are represented as a liveness expression – a regular expression that </a:t>
            </a:r>
            <a:r>
              <a:rPr lang="en-IE" altLang="en-US" dirty="0" smtClean="0"/>
              <a:t>takes the form:</a:t>
            </a:r>
          </a:p>
          <a:p>
            <a:pPr marL="365760" lvl="1" indent="0">
              <a:buNone/>
            </a:pPr>
            <a:endParaRPr lang="en-IE" altLang="en-US" dirty="0"/>
          </a:p>
          <a:p>
            <a:pPr marL="365760" lvl="1" indent="0">
              <a:buNone/>
            </a:pPr>
            <a:r>
              <a:rPr lang="en-IE" altLang="en-US" dirty="0" smtClean="0"/>
              <a:t>	ROLENAME = expression</a:t>
            </a:r>
          </a:p>
          <a:p>
            <a:endParaRPr lang="en-GB" altLang="en-US" dirty="0" smtClean="0"/>
          </a:p>
          <a:p>
            <a:r>
              <a:rPr lang="en-GB" altLang="en-US" dirty="0" smtClean="0"/>
              <a:t>The atomic components of a liveness expression are:</a:t>
            </a:r>
          </a:p>
          <a:p>
            <a:pPr lvl="1"/>
            <a:r>
              <a:rPr lang="en-GB" altLang="en-US" b="1" u="sng" dirty="0" smtClean="0"/>
              <a:t>Activities</a:t>
            </a:r>
            <a:r>
              <a:rPr lang="en-GB" altLang="en-US" dirty="0" smtClean="0"/>
              <a:t> are fundamental actions that must be directly executable by the agent.</a:t>
            </a:r>
          </a:p>
          <a:p>
            <a:pPr lvl="1"/>
            <a:r>
              <a:rPr lang="en-GB" altLang="en-US" b="1" dirty="0" smtClean="0"/>
              <a:t>Protocols </a:t>
            </a:r>
            <a:r>
              <a:rPr lang="en-GB" altLang="en-US" dirty="0" smtClean="0"/>
              <a:t>define interactions with other roles and are defined in the Interaction Model.</a:t>
            </a:r>
          </a:p>
          <a:p>
            <a:pPr lvl="1"/>
            <a:endParaRPr lang="en-GB" altLang="en-US" dirty="0" smtClean="0"/>
          </a:p>
          <a:p>
            <a:r>
              <a:rPr lang="en-IE" altLang="en-US" dirty="0" smtClean="0"/>
              <a:t>Liveness expressions to follow common patterns:</a:t>
            </a:r>
          </a:p>
          <a:p>
            <a:pPr lvl="1"/>
            <a:r>
              <a:rPr lang="en-GB" altLang="en-US" b="1" dirty="0" smtClean="0"/>
              <a:t>Guaranteed Response </a:t>
            </a:r>
            <a:r>
              <a:rPr lang="en-GB" altLang="en-US" dirty="0" smtClean="0"/>
              <a:t>type achievement goals take the form “a request is always followed by a response”.</a:t>
            </a:r>
          </a:p>
          <a:p>
            <a:pPr lvl="1"/>
            <a:r>
              <a:rPr lang="en-GB" altLang="en-US" b="1" dirty="0" smtClean="0"/>
              <a:t>Infinite Repetition </a:t>
            </a:r>
            <a:r>
              <a:rPr lang="en-GB" altLang="en-US" dirty="0" smtClean="0"/>
              <a:t>type achievement goals take the form “x will happen infinitely often”.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9242984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Liveness Expressions</a:t>
            </a:r>
            <a:endParaRPr lang="en-GB" alt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/>
          </a:bodyPr>
          <a:lstStyle/>
          <a:p>
            <a:r>
              <a:rPr lang="en-IE" altLang="en-US" sz="2000" dirty="0" smtClean="0"/>
              <a:t>LAM Agent:</a:t>
            </a:r>
          </a:p>
          <a:p>
            <a:pPr marL="365760" lvl="1" indent="0">
              <a:buNone/>
            </a:pPr>
            <a:r>
              <a:rPr lang="en-IE" altLang="en-US" sz="1700" dirty="0" smtClean="0"/>
              <a:t>LAM = ( Notify . </a:t>
            </a:r>
            <a:r>
              <a:rPr lang="en-IE" altLang="en-US" sz="1700" u="sng" dirty="0" err="1" smtClean="0"/>
              <a:t>ReadTime</a:t>
            </a:r>
            <a:r>
              <a:rPr lang="en-IE" altLang="en-US" sz="1700" dirty="0" smtClean="0"/>
              <a:t> . </a:t>
            </a:r>
            <a:r>
              <a:rPr lang="en-IE" altLang="en-US" sz="1700" u="sng" dirty="0" smtClean="0"/>
              <a:t>Record</a:t>
            </a:r>
            <a:r>
              <a:rPr lang="en-IE" altLang="en-US" sz="1700" dirty="0" smtClean="0"/>
              <a:t> )</a:t>
            </a:r>
            <a:r>
              <a:rPr lang="en-IE" altLang="en-US" sz="1700" baseline="30000" dirty="0" smtClean="0"/>
              <a:t>w</a:t>
            </a:r>
            <a:endParaRPr lang="en-IE" altLang="en-US" sz="1700" baseline="30000" dirty="0"/>
          </a:p>
          <a:p>
            <a:endParaRPr lang="en-IE" altLang="en-US" sz="2000" dirty="0" smtClean="0"/>
          </a:p>
          <a:p>
            <a:r>
              <a:rPr lang="en-IE" altLang="en-US" sz="2000" dirty="0" smtClean="0"/>
              <a:t>Alternate solution:</a:t>
            </a:r>
          </a:p>
          <a:p>
            <a:pPr marL="365760" lvl="1" indent="0">
              <a:buNone/>
            </a:pPr>
            <a:r>
              <a:rPr lang="en-IE" altLang="en-US" sz="1700" dirty="0" smtClean="0"/>
              <a:t>LAM </a:t>
            </a:r>
            <a:r>
              <a:rPr lang="en-IE" altLang="en-US" sz="1700" dirty="0"/>
              <a:t>= ( Notify </a:t>
            </a:r>
            <a:r>
              <a:rPr lang="en-IE" altLang="en-US" sz="1700" dirty="0" smtClean="0"/>
              <a:t>. Check . </a:t>
            </a:r>
            <a:r>
              <a:rPr lang="en-IE" altLang="en-US" sz="1700" u="sng" dirty="0" err="1" smtClean="0"/>
              <a:t>ReadTime</a:t>
            </a:r>
            <a:r>
              <a:rPr lang="en-IE" altLang="en-US" sz="1700" dirty="0" smtClean="0"/>
              <a:t> .</a:t>
            </a:r>
          </a:p>
          <a:p>
            <a:pPr marL="365760" lvl="1" indent="0">
              <a:buNone/>
            </a:pPr>
            <a:r>
              <a:rPr lang="en-IE" altLang="en-US" sz="1700" dirty="0"/>
              <a:t>	</a:t>
            </a:r>
            <a:r>
              <a:rPr lang="en-IE" altLang="en-US" sz="1700" dirty="0" smtClean="0"/>
              <a:t> </a:t>
            </a:r>
            <a:r>
              <a:rPr lang="en-IE" altLang="en-US" sz="1700" u="sng" dirty="0" err="1" smtClean="0"/>
              <a:t>CreateSlip</a:t>
            </a:r>
            <a:r>
              <a:rPr lang="en-IE" altLang="en-US" sz="1700" dirty="0" smtClean="0"/>
              <a:t> . </a:t>
            </a:r>
            <a:r>
              <a:rPr lang="en-IE" altLang="en-US" sz="1700" dirty="0" err="1" smtClean="0"/>
              <a:t>SubmitSlip</a:t>
            </a:r>
            <a:r>
              <a:rPr lang="en-IE" altLang="en-US" sz="1700" dirty="0" smtClean="0"/>
              <a:t> )</a:t>
            </a:r>
            <a:r>
              <a:rPr lang="en-IE" altLang="en-US" sz="1700" baseline="30000" dirty="0" smtClean="0"/>
              <a:t>w</a:t>
            </a:r>
            <a:endParaRPr lang="en-IE" altLang="en-US" sz="1700" baseline="30000" dirty="0"/>
          </a:p>
          <a:p>
            <a:endParaRPr lang="en-IE" altLang="en-US" sz="2000" dirty="0" smtClean="0"/>
          </a:p>
          <a:p>
            <a:r>
              <a:rPr lang="en-IE" altLang="en-US" sz="2000" dirty="0" smtClean="0"/>
              <a:t>For example:</a:t>
            </a:r>
          </a:p>
          <a:p>
            <a:pPr marL="365760" lvl="1" indent="0">
              <a:buNone/>
            </a:pPr>
            <a:r>
              <a:rPr lang="en-IE" altLang="en-US" sz="1700" dirty="0" smtClean="0"/>
              <a:t>COFFEEFILLER = (Fill . </a:t>
            </a:r>
            <a:r>
              <a:rPr lang="en-IE" altLang="en-US" sz="1700" dirty="0" err="1" smtClean="0"/>
              <a:t>InformWorkers</a:t>
            </a:r>
            <a:r>
              <a:rPr lang="en-IE" altLang="en-US" sz="1700" dirty="0" smtClean="0"/>
              <a:t> . </a:t>
            </a:r>
            <a:r>
              <a:rPr lang="en-IE" altLang="en-US" sz="1700" dirty="0" err="1" smtClean="0"/>
              <a:t>CheckStock</a:t>
            </a:r>
            <a:r>
              <a:rPr lang="en-IE" altLang="en-US" sz="1700" dirty="0" smtClean="0"/>
              <a:t> . </a:t>
            </a:r>
            <a:r>
              <a:rPr lang="en-IE" altLang="en-US" sz="1700" dirty="0" err="1" smtClean="0"/>
              <a:t>AwaitEmpty</a:t>
            </a:r>
            <a:r>
              <a:rPr lang="en-IE" altLang="en-US" sz="1700" dirty="0" smtClean="0"/>
              <a:t>)</a:t>
            </a:r>
            <a:r>
              <a:rPr lang="en-IE" altLang="en-US" sz="1700" baseline="30000" dirty="0" smtClean="0"/>
              <a:t>w</a:t>
            </a:r>
          </a:p>
          <a:p>
            <a:endParaRPr lang="en-IE" altLang="en-US" sz="2000" dirty="0" smtClean="0"/>
          </a:p>
          <a:p>
            <a:r>
              <a:rPr lang="en-IE" altLang="en-US" sz="2000" dirty="0" smtClean="0"/>
              <a:t>Reuse and readability is also supported:</a:t>
            </a:r>
          </a:p>
          <a:p>
            <a:pPr marL="365760" lvl="1" indent="0">
              <a:buNone/>
            </a:pPr>
            <a:r>
              <a:rPr lang="en-IE" altLang="en-US" sz="1700" dirty="0" smtClean="0"/>
              <a:t>COFFEEFILLER = (All)</a:t>
            </a:r>
            <a:r>
              <a:rPr lang="en-IE" altLang="en-US" sz="1700" baseline="30000" dirty="0" smtClean="0"/>
              <a:t>w</a:t>
            </a:r>
          </a:p>
          <a:p>
            <a:pPr marL="365760" lvl="1" indent="0">
              <a:buNone/>
            </a:pPr>
            <a:r>
              <a:rPr lang="en-IE" altLang="en-US" sz="1700" dirty="0" smtClean="0"/>
              <a:t>All = Fill . </a:t>
            </a:r>
            <a:r>
              <a:rPr lang="en-IE" altLang="en-US" sz="1700" dirty="0" err="1" smtClean="0"/>
              <a:t>InformWorkers</a:t>
            </a:r>
            <a:r>
              <a:rPr lang="en-IE" altLang="en-US" sz="1700" dirty="0" smtClean="0"/>
              <a:t> . </a:t>
            </a:r>
            <a:r>
              <a:rPr lang="en-IE" altLang="en-US" sz="1700" dirty="0" err="1" smtClean="0"/>
              <a:t>CheckStock</a:t>
            </a:r>
            <a:r>
              <a:rPr lang="en-IE" altLang="en-US" sz="1700" dirty="0" smtClean="0"/>
              <a:t> . </a:t>
            </a:r>
            <a:r>
              <a:rPr lang="en-IE" altLang="en-US" sz="1700" dirty="0" err="1" smtClean="0"/>
              <a:t>AwaitEmpty</a:t>
            </a:r>
            <a:endParaRPr lang="en-GB" altLang="en-US" sz="1700" dirty="0" smtClean="0"/>
          </a:p>
        </p:txBody>
      </p:sp>
      <p:pic>
        <p:nvPicPr>
          <p:cNvPr id="20484" name="Picture 5" descr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08621"/>
            <a:ext cx="367318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249177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Example Schema</a:t>
            </a:r>
            <a:endParaRPr lang="en-GB" altLang="en-US" smtClean="0"/>
          </a:p>
        </p:txBody>
      </p:sp>
      <p:pic>
        <p:nvPicPr>
          <p:cNvPr id="22531" name="Picture 4" descr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137400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57317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Schema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41869" y="1600200"/>
            <a:ext cx="6698262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8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The Interactions Model</a:t>
            </a:r>
            <a:endParaRPr lang="en-GB" alt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sz="2000" dirty="0" smtClean="0"/>
              <a:t>Consists of a set of protocol definitions that combine: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 i="1" dirty="0" smtClean="0"/>
              <a:t>purpose</a:t>
            </a:r>
            <a:r>
              <a:rPr lang="en-GB" altLang="en-US" sz="1800" dirty="0" smtClean="0"/>
              <a:t>: brief textual description of the nature of the protocol</a:t>
            </a:r>
          </a:p>
          <a:p>
            <a:pPr lvl="1">
              <a:lnSpc>
                <a:spcPct val="90000"/>
              </a:lnSpc>
            </a:pPr>
            <a:r>
              <a:rPr lang="en-GB" altLang="en-US" sz="1800" i="1" dirty="0" smtClean="0"/>
              <a:t>initiator</a:t>
            </a:r>
            <a:r>
              <a:rPr lang="en-GB" altLang="en-US" sz="1800" dirty="0" smtClean="0"/>
              <a:t>: the role(s) responsible for </a:t>
            </a:r>
            <a:r>
              <a:rPr lang="en-GB" altLang="en-US" sz="1800" dirty="0"/>
              <a:t>starting </a:t>
            </a:r>
            <a:r>
              <a:rPr lang="en-GB" altLang="en-US" sz="1800" dirty="0" smtClean="0"/>
              <a:t>the interaction;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 i="1" dirty="0" smtClean="0"/>
              <a:t>responder</a:t>
            </a:r>
            <a:r>
              <a:rPr lang="en-GB" altLang="en-US" sz="1800" dirty="0" smtClean="0"/>
              <a:t>: the role(s) with which the initiator interacts;</a:t>
            </a:r>
          </a:p>
          <a:p>
            <a:pPr lvl="1">
              <a:lnSpc>
                <a:spcPct val="90000"/>
              </a:lnSpc>
            </a:pPr>
            <a:r>
              <a:rPr lang="en-GB" altLang="en-US" sz="1800" i="1" dirty="0" smtClean="0"/>
              <a:t>inputs</a:t>
            </a:r>
            <a:r>
              <a:rPr lang="en-GB" altLang="en-US" sz="1800" dirty="0" smtClean="0"/>
              <a:t>: information used by the role </a:t>
            </a:r>
            <a:r>
              <a:rPr lang="en-GB" altLang="en-US" sz="1800" dirty="0"/>
              <a:t>initiator </a:t>
            </a:r>
            <a:r>
              <a:rPr lang="en-GB" altLang="en-US" sz="1800" dirty="0" smtClean="0"/>
              <a:t>while enacting the protocol;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 i="1" dirty="0" smtClean="0"/>
              <a:t>outputs</a:t>
            </a:r>
            <a:r>
              <a:rPr lang="en-GB" altLang="en-US" sz="1800" dirty="0" smtClean="0"/>
              <a:t>: information supplied by/to the protocol responder during the course of</a:t>
            </a:r>
            <a:r>
              <a:rPr lang="en-IE" altLang="en-US" sz="1800" dirty="0" smtClean="0"/>
              <a:t> </a:t>
            </a:r>
            <a:r>
              <a:rPr lang="en-GB" altLang="en-US" sz="1800" dirty="0" smtClean="0"/>
              <a:t>the interaction;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 i="1" dirty="0" smtClean="0"/>
              <a:t>processing</a:t>
            </a:r>
            <a:r>
              <a:rPr lang="en-GB" altLang="en-US" sz="1800" dirty="0" smtClean="0"/>
              <a:t>: brief textual description of any processing the protocol initiator performs</a:t>
            </a:r>
            <a:r>
              <a:rPr lang="en-IE" altLang="en-US" sz="1800" dirty="0" smtClean="0"/>
              <a:t> </a:t>
            </a:r>
            <a:r>
              <a:rPr lang="en-GB" altLang="en-US" sz="1800" dirty="0" smtClean="0"/>
              <a:t>during the course of the interaction.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711569"/>
            <a:ext cx="5410200" cy="2063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916608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Introduction</a:t>
            </a:r>
            <a:endParaRPr lang="en-US" alt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altLang="en-US" dirty="0" smtClean="0"/>
              <a:t>Many AOSE Methodologies have been proposed.</a:t>
            </a:r>
          </a:p>
          <a:p>
            <a:pPr lvl="1"/>
            <a:r>
              <a:rPr lang="en-US" altLang="en-US" dirty="0" smtClean="0"/>
              <a:t>Knowledge Engineering Based Approaches:</a:t>
            </a:r>
          </a:p>
          <a:p>
            <a:pPr lvl="2"/>
            <a:r>
              <a:rPr lang="en-US" altLang="en-US" dirty="0" smtClean="0"/>
              <a:t>MAS-</a:t>
            </a:r>
            <a:r>
              <a:rPr lang="en-US" altLang="en-US" dirty="0" err="1" smtClean="0"/>
              <a:t>CommonKADS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Agent Specific Approaches:</a:t>
            </a:r>
          </a:p>
          <a:p>
            <a:pPr lvl="2"/>
            <a:r>
              <a:rPr lang="en-US" altLang="en-US" dirty="0" smtClean="0"/>
              <a:t>GAIA + Extensions</a:t>
            </a:r>
          </a:p>
          <a:p>
            <a:pPr lvl="2"/>
            <a:r>
              <a:rPr lang="en-US" altLang="en-US" dirty="0" smtClean="0"/>
              <a:t>ROADMAP</a:t>
            </a:r>
          </a:p>
          <a:p>
            <a:pPr lvl="2"/>
            <a:r>
              <a:rPr lang="en-US" altLang="en-US" dirty="0" smtClean="0"/>
              <a:t>SODA</a:t>
            </a:r>
          </a:p>
          <a:p>
            <a:pPr lvl="1"/>
            <a:r>
              <a:rPr lang="en-US" altLang="en-US" dirty="0" smtClean="0"/>
              <a:t>Object-Oriented Based Approaches:</a:t>
            </a:r>
          </a:p>
          <a:p>
            <a:pPr lvl="2"/>
            <a:r>
              <a:rPr lang="en-US" altLang="en-US" dirty="0" smtClean="0"/>
              <a:t>MESSAGE</a:t>
            </a:r>
          </a:p>
          <a:p>
            <a:pPr lvl="2"/>
            <a:r>
              <a:rPr lang="en-US" altLang="en-US" dirty="0" smtClean="0"/>
              <a:t>Prometheus</a:t>
            </a:r>
          </a:p>
          <a:p>
            <a:pPr lvl="2"/>
            <a:r>
              <a:rPr lang="en-US" altLang="en-US" dirty="0" err="1" smtClean="0"/>
              <a:t>MaSE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PASSI</a:t>
            </a:r>
          </a:p>
          <a:p>
            <a:pPr lvl="2"/>
            <a:r>
              <a:rPr lang="en-US" altLang="en-US" dirty="0" smtClean="0"/>
              <a:t>Agent UML (Notation)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In this course we will look at GAIA</a:t>
            </a:r>
          </a:p>
        </p:txBody>
      </p:sp>
    </p:spTree>
    <p:extLst>
      <p:ext uri="{BB962C8B-B14F-4D97-AF65-F5344CB8AC3E}">
        <p14:creationId xmlns:p14="http://schemas.microsoft.com/office/powerpoint/2010/main" val="362686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The Analysis Process</a:t>
            </a:r>
            <a:endParaRPr lang="en-GB" alt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altLang="en-US" sz="2000" dirty="0" smtClean="0"/>
              <a:t>Identify the roles in the system.</a:t>
            </a:r>
          </a:p>
          <a:p>
            <a:pPr marL="365760" lvl="1" indent="0">
              <a:buNone/>
            </a:pPr>
            <a:r>
              <a:rPr lang="en-GB" altLang="en-US" sz="1700" b="1" dirty="0"/>
              <a:t>	</a:t>
            </a:r>
            <a:r>
              <a:rPr lang="en-GB" altLang="en-US" sz="1800" b="1" dirty="0" smtClean="0"/>
              <a:t>Deliverable: </a:t>
            </a:r>
            <a:r>
              <a:rPr lang="en-GB" altLang="en-US" sz="1800" dirty="0" smtClean="0"/>
              <a:t>Unelaborated role model</a:t>
            </a:r>
          </a:p>
          <a:p>
            <a:pPr marL="457200" indent="-457200">
              <a:buFont typeface="+mj-lt"/>
              <a:buAutoNum type="arabicPeriod"/>
            </a:pPr>
            <a:endParaRPr lang="en-GB" alt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GB" altLang="en-US" sz="2000" dirty="0" smtClean="0"/>
              <a:t>For each role, identify and document the associated protocols.</a:t>
            </a:r>
          </a:p>
          <a:p>
            <a:pPr marL="365760" lvl="1" indent="0">
              <a:buNone/>
            </a:pPr>
            <a:r>
              <a:rPr lang="en-GB" altLang="en-US" sz="1800" dirty="0" smtClean="0"/>
              <a:t>	</a:t>
            </a:r>
            <a:r>
              <a:rPr lang="en-GB" altLang="en-US" sz="1800" b="1" dirty="0" smtClean="0"/>
              <a:t>Deliverable</a:t>
            </a:r>
            <a:r>
              <a:rPr lang="en-GB" altLang="en-US" sz="1800" dirty="0" smtClean="0"/>
              <a:t>: Protocol Model</a:t>
            </a:r>
          </a:p>
          <a:p>
            <a:pPr marL="365760" lvl="1" indent="0">
              <a:buNone/>
            </a:pPr>
            <a:endParaRPr lang="en-GB" alt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GB" altLang="en-US" sz="2000" dirty="0" smtClean="0"/>
              <a:t>Using the protocol model as a basis, elaborate the roles model.</a:t>
            </a:r>
            <a:endParaRPr lang="en-IE" altLang="en-US" sz="2000" dirty="0"/>
          </a:p>
          <a:p>
            <a:pPr marL="0" lvl="1" indent="0">
              <a:spcBef>
                <a:spcPts val="600"/>
              </a:spcBef>
              <a:buSzPct val="70000"/>
              <a:buNone/>
            </a:pPr>
            <a:r>
              <a:rPr lang="en-GB" altLang="en-US" sz="1800" b="1" dirty="0" smtClean="0"/>
              <a:t>	Deliverable</a:t>
            </a:r>
            <a:r>
              <a:rPr lang="en-GB" altLang="en-US" sz="1800" b="1" dirty="0"/>
              <a:t>: </a:t>
            </a:r>
            <a:r>
              <a:rPr lang="en-GB" altLang="en-US" sz="1800" dirty="0" smtClean="0"/>
              <a:t>Elaborated </a:t>
            </a:r>
            <a:r>
              <a:rPr lang="en-GB" altLang="en-US" sz="1800" dirty="0"/>
              <a:t>role model</a:t>
            </a:r>
          </a:p>
          <a:p>
            <a:pPr marL="457200" indent="-457200">
              <a:buFont typeface="+mj-lt"/>
              <a:buAutoNum type="arabicPeriod"/>
            </a:pPr>
            <a:endParaRPr lang="en-IE" alt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GB" altLang="en-US" sz="2000" dirty="0" smtClean="0"/>
              <a:t>Iterate stages (1) - (3).</a:t>
            </a:r>
          </a:p>
          <a:p>
            <a:pPr marL="0" indent="0">
              <a:buNone/>
            </a:pPr>
            <a:r>
              <a:rPr lang="en-GB" altLang="en-US" sz="1800" dirty="0"/>
              <a:t>	</a:t>
            </a:r>
            <a:r>
              <a:rPr lang="en-GB" altLang="en-US" sz="1800" dirty="0" smtClean="0"/>
              <a:t>Refine the models</a:t>
            </a:r>
          </a:p>
        </p:txBody>
      </p:sp>
    </p:spTree>
    <p:extLst>
      <p:ext uri="{BB962C8B-B14F-4D97-AF65-F5344CB8AC3E}">
        <p14:creationId xmlns:p14="http://schemas.microsoft.com/office/powerpoint/2010/main" val="49689693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IE" dirty="0" smtClean="0"/>
              <a:t>DESIGN PHASE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604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The Design Process</a:t>
            </a:r>
            <a:endParaRPr lang="en-GB" alt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altLang="en-US" sz="2000" smtClean="0"/>
              <a:t>The goal of the design process is to transform the analysis models into a sufficiently low level of abstraction that traditional design techniques may be used to implement agents.</a:t>
            </a:r>
          </a:p>
          <a:p>
            <a:pPr eaLnBrk="1" hangingPunct="1">
              <a:lnSpc>
                <a:spcPct val="90000"/>
              </a:lnSpc>
            </a:pPr>
            <a:endParaRPr lang="en-IE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000" smtClean="0"/>
              <a:t>It involves the generation of three models that identify: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 smtClean="0"/>
              <a:t>The agent types and agent instances that will make up the system (Agent Model).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 smtClean="0"/>
              <a:t>The main services that are required to realise the model (Service Model).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 smtClean="0"/>
              <a:t>The lines of communication between the different agents (Acquaintance Model).</a:t>
            </a:r>
          </a:p>
          <a:p>
            <a:pPr lvl="1" eaLnBrk="1" hangingPunct="1">
              <a:lnSpc>
                <a:spcPct val="90000"/>
              </a:lnSpc>
            </a:pPr>
            <a:endParaRPr lang="en-GB" altLang="en-US" sz="180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000" smtClean="0"/>
              <a:t>Remember: GAIA has been designed for closed systems that have a static organisational structure!</a:t>
            </a:r>
          </a:p>
        </p:txBody>
      </p:sp>
    </p:spTree>
    <p:extLst>
      <p:ext uri="{BB962C8B-B14F-4D97-AF65-F5344CB8AC3E}">
        <p14:creationId xmlns:p14="http://schemas.microsoft.com/office/powerpoint/2010/main" val="43858319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The Agent Model</a:t>
            </a:r>
            <a:endParaRPr lang="en-GB" alt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z="2000" dirty="0" smtClean="0"/>
              <a:t>The goal of this model is to identify what types of agent must exist.</a:t>
            </a:r>
          </a:p>
          <a:p>
            <a:pPr lvl="1" eaLnBrk="1" hangingPunct="1"/>
            <a:r>
              <a:rPr lang="en-GB" altLang="en-US" sz="1800" dirty="0" smtClean="0"/>
              <a:t>Informally, an agent type is modelled as a set of roles that an instance of that type must play.</a:t>
            </a:r>
          </a:p>
          <a:p>
            <a:pPr lvl="1" eaLnBrk="1" hangingPunct="1"/>
            <a:endParaRPr lang="en-GB" altLang="en-US" sz="1800" dirty="0" smtClean="0"/>
          </a:p>
          <a:p>
            <a:pPr eaLnBrk="1" hangingPunct="1"/>
            <a:r>
              <a:rPr lang="en-GB" altLang="en-US" sz="2000" dirty="0" smtClean="0"/>
              <a:t>Types are represented using agent type trees.</a:t>
            </a:r>
          </a:p>
          <a:p>
            <a:pPr lvl="1" eaLnBrk="1" hangingPunct="1"/>
            <a:r>
              <a:rPr lang="en-GB" altLang="en-US" sz="1800" dirty="0" smtClean="0"/>
              <a:t>These trees associate one or </a:t>
            </a:r>
            <a:br>
              <a:rPr lang="en-GB" altLang="en-US" sz="1800" dirty="0" smtClean="0"/>
            </a:br>
            <a:r>
              <a:rPr lang="en-GB" altLang="en-US" sz="1800" dirty="0" smtClean="0"/>
              <a:t>more agent roles with one or </a:t>
            </a:r>
            <a:br>
              <a:rPr lang="en-GB" altLang="en-US" sz="1800" dirty="0" smtClean="0"/>
            </a:br>
            <a:r>
              <a:rPr lang="en-GB" altLang="en-US" sz="1800" dirty="0" smtClean="0"/>
              <a:t>more agent types.</a:t>
            </a:r>
          </a:p>
          <a:p>
            <a:pPr lvl="1" eaLnBrk="1" hangingPunct="1"/>
            <a:r>
              <a:rPr lang="en-GB" altLang="en-US" sz="1800" dirty="0" smtClean="0"/>
              <a:t>Instance qualifiers are used to </a:t>
            </a:r>
            <a:br>
              <a:rPr lang="en-GB" altLang="en-US" sz="1800" dirty="0" smtClean="0"/>
            </a:br>
            <a:r>
              <a:rPr lang="en-GB" altLang="en-US" sz="1800" dirty="0" smtClean="0"/>
              <a:t>specify how many instances of </a:t>
            </a:r>
            <a:br>
              <a:rPr lang="en-GB" altLang="en-US" sz="1800" dirty="0" smtClean="0"/>
            </a:br>
            <a:r>
              <a:rPr lang="en-GB" altLang="en-US" sz="1800" dirty="0" smtClean="0"/>
              <a:t>each type must exist.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797" y="3657600"/>
            <a:ext cx="409600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675227"/>
            <a:ext cx="7391400" cy="87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023057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The Services Model</a:t>
            </a:r>
            <a:endParaRPr lang="en-GB" alt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z="2000" smtClean="0"/>
              <a:t>In GAIA, a service is basically a function of an agent.</a:t>
            </a:r>
          </a:p>
          <a:p>
            <a:pPr lvl="1" eaLnBrk="1" hangingPunct="1"/>
            <a:r>
              <a:rPr lang="en-GB" altLang="en-US" sz="1800" smtClean="0"/>
              <a:t>That is, the service model is used to refine the protocols, activities and responsibilities of the agent.</a:t>
            </a:r>
          </a:p>
          <a:p>
            <a:pPr lvl="1" eaLnBrk="1" hangingPunct="1"/>
            <a:r>
              <a:rPr lang="en-GB" altLang="en-US" sz="1800" smtClean="0"/>
              <a:t>In general, there will be at least one service per protocol.</a:t>
            </a:r>
          </a:p>
          <a:p>
            <a:pPr lvl="1" eaLnBrk="1" hangingPunct="1"/>
            <a:endParaRPr lang="en-GB" altLang="en-US" sz="1800" smtClean="0"/>
          </a:p>
          <a:p>
            <a:pPr eaLnBrk="1" hangingPunct="1"/>
            <a:r>
              <a:rPr lang="en-GB" altLang="en-US" sz="2000" smtClean="0"/>
              <a:t>The service model specifies: inputs, outputs, pre-conditions, and post-conditions for each service (activity).</a:t>
            </a:r>
          </a:p>
          <a:p>
            <a:pPr lvl="1" eaLnBrk="1" hangingPunct="1"/>
            <a:endParaRPr lang="en-GB" altLang="en-US" sz="1800" smtClean="0"/>
          </a:p>
          <a:p>
            <a:pPr eaLnBrk="1" hangingPunct="1"/>
            <a:r>
              <a:rPr lang="en-GB" altLang="en-US" sz="2000" smtClean="0"/>
              <a:t>For example:</a:t>
            </a:r>
          </a:p>
          <a:p>
            <a:pPr lvl="1" eaLnBrk="1" hangingPunct="1"/>
            <a:r>
              <a:rPr lang="en-GB" altLang="en-US" sz="1800" smtClean="0"/>
              <a:t>The CheckStock activity will take as input the stock level and some threshold value, and will simply compare the two.</a:t>
            </a:r>
          </a:p>
          <a:p>
            <a:pPr lvl="1" eaLnBrk="1" hangingPunct="1"/>
            <a:r>
              <a:rPr lang="en-GB" altLang="en-US" sz="1800" smtClean="0"/>
              <a:t>The pre- and post-conditions will both state that the stock level is greater than zero.</a:t>
            </a:r>
          </a:p>
        </p:txBody>
      </p:sp>
    </p:spTree>
    <p:extLst>
      <p:ext uri="{BB962C8B-B14F-4D97-AF65-F5344CB8AC3E}">
        <p14:creationId xmlns:p14="http://schemas.microsoft.com/office/powerpoint/2010/main" val="51531644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The Services Model</a:t>
            </a:r>
            <a:endParaRPr lang="en-GB" altLang="en-US" smtClean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65971"/>
            <a:ext cx="8382000" cy="3422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139705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The Acquaintance Model</a:t>
            </a:r>
            <a:endParaRPr lang="en-GB" altLang="en-US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IE" altLang="en-US" dirty="0" smtClean="0"/>
              <a:t>This third model specifies the lines of communication between the agent types.</a:t>
            </a:r>
            <a:endParaRPr lang="en-GB" altLang="en-US" dirty="0" smtClean="0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95600"/>
            <a:ext cx="8591550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9387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The Design Process</a:t>
            </a:r>
            <a:endParaRPr lang="en-GB" altLang="en-US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altLang="en-US" sz="2000" dirty="0" smtClean="0"/>
              <a:t>Create an Agent Model:</a:t>
            </a:r>
          </a:p>
          <a:p>
            <a:pPr lvl="1"/>
            <a:r>
              <a:rPr lang="en-GB" altLang="en-US" sz="1800" dirty="0" smtClean="0"/>
              <a:t>Aggregate the roles into agent types and refine to form an agent type hierarchy</a:t>
            </a:r>
          </a:p>
          <a:p>
            <a:pPr lvl="1"/>
            <a:r>
              <a:rPr lang="en-GB" altLang="en-US" sz="1800" dirty="0" smtClean="0"/>
              <a:t>Document the instances of each agent type using instance annotations.</a:t>
            </a:r>
          </a:p>
          <a:p>
            <a:endParaRPr lang="en-GB" altLang="en-US" sz="20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GB" altLang="en-US" sz="2000" dirty="0" smtClean="0"/>
              <a:t>Develop a Service Model by examining the activities, protocols, and safety and </a:t>
            </a:r>
            <a:r>
              <a:rPr lang="en-GB" altLang="en-US" sz="2000" dirty="0" err="1" smtClean="0"/>
              <a:t>liveness</a:t>
            </a:r>
            <a:r>
              <a:rPr lang="en-GB" altLang="en-US" sz="2000" dirty="0" smtClean="0"/>
              <a:t> properties of each role.</a:t>
            </a:r>
          </a:p>
          <a:p>
            <a:pPr marL="457200" indent="-457200">
              <a:buFont typeface="+mj-lt"/>
              <a:buAutoNum type="arabicPeriod" startAt="2"/>
            </a:pPr>
            <a:endParaRPr lang="en-GB" altLang="en-US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GB" altLang="en-US" sz="2000" dirty="0" smtClean="0"/>
              <a:t>Develop an Acquaintance Model from the Interaction Model and the Agent Model.</a:t>
            </a:r>
          </a:p>
        </p:txBody>
      </p:sp>
    </p:spTree>
    <p:extLst>
      <p:ext uri="{BB962C8B-B14F-4D97-AF65-F5344CB8AC3E}">
        <p14:creationId xmlns:p14="http://schemas.microsoft.com/office/powerpoint/2010/main" val="329102111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Summary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sz="2200" dirty="0" smtClean="0"/>
              <a:t>GAIA v.1 is designed for closed systems (&lt;100 agent types):</a:t>
            </a:r>
          </a:p>
          <a:p>
            <a:pPr lvl="1"/>
            <a:r>
              <a:rPr lang="en-IE" sz="1900" dirty="0" smtClean="0"/>
              <a:t>Static community: all agents are identified at design time</a:t>
            </a:r>
          </a:p>
          <a:p>
            <a:pPr lvl="1"/>
            <a:r>
              <a:rPr lang="en-IE" sz="1900" dirty="0" smtClean="0"/>
              <a:t>Tight coupling: all agent relationships are identified at design time</a:t>
            </a:r>
          </a:p>
          <a:p>
            <a:pPr lvl="1"/>
            <a:r>
              <a:rPr lang="en-IE" sz="1900" dirty="0" smtClean="0"/>
              <a:t>Static functionality: all available services are identified at design time</a:t>
            </a:r>
          </a:p>
          <a:p>
            <a:pPr lvl="5"/>
            <a:endParaRPr lang="en-IE" sz="1500" dirty="0"/>
          </a:p>
          <a:p>
            <a:r>
              <a:rPr lang="en-IE" sz="2200" dirty="0" smtClean="0"/>
              <a:t>However, some of the typical benefits of agent-based systems come from using them to build open systems:</a:t>
            </a:r>
          </a:p>
          <a:p>
            <a:pPr lvl="1"/>
            <a:r>
              <a:rPr lang="en-IE" sz="1900" dirty="0" smtClean="0"/>
              <a:t>Dynamic community: agents can be created / destroyed at runtime</a:t>
            </a:r>
          </a:p>
          <a:p>
            <a:pPr lvl="1"/>
            <a:r>
              <a:rPr lang="en-IE" sz="1900" dirty="0" smtClean="0"/>
              <a:t>Loose coupling: agents relationships </a:t>
            </a:r>
          </a:p>
          <a:p>
            <a:pPr lvl="1"/>
            <a:r>
              <a:rPr lang="en-IE" sz="1900" dirty="0" smtClean="0"/>
              <a:t>Dynamic functionality: new services can be added as required at run time.</a:t>
            </a:r>
          </a:p>
          <a:p>
            <a:pPr lvl="1"/>
            <a:endParaRPr lang="en-IE" sz="1800" dirty="0" smtClean="0"/>
          </a:p>
        </p:txBody>
      </p:sp>
    </p:spTree>
    <p:extLst>
      <p:ext uri="{BB962C8B-B14F-4D97-AF65-F5344CB8AC3E}">
        <p14:creationId xmlns:p14="http://schemas.microsoft.com/office/powerpoint/2010/main" val="2408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Recommended Reading</a:t>
            </a:r>
            <a:endParaRPr lang="en-GB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GB" altLang="en-US" sz="2000" dirty="0" smtClean="0"/>
              <a:t>Michael Wooldridge, Nicholas R. Jennings, and David </a:t>
            </a:r>
            <a:r>
              <a:rPr lang="en-GB" altLang="en-US" sz="2000" dirty="0" err="1" smtClean="0"/>
              <a:t>Kinny</a:t>
            </a:r>
            <a:r>
              <a:rPr lang="en-GB" altLang="en-US" sz="2000" dirty="0" smtClean="0"/>
              <a:t>, “The Gaia methodology for agent-oriented analysis and design”, </a:t>
            </a:r>
            <a:r>
              <a:rPr lang="en-GB" altLang="en-US" sz="2000" i="1" dirty="0" smtClean="0"/>
              <a:t>in Journal of Autonomous Agents Multi-Agent Systems Vol. 3, No. 3, pp 285–312, 2000</a:t>
            </a:r>
          </a:p>
          <a:p>
            <a:pPr eaLnBrk="1" hangingPunct="1"/>
            <a:endParaRPr lang="en-GB" altLang="en-US" sz="2000" i="1" dirty="0" smtClean="0"/>
          </a:p>
          <a:p>
            <a:pPr eaLnBrk="1" hangingPunct="1"/>
            <a:r>
              <a:rPr lang="en-GB" altLang="en-US" sz="2000" dirty="0" smtClean="0"/>
              <a:t>Franco </a:t>
            </a:r>
            <a:r>
              <a:rPr lang="en-GB" altLang="en-US" sz="2000" dirty="0" err="1" smtClean="0"/>
              <a:t>Zambonelli</a:t>
            </a:r>
            <a:r>
              <a:rPr lang="en-GB" altLang="en-US" sz="2000" dirty="0" smtClean="0"/>
              <a:t>, Nicholas R. Jennings, Michael Wooldridge, “Developing </a:t>
            </a:r>
            <a:r>
              <a:rPr lang="en-GB" altLang="en-US" sz="2000" dirty="0" err="1" smtClean="0"/>
              <a:t>Multiagent</a:t>
            </a:r>
            <a:r>
              <a:rPr lang="en-GB" altLang="en-US" sz="2000" dirty="0" smtClean="0"/>
              <a:t> Systems: The Gaia Methodology”, </a:t>
            </a:r>
            <a:r>
              <a:rPr lang="en-GB" altLang="en-US" sz="2000" i="1" dirty="0" smtClean="0"/>
              <a:t>in ACM Transactions of Software Engineering and Methodology, Vol. 12, No. 3, pp 317-370, July 2003</a:t>
            </a:r>
          </a:p>
          <a:p>
            <a:pPr eaLnBrk="1" hangingPunct="1"/>
            <a:endParaRPr lang="en-GB" altLang="en-US" sz="2000" i="1" dirty="0"/>
          </a:p>
          <a:p>
            <a:pPr eaLnBrk="1" hangingPunct="1"/>
            <a:r>
              <a:rPr lang="en-GB" altLang="en-US" sz="2000" dirty="0" err="1" smtClean="0"/>
              <a:t>Cernuzzi</a:t>
            </a:r>
            <a:r>
              <a:rPr lang="en-GB" altLang="en-US" sz="2000" dirty="0" smtClean="0"/>
              <a:t>, L, Juan, T, Sterling, L, </a:t>
            </a:r>
            <a:r>
              <a:rPr lang="en-GB" altLang="en-US" sz="2000" dirty="0" err="1" smtClean="0"/>
              <a:t>Zambonelli</a:t>
            </a:r>
            <a:r>
              <a:rPr lang="en-GB" altLang="en-US" sz="2000" dirty="0" smtClean="0"/>
              <a:t>, F, “The Gaia Methodology: Basic Concepts and Extensions”</a:t>
            </a:r>
            <a:r>
              <a:rPr lang="en-GB" altLang="en-US" sz="2000" i="1" dirty="0" smtClean="0"/>
              <a:t>, in Methodologies and Software Engineering for Agent Systems, Springer-</a:t>
            </a:r>
            <a:r>
              <a:rPr lang="en-GB" altLang="en-US" sz="2000" i="1" dirty="0" err="1" smtClean="0"/>
              <a:t>Verlag</a:t>
            </a:r>
            <a:r>
              <a:rPr lang="en-GB" altLang="en-US" sz="2000" i="1" dirty="0" smtClean="0"/>
              <a:t>, 2004.</a:t>
            </a:r>
          </a:p>
        </p:txBody>
      </p:sp>
    </p:spTree>
    <p:extLst>
      <p:ext uri="{BB962C8B-B14F-4D97-AF65-F5344CB8AC3E}">
        <p14:creationId xmlns:p14="http://schemas.microsoft.com/office/powerpoint/2010/main" val="148825869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Why Look at GAIA?</a:t>
            </a:r>
            <a:endParaRPr lang="en-US" alt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altLang="en-US" sz="2000" dirty="0" smtClean="0"/>
              <a:t>It’s different from other approaches: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 dirty="0" smtClean="0"/>
              <a:t>It is founded upon a set of concepts that are well-suited for multi-agent systems.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 dirty="0" smtClean="0"/>
              <a:t>It does not deal directly with particular modelling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 dirty="0" smtClean="0"/>
              <a:t>It is not tied to a single implementation.</a:t>
            </a:r>
          </a:p>
          <a:p>
            <a:pPr lvl="1" eaLnBrk="1" hangingPunct="1">
              <a:lnSpc>
                <a:spcPct val="90000"/>
              </a:lnSpc>
            </a:pPr>
            <a:endParaRPr lang="en-GB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000" dirty="0" smtClean="0"/>
              <a:t>However, GAIA does not: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 dirty="0" smtClean="0"/>
              <a:t>Include support for the capturing and modelling of system requirements.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 dirty="0" smtClean="0"/>
              <a:t>Offer any insights as to how the design may be implemented.</a:t>
            </a: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41962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GAIA – Domain Characteristics</a:t>
            </a:r>
            <a:endParaRPr lang="en-GB" alt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en-US" sz="2000" dirty="0" smtClean="0"/>
              <a:t>Agents are coarse-grained computational systems, each making use of significant</a:t>
            </a:r>
            <a:r>
              <a:rPr lang="en-IE" altLang="en-US" sz="2000" dirty="0" smtClean="0"/>
              <a:t> </a:t>
            </a:r>
            <a:r>
              <a:rPr lang="en-GB" altLang="en-US" sz="2000" dirty="0" smtClean="0"/>
              <a:t>computational resources.</a:t>
            </a:r>
          </a:p>
          <a:p>
            <a:pPr lvl="1"/>
            <a:endParaRPr lang="en-GB" altLang="en-US" sz="1800" dirty="0" smtClean="0"/>
          </a:p>
          <a:p>
            <a:r>
              <a:rPr lang="en-GB" altLang="en-US" sz="2000" dirty="0" smtClean="0"/>
              <a:t>GAIA-designed systems maximise some global</a:t>
            </a:r>
            <a:r>
              <a:rPr lang="en-IE" altLang="en-US" sz="2000" dirty="0" smtClean="0"/>
              <a:t> </a:t>
            </a:r>
            <a:r>
              <a:rPr lang="en-GB" altLang="en-US" sz="2000" dirty="0" smtClean="0"/>
              <a:t>quality measure, but may be sub-optimal from the point of view of the</a:t>
            </a:r>
            <a:r>
              <a:rPr lang="en-IE" altLang="en-US" sz="2000" dirty="0" smtClean="0"/>
              <a:t> </a:t>
            </a:r>
            <a:r>
              <a:rPr lang="en-GB" altLang="en-US" sz="2000" dirty="0" smtClean="0"/>
              <a:t>system components.</a:t>
            </a:r>
          </a:p>
          <a:p>
            <a:pPr lvl="1"/>
            <a:r>
              <a:rPr lang="en-GB" altLang="en-US" sz="1800" dirty="0" smtClean="0"/>
              <a:t>Gaia is not intended for systems that admit the possibility of</a:t>
            </a:r>
            <a:r>
              <a:rPr lang="en-IE" altLang="en-US" sz="1800" dirty="0" smtClean="0"/>
              <a:t> </a:t>
            </a:r>
            <a:r>
              <a:rPr lang="en-GB" altLang="en-US" sz="1800" dirty="0" smtClean="0"/>
              <a:t>true conflict</a:t>
            </a:r>
            <a:r>
              <a:rPr lang="en-IE" altLang="en-US" sz="1800" dirty="0" smtClean="0"/>
              <a:t>.</a:t>
            </a:r>
          </a:p>
          <a:p>
            <a:pPr lvl="1"/>
            <a:endParaRPr lang="en-GB" altLang="en-US" sz="1800" dirty="0" smtClean="0"/>
          </a:p>
          <a:p>
            <a:r>
              <a:rPr lang="en-GB" altLang="en-US" sz="2000" dirty="0" smtClean="0"/>
              <a:t>GAIA makes no</a:t>
            </a:r>
            <a:r>
              <a:rPr lang="en-IE" altLang="en-US" sz="2000" dirty="0" smtClean="0"/>
              <a:t> </a:t>
            </a:r>
            <a:r>
              <a:rPr lang="en-GB" altLang="en-US" sz="2000" dirty="0" smtClean="0"/>
              <a:t>assumptions about the delivery platform.</a:t>
            </a:r>
          </a:p>
          <a:p>
            <a:pPr lvl="1"/>
            <a:r>
              <a:rPr lang="en-GB" altLang="en-US" sz="1800" dirty="0" smtClean="0"/>
              <a:t>Agents are heterogeneous, in that different agents may be implemented using</a:t>
            </a:r>
            <a:r>
              <a:rPr lang="en-IE" altLang="en-US" sz="1800" dirty="0" smtClean="0"/>
              <a:t> </a:t>
            </a:r>
            <a:r>
              <a:rPr lang="en-GB" altLang="en-US" sz="1800" dirty="0" smtClean="0"/>
              <a:t>different programming languages, architectures, and techniques.</a:t>
            </a:r>
          </a:p>
        </p:txBody>
      </p:sp>
    </p:spTree>
    <p:extLst>
      <p:ext uri="{BB962C8B-B14F-4D97-AF65-F5344CB8AC3E}">
        <p14:creationId xmlns:p14="http://schemas.microsoft.com/office/powerpoint/2010/main" val="103380630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GAIA – Domain Characteristics</a:t>
            </a:r>
            <a:endParaRPr lang="en-US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en-US" sz="2000" dirty="0" smtClean="0"/>
              <a:t>GAIA supports the development of closed systems.</a:t>
            </a:r>
          </a:p>
          <a:p>
            <a:pPr lvl="1"/>
            <a:r>
              <a:rPr lang="en-GB" altLang="en-US" sz="1800" dirty="0" smtClean="0"/>
              <a:t>The organisation structure of the system is static, in that inter-agent relationships</a:t>
            </a:r>
            <a:r>
              <a:rPr lang="en-IE" altLang="en-US" sz="1800" dirty="0" smtClean="0"/>
              <a:t> </a:t>
            </a:r>
            <a:r>
              <a:rPr lang="en-GB" altLang="en-US" sz="1800" dirty="0" smtClean="0"/>
              <a:t>do not change at run-time.</a:t>
            </a:r>
          </a:p>
          <a:p>
            <a:pPr lvl="1"/>
            <a:endParaRPr lang="en-GB" altLang="en-US" sz="1800" dirty="0" smtClean="0"/>
          </a:p>
          <a:p>
            <a:pPr lvl="1"/>
            <a:r>
              <a:rPr lang="en-GB" altLang="en-US" sz="1800" dirty="0" smtClean="0"/>
              <a:t>The abilities of agents and the services they provide are static, in that they do not</a:t>
            </a:r>
            <a:r>
              <a:rPr lang="en-IE" altLang="en-US" sz="1800" dirty="0" smtClean="0"/>
              <a:t> </a:t>
            </a:r>
            <a:r>
              <a:rPr lang="en-GB" altLang="en-US" sz="1800" dirty="0" smtClean="0"/>
              <a:t>change at run-time.</a:t>
            </a:r>
          </a:p>
          <a:p>
            <a:pPr lvl="1"/>
            <a:endParaRPr lang="en-GB" altLang="en-US" sz="1800" dirty="0" smtClean="0"/>
          </a:p>
          <a:p>
            <a:pPr lvl="1"/>
            <a:r>
              <a:rPr lang="en-GB" altLang="en-US" sz="1800" dirty="0" smtClean="0"/>
              <a:t>The overall system contains a comparatively small number of different agent types</a:t>
            </a:r>
            <a:r>
              <a:rPr lang="en-IE" altLang="en-US" sz="1800" dirty="0" smtClean="0"/>
              <a:t> </a:t>
            </a:r>
            <a:r>
              <a:rPr lang="en-GB" altLang="en-US" sz="1800" dirty="0" smtClean="0"/>
              <a:t>(less than 100).</a:t>
            </a:r>
          </a:p>
          <a:p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4938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GAIA &amp; Organisational Structures</a:t>
            </a:r>
            <a:endParaRPr lang="en-GB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altLang="en-US" sz="2000" dirty="0" smtClean="0"/>
              <a:t>To adequately model the target system, the analysis phase of GAIA adopts the view of the system as an organisation.</a:t>
            </a:r>
          </a:p>
          <a:p>
            <a:pPr lvl="1"/>
            <a:endParaRPr lang="en-IE" altLang="en-US" sz="1800" dirty="0" smtClean="0"/>
          </a:p>
          <a:p>
            <a:r>
              <a:rPr lang="en-IE" altLang="en-US" sz="2000" dirty="0" smtClean="0"/>
              <a:t>Their rationale for this is that the concept of an organisation fits with the concept of a multi-agent system:</a:t>
            </a:r>
          </a:p>
          <a:p>
            <a:endParaRPr lang="en-GB" altLang="en-US" sz="2000" i="1" dirty="0" smtClean="0"/>
          </a:p>
          <a:p>
            <a:r>
              <a:rPr lang="en-GB" altLang="en-US" sz="2000" i="1" dirty="0" smtClean="0"/>
              <a:t>A multi-agent system is comprised of a set of computational entities (agents) that play </a:t>
            </a:r>
            <a:r>
              <a:rPr lang="en-GB" altLang="en-US" sz="2000" i="1" u="sng" dirty="0" smtClean="0"/>
              <a:t>roles</a:t>
            </a:r>
            <a:r>
              <a:rPr lang="en-GB" altLang="en-US" sz="2000" i="1" dirty="0" smtClean="0"/>
              <a:t>, and whose global system behaviour is realised through the </a:t>
            </a:r>
            <a:r>
              <a:rPr lang="en-GB" altLang="en-US" sz="2000" i="1" u="sng" dirty="0" smtClean="0"/>
              <a:t>interactions</a:t>
            </a:r>
            <a:r>
              <a:rPr lang="en-GB" altLang="en-US" sz="2000" i="1" dirty="0" smtClean="0"/>
              <a:t> that occur between those entities.</a:t>
            </a:r>
          </a:p>
          <a:p>
            <a:endParaRPr lang="en-GB" altLang="en-US" sz="2000" dirty="0" smtClean="0"/>
          </a:p>
          <a:p>
            <a:r>
              <a:rPr lang="en-GB" altLang="en-US" sz="2000" b="1" dirty="0" smtClean="0"/>
              <a:t>Key Point</a:t>
            </a:r>
            <a:r>
              <a:rPr lang="en-GB" altLang="en-US" sz="2000" dirty="0" smtClean="0"/>
              <a:t>: roles are a good level of abstraction for modelling the structure of an organisation.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0797437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mtClean="0"/>
              <a:t>The GAIA Process</a:t>
            </a:r>
            <a:endParaRPr lang="en-GB" altLang="en-US" smtClean="0"/>
          </a:p>
        </p:txBody>
      </p:sp>
      <p:pic>
        <p:nvPicPr>
          <p:cNvPr id="11268" name="Picture 6" descr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722438"/>
            <a:ext cx="6972300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5181600" y="1219200"/>
            <a:ext cx="28956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200" dirty="0"/>
              <a:t>Gaia encourages a developer to think of building</a:t>
            </a:r>
            <a:r>
              <a:rPr lang="en-IE" altLang="en-US" sz="1200" dirty="0"/>
              <a:t> </a:t>
            </a:r>
            <a:r>
              <a:rPr lang="en-GB" altLang="en-US" sz="1200" dirty="0"/>
              <a:t>agent-based systems as a process of </a:t>
            </a:r>
            <a:r>
              <a:rPr lang="en-GB" altLang="en-US" sz="1200" i="1" dirty="0"/>
              <a:t>organisational design</a:t>
            </a:r>
            <a:r>
              <a:rPr lang="en-GB" alt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778383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IE" dirty="0" smtClean="0"/>
              <a:t>ANALYSIS PHASE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580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1817</TotalTime>
  <Words>1570</Words>
  <Application>Microsoft Office PowerPoint</Application>
  <PresentationFormat>On-screen Show (4:3)</PresentationFormat>
  <Paragraphs>223</Paragraphs>
  <Slides>28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Century Schoolbook</vt:lpstr>
      <vt:lpstr>ＭＳ Ｐゴシック</vt:lpstr>
      <vt:lpstr>Wingdings</vt:lpstr>
      <vt:lpstr>Wingdings 2</vt:lpstr>
      <vt:lpstr>Oriel</vt:lpstr>
      <vt:lpstr>GAIA Methodology</vt:lpstr>
      <vt:lpstr>Introduction</vt:lpstr>
      <vt:lpstr>Recommended Reading</vt:lpstr>
      <vt:lpstr>Why Look at GAIA?</vt:lpstr>
      <vt:lpstr>GAIA – Domain Characteristics</vt:lpstr>
      <vt:lpstr>GAIA – Domain Characteristics</vt:lpstr>
      <vt:lpstr>GAIA &amp; Organisational Structures</vt:lpstr>
      <vt:lpstr>The GAIA Process</vt:lpstr>
      <vt:lpstr>ANALYSIS PHASE</vt:lpstr>
      <vt:lpstr>The Roles Model</vt:lpstr>
      <vt:lpstr>The Role Schema Template</vt:lpstr>
      <vt:lpstr>Permissions</vt:lpstr>
      <vt:lpstr>Example: Lecture Attendance Monitoring Agent</vt:lpstr>
      <vt:lpstr>Responsibilities</vt:lpstr>
      <vt:lpstr>Liveness Responsibilities</vt:lpstr>
      <vt:lpstr>Liveness Expressions</vt:lpstr>
      <vt:lpstr>Example Schema</vt:lpstr>
      <vt:lpstr>Example Schema</vt:lpstr>
      <vt:lpstr>The Interactions Model</vt:lpstr>
      <vt:lpstr>The Analysis Process</vt:lpstr>
      <vt:lpstr>DESIGN PHASE</vt:lpstr>
      <vt:lpstr>The Design Process</vt:lpstr>
      <vt:lpstr>The Agent Model</vt:lpstr>
      <vt:lpstr>The Services Model</vt:lpstr>
      <vt:lpstr>The Services Model</vt:lpstr>
      <vt:lpstr>The Acquaintance Model</vt:lpstr>
      <vt:lpstr>The Design Process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Agent-Oriented Programming</dc:title>
  <dc:creator>rem</dc:creator>
  <cp:lastModifiedBy>Rem Collier</cp:lastModifiedBy>
  <cp:revision>59</cp:revision>
  <dcterms:created xsi:type="dcterms:W3CDTF">2006-08-16T00:00:00Z</dcterms:created>
  <dcterms:modified xsi:type="dcterms:W3CDTF">2015-12-03T12:00:43Z</dcterms:modified>
</cp:coreProperties>
</file>