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311" r:id="rId3"/>
    <p:sldId id="412" r:id="rId4"/>
    <p:sldId id="413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73" r:id="rId18"/>
    <p:sldId id="380" r:id="rId19"/>
    <p:sldId id="374" r:id="rId20"/>
    <p:sldId id="375" r:id="rId21"/>
    <p:sldId id="376" r:id="rId22"/>
    <p:sldId id="377" r:id="rId23"/>
    <p:sldId id="378" r:id="rId24"/>
    <p:sldId id="324" r:id="rId25"/>
    <p:sldId id="325" r:id="rId26"/>
    <p:sldId id="379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01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03/12/2015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45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77308F-EC7B-402C-833F-C62F16B6F5FA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lIns="92880" tIns="46440" rIns="92880" bIns="46440"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This is a functional approach or process-oriented.</a:t>
            </a:r>
          </a:p>
        </p:txBody>
      </p:sp>
    </p:spTree>
    <p:extLst>
      <p:ext uri="{BB962C8B-B14F-4D97-AF65-F5344CB8AC3E}">
        <p14:creationId xmlns:p14="http://schemas.microsoft.com/office/powerpoint/2010/main" val="59475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24F5B2-197E-4985-B5F5-97901CE101C6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228" tIns="46614" rIns="93228" bIns="46614"/>
          <a:lstStyle/>
          <a:p>
            <a:pPr eaLnBrk="1" hangingPunct="1"/>
            <a:r>
              <a:rPr lang="nb-NO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This is a functional approach or process-oriented.</a:t>
            </a:r>
            <a:endParaRPr lang="en-GB" smtClean="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23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5C9D077-904E-4571-90F3-24C993981ACF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5618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987CA69-3BBA-434D-8D75-42377FED0BA6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105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54D8FC-3F1D-44C1-8339-5110474E7C10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2001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9F3EAAF-F006-49EB-9DC1-ADD02CAE1B68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601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82BED53-F6E1-4F49-8C4C-300E8DC02E1D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093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E03B1FD-8024-497C-877C-D564DD7D09B6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1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77308F-EC7B-402C-833F-C62F16B6F5FA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lIns="92880" tIns="46440" rIns="92880" bIns="46440"/>
          <a:lstStyle/>
          <a:p>
            <a:r>
              <a:rPr lang="nb-NO" dirty="0" smtClean="0"/>
              <a:t>Often defined in terms of the roles agents will play within the organisation.</a:t>
            </a:r>
          </a:p>
          <a:p>
            <a:pPr lvl="1"/>
            <a:r>
              <a:rPr lang="nb-NO" dirty="0" smtClean="0"/>
              <a:t>Roles can be played my many agents</a:t>
            </a:r>
          </a:p>
          <a:p>
            <a:pPr lvl="1"/>
            <a:r>
              <a:rPr lang="nb-NO" dirty="0" smtClean="0"/>
              <a:t>An agent can play many roles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Roles are often viewed as a design-time concept that are abstracted out of the implementation</a:t>
            </a:r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04334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CA286AB-038A-4636-B7AF-61B1B01AB5E4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lIns="92880" tIns="46440" rIns="92880" bIns="46440"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latin typeface="Arial" pitchFamily="34" charset="0"/>
                <a:ea typeface="Bitstream Vera Sans"/>
                <a:cs typeface="Bitstream Vera Sans"/>
              </a:rPr>
              <a:t>T</a:t>
            </a:r>
            <a:r>
              <a:rPr lang="en-GB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.</a:t>
            </a:r>
            <a:r>
              <a:rPr lang="en-GB" smtClean="0">
                <a:latin typeface="Arial" pitchFamily="34" charset="0"/>
                <a:ea typeface="Bitstream Vera Sans"/>
                <a:cs typeface="Bitstream Vera Sans"/>
              </a:rPr>
              <a:t>W</a:t>
            </a:r>
            <a:r>
              <a:rPr lang="en-GB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. </a:t>
            </a:r>
            <a:r>
              <a:rPr lang="en-GB" smtClean="0">
                <a:latin typeface="Arial" pitchFamily="34" charset="0"/>
                <a:ea typeface="Bitstream Vera Sans"/>
                <a:cs typeface="Bitstream Vera Sans"/>
              </a:rPr>
              <a:t>Malone</a:t>
            </a:r>
            <a:r>
              <a:rPr lang="en-GB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. </a:t>
            </a:r>
            <a:r>
              <a:rPr lang="en-GB" i="1" smtClean="0">
                <a:latin typeface="Arial" pitchFamily="34" charset="0"/>
                <a:ea typeface="Bitstream Vera Sans"/>
                <a:cs typeface="Bitstream Vera Sans"/>
              </a:rPr>
              <a:t>Modeling</a:t>
            </a:r>
            <a:r>
              <a:rPr lang="en-GB" i="1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 </a:t>
            </a:r>
            <a:r>
              <a:rPr lang="en-GB" i="1" smtClean="0">
                <a:latin typeface="Arial" pitchFamily="34" charset="0"/>
                <a:ea typeface="Bitstream Vera Sans"/>
                <a:cs typeface="Bitstream Vera Sans"/>
              </a:rPr>
              <a:t>coordination</a:t>
            </a:r>
            <a:r>
              <a:rPr lang="en-GB" i="1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 in organization and markets</a:t>
            </a:r>
            <a:r>
              <a:rPr lang="en-GB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. Management Science, 33(3):1317--1331, October 1987.</a:t>
            </a:r>
          </a:p>
        </p:txBody>
      </p:sp>
    </p:spTree>
    <p:extLst>
      <p:ext uri="{BB962C8B-B14F-4D97-AF65-F5344CB8AC3E}">
        <p14:creationId xmlns:p14="http://schemas.microsoft.com/office/powerpoint/2010/main" val="312268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67119D-B659-4B8A-9419-1A28E383E240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1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lIns="92880" tIns="46440" rIns="92880" bIns="46440"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Several divisions for different product lines.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Each division has a product manager.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Failures inside one department doesn’t affect other products.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Also a model for separate companies (or divisions of an enterprise)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1 message to assign task and one to notify.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5357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9DC4819-DA97-4125-B2F9-FD0ADF22AE61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lIns="92880" tIns="46440" rIns="92880" bIns="46440"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S</a:t>
            </a:r>
            <a:r>
              <a:rPr lang="nb-NO" u="sng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imilar agents</a:t>
            </a: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 are pooled together into </a:t>
            </a:r>
            <a:r>
              <a:rPr lang="nb-NO" u="sng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functional</a:t>
            </a: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 departments.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Each department has a </a:t>
            </a:r>
            <a:r>
              <a:rPr lang="nb-NO" u="sng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functional manager.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u="sng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Purpose: reduces duplication of effort.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Product manager for several products.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2 messages to assign task and 2 messages to notify about result.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Failure of a task agent – causes a delay and task must be reallocated.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u="sng" smtClean="0">
                <a:solidFill>
                  <a:srgbClr val="FFFFFF"/>
                </a:solidFill>
                <a:latin typeface="Arial" pitchFamily="34" charset="0"/>
                <a:ea typeface="Bitstream Vera Sans"/>
                <a:cs typeface="Bitstream Vera Sans"/>
              </a:rPr>
              <a:t>Managers are critical.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u="sng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u="sng" smtClean="0">
              <a:solidFill>
                <a:srgbClr val="FFFFFF"/>
              </a:solidFill>
              <a:latin typeface="Arial" pitchFamily="34" charset="0"/>
              <a:ea typeface="Bitstream Vera Sans"/>
              <a:cs typeface="Bitstream Vera Sans"/>
            </a:endParaRPr>
          </a:p>
        </p:txBody>
      </p:sp>
    </p:spTree>
    <p:extLst>
      <p:ext uri="{BB962C8B-B14F-4D97-AF65-F5344CB8AC3E}">
        <p14:creationId xmlns:p14="http://schemas.microsoft.com/office/powerpoint/2010/main" val="107951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8CCF25-3FFB-40BD-B0E5-7EC840FE843B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37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lIns="92880" tIns="46440" rIns="92880" bIns="46440"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Functional managers are brokers.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Brokers are in contact with possible ”sellers” and will chosse the best.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Fewer connections and communication are required.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2 messages – 2 to assign and 2 to notify.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Similar to functional model.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Failure of one product manager does not affect others.</a:t>
            </a:r>
          </a:p>
        </p:txBody>
      </p:sp>
    </p:spTree>
    <p:extLst>
      <p:ext uri="{BB962C8B-B14F-4D97-AF65-F5344CB8AC3E}">
        <p14:creationId xmlns:p14="http://schemas.microsoft.com/office/powerpoint/2010/main" val="73968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B393CE2-7550-458A-A04A-E19390CC4966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lIns="92880" tIns="46440" rIns="92880" bIns="46440"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latin typeface="Arial" pitchFamily="34" charset="0"/>
                <a:ea typeface="Bitstream Vera Sans"/>
                <a:cs typeface="Bitstream Vera Sans"/>
              </a:rPr>
              <a:t>All product manages have access to all agents and the agent to perform the particular task is selected based on market mechanisms.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latin typeface="Arial" pitchFamily="34" charset="0"/>
                <a:ea typeface="Bitstream Vera Sans"/>
                <a:cs typeface="Bitstream Vera Sans"/>
              </a:rPr>
              <a:t>All ”buyers” (product manager) are in contact with all ”sellers” (task agent).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latin typeface="Arial" pitchFamily="34" charset="0"/>
                <a:ea typeface="Bitstream Vera Sans"/>
                <a:cs typeface="Bitstream Vera Sans"/>
              </a:rPr>
              <a:t>Product managers can chosse the best task agent.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latin typeface="Arial" pitchFamily="34" charset="0"/>
                <a:ea typeface="Bitstream Vera Sans"/>
                <a:cs typeface="Bitstream Vera Sans"/>
              </a:rPr>
              <a:t>m task agents -&gt; 2m+2 messages.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mtClean="0">
                <a:latin typeface="Arial" pitchFamily="34" charset="0"/>
                <a:ea typeface="Bitstream Vera Sans"/>
                <a:cs typeface="Bitstream Vera Sans"/>
              </a:rPr>
              <a:t>If task agent fails, the task must be reallocated. </a:t>
            </a:r>
          </a:p>
        </p:txBody>
      </p:sp>
    </p:spTree>
    <p:extLst>
      <p:ext uri="{BB962C8B-B14F-4D97-AF65-F5344CB8AC3E}">
        <p14:creationId xmlns:p14="http://schemas.microsoft.com/office/powerpoint/2010/main" val="150417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FCFC170-B73B-40B4-B282-FA836B415645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57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H: high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M: medium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L: low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dirty="0" smtClean="0"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u="sng" dirty="0" smtClean="0">
                <a:latin typeface="Arial" pitchFamily="34" charset="0"/>
                <a:ea typeface="Bitstream Vera Sans"/>
                <a:cs typeface="Bitstream Vera Sans"/>
              </a:rPr>
              <a:t>Changes in cost w.r.t. Size structure: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u="sng" dirty="0" smtClean="0">
              <a:latin typeface="Arial" pitchFamily="34" charset="0"/>
              <a:ea typeface="Bitstream Vera Sans"/>
              <a:cs typeface="Bitstream Vera Sans"/>
            </a:endParaRPr>
          </a:p>
          <a:p>
            <a:pPr eaLnBrk="1" hangingPunct="1">
              <a:spcBef>
                <a:spcPts val="450"/>
              </a:spcBef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Product hierarchy: vulnerability cost increases</a:t>
            </a:r>
          </a:p>
          <a:p>
            <a:pPr eaLnBrk="1" hangingPunct="1">
              <a:spcBef>
                <a:spcPts val="450"/>
              </a:spcBef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Functional hierarchy: coordination cost increases</a:t>
            </a:r>
          </a:p>
          <a:p>
            <a:pPr eaLnBrk="1" hangingPunct="1">
              <a:spcBef>
                <a:spcPts val="450"/>
              </a:spcBef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Centralised market: Coordination cost increases</a:t>
            </a:r>
          </a:p>
          <a:p>
            <a:pPr eaLnBrk="1" hangingPunct="1">
              <a:spcBef>
                <a:spcPts val="450"/>
              </a:spcBef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dirty="0" smtClean="0">
                <a:latin typeface="Arial" pitchFamily="34" charset="0"/>
                <a:ea typeface="Bitstream Vera Sans"/>
                <a:cs typeface="Bitstream Vera Sans"/>
              </a:rPr>
              <a:t>Deentralised market: Coordination cost increases; this increase is greater than that for a centralised market.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dirty="0" smtClean="0">
              <a:latin typeface="Arial" pitchFamily="34" charset="0"/>
              <a:ea typeface="Bitstream Vera Sans"/>
              <a:cs typeface="Bitstream Vera Sans"/>
            </a:endParaRPr>
          </a:p>
        </p:txBody>
      </p:sp>
    </p:spTree>
    <p:extLst>
      <p:ext uri="{BB962C8B-B14F-4D97-AF65-F5344CB8AC3E}">
        <p14:creationId xmlns:p14="http://schemas.microsoft.com/office/powerpoint/2010/main" val="149638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69E98D9-7E85-484B-BDF9-78705E6930B9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latin typeface="Arial" pitchFamily="34" charset="0"/>
              <a:ea typeface="Bitstream Vera Sans"/>
              <a:cs typeface="Bitstream Vera Sans"/>
            </a:endParaRPr>
          </a:p>
        </p:txBody>
      </p:sp>
    </p:spTree>
    <p:extLst>
      <p:ext uri="{BB962C8B-B14F-4D97-AF65-F5344CB8AC3E}">
        <p14:creationId xmlns:p14="http://schemas.microsoft.com/office/powerpoint/2010/main" val="193071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 smtClean="0"/>
              <a:t>Agent Organisations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</a:t>
            </a:r>
            <a:r>
              <a:rPr lang="en-IE" dirty="0" smtClean="0"/>
              <a:t>40040: Agent-Oriented Software</a:t>
            </a:r>
            <a:endParaRPr lang="en-IE" dirty="0"/>
          </a:p>
          <a:p>
            <a:endParaRPr lang="en-IE" dirty="0"/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>
                <a:ea typeface="ＭＳ Ｐゴシック" pitchFamily="34" charset="-128"/>
              </a:rPr>
              <a:t>Comparison of Organization Structures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AE6DFD-043F-4B75-85D0-6EFFE47F6358}" type="slidenum">
              <a:rPr lang="en-US"/>
              <a:pPr eaLnBrk="1" hangingPunct="1"/>
              <a:t>10</a:t>
            </a:fld>
            <a:endParaRPr lang="en-US"/>
          </a:p>
        </p:txBody>
      </p:sp>
      <p:graphicFrame>
        <p:nvGraphicFramePr>
          <p:cNvPr id="317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33616"/>
              </p:ext>
            </p:extLst>
          </p:nvPr>
        </p:nvGraphicFramePr>
        <p:xfrm>
          <a:off x="1066800" y="1981200"/>
          <a:ext cx="6859588" cy="4064000"/>
        </p:xfrm>
        <a:graphic>
          <a:graphicData uri="http://schemas.openxmlformats.org/drawingml/2006/table">
            <a:tbl>
              <a:tblPr/>
              <a:tblGrid>
                <a:gridCol w="2438400"/>
                <a:gridCol w="1525588"/>
                <a:gridCol w="1447800"/>
                <a:gridCol w="14478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Bitstream Vera Sans"/>
                        <a:cs typeface="Bitstream Vera Sans"/>
                      </a:endParaRP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Production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cost</a:t>
                      </a:r>
                    </a:p>
                  </a:txBody>
                  <a:tcPr marL="90000" marR="90000" marT="1986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Coordination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cost</a:t>
                      </a:r>
                    </a:p>
                  </a:txBody>
                  <a:tcPr marL="90000" marR="90000" marT="1986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Vulnerability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cost</a:t>
                      </a:r>
                    </a:p>
                  </a:txBody>
                  <a:tcPr marL="90000" marR="90000" marT="1986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Product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hierarchy</a:t>
                      </a:r>
                    </a:p>
                  </a:txBody>
                  <a:tcPr marL="90000" marR="90000" marT="21564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H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L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H-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Funtional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hierarchy</a:t>
                      </a:r>
                    </a:p>
                  </a:txBody>
                  <a:tcPr marL="90000" marR="90000" marT="21564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L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M-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H+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Centralised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market</a:t>
                      </a:r>
                    </a:p>
                  </a:txBody>
                  <a:tcPr marL="90000" marR="90000" marT="21564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L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M+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H-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Decentralised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market</a:t>
                      </a:r>
                    </a:p>
                  </a:txBody>
                  <a:tcPr marL="90000" marR="90000" marT="21564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L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H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nb-NO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itstream Vera Sans"/>
                          <a:cs typeface="Bitstream Vera Sans"/>
                        </a:rPr>
                        <a:t>L</a:t>
                      </a:r>
                    </a:p>
                  </a:txBody>
                  <a:tcPr marL="90000" marR="90000" marT="283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83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Some Criticisms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All these solutions are hierarchical.</a:t>
            </a:r>
          </a:p>
          <a:p>
            <a:pPr lvl="1"/>
            <a:r>
              <a:rPr lang="nb-NO" dirty="0" smtClean="0"/>
              <a:t>This is often a simplification that is made for economical reasons – somebody has to make the decision.</a:t>
            </a:r>
          </a:p>
          <a:p>
            <a:pPr lvl="1"/>
            <a:r>
              <a:rPr lang="nb-NO" dirty="0" smtClean="0"/>
              <a:t>Also, mitigates against problems such as reliability, and concurrency.</a:t>
            </a:r>
          </a:p>
          <a:p>
            <a:pPr lvl="1"/>
            <a:r>
              <a:rPr lang="nb-NO" dirty="0" smtClean="0"/>
              <a:t>Some solutions presume that at least one agent has global overview – an unrealistic assumption in MAS.</a:t>
            </a:r>
          </a:p>
          <a:p>
            <a:pPr lvl="1"/>
            <a:r>
              <a:rPr lang="nb-NO" dirty="0" smtClean="0"/>
              <a:t>Focused on closed systems.</a:t>
            </a:r>
          </a:p>
          <a:p>
            <a:pPr lvl="1"/>
            <a:endParaRPr lang="nb-NO" dirty="0"/>
          </a:p>
          <a:p>
            <a:r>
              <a:rPr lang="nb-NO" dirty="0" smtClean="0"/>
              <a:t>Consider a food market:</a:t>
            </a:r>
          </a:p>
          <a:p>
            <a:pPr lvl="1"/>
            <a:r>
              <a:rPr lang="nb-NO" dirty="0" smtClean="0"/>
              <a:t>Consists of interactions between shop keepers, customers, suppliers, ...</a:t>
            </a:r>
          </a:p>
          <a:p>
            <a:pPr lvl="1"/>
            <a:r>
              <a:rPr lang="nb-NO" dirty="0" smtClean="0"/>
              <a:t>There is a manager, but they do not deal with day to day issues.</a:t>
            </a:r>
          </a:p>
          <a:p>
            <a:pPr lvl="1"/>
            <a:r>
              <a:rPr lang="nb-NO" dirty="0" smtClean="0"/>
              <a:t>Customers can come and go as needed...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07F6C93-D41F-416E-989B-B93F06C531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18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From Structures to Patterns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(Dignum &amp; Dignum, 2001) introduce the idea of an organisational pattern as a mechanism for defining organisational structures.</a:t>
            </a:r>
          </a:p>
          <a:p>
            <a:pPr lvl="1"/>
            <a:r>
              <a:rPr lang="nb-NO" dirty="0" smtClean="0"/>
              <a:t>Identify key roles &amp; responsibilities</a:t>
            </a:r>
          </a:p>
          <a:p>
            <a:pPr lvl="1"/>
            <a:r>
              <a:rPr lang="nb-NO" dirty="0" smtClean="0"/>
              <a:t>Shift from closed systems to open systems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They introduce 3 basic patterns:</a:t>
            </a:r>
          </a:p>
          <a:p>
            <a:pPr lvl="1"/>
            <a:r>
              <a:rPr lang="nb-NO" dirty="0" smtClean="0"/>
              <a:t>Hierarchy</a:t>
            </a:r>
          </a:p>
          <a:p>
            <a:pPr lvl="1"/>
            <a:r>
              <a:rPr lang="nb-NO" dirty="0" smtClean="0"/>
              <a:t>Market</a:t>
            </a:r>
          </a:p>
          <a:p>
            <a:pPr lvl="1"/>
            <a:r>
              <a:rPr lang="nb-NO" dirty="0" smtClean="0"/>
              <a:t>Network</a:t>
            </a:r>
          </a:p>
          <a:p>
            <a:pPr lvl="1"/>
            <a:endParaRPr lang="nb-NO" dirty="0" smtClean="0"/>
          </a:p>
          <a:p>
            <a:pPr lvl="1"/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5141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Hierarchy Pattern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Goal: Coordinate the flow of resources or information by controlling and directing it via some (management) central point.</a:t>
            </a:r>
          </a:p>
          <a:p>
            <a:pPr lvl="1"/>
            <a:r>
              <a:rPr lang="en-US" smtClean="0"/>
              <a:t>Each agent controls a statically defines sub-hierarchy (possibly empty).</a:t>
            </a:r>
          </a:p>
          <a:p>
            <a:pPr lvl="1"/>
            <a:r>
              <a:rPr lang="en-US" smtClean="0"/>
              <a:t>Agents at lower levels in the hierarchy are dependent on agents at higher levels in the hierarchy.</a:t>
            </a:r>
          </a:p>
          <a:p>
            <a:pPr lvl="1"/>
            <a:r>
              <a:rPr lang="en-US" smtClean="0"/>
              <a:t>Interactions are determined at design time, and are hardcoded into the system implementation.</a:t>
            </a:r>
          </a:p>
          <a:p>
            <a:pPr lvl="1"/>
            <a:r>
              <a:rPr lang="en-US" smtClean="0"/>
              <a:t>Manager agents are responsible for controling, coordinating, and optimising sub-system activities.</a:t>
            </a:r>
          </a:p>
          <a:p>
            <a:pPr lvl="1"/>
            <a:endParaRPr lang="en-US" smtClean="0"/>
          </a:p>
          <a:p>
            <a:r>
              <a:rPr lang="en-US" smtClean="0"/>
              <a:t>Well suited to closed systems, this pattern has been used in information agents and management of communication networks (same as previous examples)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Hierarchy Pattern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Infrastructure Agent Roles:</a:t>
            </a:r>
          </a:p>
          <a:p>
            <a:pPr lvl="1"/>
            <a:r>
              <a:rPr lang="en-US" dirty="0" smtClean="0"/>
              <a:t>Controller.</a:t>
            </a:r>
          </a:p>
          <a:p>
            <a:pPr lvl="2"/>
            <a:r>
              <a:rPr lang="en-US" dirty="0" smtClean="0"/>
              <a:t>Monitor and orient the overall performance of the (sub-) system.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Interface Agents.</a:t>
            </a:r>
          </a:p>
          <a:p>
            <a:pPr lvl="2"/>
            <a:r>
              <a:rPr lang="en-US" dirty="0" smtClean="0"/>
              <a:t>Responsible for communication between the system and the ‘outside world’.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Market Pattern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Goal: Facilitate exchange between self-interested agents.</a:t>
            </a:r>
          </a:p>
          <a:p>
            <a:pPr lvl="1"/>
            <a:r>
              <a:rPr lang="en-US" smtClean="0"/>
              <a:t>Agents are heterogenous and represent a diverse set of services and/or competencies.</a:t>
            </a:r>
          </a:p>
          <a:p>
            <a:pPr lvl="1"/>
            <a:r>
              <a:rPr lang="en-US" smtClean="0"/>
              <a:t>Agents compete to perform tasks leading to their satisfaction of their own objectives.</a:t>
            </a:r>
          </a:p>
          <a:p>
            <a:pPr lvl="1"/>
            <a:r>
              <a:rPr lang="en-US" smtClean="0"/>
              <a:t>Interaction occurs through communication and negotiation.</a:t>
            </a:r>
          </a:p>
          <a:p>
            <a:pPr lvl="1"/>
            <a:r>
              <a:rPr lang="en-US" smtClean="0"/>
              <a:t>Negotiation rules are normally fixed (e.g. a particular auction protocol must be used).</a:t>
            </a:r>
          </a:p>
          <a:p>
            <a:pPr lvl="1"/>
            <a:r>
              <a:rPr lang="en-US" smtClean="0"/>
              <a:t>Payoff is immediate.</a:t>
            </a:r>
          </a:p>
          <a:p>
            <a:pPr lvl="1"/>
            <a:endParaRPr lang="en-US" smtClean="0"/>
          </a:p>
          <a:p>
            <a:r>
              <a:rPr lang="en-US" smtClean="0"/>
              <a:t>Well suited to open-systems, this pattern has been used to model e-commerce scenarios and virtual enterprises.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3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Market Pattern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Key Infrastructure Agent Roles:</a:t>
            </a:r>
          </a:p>
          <a:p>
            <a:pPr lvl="1"/>
            <a:r>
              <a:rPr lang="en-US" smtClean="0"/>
              <a:t>Identification.</a:t>
            </a:r>
          </a:p>
          <a:p>
            <a:pPr lvl="2"/>
            <a:r>
              <a:rPr lang="en-US" smtClean="0"/>
              <a:t>registration of society members.</a:t>
            </a:r>
          </a:p>
          <a:p>
            <a:pPr lvl="2"/>
            <a:endParaRPr lang="en-US" smtClean="0"/>
          </a:p>
          <a:p>
            <a:pPr lvl="1"/>
            <a:r>
              <a:rPr lang="en-US" smtClean="0"/>
              <a:t>Matchmaker.</a:t>
            </a:r>
          </a:p>
          <a:p>
            <a:pPr lvl="2"/>
            <a:r>
              <a:rPr lang="en-US" smtClean="0"/>
              <a:t>keeps track of needs and services of agents in system.</a:t>
            </a:r>
          </a:p>
          <a:p>
            <a:pPr lvl="2"/>
            <a:r>
              <a:rPr lang="en-US" smtClean="0"/>
              <a:t>mediates in matching of demand and supply of goods or services.</a:t>
            </a:r>
          </a:p>
          <a:p>
            <a:pPr lvl="2"/>
            <a:endParaRPr lang="en-US" smtClean="0"/>
          </a:p>
          <a:p>
            <a:pPr lvl="1"/>
            <a:r>
              <a:rPr lang="en-US" smtClean="0"/>
              <a:t>Banking.</a:t>
            </a:r>
          </a:p>
          <a:p>
            <a:pPr lvl="2"/>
            <a:r>
              <a:rPr lang="en-US" smtClean="0"/>
              <a:t>define ways to exchange goods and determine profit and fairness of exchanges.</a:t>
            </a:r>
          </a:p>
        </p:txBody>
      </p:sp>
    </p:spTree>
    <p:extLst>
      <p:ext uri="{BB962C8B-B14F-4D97-AF65-F5344CB8AC3E}">
        <p14:creationId xmlns:p14="http://schemas.microsoft.com/office/powerpoint/2010/main" val="36880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Market Pattern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Identification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5985168" y="4812323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Banking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Example structure for a market-based organisation</a:t>
            </a:r>
          </a:p>
          <a:p>
            <a:pPr lvl="1"/>
            <a:r>
              <a:rPr lang="en-IE" dirty="0" smtClean="0"/>
              <a:t>The 3 rectangles are infrastructure agents</a:t>
            </a:r>
          </a:p>
          <a:p>
            <a:pPr lvl="1"/>
            <a:r>
              <a:rPr lang="en-IE" dirty="0" smtClean="0"/>
              <a:t>The round circles are agents that are already in the organisation.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5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Market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Agent X is created to solve a given problem. </a:t>
            </a:r>
          </a:p>
          <a:p>
            <a:pPr lvl="1"/>
            <a:r>
              <a:rPr lang="en-IE" dirty="0" smtClean="0"/>
              <a:t>It must first register with the organisation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Identification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5985168" y="4812323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Banking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/>
          <p:cNvSpPr/>
          <p:nvPr/>
        </p:nvSpPr>
        <p:spPr>
          <a:xfrm>
            <a:off x="1295400" y="4217376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Straight Arrow Connector 19"/>
          <p:cNvCxnSpPr>
            <a:stCxn id="18" idx="6"/>
            <a:endCxn id="5" idx="1"/>
          </p:cNvCxnSpPr>
          <p:nvPr/>
        </p:nvCxnSpPr>
        <p:spPr>
          <a:xfrm flipV="1">
            <a:off x="1524000" y="4240823"/>
            <a:ext cx="879768" cy="90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Market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Agent X contacts matchmaker to find agents that can help it solve the problem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Identification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5985168" y="4812323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Banking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/>
          <p:cNvSpPr/>
          <p:nvPr/>
        </p:nvSpPr>
        <p:spPr>
          <a:xfrm>
            <a:off x="3429000" y="4287017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Straight Arrow Connector 19"/>
          <p:cNvCxnSpPr>
            <a:stCxn id="18" idx="6"/>
            <a:endCxn id="7" idx="1"/>
          </p:cNvCxnSpPr>
          <p:nvPr/>
        </p:nvCxnSpPr>
        <p:spPr>
          <a:xfrm flipV="1">
            <a:off x="3657600" y="4164623"/>
            <a:ext cx="498768" cy="23669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Organizational Structures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Organisational structures exist at all levels of human society:</a:t>
            </a:r>
          </a:p>
          <a:p>
            <a:pPr lvl="1"/>
            <a:r>
              <a:rPr lang="nb-NO" dirty="0" smtClean="0"/>
              <a:t>Parent-child / sibling family relationships.</a:t>
            </a:r>
          </a:p>
          <a:p>
            <a:pPr lvl="1"/>
            <a:r>
              <a:rPr lang="nb-NO" dirty="0" smtClean="0"/>
              <a:t>Employer-Employee relationships.</a:t>
            </a:r>
          </a:p>
          <a:p>
            <a:pPr lvl="1"/>
            <a:r>
              <a:rPr lang="nb-NO" dirty="0" smtClean="0"/>
              <a:t>Student-Teacher / Student-Student relationships.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Organisational structures define a pattern of information and control relationships between individual members of the organisation:</a:t>
            </a:r>
          </a:p>
          <a:p>
            <a:pPr lvl="1"/>
            <a:r>
              <a:rPr lang="nb-NO" dirty="0" smtClean="0"/>
              <a:t>Specifies the responsibilities and activities of each member.</a:t>
            </a:r>
          </a:p>
          <a:p>
            <a:pPr lvl="1"/>
            <a:r>
              <a:rPr lang="nb-NO" dirty="0" smtClean="0"/>
              <a:t>Shapes </a:t>
            </a:r>
            <a:r>
              <a:rPr lang="nb-NO" dirty="0"/>
              <a:t>the </a:t>
            </a:r>
            <a:r>
              <a:rPr lang="nb-NO" dirty="0" smtClean="0"/>
              <a:t>interactions </a:t>
            </a:r>
            <a:r>
              <a:rPr lang="nb-NO" dirty="0"/>
              <a:t>between members</a:t>
            </a:r>
            <a:r>
              <a:rPr lang="nb-NO" dirty="0" smtClean="0"/>
              <a:t>.</a:t>
            </a:r>
          </a:p>
          <a:p>
            <a:pPr lvl="1"/>
            <a:r>
              <a:rPr lang="nb-NO" dirty="0" smtClean="0"/>
              <a:t>Defines crosscutting rules and regulations.</a:t>
            </a:r>
          </a:p>
          <a:p>
            <a:pPr lvl="1"/>
            <a:endParaRPr lang="nb-NO" dirty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920224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Market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Agent X negotiates with the agents recommended by the matchmaker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Identification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5985168" y="4812323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Banking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/>
          <p:cNvSpPr/>
          <p:nvPr/>
        </p:nvSpPr>
        <p:spPr>
          <a:xfrm>
            <a:off x="3429000" y="4287017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Straight Arrow Connector 19"/>
          <p:cNvCxnSpPr>
            <a:stCxn id="18" idx="6"/>
            <a:endCxn id="13" idx="1"/>
          </p:cNvCxnSpPr>
          <p:nvPr/>
        </p:nvCxnSpPr>
        <p:spPr>
          <a:xfrm>
            <a:off x="3657600" y="4401317"/>
            <a:ext cx="303646" cy="21588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6"/>
            <a:endCxn id="15" idx="1"/>
          </p:cNvCxnSpPr>
          <p:nvPr/>
        </p:nvCxnSpPr>
        <p:spPr>
          <a:xfrm>
            <a:off x="3657600" y="4401317"/>
            <a:ext cx="863553" cy="17192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1" idx="2"/>
          </p:cNvCxnSpPr>
          <p:nvPr/>
        </p:nvCxnSpPr>
        <p:spPr>
          <a:xfrm flipV="1">
            <a:off x="3657600" y="4389593"/>
            <a:ext cx="2087041" cy="117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Market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Agent X reaches an agreement with one of the agents, Y, and informs the banking agent that it will pay an agreed amount of credit to Y.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Identification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5985168" y="4812323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Banking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/>
          <p:cNvSpPr/>
          <p:nvPr/>
        </p:nvSpPr>
        <p:spPr>
          <a:xfrm>
            <a:off x="3429000" y="4287017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Straight Arrow Connector 19"/>
          <p:cNvCxnSpPr>
            <a:stCxn id="18" idx="6"/>
            <a:endCxn id="13" idx="1"/>
          </p:cNvCxnSpPr>
          <p:nvPr/>
        </p:nvCxnSpPr>
        <p:spPr>
          <a:xfrm>
            <a:off x="3657600" y="4401317"/>
            <a:ext cx="303646" cy="21588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3657600" y="4419600"/>
            <a:ext cx="2289468" cy="69752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Market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Agent Y carries out the agreed activity, and reports back to agent X when it is done.</a:t>
            </a:r>
          </a:p>
          <a:p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Identification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5985168" y="4812323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Banking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/>
          <p:cNvSpPr/>
          <p:nvPr/>
        </p:nvSpPr>
        <p:spPr>
          <a:xfrm>
            <a:off x="3429000" y="4287017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Straight Arrow Connector 19"/>
          <p:cNvCxnSpPr>
            <a:stCxn id="18" idx="6"/>
            <a:endCxn id="13" idx="1"/>
          </p:cNvCxnSpPr>
          <p:nvPr/>
        </p:nvCxnSpPr>
        <p:spPr>
          <a:xfrm>
            <a:off x="3657600" y="4401317"/>
            <a:ext cx="303646" cy="21588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Market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Agent X confirms completion of the task with the banking agent and ends the coordinated task.</a:t>
            </a:r>
          </a:p>
          <a:p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Identification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5985168" y="4812323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Banking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/>
          <p:cNvSpPr/>
          <p:nvPr/>
        </p:nvSpPr>
        <p:spPr>
          <a:xfrm>
            <a:off x="3429000" y="4287017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Straight Arrow Connector 19"/>
          <p:cNvCxnSpPr>
            <a:stCxn id="18" idx="6"/>
            <a:endCxn id="10" idx="0"/>
          </p:cNvCxnSpPr>
          <p:nvPr/>
        </p:nvCxnSpPr>
        <p:spPr>
          <a:xfrm>
            <a:off x="3657600" y="4401317"/>
            <a:ext cx="2289468" cy="71580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Network Pattern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Facilitate collaboration between self-interested agents that have a mutual goal.</a:t>
            </a:r>
          </a:p>
          <a:p>
            <a:pPr lvl="1"/>
            <a:r>
              <a:rPr lang="en-US" dirty="0" smtClean="0"/>
              <a:t>Agents are willing to trade freedom in exchange for guarantees regarding security and trustworthiness.</a:t>
            </a:r>
          </a:p>
          <a:p>
            <a:pPr lvl="1"/>
            <a:r>
              <a:rPr lang="en-US" dirty="0" smtClean="0"/>
              <a:t>Services may be traded for “soft rewards” such as increase in prestige.</a:t>
            </a:r>
          </a:p>
          <a:p>
            <a:pPr lvl="1"/>
            <a:r>
              <a:rPr lang="en-US" dirty="0" smtClean="0"/>
              <a:t>Relationships are dependent on clear communication patterns and social norms.</a:t>
            </a:r>
          </a:p>
          <a:p>
            <a:pPr lvl="1"/>
            <a:r>
              <a:rPr lang="en-US" dirty="0" smtClean="0"/>
              <a:t>Coordination is achieves through mutual interest, possibly via trusted third parties.</a:t>
            </a:r>
          </a:p>
          <a:p>
            <a:pPr lvl="1"/>
            <a:r>
              <a:rPr lang="en-US" dirty="0" smtClean="0"/>
              <a:t>Coordination is governed by well-defined rules and sanctions.</a:t>
            </a:r>
          </a:p>
          <a:p>
            <a:endParaRPr lang="en-US" dirty="0" smtClean="0"/>
          </a:p>
          <a:p>
            <a:r>
              <a:rPr lang="en-US" dirty="0" smtClean="0"/>
              <a:t>Well suited to open systems in which security and trust are essential.</a:t>
            </a:r>
          </a:p>
        </p:txBody>
      </p:sp>
    </p:spTree>
    <p:extLst>
      <p:ext uri="{BB962C8B-B14F-4D97-AF65-F5344CB8AC3E}">
        <p14:creationId xmlns:p14="http://schemas.microsoft.com/office/powerpoint/2010/main" val="398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Network Pattern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Infrastructure Agent Roles:</a:t>
            </a:r>
          </a:p>
          <a:p>
            <a:pPr lvl="1"/>
            <a:r>
              <a:rPr lang="en-US" dirty="0" smtClean="0"/>
              <a:t>Matchmaker</a:t>
            </a:r>
          </a:p>
          <a:p>
            <a:pPr lvl="2"/>
            <a:r>
              <a:rPr lang="en-US" dirty="0" smtClean="0"/>
              <a:t>keeps track of needs and services of agents in system.</a:t>
            </a:r>
          </a:p>
          <a:p>
            <a:pPr lvl="2"/>
            <a:r>
              <a:rPr lang="en-US" dirty="0" smtClean="0"/>
              <a:t>Mediates in matching of demand and supply of goods or services.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Gatekeeper</a:t>
            </a:r>
          </a:p>
          <a:p>
            <a:pPr lvl="2"/>
            <a:r>
              <a:rPr lang="en-US" dirty="0" smtClean="0"/>
              <a:t>responsible for accepting and introducing new agents to the market.</a:t>
            </a:r>
          </a:p>
          <a:p>
            <a:pPr lvl="2"/>
            <a:r>
              <a:rPr lang="en-US" dirty="0" smtClean="0"/>
              <a:t>informs new agents of the possibilities and capabilities of the market.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Notary</a:t>
            </a:r>
          </a:p>
          <a:p>
            <a:pPr lvl="2"/>
            <a:r>
              <a:rPr lang="en-US" dirty="0" smtClean="0"/>
              <a:t>registers collaboration contracts between agents.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Monitoring Agents</a:t>
            </a:r>
          </a:p>
          <a:p>
            <a:pPr lvl="2"/>
            <a:r>
              <a:rPr lang="en-US" dirty="0" smtClean="0"/>
              <a:t>Trusted third parties that keep track of the execution of collaboration contracts.</a:t>
            </a:r>
          </a:p>
        </p:txBody>
      </p:sp>
    </p:spTree>
    <p:extLst>
      <p:ext uri="{BB962C8B-B14F-4D97-AF65-F5344CB8AC3E}">
        <p14:creationId xmlns:p14="http://schemas.microsoft.com/office/powerpoint/2010/main" val="6258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Network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Example structure for a network-based organisation.</a:t>
            </a:r>
          </a:p>
          <a:p>
            <a:pPr lvl="1"/>
            <a:r>
              <a:rPr lang="en-IE" dirty="0" smtClean="0"/>
              <a:t>The 3 squares and the 4 blue circles (monitors) are the key infrastructure agents.</a:t>
            </a:r>
          </a:p>
          <a:p>
            <a:pPr lvl="1"/>
            <a:r>
              <a:rPr lang="en-IE" dirty="0" smtClean="0"/>
              <a:t>The orange circles are agents that are already part of the organisation.</a:t>
            </a:r>
          </a:p>
          <a:p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Gatekeeper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6094173" y="481232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Notary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5375568" y="465992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/>
          <p:cNvSpPr/>
          <p:nvPr/>
        </p:nvSpPr>
        <p:spPr>
          <a:xfrm>
            <a:off x="4927958" y="378585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Oval 24"/>
          <p:cNvSpPr/>
          <p:nvPr/>
        </p:nvSpPr>
        <p:spPr>
          <a:xfrm>
            <a:off x="3048000" y="4943508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75568" y="5322276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31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Network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Agent X is created to solve a given task.</a:t>
            </a:r>
          </a:p>
          <a:p>
            <a:pPr lvl="1"/>
            <a:r>
              <a:rPr lang="en-IE" dirty="0" smtClean="0"/>
              <a:t>Again, X must register with the gatekeeper agent to gain entry to the network</a:t>
            </a:r>
          </a:p>
          <a:p>
            <a:pPr lvl="1"/>
            <a:r>
              <a:rPr lang="en-IE" dirty="0" smtClean="0"/>
              <a:t>On registration, the gatekeeper tells X about any notary and matchmaker agents.</a:t>
            </a:r>
          </a:p>
          <a:p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Gatekeeper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6094173" y="481232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Notary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5375568" y="465992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/>
          <p:cNvSpPr/>
          <p:nvPr/>
        </p:nvSpPr>
        <p:spPr>
          <a:xfrm>
            <a:off x="4927958" y="378585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Oval 24"/>
          <p:cNvSpPr/>
          <p:nvPr/>
        </p:nvSpPr>
        <p:spPr>
          <a:xfrm>
            <a:off x="3048000" y="4943508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75568" y="5322276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1295400" y="4217376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" name="Straight Arrow Connector 27"/>
          <p:cNvCxnSpPr>
            <a:stCxn id="27" idx="6"/>
          </p:cNvCxnSpPr>
          <p:nvPr/>
        </p:nvCxnSpPr>
        <p:spPr>
          <a:xfrm flipV="1">
            <a:off x="1524000" y="4240823"/>
            <a:ext cx="879768" cy="90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Network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Agent X contacts the matchmaker to locate agents that can perform a specific task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Gatekeeper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6094173" y="481232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Notary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5375568" y="4659922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/>
          <p:cNvSpPr/>
          <p:nvPr/>
        </p:nvSpPr>
        <p:spPr>
          <a:xfrm>
            <a:off x="4927958" y="378585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Oval 24"/>
          <p:cNvSpPr/>
          <p:nvPr/>
        </p:nvSpPr>
        <p:spPr>
          <a:xfrm>
            <a:off x="3048000" y="4943508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75568" y="5322276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314700" y="4311161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" name="Straight Arrow Connector 27"/>
          <p:cNvCxnSpPr>
            <a:stCxn id="27" idx="6"/>
            <a:endCxn id="7" idx="1"/>
          </p:cNvCxnSpPr>
          <p:nvPr/>
        </p:nvCxnSpPr>
        <p:spPr>
          <a:xfrm flipV="1">
            <a:off x="3543300" y="4164623"/>
            <a:ext cx="613068" cy="260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Network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Again, X negotiates directly with the candidate agents.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Gatekeeper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6094173" y="481232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Notary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5375568" y="4659922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/>
          <p:cNvSpPr/>
          <p:nvPr/>
        </p:nvSpPr>
        <p:spPr>
          <a:xfrm>
            <a:off x="4927958" y="378585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Oval 24"/>
          <p:cNvSpPr/>
          <p:nvPr/>
        </p:nvSpPr>
        <p:spPr>
          <a:xfrm>
            <a:off x="3048000" y="4943508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75568" y="5322276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314700" y="4311161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" name="Straight Arrow Connector 27"/>
          <p:cNvCxnSpPr>
            <a:stCxn id="27" idx="6"/>
            <a:endCxn id="16" idx="1"/>
          </p:cNvCxnSpPr>
          <p:nvPr/>
        </p:nvCxnSpPr>
        <p:spPr>
          <a:xfrm>
            <a:off x="3543300" y="4425461"/>
            <a:ext cx="863553" cy="53687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6"/>
            <a:endCxn id="23" idx="1"/>
          </p:cNvCxnSpPr>
          <p:nvPr/>
        </p:nvCxnSpPr>
        <p:spPr>
          <a:xfrm>
            <a:off x="3543300" y="4425461"/>
            <a:ext cx="1865746" cy="267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Organizational Structures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From a multi-agent perspective, organisational structures provide a </a:t>
            </a:r>
            <a:r>
              <a:rPr lang="nb-NO" i="1" dirty="0" smtClean="0"/>
              <a:t>natural starting point </a:t>
            </a:r>
            <a:r>
              <a:rPr lang="nb-NO" dirty="0" smtClean="0"/>
              <a:t>for modelling and implementing agent-based systems: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6248400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5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Network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Agent X reaches agreement with one of the agents.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Gatekeeper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6094173" y="481232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Notary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5375568" y="465992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/>
          <p:cNvSpPr/>
          <p:nvPr/>
        </p:nvSpPr>
        <p:spPr>
          <a:xfrm>
            <a:off x="4927958" y="378585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Oval 24"/>
          <p:cNvSpPr/>
          <p:nvPr/>
        </p:nvSpPr>
        <p:spPr>
          <a:xfrm>
            <a:off x="3048000" y="4943508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75568" y="5322276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314700" y="4311161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" name="Straight Arrow Connector 27"/>
          <p:cNvCxnSpPr>
            <a:stCxn id="27" idx="6"/>
            <a:endCxn id="16" idx="1"/>
          </p:cNvCxnSpPr>
          <p:nvPr/>
        </p:nvCxnSpPr>
        <p:spPr>
          <a:xfrm>
            <a:off x="3543300" y="4425461"/>
            <a:ext cx="863553" cy="53687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0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Network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Both agents contact the notary with details of the agreement.</a:t>
            </a:r>
          </a:p>
          <a:p>
            <a:pPr lvl="1"/>
            <a:r>
              <a:rPr lang="en-IE" dirty="0" smtClean="0"/>
              <a:t>If the agents disagree then the notary does not register the collaboration.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Gatekeeper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6094173" y="481232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Notary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5375568" y="465992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/>
          <p:cNvSpPr/>
          <p:nvPr/>
        </p:nvSpPr>
        <p:spPr>
          <a:xfrm>
            <a:off x="4927958" y="378585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Oval 24"/>
          <p:cNvSpPr/>
          <p:nvPr/>
        </p:nvSpPr>
        <p:spPr>
          <a:xfrm>
            <a:off x="3048000" y="4943508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75568" y="5322276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314700" y="4311161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" name="Straight Arrow Connector 27"/>
          <p:cNvCxnSpPr>
            <a:stCxn id="27" idx="6"/>
            <a:endCxn id="10" idx="0"/>
          </p:cNvCxnSpPr>
          <p:nvPr/>
        </p:nvCxnSpPr>
        <p:spPr>
          <a:xfrm>
            <a:off x="3543300" y="4425461"/>
            <a:ext cx="2403768" cy="69166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10" idx="1"/>
          </p:cNvCxnSpPr>
          <p:nvPr/>
        </p:nvCxnSpPr>
        <p:spPr>
          <a:xfrm>
            <a:off x="4601975" y="5043155"/>
            <a:ext cx="1154593" cy="26446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Network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The notary contacts a monitoring agent to ask it to oversee the collaboration.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Gatekeeper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6094173" y="481232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Notary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5375568" y="465992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/>
          <p:cNvSpPr/>
          <p:nvPr/>
        </p:nvSpPr>
        <p:spPr>
          <a:xfrm>
            <a:off x="4927958" y="378585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Oval 24"/>
          <p:cNvSpPr/>
          <p:nvPr/>
        </p:nvSpPr>
        <p:spPr>
          <a:xfrm>
            <a:off x="3048000" y="4943508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75568" y="5322276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314700" y="4311161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" name="Straight Arrow Connector 27"/>
          <p:cNvCxnSpPr>
            <a:stCxn id="26" idx="7"/>
            <a:endCxn id="10" idx="1"/>
          </p:cNvCxnSpPr>
          <p:nvPr/>
        </p:nvCxnSpPr>
        <p:spPr>
          <a:xfrm flipV="1">
            <a:off x="5570690" y="5307623"/>
            <a:ext cx="185878" cy="4813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Network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Agent X and its collaborator perform the collaborative work, reporting progress to the monitoring agent.</a:t>
            </a:r>
          </a:p>
          <a:p>
            <a:pPr lvl="1"/>
            <a:r>
              <a:rPr lang="en-IE" dirty="0" smtClean="0"/>
              <a:t>Non-compliance can lead to a sanction and possible removal from the organisation.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Gatekeeper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6094173" y="481232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Notary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5375568" y="465992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/>
          <p:cNvSpPr/>
          <p:nvPr/>
        </p:nvSpPr>
        <p:spPr>
          <a:xfrm>
            <a:off x="4927958" y="378585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Oval 24"/>
          <p:cNvSpPr/>
          <p:nvPr/>
        </p:nvSpPr>
        <p:spPr>
          <a:xfrm>
            <a:off x="3048000" y="4943508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75568" y="5322276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314700" y="4311161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" name="Straight Arrow Connector 27"/>
          <p:cNvCxnSpPr>
            <a:stCxn id="26" idx="2"/>
            <a:endCxn id="16" idx="5"/>
          </p:cNvCxnSpPr>
          <p:nvPr/>
        </p:nvCxnSpPr>
        <p:spPr>
          <a:xfrm flipH="1" flipV="1">
            <a:off x="4568497" y="5123977"/>
            <a:ext cx="807071" cy="31259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7" idx="6"/>
          </p:cNvCxnSpPr>
          <p:nvPr/>
        </p:nvCxnSpPr>
        <p:spPr>
          <a:xfrm flipH="1" flipV="1">
            <a:off x="3543300" y="4425461"/>
            <a:ext cx="1865746" cy="93029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Network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The collaboration ends and X leaves the organisation.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6168" y="3429000"/>
            <a:ext cx="4343400" cy="2362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2403768" y="40503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9700" y="374105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Gatekeeper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56368" y="3974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6094173" y="481232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 smtClean="0"/>
              <a:t>Notary</a:t>
            </a:r>
          </a:p>
          <a:p>
            <a:pPr algn="r"/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0900" y="3669323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Matchmaker</a:t>
            </a:r>
          </a:p>
          <a:p>
            <a:r>
              <a:rPr lang="en-IE" sz="1200" dirty="0" smtClean="0"/>
              <a:t>Agent</a:t>
            </a:r>
            <a:endParaRPr lang="en-I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56568" y="5117123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5744641" y="4275293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146968" y="41727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27768" y="4583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127060" y="52739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87675" y="453976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373375" y="492885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4856822" y="5159688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5375568" y="465992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/>
          <p:cNvSpPr/>
          <p:nvPr/>
        </p:nvSpPr>
        <p:spPr>
          <a:xfrm>
            <a:off x="4927958" y="378585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Oval 24"/>
          <p:cNvSpPr/>
          <p:nvPr/>
        </p:nvSpPr>
        <p:spPr>
          <a:xfrm>
            <a:off x="3048000" y="4943508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75568" y="5322276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314700" y="4311161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Straight Arrow Connector 18"/>
          <p:cNvCxnSpPr>
            <a:stCxn id="27" idx="2"/>
            <a:endCxn id="5" idx="3"/>
          </p:cNvCxnSpPr>
          <p:nvPr/>
        </p:nvCxnSpPr>
        <p:spPr>
          <a:xfrm flipH="1" flipV="1">
            <a:off x="2784768" y="4240823"/>
            <a:ext cx="529932" cy="184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Coordination Example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14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will now look at a simple coordination example based on a product hierarchy.</a:t>
            </a:r>
          </a:p>
          <a:p>
            <a:endParaRPr lang="en-US" dirty="0" smtClean="0"/>
          </a:p>
          <a:p>
            <a:r>
              <a:rPr lang="en-US" dirty="0" smtClean="0"/>
              <a:t>In this model, we have four agents: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manager</a:t>
            </a:r>
            <a:r>
              <a:rPr lang="en-US" dirty="0" smtClean="0"/>
              <a:t> needs to have words created and printed. It must coordinate the other agents to achieve this.</a:t>
            </a:r>
          </a:p>
          <a:p>
            <a:pPr lvl="2"/>
            <a:r>
              <a:rPr lang="en-US" dirty="0" smtClean="0"/>
              <a:t>Starts with a list of ASCII codes for letters that will make the word.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generator</a:t>
            </a:r>
            <a:r>
              <a:rPr lang="en-US" dirty="0" smtClean="0"/>
              <a:t> can be sent a list of ASCII codes and convert them into letters.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assembler</a:t>
            </a:r>
            <a:r>
              <a:rPr lang="en-US" dirty="0" smtClean="0"/>
              <a:t> can be sent some letters and assemble them into a string.</a:t>
            </a:r>
          </a:p>
          <a:p>
            <a:pPr lvl="1"/>
            <a:r>
              <a:rPr lang="en-US" dirty="0" smtClean="0"/>
              <a:t>Finally, the </a:t>
            </a:r>
            <a:r>
              <a:rPr lang="en-US" b="1" dirty="0" smtClean="0"/>
              <a:t>printer</a:t>
            </a:r>
            <a:r>
              <a:rPr lang="en-US" dirty="0" smtClean="0"/>
              <a:t> can print a string to the terminal.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60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Manager</a:t>
            </a:r>
            <a:r>
              <a:rPr lang="en-US" dirty="0" smtClean="0"/>
              <a:t> Agent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manager starts with initial beliefs about the names of the other agents. In a real system, these could be discovered dynamically.</a:t>
            </a:r>
          </a:p>
          <a:p>
            <a:endParaRPr lang="en-US" dirty="0" smtClean="0"/>
          </a:p>
          <a:p>
            <a:r>
              <a:rPr lang="en-US" dirty="0" smtClean="0"/>
              <a:t>It also starts with an initial belief about a word that it needs processed, like so: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initial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needCode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( 1, [104, 101, 108, 108, 111]);</a:t>
            </a: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Here, 1 is the identifier of this word, and the list contains the codes for its letters.</a:t>
            </a:r>
          </a:p>
          <a:p>
            <a:pPr lvl="1"/>
            <a:endParaRPr lang="en-US" dirty="0" smtClean="0">
              <a:latin typeface="+mj-lt"/>
              <a:cs typeface="Consolas" pitchFamily="49" charset="0"/>
            </a:endParaRPr>
          </a:p>
          <a:p>
            <a:r>
              <a:rPr lang="en-US" dirty="0" smtClean="0">
                <a:latin typeface="+mj-lt"/>
                <a:cs typeface="Consolas" pitchFamily="49" charset="0"/>
              </a:rPr>
              <a:t>A goal called !</a:t>
            </a:r>
            <a:r>
              <a:rPr lang="en-US" dirty="0" err="1" smtClean="0">
                <a:latin typeface="+mj-lt"/>
                <a:cs typeface="Consolas" pitchFamily="49" charset="0"/>
              </a:rPr>
              <a:t>requestLookup</a:t>
            </a:r>
            <a:r>
              <a:rPr lang="en-US" dirty="0" smtClean="0">
                <a:latin typeface="+mj-lt"/>
                <a:cs typeface="Consolas" pitchFamily="49" charset="0"/>
              </a:rPr>
              <a:t> is used to trigger interaction with the </a:t>
            </a:r>
            <a:r>
              <a:rPr lang="en-US" b="1" dirty="0" smtClean="0">
                <a:latin typeface="+mj-lt"/>
                <a:cs typeface="Consolas" pitchFamily="49" charset="0"/>
              </a:rPr>
              <a:t>generator</a:t>
            </a:r>
            <a:r>
              <a:rPr lang="en-US" dirty="0" smtClean="0">
                <a:latin typeface="+mj-lt"/>
                <a:cs typeface="Consolas" pitchFamily="49" charset="0"/>
              </a:rPr>
              <a:t> agent.</a:t>
            </a:r>
            <a:endParaRPr lang="en-IE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agent manager {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module Console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I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module Prelude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prelude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module System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initial beliefs about production agents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initial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assembler( "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a_agent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" );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initial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printer( "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p_agent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" );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initial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generator( "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g_agent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" );</a:t>
            </a:r>
          </a:p>
          <a:p>
            <a:pPr marL="0" indent="0">
              <a:buNone/>
            </a:pPr>
            <a:r>
              <a:rPr lang="en-IE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initial belief about a string to construct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initial </a:t>
            </a:r>
            <a:r>
              <a:rPr lang="en-IE" sz="1600" dirty="0" err="1">
                <a:latin typeface="Consolas" pitchFamily="49" charset="0"/>
                <a:cs typeface="Consolas" pitchFamily="49" charset="0"/>
              </a:rPr>
              <a:t>needCode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( 1, [ 104, 101, 108, 108, 111 ]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goal to begin the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process of looking up word 1</a:t>
            </a: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initial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IE" sz="1600" dirty="0" err="1">
                <a:latin typeface="Consolas" pitchFamily="49" charset="0"/>
                <a:cs typeface="Consolas" pitchFamily="49" charset="0"/>
              </a:rPr>
              <a:t>requestLookup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( 1 );</a:t>
            </a:r>
          </a:p>
          <a:p>
            <a:pPr marL="0" indent="0">
              <a:buNone/>
            </a:pPr>
            <a:r>
              <a:rPr lang="en-IE" sz="1600" dirty="0">
                <a:latin typeface="Consolas" pitchFamily="49" charset="0"/>
                <a:cs typeface="Consolas" pitchFamily="49" charset="0"/>
              </a:rPr>
              <a:t>	</a:t>
            </a:r>
            <a:endParaRPr lang="en-I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// ... continued on next slide</a:t>
            </a:r>
            <a:endParaRPr lang="en-I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//---------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INTERACTION WITH GENERATOR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rule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+!</a:t>
            </a:r>
            <a:r>
              <a:rPr lang="en-IE" sz="1600" dirty="0" err="1">
                <a:latin typeface="Consolas" pitchFamily="49" charset="0"/>
                <a:cs typeface="Consolas" pitchFamily="49" charset="0"/>
              </a:rPr>
              <a:t>requestLookup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IE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 Id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I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: generator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string Gen )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&amp;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needCode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Id, list Codes ) {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  send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request, Gen, lookup( Id, Codes ) );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rule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message(inform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F, codes(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Id,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list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L)) 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: generator(F)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Ind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= 0;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Max = </a:t>
            </a:r>
            <a:r>
              <a:rPr lang="en-IE" sz="16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relude.size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(L);</a:t>
            </a: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while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Ind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&lt; Max ) {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string Letter = </a:t>
            </a:r>
            <a:r>
              <a:rPr lang="en-IE" sz="16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relude.valueAsString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(L,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Ind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+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assemble( Id,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Ind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Letter );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Ind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Ind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+ 1;	      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-</a:t>
            </a:r>
            <a:r>
              <a:rPr lang="en-IE" sz="1600" dirty="0" err="1">
                <a:latin typeface="Consolas" pitchFamily="49" charset="0"/>
                <a:cs typeface="Consolas" pitchFamily="49" charset="0"/>
              </a:rPr>
              <a:t>needCode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Id, list </a:t>
            </a:r>
            <a:r>
              <a:rPr lang="en-IE" sz="1600" dirty="0" err="1">
                <a:latin typeface="Consolas" pitchFamily="49" charset="0"/>
                <a:cs typeface="Consolas" pitchFamily="49" charset="0"/>
              </a:rPr>
              <a:t>CodeList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!</a:t>
            </a:r>
            <a:r>
              <a:rPr lang="en-IE" sz="1600" dirty="0" err="1">
                <a:latin typeface="Consolas" pitchFamily="49" charset="0"/>
                <a:cs typeface="Consolas" pitchFamily="49" charset="0"/>
              </a:rPr>
              <a:t>requestAssembly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Id );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I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Organisational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nb-NO" sz="2000" dirty="0" smtClean="0"/>
              <a:t>When building agent-oriented organisations; activities</a:t>
            </a:r>
            <a:r>
              <a:rPr lang="nb-NO" sz="2000" dirty="0"/>
              <a:t>, responsibilities and interactions can be aggregated into the notion of a </a:t>
            </a:r>
            <a:r>
              <a:rPr lang="nb-NO" sz="2000" b="1" dirty="0"/>
              <a:t>role</a:t>
            </a:r>
            <a:r>
              <a:rPr lang="nb-NO" sz="2000" dirty="0"/>
              <a:t>.</a:t>
            </a:r>
          </a:p>
          <a:p>
            <a:pPr lvl="1"/>
            <a:r>
              <a:rPr lang="nb-NO" dirty="0" smtClean="0"/>
              <a:t>Roles </a:t>
            </a:r>
            <a:r>
              <a:rPr lang="nb-NO" dirty="0"/>
              <a:t>can be played my many agents</a:t>
            </a:r>
          </a:p>
          <a:p>
            <a:pPr lvl="1"/>
            <a:r>
              <a:rPr lang="nb-NO" dirty="0"/>
              <a:t>An agent can play many </a:t>
            </a:r>
            <a:r>
              <a:rPr lang="nb-NO" dirty="0" smtClean="0"/>
              <a:t>roles</a:t>
            </a:r>
          </a:p>
          <a:p>
            <a:pPr lvl="1"/>
            <a:endParaRPr lang="nb-NO" dirty="0"/>
          </a:p>
          <a:p>
            <a:r>
              <a:rPr lang="nb-NO" dirty="0"/>
              <a:t>Roles are often viewed as a design-time concept that are </a:t>
            </a:r>
            <a:r>
              <a:rPr lang="nb-NO" dirty="0" smtClean="0"/>
              <a:t>often abstracted </a:t>
            </a:r>
            <a:r>
              <a:rPr lang="nb-NO" dirty="0"/>
              <a:t>out of the implementation</a:t>
            </a:r>
          </a:p>
          <a:p>
            <a:pPr lvl="1"/>
            <a:r>
              <a:rPr lang="nb-NO" dirty="0"/>
              <a:t>This is what we </a:t>
            </a:r>
            <a:r>
              <a:rPr lang="nb-NO" dirty="0" smtClean="0"/>
              <a:t>will see in </a:t>
            </a:r>
            <a:r>
              <a:rPr lang="nb-NO" dirty="0"/>
              <a:t>the GAIA methodology</a:t>
            </a:r>
            <a:r>
              <a:rPr lang="nb-NO" dirty="0" smtClean="0"/>
              <a:t>.</a:t>
            </a:r>
          </a:p>
          <a:p>
            <a:pPr lvl="1"/>
            <a:endParaRPr lang="nb-NO" dirty="0"/>
          </a:p>
          <a:p>
            <a:r>
              <a:rPr lang="en-GB" dirty="0" smtClean="0"/>
              <a:t>However, more recently, some organisational frameworks have been developed that introduce the notion of a role as a run-time construct.</a:t>
            </a:r>
          </a:p>
          <a:p>
            <a:pPr lvl="1"/>
            <a:r>
              <a:rPr lang="en-GB" dirty="0" err="1" smtClean="0"/>
              <a:t>Moise</a:t>
            </a:r>
            <a:r>
              <a:rPr lang="en-GB" dirty="0" smtClean="0"/>
              <a:t> (</a:t>
            </a:r>
            <a:r>
              <a:rPr lang="en-GB" dirty="0" err="1" smtClean="0"/>
              <a:t>JaCaMo</a:t>
            </a:r>
            <a:r>
              <a:rPr lang="en-GB" dirty="0" smtClean="0"/>
              <a:t>), Normative Systems, 2APL, 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3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rule 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message(failure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F, 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lookup( </a:t>
            </a:r>
            <a:r>
              <a:rPr lang="en-IE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 Id, list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C)) </a:t>
            </a:r>
            <a:endParaRPr lang="en-IE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  : generator(F) 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IE" sz="1800" dirty="0" err="1" smtClean="0">
                <a:latin typeface="Consolas" pitchFamily="49" charset="0"/>
                <a:cs typeface="Consolas" pitchFamily="49" charset="0"/>
              </a:rPr>
              <a:t>console.println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( "Generation Failed: [" + Id + "]" );</a:t>
            </a:r>
          </a:p>
          <a:p>
            <a:pPr marL="0" indent="0">
              <a:buNone/>
            </a:pPr>
            <a:r>
              <a:rPr lang="en-IE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    -</a:t>
            </a:r>
            <a:r>
              <a:rPr lang="en-IE" sz="1800" dirty="0" err="1">
                <a:latin typeface="Consolas" pitchFamily="49" charset="0"/>
                <a:cs typeface="Consolas" pitchFamily="49" charset="0"/>
              </a:rPr>
              <a:t>needCode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( Id,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C );</a:t>
            </a:r>
            <a:endParaRPr lang="en-IE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IE" sz="1800" dirty="0" err="1" smtClean="0">
                <a:latin typeface="Consolas" pitchFamily="49" charset="0"/>
                <a:cs typeface="Consolas" pitchFamily="49" charset="0"/>
              </a:rPr>
              <a:t>system.exit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IE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IE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to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Prelude library (</a:t>
            </a:r>
            <a:r>
              <a:rPr lang="en-US" dirty="0" err="1" smtClean="0"/>
              <a:t>astra.lang.Prelude</a:t>
            </a:r>
            <a:r>
              <a:rPr lang="en-US" dirty="0" smtClean="0"/>
              <a:t>) contains some nice ways of dealing with lists:</a:t>
            </a:r>
          </a:p>
          <a:p>
            <a:pPr lvl="1"/>
            <a:r>
              <a:rPr lang="en-US" dirty="0" smtClean="0"/>
              <a:t>Get the size of a list: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Size = </a:t>
            </a:r>
            <a:r>
              <a:rPr lang="en-US" dirty="0" err="1" smtClean="0"/>
              <a:t>Prelude.size</a:t>
            </a:r>
            <a:r>
              <a:rPr lang="en-US" dirty="0" smtClean="0"/>
              <a:t>( </a:t>
            </a:r>
            <a:r>
              <a:rPr lang="en-US" dirty="0" err="1" smtClean="0"/>
              <a:t>MyList</a:t>
            </a:r>
            <a:r>
              <a:rPr lang="en-US" dirty="0" smtClean="0"/>
              <a:t> );</a:t>
            </a:r>
          </a:p>
          <a:p>
            <a:pPr lvl="1"/>
            <a:r>
              <a:rPr lang="en-US" dirty="0" smtClean="0"/>
              <a:t>Get an item from the list as a particular type:</a:t>
            </a:r>
          </a:p>
          <a:p>
            <a:pPr lvl="2"/>
            <a:r>
              <a:rPr lang="en-US" dirty="0" smtClean="0"/>
              <a:t>string First = </a:t>
            </a:r>
            <a:r>
              <a:rPr lang="en-US" dirty="0" err="1" smtClean="0"/>
              <a:t>Prelude.valueAsString</a:t>
            </a:r>
            <a:r>
              <a:rPr lang="en-US" dirty="0" smtClean="0"/>
              <a:t>( </a:t>
            </a:r>
            <a:r>
              <a:rPr lang="en-US" dirty="0" err="1" smtClean="0"/>
              <a:t>MyList</a:t>
            </a:r>
            <a:r>
              <a:rPr lang="en-US" dirty="0" smtClean="0"/>
              <a:t>, 0 );</a:t>
            </a:r>
          </a:p>
          <a:p>
            <a:pPr lvl="1"/>
            <a:r>
              <a:rPr lang="en-US" dirty="0" smtClean="0"/>
              <a:t>I can use these terms to iterate through a list using a 'while' loop.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manager </a:t>
            </a:r>
            <a:r>
              <a:rPr lang="en-US" dirty="0" smtClean="0"/>
              <a:t>agent handle both success and failure from the </a:t>
            </a:r>
            <a:r>
              <a:rPr lang="en-US" b="1" dirty="0" smtClean="0"/>
              <a:t>generator.</a:t>
            </a:r>
          </a:p>
          <a:p>
            <a:pPr lvl="1"/>
            <a:r>
              <a:rPr lang="en-US" dirty="0" smtClean="0"/>
              <a:t>It sends an 'inform' message when it succeeds, and the !</a:t>
            </a:r>
            <a:r>
              <a:rPr lang="en-US" dirty="0" err="1" smtClean="0"/>
              <a:t>requestAssembly</a:t>
            </a:r>
            <a:r>
              <a:rPr lang="en-US" dirty="0" smtClean="0"/>
              <a:t>(Id) goal is adopted to trigger the next stage.</a:t>
            </a:r>
          </a:p>
          <a:p>
            <a:pPr lvl="1"/>
            <a:r>
              <a:rPr lang="en-US" dirty="0" smtClean="0"/>
              <a:t>If a 'failure' message is received, there was an error and the process stops.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return to the </a:t>
            </a:r>
            <a:r>
              <a:rPr lang="en-US" b="1" dirty="0" smtClean="0"/>
              <a:t>manager</a:t>
            </a:r>
            <a:r>
              <a:rPr lang="en-US" dirty="0" smtClean="0"/>
              <a:t> code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generator</a:t>
            </a:r>
            <a:r>
              <a:rPr lang="en-US" dirty="0" smtClean="0"/>
              <a:t> agent.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agent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generator {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module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LookupLibrary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library;</a:t>
            </a:r>
          </a:p>
          <a:p>
            <a:pPr marL="0" indent="0">
              <a:buNone/>
            </a:pP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initial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manager( "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m_agent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" );</a:t>
            </a:r>
          </a:p>
          <a:p>
            <a:pPr marL="0" indent="0">
              <a:buNone/>
            </a:pPr>
            <a:r>
              <a:rPr lang="en-IE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rule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message(request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, string F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lookup( </a:t>
            </a:r>
            <a:r>
              <a:rPr lang="en-IE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 Id, list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Codes))</a:t>
            </a:r>
          </a:p>
          <a:p>
            <a:pPr marL="0" indent="0">
              <a:buNone/>
            </a:pPr>
            <a:r>
              <a:rPr lang="en-I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: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manager(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send (agree, F, lookup( Id, Codes) ); </a:t>
            </a:r>
          </a:p>
          <a:p>
            <a:pPr marL="0" indent="0">
              <a:buNone/>
            </a:pPr>
            <a:r>
              <a:rPr lang="en-I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try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E" sz="1600" dirty="0" err="1" smtClean="0">
                <a:latin typeface="Consolas" pitchFamily="49" charset="0"/>
                <a:cs typeface="Consolas" pitchFamily="49" charset="0"/>
              </a:rPr>
              <a:t>library.lookup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Codes, list Letters );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    send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inform, 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F,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codes( Id, Letters ) );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 }</a:t>
            </a: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recover {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send( failure, F</a:t>
            </a: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lookup( Id, Codes ) );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I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I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to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When receiving a message, the </a:t>
            </a:r>
            <a:r>
              <a:rPr lang="en-US" b="1" dirty="0" smtClean="0"/>
              <a:t>generator</a:t>
            </a:r>
            <a:r>
              <a:rPr lang="en-US" dirty="0" smtClean="0"/>
              <a:t> agent checks to make sure it came from the </a:t>
            </a:r>
            <a:r>
              <a:rPr lang="en-US" b="1" dirty="0" smtClean="0"/>
              <a:t>manager.</a:t>
            </a:r>
            <a:r>
              <a:rPr lang="en-US" dirty="0" smtClean="0"/>
              <a:t> Otherwise any agent can trick it into carrying out actions.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try/recover mechanism is similar to try/catch in Java.</a:t>
            </a:r>
          </a:p>
          <a:p>
            <a:pPr lvl="1"/>
            <a:r>
              <a:rPr lang="en-US" dirty="0" smtClean="0"/>
              <a:t>The 'lookup' action in the </a:t>
            </a:r>
            <a:r>
              <a:rPr lang="en-US" dirty="0" err="1" smtClean="0"/>
              <a:t>LookupLibrary</a:t>
            </a:r>
            <a:r>
              <a:rPr lang="en-US" dirty="0" smtClean="0"/>
              <a:t> can return true (for success) or false (for failure).</a:t>
            </a:r>
          </a:p>
          <a:p>
            <a:pPr lvl="1"/>
            <a:r>
              <a:rPr lang="en-US" dirty="0" smtClean="0"/>
              <a:t>If it succeeds, the 'try' block continues as normal.</a:t>
            </a:r>
          </a:p>
          <a:p>
            <a:pPr lvl="1"/>
            <a:r>
              <a:rPr lang="en-US" dirty="0" smtClean="0"/>
              <a:t>If it fails, the 'recover' block runs instead.</a:t>
            </a:r>
          </a:p>
          <a:p>
            <a:pPr lvl="1"/>
            <a:r>
              <a:rPr lang="en-US" dirty="0" smtClean="0"/>
              <a:t>Thus different messages are sent back to the manager depending on the success of the operation.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LookupLibrary</a:t>
            </a:r>
            <a:r>
              <a:rPr lang="en-US" dirty="0" smtClean="0"/>
              <a:t> is a custom library that takes a list of ASCII codes and generates a list of letters (as strings).</a:t>
            </a:r>
          </a:p>
          <a:p>
            <a:pPr lvl="1"/>
            <a:r>
              <a:rPr lang="en-US" dirty="0" smtClean="0"/>
              <a:t>We bind the Letters variable to this new list in the same was as in Prolog.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34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to the Manager Agent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manager</a:t>
            </a:r>
            <a:r>
              <a:rPr lang="en-US" dirty="0" smtClean="0"/>
              <a:t> now must ask the </a:t>
            </a:r>
            <a:r>
              <a:rPr lang="en-US" b="1" dirty="0" smtClean="0"/>
              <a:t>assembler</a:t>
            </a:r>
            <a:r>
              <a:rPr lang="en-US" dirty="0" smtClean="0"/>
              <a:t> to make a string.</a:t>
            </a:r>
          </a:p>
          <a:p>
            <a:endParaRPr lang="en-US" dirty="0" smtClean="0"/>
          </a:p>
          <a:p>
            <a:r>
              <a:rPr lang="en-US" dirty="0" smtClean="0"/>
              <a:t>This time, the task is represented as a group of beliefs rather than a list, to show a different type of coordination. It would be better to keep using a list in a real system.</a:t>
            </a:r>
          </a:p>
          <a:p>
            <a:endParaRPr lang="en-US" dirty="0" smtClean="0"/>
          </a:p>
          <a:p>
            <a:r>
              <a:rPr lang="en-US" dirty="0" smtClean="0"/>
              <a:t>These beliefs are of the form:</a:t>
            </a:r>
          </a:p>
          <a:p>
            <a:pPr lvl="1"/>
            <a:r>
              <a:rPr lang="en-US" dirty="0" smtClean="0"/>
              <a:t>assemble(</a:t>
            </a:r>
            <a:r>
              <a:rPr lang="en-US" dirty="0" err="1" smtClean="0"/>
              <a:t>int</a:t>
            </a:r>
            <a:r>
              <a:rPr lang="en-US" dirty="0" smtClean="0"/>
              <a:t> Id, </a:t>
            </a:r>
            <a:r>
              <a:rPr lang="en-US" dirty="0" err="1" smtClean="0"/>
              <a:t>int</a:t>
            </a:r>
            <a:r>
              <a:rPr lang="en-US" dirty="0" smtClean="0"/>
              <a:t> Index, string Letter)</a:t>
            </a:r>
          </a:p>
          <a:p>
            <a:pPr lvl="2"/>
            <a:r>
              <a:rPr lang="en-US" dirty="0" smtClean="0"/>
              <a:t>Id is the identifier of the word</a:t>
            </a:r>
          </a:p>
          <a:p>
            <a:pPr lvl="2"/>
            <a:r>
              <a:rPr lang="en-US" dirty="0" smtClean="0"/>
              <a:t>Index is the position of the letter in the word</a:t>
            </a:r>
          </a:p>
          <a:p>
            <a:pPr lvl="2"/>
            <a:r>
              <a:rPr lang="en-US" dirty="0" smtClean="0"/>
              <a:t>Letter is the letter itself (that was returned by the generator</a:t>
            </a:r>
          </a:p>
        </p:txBody>
      </p:sp>
    </p:spTree>
    <p:extLst>
      <p:ext uri="{BB962C8B-B14F-4D97-AF65-F5344CB8AC3E}">
        <p14:creationId xmlns:p14="http://schemas.microsoft.com/office/powerpoint/2010/main" val="13099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to the Manager agent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use a protocol for this interaction:</a:t>
            </a:r>
          </a:p>
          <a:p>
            <a:pPr lvl="1"/>
            <a:r>
              <a:rPr lang="en-US" dirty="0" smtClean="0"/>
              <a:t>The manager asks the assembler whether it is willing to perform an assembly.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assembler agrees.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manager sends a number of 'inform' messages telling the assembler about the letters to be assembled.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then indicates that it has sent all the messages and that assembly can begin.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assembler informs the manager of the result.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085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New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code, we will see the '</a:t>
            </a:r>
            <a:r>
              <a:rPr lang="en-US" dirty="0" err="1" smtClean="0"/>
              <a:t>foreach</a:t>
            </a:r>
            <a:r>
              <a:rPr lang="en-US" dirty="0" smtClean="0"/>
              <a:t>' loop:</a:t>
            </a:r>
          </a:p>
          <a:p>
            <a:pPr marL="365760" lvl="1" indent="0">
              <a:buNone/>
            </a:pPr>
            <a:r>
              <a:rPr lang="en-IE" sz="16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assemble( Id, </a:t>
            </a:r>
            <a:r>
              <a:rPr lang="en-IE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 Index, string Letter ) ) {</a:t>
            </a:r>
          </a:p>
          <a:p>
            <a:pPr marL="365760" lvl="1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   send</a:t>
            </a:r>
            <a:r>
              <a:rPr lang="en-IE" sz="1600" dirty="0">
                <a:latin typeface="Consolas" pitchFamily="49" charset="0"/>
                <a:cs typeface="Consolas" pitchFamily="49" charset="0"/>
              </a:rPr>
              <a:t>( inform, From, character( Id, Index, Letter ) );</a:t>
            </a:r>
          </a:p>
          <a:p>
            <a:pPr marL="365760" lvl="1" indent="0">
              <a:buNone/>
            </a:pPr>
            <a:r>
              <a:rPr lang="en-I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latin typeface="+mj-lt"/>
                <a:cs typeface="Consolas" pitchFamily="49" charset="0"/>
              </a:rPr>
              <a:t>This checks the belief base for all beliefs that match the guard (i.e. all 'assemble' beliefs with a specified Id as its first parameter, since Id has already been bound to a value).</a:t>
            </a:r>
          </a:p>
          <a:p>
            <a:pPr lvl="4"/>
            <a:endParaRPr lang="en-US" dirty="0" smtClean="0">
              <a:latin typeface="+mj-lt"/>
              <a:cs typeface="Consolas" pitchFamily="49" charset="0"/>
            </a:endParaRPr>
          </a:p>
          <a:p>
            <a:r>
              <a:rPr lang="en-US" dirty="0" smtClean="0">
                <a:latin typeface="+mj-lt"/>
                <a:cs typeface="Consolas" pitchFamily="49" charset="0"/>
              </a:rPr>
              <a:t>The loop will iterate for every such belief it finds.</a:t>
            </a:r>
          </a:p>
          <a:p>
            <a:pPr lvl="4"/>
            <a:endParaRPr lang="en-US" dirty="0" smtClean="0">
              <a:latin typeface="+mj-lt"/>
              <a:cs typeface="Consolas" pitchFamily="49" charset="0"/>
            </a:endParaRPr>
          </a:p>
          <a:p>
            <a:r>
              <a:rPr lang="en-US" dirty="0" smtClean="0">
                <a:latin typeface="+mj-lt"/>
                <a:cs typeface="Consolas" pitchFamily="49" charset="0"/>
              </a:rPr>
              <a:t>On each iteration, the Index and Letter variables will be bound to the values in the current belief.</a:t>
            </a:r>
            <a:endParaRPr lang="en-IE" dirty="0">
              <a:latin typeface="+mj-lt"/>
              <a:cs typeface="Consolas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37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</a:t>
            </a:r>
            <a:r>
              <a:rPr lang="en-US" b="1" dirty="0" smtClean="0"/>
              <a:t>Manager</a:t>
            </a:r>
            <a:r>
              <a:rPr lang="en-US" dirty="0" smtClean="0"/>
              <a:t> Agent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E" dirty="0" smtClean="0">
                <a:latin typeface="Consolas" pitchFamily="49" charset="0"/>
                <a:cs typeface="Consolas" pitchFamily="49" charset="0"/>
              </a:rPr>
              <a:t>//--------- 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INTERACTION WITH ASSEMBLER</a:t>
            </a:r>
          </a:p>
          <a:p>
            <a:pPr marL="0" indent="0">
              <a:buNone/>
            </a:pPr>
            <a:r>
              <a:rPr lang="en-IE" dirty="0" smtClean="0">
                <a:latin typeface="Consolas" pitchFamily="49" charset="0"/>
                <a:cs typeface="Consolas" pitchFamily="49" charset="0"/>
              </a:rPr>
              <a:t>rule 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+!</a:t>
            </a:r>
            <a:r>
              <a:rPr lang="en-IE" dirty="0" err="1">
                <a:latin typeface="Consolas" pitchFamily="49" charset="0"/>
                <a:cs typeface="Consolas" pitchFamily="49" charset="0"/>
              </a:rPr>
              <a:t>requestAssembly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IE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 Id ) : assembler( string 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A ) 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IE" dirty="0" smtClean="0">
                <a:latin typeface="Consolas" pitchFamily="49" charset="0"/>
                <a:cs typeface="Consolas" pitchFamily="49" charset="0"/>
              </a:rPr>
              <a:t>   send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( request, 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A, 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assemble( Id ) );</a:t>
            </a:r>
          </a:p>
          <a:p>
            <a:pPr marL="0" indent="0">
              <a:buNone/>
            </a:pPr>
            <a:r>
              <a:rPr lang="en-I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IE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IE" dirty="0" smtClean="0">
                <a:latin typeface="Consolas" pitchFamily="49" charset="0"/>
                <a:cs typeface="Consolas" pitchFamily="49" charset="0"/>
              </a:rPr>
              <a:t>rule 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@message( agree, string From, assemble( </a:t>
            </a:r>
            <a:r>
              <a:rPr lang="en-IE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 Id ) ) </a:t>
            </a:r>
            <a:endParaRPr lang="en-IE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 : assembler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( From ) {</a:t>
            </a:r>
          </a:p>
          <a:p>
            <a:pPr marL="0" indent="0">
              <a:buNone/>
            </a:pPr>
            <a:r>
              <a:rPr lang="en-IE" dirty="0" smtClean="0">
                <a:latin typeface="Consolas" pitchFamily="49" charset="0"/>
                <a:cs typeface="Consolas" pitchFamily="49" charset="0"/>
              </a:rPr>
              <a:t>     +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assembling( From, Id ); </a:t>
            </a:r>
          </a:p>
          <a:p>
            <a:pPr marL="0" indent="0">
              <a:buNone/>
            </a:pPr>
            <a:r>
              <a:rPr lang="en-IE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( assemble( Id, </a:t>
            </a:r>
            <a:r>
              <a:rPr lang="en-IE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 Index, string Letter ) ) {</a:t>
            </a:r>
          </a:p>
          <a:p>
            <a:pPr marL="0" indent="0">
              <a:buNone/>
            </a:pPr>
            <a:r>
              <a:rPr lang="en-IE" dirty="0" smtClean="0">
                <a:latin typeface="Consolas" pitchFamily="49" charset="0"/>
                <a:cs typeface="Consolas" pitchFamily="49" charset="0"/>
              </a:rPr>
              <a:t>        send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( inform, From, character( Id, Index, Letter ) );</a:t>
            </a:r>
          </a:p>
          <a:p>
            <a:pPr marL="0" indent="0">
              <a:buNone/>
            </a:pPr>
            <a:r>
              <a:rPr lang="en-IE" dirty="0" smtClean="0">
                <a:latin typeface="Consolas" pitchFamily="49" charset="0"/>
                <a:cs typeface="Consolas" pitchFamily="49" charset="0"/>
              </a:rPr>
              <a:t>     }</a:t>
            </a:r>
            <a:endParaRPr lang="en-IE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dirty="0" smtClean="0">
                <a:latin typeface="Consolas" pitchFamily="49" charset="0"/>
                <a:cs typeface="Consolas" pitchFamily="49" charset="0"/>
              </a:rPr>
              <a:t>     send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( inform, From, end( Id ) );</a:t>
            </a:r>
          </a:p>
          <a:p>
            <a:pPr marL="0" indent="0">
              <a:buNone/>
            </a:pPr>
            <a:r>
              <a:rPr lang="en-IE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IE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IE" dirty="0">
                <a:latin typeface="Consolas" pitchFamily="49" charset="0"/>
                <a:cs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439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latin typeface="Consolas" pitchFamily="49" charset="0"/>
                <a:cs typeface="Consolas" pitchFamily="49" charset="0"/>
              </a:rPr>
              <a:t>rule @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message(inform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F, assembled(</a:t>
            </a:r>
            <a:r>
              <a:rPr lang="en-IE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Id, string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R))</a:t>
            </a:r>
          </a:p>
          <a:p>
            <a:pPr marL="0" indent="0">
              <a:buNone/>
            </a:pP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assembling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F, 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Id ) {</a:t>
            </a:r>
          </a:p>
          <a:p>
            <a:pPr marL="0" indent="0">
              <a:buNone/>
            </a:pPr>
            <a:r>
              <a:rPr lang="en-IE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assembling(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F, 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Id );</a:t>
            </a:r>
          </a:p>
          <a:p>
            <a:pPr marL="0" indent="0">
              <a:buNone/>
            </a:pPr>
            <a:r>
              <a:rPr lang="en-IE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 !</a:t>
            </a:r>
            <a:r>
              <a:rPr lang="en-IE" sz="1800" dirty="0" err="1">
                <a:latin typeface="Consolas" pitchFamily="49" charset="0"/>
                <a:cs typeface="Consolas" pitchFamily="49" charset="0"/>
              </a:rPr>
              <a:t>requestPrint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( Id, </a:t>
            </a:r>
            <a:r>
              <a:rPr lang="en-IE" sz="1800" dirty="0" smtClean="0">
                <a:latin typeface="Consolas" pitchFamily="49" charset="0"/>
                <a:cs typeface="Consolas" pitchFamily="49" charset="0"/>
              </a:rPr>
              <a:t>R </a:t>
            </a:r>
            <a:r>
              <a:rPr lang="en-IE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9486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Assembler</a:t>
            </a:r>
            <a:r>
              <a:rPr lang="en-US" dirty="0" smtClean="0"/>
              <a:t> Agent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agent assembler {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initial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manager( "</a:t>
            </a:r>
            <a:r>
              <a:rPr lang="en-IE" sz="1700" dirty="0" err="1" smtClean="0">
                <a:latin typeface="Consolas" pitchFamily="49" charset="0"/>
                <a:cs typeface="Consolas" pitchFamily="49" charset="0"/>
              </a:rPr>
              <a:t>m_agent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" );</a:t>
            </a: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rule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message(request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F, assemble(</a:t>
            </a:r>
            <a:r>
              <a:rPr lang="en-IE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Id))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manager(F)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+assembling( Id,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F );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send( agree,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F,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assemble( Id ) );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rule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message(inform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F, character(</a:t>
            </a:r>
            <a:r>
              <a:rPr lang="en-IE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700" dirty="0" err="1" smtClean="0">
                <a:latin typeface="Consolas" pitchFamily="49" charset="0"/>
                <a:cs typeface="Consolas" pitchFamily="49" charset="0"/>
              </a:rPr>
              <a:t>Id,int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700" dirty="0" err="1" smtClean="0">
                <a:latin typeface="Consolas" pitchFamily="49" charset="0"/>
                <a:cs typeface="Consolas" pitchFamily="49" charset="0"/>
              </a:rPr>
              <a:t>I,string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L))</a:t>
            </a: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: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assembling( Id,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    +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assemble( Id,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I, L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} 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Agent-Based Organisations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Much inspiration for the design of an agent-based organisation is drawn from the real world.</a:t>
            </a:r>
          </a:p>
          <a:p>
            <a:pPr lvl="1"/>
            <a:r>
              <a:rPr lang="nb-NO" dirty="0" smtClean="0"/>
              <a:t>In some cases, we a building systems that will replicate real-world behaviour.</a:t>
            </a:r>
          </a:p>
          <a:p>
            <a:pPr lvl="1"/>
            <a:endParaRPr lang="nb-NO" dirty="0"/>
          </a:p>
          <a:p>
            <a:r>
              <a:rPr lang="nb-NO" dirty="0" smtClean="0"/>
              <a:t>Agent researchers have leveraged much existing work from business management / social sciences on organisational modelling.</a:t>
            </a:r>
          </a:p>
          <a:p>
            <a:pPr lvl="2"/>
            <a:endParaRPr lang="nb-NO" dirty="0" smtClean="0"/>
          </a:p>
          <a:p>
            <a:r>
              <a:rPr lang="nb-NO" dirty="0" smtClean="0"/>
              <a:t>Example: Automobile industry</a:t>
            </a:r>
          </a:p>
          <a:p>
            <a:pPr lvl="1"/>
            <a:r>
              <a:rPr lang="nb-NO" dirty="0" smtClean="0"/>
              <a:t>Has a set of goals: To produce </a:t>
            </a:r>
            <a:br>
              <a:rPr lang="nb-NO" dirty="0" smtClean="0"/>
            </a:br>
            <a:r>
              <a:rPr lang="nb-NO" dirty="0" smtClean="0"/>
              <a:t>different lines of cars</a:t>
            </a:r>
          </a:p>
          <a:p>
            <a:pPr lvl="1"/>
            <a:r>
              <a:rPr lang="nb-NO" dirty="0" smtClean="0"/>
              <a:t>Has a set of agents to perform </a:t>
            </a:r>
            <a:br>
              <a:rPr lang="nb-NO" dirty="0" smtClean="0"/>
            </a:br>
            <a:r>
              <a:rPr lang="nb-NO" dirty="0" smtClean="0"/>
              <a:t>the tasks: designers, engineers, </a:t>
            </a:r>
            <a:br>
              <a:rPr lang="nb-NO" dirty="0" smtClean="0"/>
            </a:br>
            <a:r>
              <a:rPr lang="nb-NO" dirty="0" smtClean="0"/>
              <a:t>salesmen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07" y="4876800"/>
            <a:ext cx="276039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402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382000" cy="6169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rule @message( inform, string From, end( </a:t>
            </a:r>
            <a:r>
              <a:rPr lang="en-IE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 Id )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: assembling( Id, From ) {</a:t>
            </a: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      !assemble( Id, 0, ""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IE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IE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rule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+!assemble( </a:t>
            </a:r>
            <a:r>
              <a:rPr lang="en-IE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 Id, </a:t>
            </a:r>
            <a:r>
              <a:rPr lang="en-IE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 Index, string </a:t>
            </a:r>
            <a:r>
              <a:rPr lang="en-IE" sz="17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assembling( Id, string Manager )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 if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( assemble( Id, Index, string Letter ) ) {</a:t>
            </a: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 !assemble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( Id, Index + 1, String + Letter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 else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+done( Id, String );     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 }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rule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done(</a:t>
            </a:r>
            <a:r>
              <a:rPr lang="en-IE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Id, string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String)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assembling(Id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Manager)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send( inform, Manager, assembled( Id, String ) );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to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assembler</a:t>
            </a:r>
            <a:r>
              <a:rPr lang="en-US" dirty="0" smtClean="0"/>
              <a:t> remembers who its manager is and confirms that the initial message comes from the right agent.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It adopts a belief to record that it is involved in processing a particular string for a specific manager.</a:t>
            </a:r>
          </a:p>
          <a:p>
            <a:pPr lvl="1"/>
            <a:r>
              <a:rPr lang="en-US" dirty="0" smtClean="0"/>
              <a:t>assembling( </a:t>
            </a:r>
            <a:r>
              <a:rPr lang="en-US" dirty="0" err="1" smtClean="0"/>
              <a:t>int</a:t>
            </a:r>
            <a:r>
              <a:rPr lang="en-US" dirty="0" smtClean="0"/>
              <a:t> Id, string For)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Again, without this, any other agent could add requests to the string, which would corrupt the output.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It continues adopting the !assemble goal to add one letter at a time to the assembled string.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When finished, it adopts the done belief and sends the result back to its </a:t>
            </a:r>
            <a:r>
              <a:rPr lang="en-US" b="1" dirty="0" smtClean="0"/>
              <a:t>manager</a:t>
            </a:r>
            <a:r>
              <a:rPr lang="en-US" dirty="0" smtClean="0"/>
              <a:t>.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19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1143000"/>
          </a:xfrm>
        </p:spPr>
        <p:txBody>
          <a:bodyPr/>
          <a:lstStyle/>
          <a:p>
            <a:r>
              <a:rPr lang="en-US" dirty="0" smtClean="0"/>
              <a:t>Back to the </a:t>
            </a:r>
            <a:r>
              <a:rPr lang="en-US" b="1" dirty="0" smtClean="0"/>
              <a:t>Manager</a:t>
            </a:r>
            <a:r>
              <a:rPr lang="en-US" dirty="0" smtClean="0"/>
              <a:t> Again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the </a:t>
            </a:r>
            <a:r>
              <a:rPr lang="en-US" b="1" dirty="0" smtClean="0"/>
              <a:t>manager</a:t>
            </a:r>
            <a:r>
              <a:rPr lang="en-US" dirty="0" smtClean="0"/>
              <a:t> must ask the </a:t>
            </a:r>
            <a:r>
              <a:rPr lang="en-US" b="1" dirty="0" smtClean="0"/>
              <a:t>printer </a:t>
            </a:r>
            <a:r>
              <a:rPr lang="en-US" dirty="0" smtClean="0"/>
              <a:t>to print </a:t>
            </a:r>
            <a:r>
              <a:rPr lang="en-US" dirty="0"/>
              <a:t>the output. </a:t>
            </a:r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//---------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INTERACTION WITH PRINTER</a:t>
            </a: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rule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+!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requestPrint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Id, string Result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: printer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( string Printer ) {</a:t>
            </a: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+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printing( Id, Printer );</a:t>
            </a: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send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( request, Printer, print( Id, Result ) );</a:t>
            </a: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rule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message(inform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F,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printed(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Id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: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printer(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console.println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Job Complete: [" + Id +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"]");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} // this closes the original 'agent' definition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Printer</a:t>
            </a:r>
            <a:r>
              <a:rPr lang="en-US" dirty="0" smtClean="0"/>
              <a:t> Agent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agent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printer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module Console </a:t>
            </a:r>
            <a:r>
              <a:rPr lang="en-IE" sz="1700" dirty="0" err="1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IE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initial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manager("</a:t>
            </a:r>
            <a:r>
              <a:rPr lang="en-IE" sz="1700" dirty="0" err="1" smtClean="0">
                <a:latin typeface="Consolas" pitchFamily="49" charset="0"/>
                <a:cs typeface="Consolas" pitchFamily="49" charset="0"/>
              </a:rPr>
              <a:t>m_agent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rule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message(request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F, print(</a:t>
            </a:r>
            <a:r>
              <a:rPr lang="en-IE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Id, string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R))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: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manager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(F)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I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IE" sz="1700" dirty="0">
                <a:latin typeface="Consolas" panose="020B0609020204030204" pitchFamily="49" charset="0"/>
                <a:cs typeface="Consolas" panose="020B0609020204030204" pitchFamily="49" charset="0"/>
              </a:rPr>
              <a:t>send (agree, F, print(Id, R));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IE" sz="1700" dirty="0" err="1" smtClean="0">
                <a:latin typeface="Consolas" pitchFamily="49" charset="0"/>
                <a:cs typeface="Consolas" pitchFamily="49" charset="0"/>
              </a:rPr>
              <a:t>console.println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Result of job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"+Id+"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is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:[" 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     + R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"]");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   send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( inform, </a:t>
            </a: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F, </a:t>
            </a:r>
            <a:r>
              <a:rPr lang="en-IE" sz="1700" dirty="0">
                <a:latin typeface="Consolas" pitchFamily="49" charset="0"/>
                <a:cs typeface="Consolas" pitchFamily="49" charset="0"/>
              </a:rPr>
              <a:t>printed( Id ) );</a:t>
            </a:r>
          </a:p>
          <a:p>
            <a:pPr marL="0" indent="0">
              <a:buNone/>
            </a:pPr>
            <a:r>
              <a:rPr lang="en-IE" sz="17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IE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E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7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(the Launcher Agent)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agent Launcher {</a:t>
            </a:r>
            <a:endParaRPr lang="en-I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module 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System 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I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I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initial 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rule 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+!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I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I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system.createAgent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a_agent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example.assembler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I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system.createAgent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g_agent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example.generator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I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system.createAgent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p_agent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example.printer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I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system.createAgent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m_agent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example.manager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I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245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astra.core.ActionParam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astra.core.Module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astra.term.ListTerm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astra.term.Primitive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astra.term.Term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LookupLibrary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 extends Module {</a:t>
            </a:r>
          </a:p>
          <a:p>
            <a:pPr marL="0" indent="0">
              <a:buNone/>
            </a:pP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@ACTION</a:t>
            </a:r>
            <a:endParaRPr lang="en-I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 lookup(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ListTerm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 codes,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ActionParam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ListTerm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&gt; letters) {</a:t>
            </a:r>
          </a:p>
          <a:p>
            <a:pPr marL="0" indent="0">
              <a:buNone/>
            </a:pP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Term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[] terms = new Term[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codes.size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for 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terms.length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Integer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 = (Integer) ((</a:t>
            </a:r>
            <a:r>
              <a:rPr lang="en-IE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Primitive) </a:t>
            </a:r>
            <a:r>
              <a:rPr lang="en-IE" sz="1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codes.get</a:t>
            </a:r>
            <a:r>
              <a:rPr lang="en-IE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E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)).value();</a:t>
            </a:r>
          </a:p>
          <a:p>
            <a:pPr marL="0" indent="0">
              <a:buNone/>
            </a:pPr>
            <a:r>
              <a:rPr lang="nn-NO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if </a:t>
            </a:r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(32 &lt;= val &amp;&amp; val &lt;= 126) {</a:t>
            </a:r>
          </a:p>
          <a:p>
            <a:pPr marL="0" indent="0">
              <a:buNone/>
            </a:pP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String 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letter =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</a:t>
            </a:r>
            <a:r>
              <a:rPr lang="en-IE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I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 (char) </a:t>
            </a:r>
            <a:r>
              <a:rPr lang="en-IE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val.intValue</a:t>
            </a:r>
            <a:r>
              <a:rPr lang="en-I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 );</a:t>
            </a:r>
          </a:p>
          <a:p>
            <a:pPr marL="0" indent="0">
              <a:buNone/>
            </a:pP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terms[</a:t>
            </a:r>
            <a:r>
              <a:rPr lang="en-I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Primitive.</a:t>
            </a:r>
            <a:r>
              <a:rPr lang="en-IE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newPrimitive</a:t>
            </a:r>
            <a:r>
              <a:rPr lang="en-IE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(letter);</a:t>
            </a:r>
          </a:p>
          <a:p>
            <a:pPr marL="0" indent="0">
              <a:buNone/>
            </a:pP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buNone/>
            </a:pP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false;</a:t>
            </a:r>
          </a:p>
          <a:p>
            <a:pPr marL="0" indent="0">
              <a:buNone/>
            </a:pP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I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I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letters.set</a:t>
            </a: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ListTerm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(terms));</a:t>
            </a:r>
          </a:p>
          <a:p>
            <a:pPr marL="0" indent="0">
              <a:buNone/>
            </a:pP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true;</a:t>
            </a:r>
          </a:p>
          <a:p>
            <a:pPr marL="0" indent="0">
              <a:buNone/>
            </a:pPr>
            <a:r>
              <a:rPr lang="en-I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I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43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Expected Output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Starting: '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a_agent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' in a 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seperate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 thread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Starting: '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g_agent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' in a 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seperate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 thread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Starting: '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p_agent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' in a 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seperate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 thread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Starting: '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m_agent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' in a 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seperate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 thread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Result of job 1 is:[hello]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Job Complete: [1]</a:t>
            </a:r>
          </a:p>
          <a:p>
            <a:pPr marL="0" indent="0">
              <a:buNone/>
            </a:pPr>
            <a:endParaRPr lang="en-I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>
                <a:ea typeface="ＭＳ Ｐゴシック" pitchFamily="34" charset="-128"/>
              </a:rPr>
              <a:t>Product Hierarchy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763588" y="2441575"/>
            <a:ext cx="3111500" cy="2894013"/>
            <a:chOff x="481" y="1538"/>
            <a:chExt cx="1960" cy="1823"/>
          </a:xfrm>
        </p:grpSpPr>
        <p:grpSp>
          <p:nvGrpSpPr>
            <p:cNvPr id="18456" name="Group 4"/>
            <p:cNvGrpSpPr>
              <a:grpSpLocks/>
            </p:cNvGrpSpPr>
            <p:nvPr/>
          </p:nvGrpSpPr>
          <p:grpSpPr bwMode="auto">
            <a:xfrm>
              <a:off x="532" y="2629"/>
              <a:ext cx="294" cy="587"/>
              <a:chOff x="532" y="2629"/>
              <a:chExt cx="294" cy="587"/>
            </a:xfrm>
          </p:grpSpPr>
          <p:sp>
            <p:nvSpPr>
              <p:cNvPr id="18473" name="Freeform 5"/>
              <p:cNvSpPr>
                <a:spLocks noChangeArrowheads="1"/>
              </p:cNvSpPr>
              <p:nvPr/>
            </p:nvSpPr>
            <p:spPr bwMode="auto">
              <a:xfrm>
                <a:off x="621" y="2629"/>
                <a:ext cx="118" cy="117"/>
              </a:xfrm>
              <a:custGeom>
                <a:avLst/>
                <a:gdLst>
                  <a:gd name="T0" fmla="*/ 118 w 355"/>
                  <a:gd name="T1" fmla="*/ 58 h 353"/>
                  <a:gd name="T2" fmla="*/ 117 w 355"/>
                  <a:gd name="T3" fmla="*/ 48 h 353"/>
                  <a:gd name="T4" fmla="*/ 114 w 355"/>
                  <a:gd name="T5" fmla="*/ 38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3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3 h 353"/>
                  <a:gd name="T28" fmla="*/ 13 w 355"/>
                  <a:gd name="T29" fmla="*/ 21 h 353"/>
                  <a:gd name="T30" fmla="*/ 8 w 355"/>
                  <a:gd name="T31" fmla="*/ 29 h 353"/>
                  <a:gd name="T32" fmla="*/ 4 w 355"/>
                  <a:gd name="T33" fmla="*/ 38 h 353"/>
                  <a:gd name="T34" fmla="*/ 1 w 355"/>
                  <a:gd name="T35" fmla="*/ 48 h 353"/>
                  <a:gd name="T36" fmla="*/ 0 w 355"/>
                  <a:gd name="T37" fmla="*/ 58 h 353"/>
                  <a:gd name="T38" fmla="*/ 1 w 355"/>
                  <a:gd name="T39" fmla="*/ 68 h 353"/>
                  <a:gd name="T40" fmla="*/ 4 w 355"/>
                  <a:gd name="T41" fmla="*/ 78 h 353"/>
                  <a:gd name="T42" fmla="*/ 8 w 355"/>
                  <a:gd name="T43" fmla="*/ 88 h 353"/>
                  <a:gd name="T44" fmla="*/ 13 w 355"/>
                  <a:gd name="T45" fmla="*/ 96 h 353"/>
                  <a:gd name="T46" fmla="*/ 21 w 355"/>
                  <a:gd name="T47" fmla="*/ 103 h 353"/>
                  <a:gd name="T48" fmla="*/ 29 w 355"/>
                  <a:gd name="T49" fmla="*/ 109 h 353"/>
                  <a:gd name="T50" fmla="*/ 39 w 355"/>
                  <a:gd name="T51" fmla="*/ 113 h 353"/>
                  <a:gd name="T52" fmla="*/ 49 w 355"/>
                  <a:gd name="T53" fmla="*/ 116 h 353"/>
                  <a:gd name="T54" fmla="*/ 59 w 355"/>
                  <a:gd name="T55" fmla="*/ 117 h 353"/>
                  <a:gd name="T56" fmla="*/ 69 w 355"/>
                  <a:gd name="T57" fmla="*/ 116 h 353"/>
                  <a:gd name="T58" fmla="*/ 79 w 355"/>
                  <a:gd name="T59" fmla="*/ 113 h 353"/>
                  <a:gd name="T60" fmla="*/ 88 w 355"/>
                  <a:gd name="T61" fmla="*/ 109 h 353"/>
                  <a:gd name="T62" fmla="*/ 96 w 355"/>
                  <a:gd name="T63" fmla="*/ 103 h 353"/>
                  <a:gd name="T64" fmla="*/ 104 w 355"/>
                  <a:gd name="T65" fmla="*/ 96 h 353"/>
                  <a:gd name="T66" fmla="*/ 110 w 355"/>
                  <a:gd name="T67" fmla="*/ 88 h 353"/>
                  <a:gd name="T68" fmla="*/ 114 w 355"/>
                  <a:gd name="T69" fmla="*/ 78 h 353"/>
                  <a:gd name="T70" fmla="*/ 117 w 355"/>
                  <a:gd name="T71" fmla="*/ 68 h 353"/>
                  <a:gd name="T72" fmla="*/ 118 w 355"/>
                  <a:gd name="T73" fmla="*/ 58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5"/>
                    </a:lnTo>
                    <a:lnTo>
                      <a:pt x="344" y="115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0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0"/>
                    </a:lnTo>
                    <a:lnTo>
                      <a:pt x="40" y="63"/>
                    </a:lnTo>
                    <a:lnTo>
                      <a:pt x="24" y="88"/>
                    </a:lnTo>
                    <a:lnTo>
                      <a:pt x="11" y="115"/>
                    </a:lnTo>
                    <a:lnTo>
                      <a:pt x="2" y="145"/>
                    </a:lnTo>
                    <a:lnTo>
                      <a:pt x="0" y="176"/>
                    </a:lnTo>
                    <a:lnTo>
                      <a:pt x="2" y="206"/>
                    </a:lnTo>
                    <a:lnTo>
                      <a:pt x="11" y="236"/>
                    </a:lnTo>
                    <a:lnTo>
                      <a:pt x="24" y="265"/>
                    </a:lnTo>
                    <a:lnTo>
                      <a:pt x="40" y="290"/>
                    </a:lnTo>
                    <a:lnTo>
                      <a:pt x="63" y="311"/>
                    </a:lnTo>
                    <a:lnTo>
                      <a:pt x="88" y="329"/>
                    </a:lnTo>
                    <a:lnTo>
                      <a:pt x="117" y="342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2"/>
                    </a:lnTo>
                    <a:lnTo>
                      <a:pt x="265" y="329"/>
                    </a:lnTo>
                    <a:lnTo>
                      <a:pt x="290" y="311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4" y="236"/>
                    </a:lnTo>
                    <a:lnTo>
                      <a:pt x="352" y="206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8474" name="Freeform 6"/>
              <p:cNvSpPr>
                <a:spLocks noChangeArrowheads="1"/>
              </p:cNvSpPr>
              <p:nvPr/>
            </p:nvSpPr>
            <p:spPr bwMode="auto">
              <a:xfrm>
                <a:off x="532" y="2746"/>
                <a:ext cx="295" cy="471"/>
              </a:xfrm>
              <a:custGeom>
                <a:avLst/>
                <a:gdLst>
                  <a:gd name="T0" fmla="*/ 151 w 883"/>
                  <a:gd name="T1" fmla="*/ 243 h 1413"/>
                  <a:gd name="T2" fmla="*/ 219 w 883"/>
                  <a:gd name="T3" fmla="*/ 471 h 1413"/>
                  <a:gd name="T4" fmla="*/ 275 w 883"/>
                  <a:gd name="T5" fmla="*/ 471 h 1413"/>
                  <a:gd name="T6" fmla="*/ 219 w 883"/>
                  <a:gd name="T7" fmla="*/ 206 h 1413"/>
                  <a:gd name="T8" fmla="*/ 219 w 883"/>
                  <a:gd name="T9" fmla="*/ 51 h 1413"/>
                  <a:gd name="T10" fmla="*/ 261 w 883"/>
                  <a:gd name="T11" fmla="*/ 176 h 1413"/>
                  <a:gd name="T12" fmla="*/ 295 w 883"/>
                  <a:gd name="T13" fmla="*/ 155 h 1413"/>
                  <a:gd name="T14" fmla="*/ 247 w 883"/>
                  <a:gd name="T15" fmla="*/ 0 h 1413"/>
                  <a:gd name="T16" fmla="*/ 151 w 883"/>
                  <a:gd name="T17" fmla="*/ 7 h 1413"/>
                  <a:gd name="T18" fmla="*/ 55 w 883"/>
                  <a:gd name="T19" fmla="*/ 0 h 1413"/>
                  <a:gd name="T20" fmla="*/ 0 w 883"/>
                  <a:gd name="T21" fmla="*/ 162 h 1413"/>
                  <a:gd name="T22" fmla="*/ 41 w 883"/>
                  <a:gd name="T23" fmla="*/ 176 h 1413"/>
                  <a:gd name="T24" fmla="*/ 83 w 883"/>
                  <a:gd name="T25" fmla="*/ 51 h 1413"/>
                  <a:gd name="T26" fmla="*/ 83 w 883"/>
                  <a:gd name="T27" fmla="*/ 206 h 1413"/>
                  <a:gd name="T28" fmla="*/ 27 w 883"/>
                  <a:gd name="T29" fmla="*/ 471 h 1413"/>
                  <a:gd name="T30" fmla="*/ 83 w 883"/>
                  <a:gd name="T31" fmla="*/ 471 h 1413"/>
                  <a:gd name="T32" fmla="*/ 151 w 883"/>
                  <a:gd name="T33" fmla="*/ 243 h 14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3"/>
                  <a:gd name="T53" fmla="*/ 883 w 883"/>
                  <a:gd name="T54" fmla="*/ 1413 h 14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3">
                    <a:moveTo>
                      <a:pt x="452" y="728"/>
                    </a:moveTo>
                    <a:lnTo>
                      <a:pt x="657" y="1413"/>
                    </a:lnTo>
                    <a:lnTo>
                      <a:pt x="822" y="1413"/>
                    </a:lnTo>
                    <a:lnTo>
                      <a:pt x="657" y="618"/>
                    </a:lnTo>
                    <a:lnTo>
                      <a:pt x="657" y="154"/>
                    </a:lnTo>
                    <a:lnTo>
                      <a:pt x="781" y="529"/>
                    </a:lnTo>
                    <a:lnTo>
                      <a:pt x="883" y="464"/>
                    </a:lnTo>
                    <a:lnTo>
                      <a:pt x="740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29"/>
                    </a:lnTo>
                    <a:lnTo>
                      <a:pt x="247" y="154"/>
                    </a:lnTo>
                    <a:lnTo>
                      <a:pt x="247" y="618"/>
                    </a:lnTo>
                    <a:lnTo>
                      <a:pt x="82" y="1413"/>
                    </a:lnTo>
                    <a:lnTo>
                      <a:pt x="247" y="1413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8457" name="Rectangle 7"/>
            <p:cNvSpPr>
              <a:spLocks noChangeArrowheads="1"/>
            </p:cNvSpPr>
            <p:nvPr/>
          </p:nvSpPr>
          <p:spPr bwMode="auto">
            <a:xfrm>
              <a:off x="481" y="3235"/>
              <a:ext cx="436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300"/>
                <a:t>Designer</a:t>
              </a:r>
            </a:p>
          </p:txBody>
        </p:sp>
        <p:grpSp>
          <p:nvGrpSpPr>
            <p:cNvPr id="18458" name="Group 8"/>
            <p:cNvGrpSpPr>
              <a:grpSpLocks/>
            </p:cNvGrpSpPr>
            <p:nvPr/>
          </p:nvGrpSpPr>
          <p:grpSpPr bwMode="auto">
            <a:xfrm>
              <a:off x="1044" y="1538"/>
              <a:ext cx="294" cy="588"/>
              <a:chOff x="1044" y="1538"/>
              <a:chExt cx="294" cy="588"/>
            </a:xfrm>
          </p:grpSpPr>
          <p:sp>
            <p:nvSpPr>
              <p:cNvPr id="18471" name="Freeform 9"/>
              <p:cNvSpPr>
                <a:spLocks noChangeArrowheads="1"/>
              </p:cNvSpPr>
              <p:nvPr/>
            </p:nvSpPr>
            <p:spPr bwMode="auto">
              <a:xfrm>
                <a:off x="1133" y="1538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4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4 h 353"/>
                  <a:gd name="T28" fmla="*/ 13 w 355"/>
                  <a:gd name="T29" fmla="*/ 21 h 353"/>
                  <a:gd name="T30" fmla="*/ 7 w 355"/>
                  <a:gd name="T31" fmla="*/ 29 h 353"/>
                  <a:gd name="T32" fmla="*/ 3 w 355"/>
                  <a:gd name="T33" fmla="*/ 39 h 353"/>
                  <a:gd name="T34" fmla="*/ 0 w 355"/>
                  <a:gd name="T35" fmla="*/ 49 h 353"/>
                  <a:gd name="T36" fmla="*/ 0 w 355"/>
                  <a:gd name="T37" fmla="*/ 59 h 353"/>
                  <a:gd name="T38" fmla="*/ 0 w 355"/>
                  <a:gd name="T39" fmla="*/ 70 h 353"/>
                  <a:gd name="T40" fmla="*/ 3 w 355"/>
                  <a:gd name="T41" fmla="*/ 80 h 353"/>
                  <a:gd name="T42" fmla="*/ 7 w 355"/>
                  <a:gd name="T43" fmla="*/ 89 h 353"/>
                  <a:gd name="T44" fmla="*/ 13 w 355"/>
                  <a:gd name="T45" fmla="*/ 97 h 353"/>
                  <a:gd name="T46" fmla="*/ 21 w 355"/>
                  <a:gd name="T47" fmla="*/ 105 h 353"/>
                  <a:gd name="T48" fmla="*/ 29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6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80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7"/>
                    </a:lnTo>
                    <a:lnTo>
                      <a:pt x="343" y="117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2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2"/>
                    </a:lnTo>
                    <a:lnTo>
                      <a:pt x="40" y="63"/>
                    </a:lnTo>
                    <a:lnTo>
                      <a:pt x="22" y="88"/>
                    </a:lnTo>
                    <a:lnTo>
                      <a:pt x="10" y="117"/>
                    </a:lnTo>
                    <a:lnTo>
                      <a:pt x="1" y="147"/>
                    </a:lnTo>
                    <a:lnTo>
                      <a:pt x="0" y="176"/>
                    </a:lnTo>
                    <a:lnTo>
                      <a:pt x="1" y="208"/>
                    </a:lnTo>
                    <a:lnTo>
                      <a:pt x="10" y="238"/>
                    </a:lnTo>
                    <a:lnTo>
                      <a:pt x="22" y="265"/>
                    </a:lnTo>
                    <a:lnTo>
                      <a:pt x="40" y="290"/>
                    </a:lnTo>
                    <a:lnTo>
                      <a:pt x="63" y="313"/>
                    </a:lnTo>
                    <a:lnTo>
                      <a:pt x="88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5" y="329"/>
                    </a:lnTo>
                    <a:lnTo>
                      <a:pt x="290" y="313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3" y="238"/>
                    </a:lnTo>
                    <a:lnTo>
                      <a:pt x="352" y="208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3333CC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8472" name="Freeform 10"/>
              <p:cNvSpPr>
                <a:spLocks noChangeArrowheads="1"/>
              </p:cNvSpPr>
              <p:nvPr/>
            </p:nvSpPr>
            <p:spPr bwMode="auto">
              <a:xfrm>
                <a:off x="1044" y="1656"/>
                <a:ext cx="295" cy="471"/>
              </a:xfrm>
              <a:custGeom>
                <a:avLst/>
                <a:gdLst>
                  <a:gd name="T0" fmla="*/ 151 w 883"/>
                  <a:gd name="T1" fmla="*/ 242 h 1414"/>
                  <a:gd name="T2" fmla="*/ 219 w 883"/>
                  <a:gd name="T3" fmla="*/ 471 h 1414"/>
                  <a:gd name="T4" fmla="*/ 275 w 883"/>
                  <a:gd name="T5" fmla="*/ 471 h 1414"/>
                  <a:gd name="T6" fmla="*/ 219 w 883"/>
                  <a:gd name="T7" fmla="*/ 206 h 1414"/>
                  <a:gd name="T8" fmla="*/ 219 w 883"/>
                  <a:gd name="T9" fmla="*/ 52 h 1414"/>
                  <a:gd name="T10" fmla="*/ 261 w 883"/>
                  <a:gd name="T11" fmla="*/ 177 h 1414"/>
                  <a:gd name="T12" fmla="*/ 295 w 883"/>
                  <a:gd name="T13" fmla="*/ 155 h 1414"/>
                  <a:gd name="T14" fmla="*/ 247 w 883"/>
                  <a:gd name="T15" fmla="*/ 0 h 1414"/>
                  <a:gd name="T16" fmla="*/ 151 w 883"/>
                  <a:gd name="T17" fmla="*/ 7 h 1414"/>
                  <a:gd name="T18" fmla="*/ 55 w 883"/>
                  <a:gd name="T19" fmla="*/ 0 h 1414"/>
                  <a:gd name="T20" fmla="*/ 0 w 883"/>
                  <a:gd name="T21" fmla="*/ 162 h 1414"/>
                  <a:gd name="T22" fmla="*/ 41 w 883"/>
                  <a:gd name="T23" fmla="*/ 177 h 1414"/>
                  <a:gd name="T24" fmla="*/ 83 w 883"/>
                  <a:gd name="T25" fmla="*/ 52 h 1414"/>
                  <a:gd name="T26" fmla="*/ 83 w 883"/>
                  <a:gd name="T27" fmla="*/ 206 h 1414"/>
                  <a:gd name="T28" fmla="*/ 27 w 883"/>
                  <a:gd name="T29" fmla="*/ 471 h 1414"/>
                  <a:gd name="T30" fmla="*/ 83 w 883"/>
                  <a:gd name="T31" fmla="*/ 471 h 1414"/>
                  <a:gd name="T32" fmla="*/ 151 w 883"/>
                  <a:gd name="T33" fmla="*/ 242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4"/>
                  <a:gd name="T53" fmla="*/ 883 w 883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4">
                    <a:moveTo>
                      <a:pt x="452" y="728"/>
                    </a:moveTo>
                    <a:lnTo>
                      <a:pt x="657" y="1414"/>
                    </a:lnTo>
                    <a:lnTo>
                      <a:pt x="822" y="1414"/>
                    </a:lnTo>
                    <a:lnTo>
                      <a:pt x="657" y="619"/>
                    </a:lnTo>
                    <a:lnTo>
                      <a:pt x="657" y="156"/>
                    </a:lnTo>
                    <a:lnTo>
                      <a:pt x="781" y="531"/>
                    </a:lnTo>
                    <a:lnTo>
                      <a:pt x="883" y="464"/>
                    </a:lnTo>
                    <a:lnTo>
                      <a:pt x="739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7" y="156"/>
                    </a:lnTo>
                    <a:lnTo>
                      <a:pt x="247" y="619"/>
                    </a:lnTo>
                    <a:lnTo>
                      <a:pt x="82" y="1414"/>
                    </a:lnTo>
                    <a:lnTo>
                      <a:pt x="247" y="1414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3333CC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8459" name="Rectangle 11"/>
            <p:cNvSpPr>
              <a:spLocks noChangeArrowheads="1"/>
            </p:cNvSpPr>
            <p:nvPr/>
          </p:nvSpPr>
          <p:spPr bwMode="auto">
            <a:xfrm>
              <a:off x="784" y="2144"/>
              <a:ext cx="918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300" dirty="0"/>
                <a:t>Product Manager I</a:t>
              </a:r>
            </a:p>
          </p:txBody>
        </p:sp>
        <p:grpSp>
          <p:nvGrpSpPr>
            <p:cNvPr id="18460" name="Group 12"/>
            <p:cNvGrpSpPr>
              <a:grpSpLocks/>
            </p:cNvGrpSpPr>
            <p:nvPr/>
          </p:nvGrpSpPr>
          <p:grpSpPr bwMode="auto">
            <a:xfrm>
              <a:off x="2017" y="2629"/>
              <a:ext cx="293" cy="588"/>
              <a:chOff x="2017" y="2629"/>
              <a:chExt cx="293" cy="588"/>
            </a:xfrm>
          </p:grpSpPr>
          <p:sp>
            <p:nvSpPr>
              <p:cNvPr id="18469" name="Freeform 13"/>
              <p:cNvSpPr>
                <a:spLocks noChangeArrowheads="1"/>
              </p:cNvSpPr>
              <p:nvPr/>
            </p:nvSpPr>
            <p:spPr bwMode="auto">
              <a:xfrm>
                <a:off x="2105" y="2629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8470" name="Freeform 14"/>
              <p:cNvSpPr>
                <a:spLocks noChangeArrowheads="1"/>
              </p:cNvSpPr>
              <p:nvPr/>
            </p:nvSpPr>
            <p:spPr bwMode="auto">
              <a:xfrm>
                <a:off x="2017" y="2747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8461" name="Rectangle 15"/>
            <p:cNvSpPr>
              <a:spLocks noChangeArrowheads="1"/>
            </p:cNvSpPr>
            <p:nvPr/>
          </p:nvSpPr>
          <p:spPr bwMode="auto">
            <a:xfrm>
              <a:off x="1965" y="3235"/>
              <a:ext cx="476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Salesman</a:t>
              </a:r>
            </a:p>
          </p:txBody>
        </p:sp>
        <p:sp>
          <p:nvSpPr>
            <p:cNvPr id="18462" name="Line 16"/>
            <p:cNvSpPr>
              <a:spLocks noChangeShapeType="1"/>
            </p:cNvSpPr>
            <p:nvPr/>
          </p:nvSpPr>
          <p:spPr bwMode="auto">
            <a:xfrm flipH="1">
              <a:off x="687" y="2303"/>
              <a:ext cx="361" cy="272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463" name="Line 17"/>
            <p:cNvSpPr>
              <a:spLocks noChangeShapeType="1"/>
            </p:cNvSpPr>
            <p:nvPr/>
          </p:nvSpPr>
          <p:spPr bwMode="auto">
            <a:xfrm>
              <a:off x="1398" y="2303"/>
              <a:ext cx="766" cy="295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464" name="Rectangle 18"/>
            <p:cNvSpPr>
              <a:spLocks noChangeArrowheads="1"/>
            </p:cNvSpPr>
            <p:nvPr/>
          </p:nvSpPr>
          <p:spPr bwMode="auto">
            <a:xfrm>
              <a:off x="1169" y="3235"/>
              <a:ext cx="446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Engineer</a:t>
              </a:r>
            </a:p>
          </p:txBody>
        </p:sp>
        <p:grpSp>
          <p:nvGrpSpPr>
            <p:cNvPr id="18465" name="Group 19"/>
            <p:cNvGrpSpPr>
              <a:grpSpLocks/>
            </p:cNvGrpSpPr>
            <p:nvPr/>
          </p:nvGrpSpPr>
          <p:grpSpPr bwMode="auto">
            <a:xfrm>
              <a:off x="1248" y="2358"/>
              <a:ext cx="293" cy="853"/>
              <a:chOff x="1248" y="2358"/>
              <a:chExt cx="293" cy="853"/>
            </a:xfrm>
          </p:grpSpPr>
          <p:sp>
            <p:nvSpPr>
              <p:cNvPr id="18466" name="Line 20"/>
              <p:cNvSpPr>
                <a:spLocks noChangeShapeType="1"/>
              </p:cNvSpPr>
              <p:nvPr/>
            </p:nvSpPr>
            <p:spPr bwMode="auto">
              <a:xfrm>
                <a:off x="1280" y="2358"/>
                <a:ext cx="118" cy="271"/>
              </a:xfrm>
              <a:prstGeom prst="line">
                <a:avLst/>
              </a:prstGeom>
              <a:noFill/>
              <a:ln w="1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467" name="Freeform 21"/>
              <p:cNvSpPr>
                <a:spLocks noChangeArrowheads="1"/>
              </p:cNvSpPr>
              <p:nvPr/>
            </p:nvSpPr>
            <p:spPr bwMode="auto">
              <a:xfrm>
                <a:off x="1336" y="2623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8468" name="Freeform 22"/>
              <p:cNvSpPr>
                <a:spLocks noChangeArrowheads="1"/>
              </p:cNvSpPr>
              <p:nvPr/>
            </p:nvSpPr>
            <p:spPr bwMode="auto">
              <a:xfrm>
                <a:off x="1248" y="2741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</p:grpSp>
      <p:grpSp>
        <p:nvGrpSpPr>
          <p:cNvPr id="18436" name="Group 23"/>
          <p:cNvGrpSpPr>
            <a:grpSpLocks/>
          </p:cNvGrpSpPr>
          <p:nvPr/>
        </p:nvGrpSpPr>
        <p:grpSpPr bwMode="auto">
          <a:xfrm>
            <a:off x="4849813" y="2438400"/>
            <a:ext cx="3094037" cy="2897188"/>
            <a:chOff x="3055" y="1536"/>
            <a:chExt cx="1949" cy="1825"/>
          </a:xfrm>
        </p:grpSpPr>
        <p:grpSp>
          <p:nvGrpSpPr>
            <p:cNvPr id="18437" name="Group 24"/>
            <p:cNvGrpSpPr>
              <a:grpSpLocks/>
            </p:cNvGrpSpPr>
            <p:nvPr/>
          </p:nvGrpSpPr>
          <p:grpSpPr bwMode="auto">
            <a:xfrm>
              <a:off x="3106" y="2629"/>
              <a:ext cx="294" cy="587"/>
              <a:chOff x="3106" y="2629"/>
              <a:chExt cx="294" cy="587"/>
            </a:xfrm>
          </p:grpSpPr>
          <p:sp>
            <p:nvSpPr>
              <p:cNvPr id="18454" name="Freeform 25"/>
              <p:cNvSpPr>
                <a:spLocks noChangeArrowheads="1"/>
              </p:cNvSpPr>
              <p:nvPr/>
            </p:nvSpPr>
            <p:spPr bwMode="auto">
              <a:xfrm>
                <a:off x="3195" y="2629"/>
                <a:ext cx="118" cy="117"/>
              </a:xfrm>
              <a:custGeom>
                <a:avLst/>
                <a:gdLst>
                  <a:gd name="T0" fmla="*/ 118 w 355"/>
                  <a:gd name="T1" fmla="*/ 58 h 353"/>
                  <a:gd name="T2" fmla="*/ 117 w 355"/>
                  <a:gd name="T3" fmla="*/ 48 h 353"/>
                  <a:gd name="T4" fmla="*/ 114 w 355"/>
                  <a:gd name="T5" fmla="*/ 38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3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3 h 353"/>
                  <a:gd name="T28" fmla="*/ 13 w 355"/>
                  <a:gd name="T29" fmla="*/ 21 h 353"/>
                  <a:gd name="T30" fmla="*/ 8 w 355"/>
                  <a:gd name="T31" fmla="*/ 29 h 353"/>
                  <a:gd name="T32" fmla="*/ 4 w 355"/>
                  <a:gd name="T33" fmla="*/ 38 h 353"/>
                  <a:gd name="T34" fmla="*/ 1 w 355"/>
                  <a:gd name="T35" fmla="*/ 48 h 353"/>
                  <a:gd name="T36" fmla="*/ 0 w 355"/>
                  <a:gd name="T37" fmla="*/ 58 h 353"/>
                  <a:gd name="T38" fmla="*/ 1 w 355"/>
                  <a:gd name="T39" fmla="*/ 68 h 353"/>
                  <a:gd name="T40" fmla="*/ 4 w 355"/>
                  <a:gd name="T41" fmla="*/ 78 h 353"/>
                  <a:gd name="T42" fmla="*/ 8 w 355"/>
                  <a:gd name="T43" fmla="*/ 88 h 353"/>
                  <a:gd name="T44" fmla="*/ 13 w 355"/>
                  <a:gd name="T45" fmla="*/ 96 h 353"/>
                  <a:gd name="T46" fmla="*/ 21 w 355"/>
                  <a:gd name="T47" fmla="*/ 103 h 353"/>
                  <a:gd name="T48" fmla="*/ 29 w 355"/>
                  <a:gd name="T49" fmla="*/ 109 h 353"/>
                  <a:gd name="T50" fmla="*/ 39 w 355"/>
                  <a:gd name="T51" fmla="*/ 113 h 353"/>
                  <a:gd name="T52" fmla="*/ 49 w 355"/>
                  <a:gd name="T53" fmla="*/ 116 h 353"/>
                  <a:gd name="T54" fmla="*/ 59 w 355"/>
                  <a:gd name="T55" fmla="*/ 117 h 353"/>
                  <a:gd name="T56" fmla="*/ 69 w 355"/>
                  <a:gd name="T57" fmla="*/ 116 h 353"/>
                  <a:gd name="T58" fmla="*/ 79 w 355"/>
                  <a:gd name="T59" fmla="*/ 113 h 353"/>
                  <a:gd name="T60" fmla="*/ 88 w 355"/>
                  <a:gd name="T61" fmla="*/ 109 h 353"/>
                  <a:gd name="T62" fmla="*/ 96 w 355"/>
                  <a:gd name="T63" fmla="*/ 103 h 353"/>
                  <a:gd name="T64" fmla="*/ 104 w 355"/>
                  <a:gd name="T65" fmla="*/ 96 h 353"/>
                  <a:gd name="T66" fmla="*/ 110 w 355"/>
                  <a:gd name="T67" fmla="*/ 88 h 353"/>
                  <a:gd name="T68" fmla="*/ 114 w 355"/>
                  <a:gd name="T69" fmla="*/ 78 h 353"/>
                  <a:gd name="T70" fmla="*/ 117 w 355"/>
                  <a:gd name="T71" fmla="*/ 68 h 353"/>
                  <a:gd name="T72" fmla="*/ 118 w 355"/>
                  <a:gd name="T73" fmla="*/ 58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5"/>
                    </a:lnTo>
                    <a:lnTo>
                      <a:pt x="344" y="115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0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0"/>
                    </a:lnTo>
                    <a:lnTo>
                      <a:pt x="40" y="63"/>
                    </a:lnTo>
                    <a:lnTo>
                      <a:pt x="24" y="88"/>
                    </a:lnTo>
                    <a:lnTo>
                      <a:pt x="11" y="115"/>
                    </a:lnTo>
                    <a:lnTo>
                      <a:pt x="2" y="145"/>
                    </a:lnTo>
                    <a:lnTo>
                      <a:pt x="0" y="176"/>
                    </a:lnTo>
                    <a:lnTo>
                      <a:pt x="2" y="206"/>
                    </a:lnTo>
                    <a:lnTo>
                      <a:pt x="11" y="236"/>
                    </a:lnTo>
                    <a:lnTo>
                      <a:pt x="24" y="265"/>
                    </a:lnTo>
                    <a:lnTo>
                      <a:pt x="40" y="290"/>
                    </a:lnTo>
                    <a:lnTo>
                      <a:pt x="63" y="311"/>
                    </a:lnTo>
                    <a:lnTo>
                      <a:pt x="88" y="329"/>
                    </a:lnTo>
                    <a:lnTo>
                      <a:pt x="117" y="342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2"/>
                    </a:lnTo>
                    <a:lnTo>
                      <a:pt x="265" y="329"/>
                    </a:lnTo>
                    <a:lnTo>
                      <a:pt x="290" y="311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4" y="236"/>
                    </a:lnTo>
                    <a:lnTo>
                      <a:pt x="352" y="206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8455" name="Freeform 26"/>
              <p:cNvSpPr>
                <a:spLocks noChangeArrowheads="1"/>
              </p:cNvSpPr>
              <p:nvPr/>
            </p:nvSpPr>
            <p:spPr bwMode="auto">
              <a:xfrm>
                <a:off x="3106" y="2746"/>
                <a:ext cx="295" cy="471"/>
              </a:xfrm>
              <a:custGeom>
                <a:avLst/>
                <a:gdLst>
                  <a:gd name="T0" fmla="*/ 151 w 883"/>
                  <a:gd name="T1" fmla="*/ 243 h 1413"/>
                  <a:gd name="T2" fmla="*/ 219 w 883"/>
                  <a:gd name="T3" fmla="*/ 471 h 1413"/>
                  <a:gd name="T4" fmla="*/ 275 w 883"/>
                  <a:gd name="T5" fmla="*/ 471 h 1413"/>
                  <a:gd name="T6" fmla="*/ 219 w 883"/>
                  <a:gd name="T7" fmla="*/ 206 h 1413"/>
                  <a:gd name="T8" fmla="*/ 219 w 883"/>
                  <a:gd name="T9" fmla="*/ 51 h 1413"/>
                  <a:gd name="T10" fmla="*/ 261 w 883"/>
                  <a:gd name="T11" fmla="*/ 176 h 1413"/>
                  <a:gd name="T12" fmla="*/ 295 w 883"/>
                  <a:gd name="T13" fmla="*/ 155 h 1413"/>
                  <a:gd name="T14" fmla="*/ 247 w 883"/>
                  <a:gd name="T15" fmla="*/ 0 h 1413"/>
                  <a:gd name="T16" fmla="*/ 151 w 883"/>
                  <a:gd name="T17" fmla="*/ 7 h 1413"/>
                  <a:gd name="T18" fmla="*/ 55 w 883"/>
                  <a:gd name="T19" fmla="*/ 0 h 1413"/>
                  <a:gd name="T20" fmla="*/ 0 w 883"/>
                  <a:gd name="T21" fmla="*/ 162 h 1413"/>
                  <a:gd name="T22" fmla="*/ 41 w 883"/>
                  <a:gd name="T23" fmla="*/ 176 h 1413"/>
                  <a:gd name="T24" fmla="*/ 83 w 883"/>
                  <a:gd name="T25" fmla="*/ 51 h 1413"/>
                  <a:gd name="T26" fmla="*/ 83 w 883"/>
                  <a:gd name="T27" fmla="*/ 206 h 1413"/>
                  <a:gd name="T28" fmla="*/ 27 w 883"/>
                  <a:gd name="T29" fmla="*/ 471 h 1413"/>
                  <a:gd name="T30" fmla="*/ 83 w 883"/>
                  <a:gd name="T31" fmla="*/ 471 h 1413"/>
                  <a:gd name="T32" fmla="*/ 151 w 883"/>
                  <a:gd name="T33" fmla="*/ 243 h 14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3"/>
                  <a:gd name="T53" fmla="*/ 883 w 883"/>
                  <a:gd name="T54" fmla="*/ 1413 h 14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3">
                    <a:moveTo>
                      <a:pt x="452" y="728"/>
                    </a:moveTo>
                    <a:lnTo>
                      <a:pt x="657" y="1413"/>
                    </a:lnTo>
                    <a:lnTo>
                      <a:pt x="822" y="1413"/>
                    </a:lnTo>
                    <a:lnTo>
                      <a:pt x="657" y="618"/>
                    </a:lnTo>
                    <a:lnTo>
                      <a:pt x="657" y="154"/>
                    </a:lnTo>
                    <a:lnTo>
                      <a:pt x="781" y="529"/>
                    </a:lnTo>
                    <a:lnTo>
                      <a:pt x="883" y="464"/>
                    </a:lnTo>
                    <a:lnTo>
                      <a:pt x="740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29"/>
                    </a:lnTo>
                    <a:lnTo>
                      <a:pt x="247" y="154"/>
                    </a:lnTo>
                    <a:lnTo>
                      <a:pt x="247" y="618"/>
                    </a:lnTo>
                    <a:lnTo>
                      <a:pt x="82" y="1413"/>
                    </a:lnTo>
                    <a:lnTo>
                      <a:pt x="247" y="1413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8438" name="Rectangle 27"/>
            <p:cNvSpPr>
              <a:spLocks noChangeArrowheads="1"/>
            </p:cNvSpPr>
            <p:nvPr/>
          </p:nvSpPr>
          <p:spPr bwMode="auto">
            <a:xfrm>
              <a:off x="3055" y="3235"/>
              <a:ext cx="436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300"/>
                <a:t>Designer</a:t>
              </a:r>
            </a:p>
          </p:txBody>
        </p:sp>
        <p:grpSp>
          <p:nvGrpSpPr>
            <p:cNvPr id="18439" name="Group 28"/>
            <p:cNvGrpSpPr>
              <a:grpSpLocks/>
            </p:cNvGrpSpPr>
            <p:nvPr/>
          </p:nvGrpSpPr>
          <p:grpSpPr bwMode="auto">
            <a:xfrm>
              <a:off x="3607" y="1536"/>
              <a:ext cx="294" cy="588"/>
              <a:chOff x="3607" y="1536"/>
              <a:chExt cx="294" cy="588"/>
            </a:xfrm>
          </p:grpSpPr>
          <p:sp>
            <p:nvSpPr>
              <p:cNvPr id="18452" name="Freeform 29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4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4 h 353"/>
                  <a:gd name="T28" fmla="*/ 13 w 355"/>
                  <a:gd name="T29" fmla="*/ 21 h 353"/>
                  <a:gd name="T30" fmla="*/ 7 w 355"/>
                  <a:gd name="T31" fmla="*/ 29 h 353"/>
                  <a:gd name="T32" fmla="*/ 3 w 355"/>
                  <a:gd name="T33" fmla="*/ 39 h 353"/>
                  <a:gd name="T34" fmla="*/ 0 w 355"/>
                  <a:gd name="T35" fmla="*/ 49 h 353"/>
                  <a:gd name="T36" fmla="*/ 0 w 355"/>
                  <a:gd name="T37" fmla="*/ 59 h 353"/>
                  <a:gd name="T38" fmla="*/ 0 w 355"/>
                  <a:gd name="T39" fmla="*/ 70 h 353"/>
                  <a:gd name="T40" fmla="*/ 3 w 355"/>
                  <a:gd name="T41" fmla="*/ 80 h 353"/>
                  <a:gd name="T42" fmla="*/ 7 w 355"/>
                  <a:gd name="T43" fmla="*/ 89 h 353"/>
                  <a:gd name="T44" fmla="*/ 13 w 355"/>
                  <a:gd name="T45" fmla="*/ 97 h 353"/>
                  <a:gd name="T46" fmla="*/ 21 w 355"/>
                  <a:gd name="T47" fmla="*/ 105 h 353"/>
                  <a:gd name="T48" fmla="*/ 29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6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80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7"/>
                    </a:lnTo>
                    <a:lnTo>
                      <a:pt x="343" y="117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2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2"/>
                    </a:lnTo>
                    <a:lnTo>
                      <a:pt x="40" y="63"/>
                    </a:lnTo>
                    <a:lnTo>
                      <a:pt x="22" y="88"/>
                    </a:lnTo>
                    <a:lnTo>
                      <a:pt x="10" y="117"/>
                    </a:lnTo>
                    <a:lnTo>
                      <a:pt x="1" y="147"/>
                    </a:lnTo>
                    <a:lnTo>
                      <a:pt x="0" y="176"/>
                    </a:lnTo>
                    <a:lnTo>
                      <a:pt x="1" y="208"/>
                    </a:lnTo>
                    <a:lnTo>
                      <a:pt x="10" y="238"/>
                    </a:lnTo>
                    <a:lnTo>
                      <a:pt x="22" y="265"/>
                    </a:lnTo>
                    <a:lnTo>
                      <a:pt x="40" y="290"/>
                    </a:lnTo>
                    <a:lnTo>
                      <a:pt x="63" y="313"/>
                    </a:lnTo>
                    <a:lnTo>
                      <a:pt x="88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5" y="329"/>
                    </a:lnTo>
                    <a:lnTo>
                      <a:pt x="290" y="313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3" y="238"/>
                    </a:lnTo>
                    <a:lnTo>
                      <a:pt x="352" y="208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3333CC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8453" name="Freeform 30"/>
              <p:cNvSpPr>
                <a:spLocks noChangeArrowheads="1"/>
              </p:cNvSpPr>
              <p:nvPr/>
            </p:nvSpPr>
            <p:spPr bwMode="auto">
              <a:xfrm>
                <a:off x="3607" y="1654"/>
                <a:ext cx="295" cy="471"/>
              </a:xfrm>
              <a:custGeom>
                <a:avLst/>
                <a:gdLst>
                  <a:gd name="T0" fmla="*/ 151 w 883"/>
                  <a:gd name="T1" fmla="*/ 242 h 1414"/>
                  <a:gd name="T2" fmla="*/ 219 w 883"/>
                  <a:gd name="T3" fmla="*/ 471 h 1414"/>
                  <a:gd name="T4" fmla="*/ 275 w 883"/>
                  <a:gd name="T5" fmla="*/ 471 h 1414"/>
                  <a:gd name="T6" fmla="*/ 219 w 883"/>
                  <a:gd name="T7" fmla="*/ 206 h 1414"/>
                  <a:gd name="T8" fmla="*/ 219 w 883"/>
                  <a:gd name="T9" fmla="*/ 52 h 1414"/>
                  <a:gd name="T10" fmla="*/ 261 w 883"/>
                  <a:gd name="T11" fmla="*/ 177 h 1414"/>
                  <a:gd name="T12" fmla="*/ 295 w 883"/>
                  <a:gd name="T13" fmla="*/ 155 h 1414"/>
                  <a:gd name="T14" fmla="*/ 247 w 883"/>
                  <a:gd name="T15" fmla="*/ 0 h 1414"/>
                  <a:gd name="T16" fmla="*/ 151 w 883"/>
                  <a:gd name="T17" fmla="*/ 7 h 1414"/>
                  <a:gd name="T18" fmla="*/ 55 w 883"/>
                  <a:gd name="T19" fmla="*/ 0 h 1414"/>
                  <a:gd name="T20" fmla="*/ 0 w 883"/>
                  <a:gd name="T21" fmla="*/ 162 h 1414"/>
                  <a:gd name="T22" fmla="*/ 41 w 883"/>
                  <a:gd name="T23" fmla="*/ 177 h 1414"/>
                  <a:gd name="T24" fmla="*/ 83 w 883"/>
                  <a:gd name="T25" fmla="*/ 52 h 1414"/>
                  <a:gd name="T26" fmla="*/ 83 w 883"/>
                  <a:gd name="T27" fmla="*/ 206 h 1414"/>
                  <a:gd name="T28" fmla="*/ 27 w 883"/>
                  <a:gd name="T29" fmla="*/ 471 h 1414"/>
                  <a:gd name="T30" fmla="*/ 83 w 883"/>
                  <a:gd name="T31" fmla="*/ 471 h 1414"/>
                  <a:gd name="T32" fmla="*/ 151 w 883"/>
                  <a:gd name="T33" fmla="*/ 242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4"/>
                  <a:gd name="T53" fmla="*/ 883 w 883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4">
                    <a:moveTo>
                      <a:pt x="452" y="728"/>
                    </a:moveTo>
                    <a:lnTo>
                      <a:pt x="657" y="1414"/>
                    </a:lnTo>
                    <a:lnTo>
                      <a:pt x="822" y="1414"/>
                    </a:lnTo>
                    <a:lnTo>
                      <a:pt x="657" y="619"/>
                    </a:lnTo>
                    <a:lnTo>
                      <a:pt x="657" y="156"/>
                    </a:lnTo>
                    <a:lnTo>
                      <a:pt x="781" y="531"/>
                    </a:lnTo>
                    <a:lnTo>
                      <a:pt x="883" y="464"/>
                    </a:lnTo>
                    <a:lnTo>
                      <a:pt x="739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7" y="156"/>
                    </a:lnTo>
                    <a:lnTo>
                      <a:pt x="247" y="619"/>
                    </a:lnTo>
                    <a:lnTo>
                      <a:pt x="82" y="1414"/>
                    </a:lnTo>
                    <a:lnTo>
                      <a:pt x="247" y="1414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3333CC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8440" name="Rectangle 31"/>
            <p:cNvSpPr>
              <a:spLocks noChangeArrowheads="1"/>
            </p:cNvSpPr>
            <p:nvPr/>
          </p:nvSpPr>
          <p:spPr bwMode="auto">
            <a:xfrm>
              <a:off x="3347" y="2142"/>
              <a:ext cx="934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300"/>
                <a:t>Product Manager </a:t>
              </a:r>
              <a:r>
                <a:rPr lang="nb-NO" sz="1300"/>
                <a:t>2</a:t>
              </a:r>
            </a:p>
          </p:txBody>
        </p:sp>
        <p:grpSp>
          <p:nvGrpSpPr>
            <p:cNvPr id="18441" name="Group 32"/>
            <p:cNvGrpSpPr>
              <a:grpSpLocks/>
            </p:cNvGrpSpPr>
            <p:nvPr/>
          </p:nvGrpSpPr>
          <p:grpSpPr bwMode="auto">
            <a:xfrm>
              <a:off x="4580" y="2596"/>
              <a:ext cx="293" cy="588"/>
              <a:chOff x="4580" y="2596"/>
              <a:chExt cx="293" cy="588"/>
            </a:xfrm>
          </p:grpSpPr>
          <p:sp>
            <p:nvSpPr>
              <p:cNvPr id="18450" name="Freeform 33"/>
              <p:cNvSpPr>
                <a:spLocks noChangeArrowheads="1"/>
              </p:cNvSpPr>
              <p:nvPr/>
            </p:nvSpPr>
            <p:spPr bwMode="auto">
              <a:xfrm>
                <a:off x="4668" y="2596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8451" name="Freeform 34"/>
              <p:cNvSpPr>
                <a:spLocks noChangeArrowheads="1"/>
              </p:cNvSpPr>
              <p:nvPr/>
            </p:nvSpPr>
            <p:spPr bwMode="auto">
              <a:xfrm>
                <a:off x="4580" y="2714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8442" name="Rectangle 35"/>
            <p:cNvSpPr>
              <a:spLocks noChangeArrowheads="1"/>
            </p:cNvSpPr>
            <p:nvPr/>
          </p:nvSpPr>
          <p:spPr bwMode="auto">
            <a:xfrm>
              <a:off x="4528" y="3202"/>
              <a:ext cx="476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Salesman</a:t>
              </a:r>
            </a:p>
          </p:txBody>
        </p:sp>
        <p:sp>
          <p:nvSpPr>
            <p:cNvPr id="18443" name="Line 36"/>
            <p:cNvSpPr>
              <a:spLocks noChangeShapeType="1"/>
            </p:cNvSpPr>
            <p:nvPr/>
          </p:nvSpPr>
          <p:spPr bwMode="auto">
            <a:xfrm flipH="1">
              <a:off x="3250" y="2301"/>
              <a:ext cx="361" cy="272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444" name="Line 37"/>
            <p:cNvSpPr>
              <a:spLocks noChangeShapeType="1"/>
            </p:cNvSpPr>
            <p:nvPr/>
          </p:nvSpPr>
          <p:spPr bwMode="auto">
            <a:xfrm>
              <a:off x="3961" y="2301"/>
              <a:ext cx="766" cy="295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445" name="Rectangle 38"/>
            <p:cNvSpPr>
              <a:spLocks noChangeArrowheads="1"/>
            </p:cNvSpPr>
            <p:nvPr/>
          </p:nvSpPr>
          <p:spPr bwMode="auto">
            <a:xfrm>
              <a:off x="3732" y="3235"/>
              <a:ext cx="446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Engineer</a:t>
              </a:r>
            </a:p>
          </p:txBody>
        </p:sp>
        <p:grpSp>
          <p:nvGrpSpPr>
            <p:cNvPr id="18446" name="Group 39"/>
            <p:cNvGrpSpPr>
              <a:grpSpLocks/>
            </p:cNvGrpSpPr>
            <p:nvPr/>
          </p:nvGrpSpPr>
          <p:grpSpPr bwMode="auto">
            <a:xfrm>
              <a:off x="3811" y="2358"/>
              <a:ext cx="293" cy="853"/>
              <a:chOff x="3811" y="2358"/>
              <a:chExt cx="293" cy="853"/>
            </a:xfrm>
          </p:grpSpPr>
          <p:sp>
            <p:nvSpPr>
              <p:cNvPr id="18447" name="Line 40"/>
              <p:cNvSpPr>
                <a:spLocks noChangeShapeType="1"/>
              </p:cNvSpPr>
              <p:nvPr/>
            </p:nvSpPr>
            <p:spPr bwMode="auto">
              <a:xfrm>
                <a:off x="3843" y="2358"/>
                <a:ext cx="118" cy="271"/>
              </a:xfrm>
              <a:prstGeom prst="line">
                <a:avLst/>
              </a:prstGeom>
              <a:noFill/>
              <a:ln w="144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448" name="Freeform 41"/>
              <p:cNvSpPr>
                <a:spLocks noChangeArrowheads="1"/>
              </p:cNvSpPr>
              <p:nvPr/>
            </p:nvSpPr>
            <p:spPr bwMode="auto">
              <a:xfrm>
                <a:off x="3899" y="2623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8449" name="Freeform 42"/>
              <p:cNvSpPr>
                <a:spLocks noChangeArrowheads="1"/>
              </p:cNvSpPr>
              <p:nvPr/>
            </p:nvSpPr>
            <p:spPr bwMode="auto">
              <a:xfrm>
                <a:off x="3811" y="2741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5511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>
                <a:ea typeface="ＭＳ Ｐゴシック" pitchFamily="34" charset="-128"/>
              </a:rPr>
              <a:t>Functional Hierarchy</a:t>
            </a:r>
            <a:endParaRPr lang="en-IE" smtClean="0">
              <a:ea typeface="ＭＳ Ｐゴシック" pitchFamily="34" charset="-128"/>
            </a:endParaRPr>
          </a:p>
        </p:txBody>
      </p:sp>
      <p:sp>
        <p:nvSpPr>
          <p:cNvPr id="19459" name="Rectangle 1"/>
          <p:cNvSpPr>
            <a:spLocks noChangeArrowheads="1"/>
          </p:cNvSpPr>
          <p:nvPr/>
        </p:nvSpPr>
        <p:spPr bwMode="auto">
          <a:xfrm>
            <a:off x="3463925" y="2590800"/>
            <a:ext cx="2768387" cy="20005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/>
              <a:t>Product Manager (several products)</a:t>
            </a: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z="3600" b="1">
              <a:solidFill>
                <a:srgbClr val="3333CC"/>
              </a:solidFill>
            </a:endParaRPr>
          </a:p>
        </p:txBody>
      </p:sp>
      <p:grpSp>
        <p:nvGrpSpPr>
          <p:cNvPr id="19461" name="Group 3"/>
          <p:cNvGrpSpPr>
            <a:grpSpLocks/>
          </p:cNvGrpSpPr>
          <p:nvPr/>
        </p:nvGrpSpPr>
        <p:grpSpPr bwMode="auto">
          <a:xfrm>
            <a:off x="4443413" y="1493838"/>
            <a:ext cx="492125" cy="987425"/>
            <a:chOff x="2799" y="816"/>
            <a:chExt cx="310" cy="622"/>
          </a:xfrm>
        </p:grpSpPr>
        <p:sp>
          <p:nvSpPr>
            <p:cNvPr id="19519" name="Freeform 4"/>
            <p:cNvSpPr>
              <a:spLocks noChangeArrowheads="1"/>
            </p:cNvSpPr>
            <p:nvPr/>
          </p:nvSpPr>
          <p:spPr bwMode="auto">
            <a:xfrm>
              <a:off x="2892" y="816"/>
              <a:ext cx="125" cy="124"/>
            </a:xfrm>
            <a:custGeom>
              <a:avLst/>
              <a:gdLst>
                <a:gd name="T0" fmla="*/ 125 w 250"/>
                <a:gd name="T1" fmla="*/ 62 h 249"/>
                <a:gd name="T2" fmla="*/ 124 w 250"/>
                <a:gd name="T3" fmla="*/ 51 h 249"/>
                <a:gd name="T4" fmla="*/ 121 w 250"/>
                <a:gd name="T5" fmla="*/ 40 h 249"/>
                <a:gd name="T6" fmla="*/ 117 w 250"/>
                <a:gd name="T7" fmla="*/ 31 h 249"/>
                <a:gd name="T8" fmla="*/ 111 w 250"/>
                <a:gd name="T9" fmla="*/ 22 h 249"/>
                <a:gd name="T10" fmla="*/ 103 w 250"/>
                <a:gd name="T11" fmla="*/ 14 h 249"/>
                <a:gd name="T12" fmla="*/ 94 w 250"/>
                <a:gd name="T13" fmla="*/ 8 h 249"/>
                <a:gd name="T14" fmla="*/ 84 w 250"/>
                <a:gd name="T15" fmla="*/ 4 h 249"/>
                <a:gd name="T16" fmla="*/ 74 w 250"/>
                <a:gd name="T17" fmla="*/ 0 h 249"/>
                <a:gd name="T18" fmla="*/ 63 w 250"/>
                <a:gd name="T19" fmla="*/ 0 h 249"/>
                <a:gd name="T20" fmla="*/ 51 w 250"/>
                <a:gd name="T21" fmla="*/ 0 h 249"/>
                <a:gd name="T22" fmla="*/ 41 w 250"/>
                <a:gd name="T23" fmla="*/ 4 h 249"/>
                <a:gd name="T24" fmla="*/ 31 w 250"/>
                <a:gd name="T25" fmla="*/ 8 h 249"/>
                <a:gd name="T26" fmla="*/ 22 w 250"/>
                <a:gd name="T27" fmla="*/ 14 h 249"/>
                <a:gd name="T28" fmla="*/ 15 w 250"/>
                <a:gd name="T29" fmla="*/ 22 h 249"/>
                <a:gd name="T30" fmla="*/ 8 w 250"/>
                <a:gd name="T31" fmla="*/ 31 h 249"/>
                <a:gd name="T32" fmla="*/ 4 w 250"/>
                <a:gd name="T33" fmla="*/ 40 h 249"/>
                <a:gd name="T34" fmla="*/ 1 w 250"/>
                <a:gd name="T35" fmla="*/ 51 h 249"/>
                <a:gd name="T36" fmla="*/ 0 w 250"/>
                <a:gd name="T37" fmla="*/ 62 h 249"/>
                <a:gd name="T38" fmla="*/ 1 w 250"/>
                <a:gd name="T39" fmla="*/ 73 h 249"/>
                <a:gd name="T40" fmla="*/ 4 w 250"/>
                <a:gd name="T41" fmla="*/ 83 h 249"/>
                <a:gd name="T42" fmla="*/ 8 w 250"/>
                <a:gd name="T43" fmla="*/ 93 h 249"/>
                <a:gd name="T44" fmla="*/ 15 w 250"/>
                <a:gd name="T45" fmla="*/ 102 h 249"/>
                <a:gd name="T46" fmla="*/ 22 w 250"/>
                <a:gd name="T47" fmla="*/ 109 h 249"/>
                <a:gd name="T48" fmla="*/ 31 w 250"/>
                <a:gd name="T49" fmla="*/ 116 h 249"/>
                <a:gd name="T50" fmla="*/ 41 w 250"/>
                <a:gd name="T51" fmla="*/ 121 h 249"/>
                <a:gd name="T52" fmla="*/ 51 w 250"/>
                <a:gd name="T53" fmla="*/ 123 h 249"/>
                <a:gd name="T54" fmla="*/ 63 w 250"/>
                <a:gd name="T55" fmla="*/ 124 h 249"/>
                <a:gd name="T56" fmla="*/ 74 w 250"/>
                <a:gd name="T57" fmla="*/ 123 h 249"/>
                <a:gd name="T58" fmla="*/ 84 w 250"/>
                <a:gd name="T59" fmla="*/ 121 h 249"/>
                <a:gd name="T60" fmla="*/ 94 w 250"/>
                <a:gd name="T61" fmla="*/ 116 h 249"/>
                <a:gd name="T62" fmla="*/ 103 w 250"/>
                <a:gd name="T63" fmla="*/ 109 h 249"/>
                <a:gd name="T64" fmla="*/ 111 w 250"/>
                <a:gd name="T65" fmla="*/ 102 h 249"/>
                <a:gd name="T66" fmla="*/ 117 w 250"/>
                <a:gd name="T67" fmla="*/ 93 h 249"/>
                <a:gd name="T68" fmla="*/ 121 w 250"/>
                <a:gd name="T69" fmla="*/ 83 h 249"/>
                <a:gd name="T70" fmla="*/ 124 w 250"/>
                <a:gd name="T71" fmla="*/ 73 h 249"/>
                <a:gd name="T72" fmla="*/ 125 w 250"/>
                <a:gd name="T73" fmla="*/ 62 h 2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0"/>
                <a:gd name="T112" fmla="*/ 0 h 249"/>
                <a:gd name="T113" fmla="*/ 250 w 250"/>
                <a:gd name="T114" fmla="*/ 249 h 2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0" h="249">
                  <a:moveTo>
                    <a:pt x="250" y="125"/>
                  </a:moveTo>
                  <a:lnTo>
                    <a:pt x="248" y="102"/>
                  </a:lnTo>
                  <a:lnTo>
                    <a:pt x="242" y="81"/>
                  </a:lnTo>
                  <a:lnTo>
                    <a:pt x="233" y="62"/>
                  </a:lnTo>
                  <a:lnTo>
                    <a:pt x="221" y="44"/>
                  </a:lnTo>
                  <a:lnTo>
                    <a:pt x="205" y="29"/>
                  </a:lnTo>
                  <a:lnTo>
                    <a:pt x="187" y="16"/>
                  </a:lnTo>
                  <a:lnTo>
                    <a:pt x="168" y="8"/>
                  </a:lnTo>
                  <a:lnTo>
                    <a:pt x="147" y="1"/>
                  </a:lnTo>
                  <a:lnTo>
                    <a:pt x="125" y="0"/>
                  </a:lnTo>
                  <a:lnTo>
                    <a:pt x="102" y="1"/>
                  </a:lnTo>
                  <a:lnTo>
                    <a:pt x="82" y="8"/>
                  </a:lnTo>
                  <a:lnTo>
                    <a:pt x="62" y="16"/>
                  </a:lnTo>
                  <a:lnTo>
                    <a:pt x="44" y="29"/>
                  </a:lnTo>
                  <a:lnTo>
                    <a:pt x="29" y="44"/>
                  </a:lnTo>
                  <a:lnTo>
                    <a:pt x="16" y="62"/>
                  </a:lnTo>
                  <a:lnTo>
                    <a:pt x="7" y="81"/>
                  </a:lnTo>
                  <a:lnTo>
                    <a:pt x="1" y="102"/>
                  </a:lnTo>
                  <a:lnTo>
                    <a:pt x="0" y="125"/>
                  </a:lnTo>
                  <a:lnTo>
                    <a:pt x="1" y="146"/>
                  </a:lnTo>
                  <a:lnTo>
                    <a:pt x="7" y="167"/>
                  </a:lnTo>
                  <a:lnTo>
                    <a:pt x="16" y="187"/>
                  </a:lnTo>
                  <a:lnTo>
                    <a:pt x="29" y="205"/>
                  </a:lnTo>
                  <a:lnTo>
                    <a:pt x="44" y="219"/>
                  </a:lnTo>
                  <a:lnTo>
                    <a:pt x="62" y="232"/>
                  </a:lnTo>
                  <a:lnTo>
                    <a:pt x="82" y="242"/>
                  </a:lnTo>
                  <a:lnTo>
                    <a:pt x="102" y="247"/>
                  </a:lnTo>
                  <a:lnTo>
                    <a:pt x="125" y="249"/>
                  </a:lnTo>
                  <a:lnTo>
                    <a:pt x="147" y="247"/>
                  </a:lnTo>
                  <a:lnTo>
                    <a:pt x="168" y="242"/>
                  </a:lnTo>
                  <a:lnTo>
                    <a:pt x="187" y="232"/>
                  </a:lnTo>
                  <a:lnTo>
                    <a:pt x="205" y="219"/>
                  </a:lnTo>
                  <a:lnTo>
                    <a:pt x="221" y="205"/>
                  </a:lnTo>
                  <a:lnTo>
                    <a:pt x="233" y="187"/>
                  </a:lnTo>
                  <a:lnTo>
                    <a:pt x="242" y="167"/>
                  </a:lnTo>
                  <a:lnTo>
                    <a:pt x="248" y="146"/>
                  </a:lnTo>
                  <a:lnTo>
                    <a:pt x="250" y="125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520" name="Freeform 5"/>
            <p:cNvSpPr>
              <a:spLocks noChangeArrowheads="1"/>
            </p:cNvSpPr>
            <p:nvPr/>
          </p:nvSpPr>
          <p:spPr bwMode="auto">
            <a:xfrm>
              <a:off x="2799" y="940"/>
              <a:ext cx="311" cy="499"/>
            </a:xfrm>
            <a:custGeom>
              <a:avLst/>
              <a:gdLst>
                <a:gd name="T0" fmla="*/ 159 w 623"/>
                <a:gd name="T1" fmla="*/ 257 h 996"/>
                <a:gd name="T2" fmla="*/ 232 w 623"/>
                <a:gd name="T3" fmla="*/ 499 h 996"/>
                <a:gd name="T4" fmla="*/ 290 w 623"/>
                <a:gd name="T5" fmla="*/ 499 h 996"/>
                <a:gd name="T6" fmla="*/ 232 w 623"/>
                <a:gd name="T7" fmla="*/ 218 h 996"/>
                <a:gd name="T8" fmla="*/ 232 w 623"/>
                <a:gd name="T9" fmla="*/ 55 h 996"/>
                <a:gd name="T10" fmla="*/ 275 w 623"/>
                <a:gd name="T11" fmla="*/ 187 h 996"/>
                <a:gd name="T12" fmla="*/ 311 w 623"/>
                <a:gd name="T13" fmla="*/ 164 h 996"/>
                <a:gd name="T14" fmla="*/ 261 w 623"/>
                <a:gd name="T15" fmla="*/ 0 h 996"/>
                <a:gd name="T16" fmla="*/ 159 w 623"/>
                <a:gd name="T17" fmla="*/ 8 h 996"/>
                <a:gd name="T18" fmla="*/ 58 w 623"/>
                <a:gd name="T19" fmla="*/ 0 h 996"/>
                <a:gd name="T20" fmla="*/ 0 w 623"/>
                <a:gd name="T21" fmla="*/ 172 h 996"/>
                <a:gd name="T22" fmla="*/ 43 w 623"/>
                <a:gd name="T23" fmla="*/ 187 h 996"/>
                <a:gd name="T24" fmla="*/ 87 w 623"/>
                <a:gd name="T25" fmla="*/ 55 h 996"/>
                <a:gd name="T26" fmla="*/ 87 w 623"/>
                <a:gd name="T27" fmla="*/ 218 h 996"/>
                <a:gd name="T28" fmla="*/ 29 w 623"/>
                <a:gd name="T29" fmla="*/ 499 h 996"/>
                <a:gd name="T30" fmla="*/ 87 w 623"/>
                <a:gd name="T31" fmla="*/ 499 h 996"/>
                <a:gd name="T32" fmla="*/ 159 w 623"/>
                <a:gd name="T33" fmla="*/ 257 h 9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3"/>
                <a:gd name="T52" fmla="*/ 0 h 996"/>
                <a:gd name="T53" fmla="*/ 623 w 623"/>
                <a:gd name="T54" fmla="*/ 996 h 9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3" h="996">
                  <a:moveTo>
                    <a:pt x="319" y="513"/>
                  </a:moveTo>
                  <a:lnTo>
                    <a:pt x="464" y="996"/>
                  </a:lnTo>
                  <a:lnTo>
                    <a:pt x="580" y="996"/>
                  </a:lnTo>
                  <a:lnTo>
                    <a:pt x="464" y="435"/>
                  </a:lnTo>
                  <a:lnTo>
                    <a:pt x="464" y="109"/>
                  </a:lnTo>
                  <a:lnTo>
                    <a:pt x="551" y="373"/>
                  </a:lnTo>
                  <a:lnTo>
                    <a:pt x="623" y="327"/>
                  </a:lnTo>
                  <a:lnTo>
                    <a:pt x="522" y="0"/>
                  </a:lnTo>
                  <a:lnTo>
                    <a:pt x="319" y="16"/>
                  </a:lnTo>
                  <a:lnTo>
                    <a:pt x="116" y="0"/>
                  </a:lnTo>
                  <a:lnTo>
                    <a:pt x="0" y="343"/>
                  </a:lnTo>
                  <a:lnTo>
                    <a:pt x="87" y="373"/>
                  </a:lnTo>
                  <a:lnTo>
                    <a:pt x="174" y="109"/>
                  </a:lnTo>
                  <a:lnTo>
                    <a:pt x="174" y="435"/>
                  </a:lnTo>
                  <a:lnTo>
                    <a:pt x="58" y="996"/>
                  </a:lnTo>
                  <a:lnTo>
                    <a:pt x="174" y="996"/>
                  </a:lnTo>
                  <a:lnTo>
                    <a:pt x="319" y="513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463550" y="3322638"/>
            <a:ext cx="2058988" cy="3171825"/>
            <a:chOff x="292" y="1968"/>
            <a:chExt cx="1297" cy="1998"/>
          </a:xfrm>
        </p:grpSpPr>
        <p:grpSp>
          <p:nvGrpSpPr>
            <p:cNvPr id="19502" name="Group 7"/>
            <p:cNvGrpSpPr>
              <a:grpSpLocks/>
            </p:cNvGrpSpPr>
            <p:nvPr/>
          </p:nvGrpSpPr>
          <p:grpSpPr bwMode="auto">
            <a:xfrm>
              <a:off x="292" y="3155"/>
              <a:ext cx="294" cy="587"/>
              <a:chOff x="292" y="3155"/>
              <a:chExt cx="294" cy="587"/>
            </a:xfrm>
          </p:grpSpPr>
          <p:sp>
            <p:nvSpPr>
              <p:cNvPr id="19517" name="Freeform 8"/>
              <p:cNvSpPr>
                <a:spLocks noChangeArrowheads="1"/>
              </p:cNvSpPr>
              <p:nvPr/>
            </p:nvSpPr>
            <p:spPr bwMode="auto">
              <a:xfrm>
                <a:off x="381" y="3155"/>
                <a:ext cx="118" cy="117"/>
              </a:xfrm>
              <a:custGeom>
                <a:avLst/>
                <a:gdLst>
                  <a:gd name="T0" fmla="*/ 118 w 355"/>
                  <a:gd name="T1" fmla="*/ 58 h 353"/>
                  <a:gd name="T2" fmla="*/ 117 w 355"/>
                  <a:gd name="T3" fmla="*/ 48 h 353"/>
                  <a:gd name="T4" fmla="*/ 114 w 355"/>
                  <a:gd name="T5" fmla="*/ 38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3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3 h 353"/>
                  <a:gd name="T28" fmla="*/ 13 w 355"/>
                  <a:gd name="T29" fmla="*/ 21 h 353"/>
                  <a:gd name="T30" fmla="*/ 8 w 355"/>
                  <a:gd name="T31" fmla="*/ 29 h 353"/>
                  <a:gd name="T32" fmla="*/ 4 w 355"/>
                  <a:gd name="T33" fmla="*/ 38 h 353"/>
                  <a:gd name="T34" fmla="*/ 1 w 355"/>
                  <a:gd name="T35" fmla="*/ 48 h 353"/>
                  <a:gd name="T36" fmla="*/ 0 w 355"/>
                  <a:gd name="T37" fmla="*/ 58 h 353"/>
                  <a:gd name="T38" fmla="*/ 1 w 355"/>
                  <a:gd name="T39" fmla="*/ 68 h 353"/>
                  <a:gd name="T40" fmla="*/ 4 w 355"/>
                  <a:gd name="T41" fmla="*/ 78 h 353"/>
                  <a:gd name="T42" fmla="*/ 8 w 355"/>
                  <a:gd name="T43" fmla="*/ 88 h 353"/>
                  <a:gd name="T44" fmla="*/ 13 w 355"/>
                  <a:gd name="T45" fmla="*/ 96 h 353"/>
                  <a:gd name="T46" fmla="*/ 21 w 355"/>
                  <a:gd name="T47" fmla="*/ 103 h 353"/>
                  <a:gd name="T48" fmla="*/ 29 w 355"/>
                  <a:gd name="T49" fmla="*/ 109 h 353"/>
                  <a:gd name="T50" fmla="*/ 39 w 355"/>
                  <a:gd name="T51" fmla="*/ 113 h 353"/>
                  <a:gd name="T52" fmla="*/ 49 w 355"/>
                  <a:gd name="T53" fmla="*/ 116 h 353"/>
                  <a:gd name="T54" fmla="*/ 59 w 355"/>
                  <a:gd name="T55" fmla="*/ 117 h 353"/>
                  <a:gd name="T56" fmla="*/ 69 w 355"/>
                  <a:gd name="T57" fmla="*/ 116 h 353"/>
                  <a:gd name="T58" fmla="*/ 79 w 355"/>
                  <a:gd name="T59" fmla="*/ 113 h 353"/>
                  <a:gd name="T60" fmla="*/ 88 w 355"/>
                  <a:gd name="T61" fmla="*/ 109 h 353"/>
                  <a:gd name="T62" fmla="*/ 96 w 355"/>
                  <a:gd name="T63" fmla="*/ 103 h 353"/>
                  <a:gd name="T64" fmla="*/ 104 w 355"/>
                  <a:gd name="T65" fmla="*/ 96 h 353"/>
                  <a:gd name="T66" fmla="*/ 110 w 355"/>
                  <a:gd name="T67" fmla="*/ 88 h 353"/>
                  <a:gd name="T68" fmla="*/ 114 w 355"/>
                  <a:gd name="T69" fmla="*/ 78 h 353"/>
                  <a:gd name="T70" fmla="*/ 117 w 355"/>
                  <a:gd name="T71" fmla="*/ 68 h 353"/>
                  <a:gd name="T72" fmla="*/ 118 w 355"/>
                  <a:gd name="T73" fmla="*/ 58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5"/>
                    </a:lnTo>
                    <a:lnTo>
                      <a:pt x="344" y="115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0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0"/>
                    </a:lnTo>
                    <a:lnTo>
                      <a:pt x="40" y="63"/>
                    </a:lnTo>
                    <a:lnTo>
                      <a:pt x="24" y="88"/>
                    </a:lnTo>
                    <a:lnTo>
                      <a:pt x="11" y="115"/>
                    </a:lnTo>
                    <a:lnTo>
                      <a:pt x="2" y="145"/>
                    </a:lnTo>
                    <a:lnTo>
                      <a:pt x="0" y="176"/>
                    </a:lnTo>
                    <a:lnTo>
                      <a:pt x="2" y="206"/>
                    </a:lnTo>
                    <a:lnTo>
                      <a:pt x="11" y="236"/>
                    </a:lnTo>
                    <a:lnTo>
                      <a:pt x="24" y="265"/>
                    </a:lnTo>
                    <a:lnTo>
                      <a:pt x="40" y="290"/>
                    </a:lnTo>
                    <a:lnTo>
                      <a:pt x="63" y="311"/>
                    </a:lnTo>
                    <a:lnTo>
                      <a:pt x="88" y="329"/>
                    </a:lnTo>
                    <a:lnTo>
                      <a:pt x="117" y="342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2"/>
                    </a:lnTo>
                    <a:lnTo>
                      <a:pt x="265" y="329"/>
                    </a:lnTo>
                    <a:lnTo>
                      <a:pt x="290" y="311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4" y="236"/>
                    </a:lnTo>
                    <a:lnTo>
                      <a:pt x="352" y="206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518" name="Freeform 9"/>
              <p:cNvSpPr>
                <a:spLocks noChangeArrowheads="1"/>
              </p:cNvSpPr>
              <p:nvPr/>
            </p:nvSpPr>
            <p:spPr bwMode="auto">
              <a:xfrm>
                <a:off x="292" y="3272"/>
                <a:ext cx="295" cy="471"/>
              </a:xfrm>
              <a:custGeom>
                <a:avLst/>
                <a:gdLst>
                  <a:gd name="T0" fmla="*/ 151 w 883"/>
                  <a:gd name="T1" fmla="*/ 243 h 1413"/>
                  <a:gd name="T2" fmla="*/ 219 w 883"/>
                  <a:gd name="T3" fmla="*/ 471 h 1413"/>
                  <a:gd name="T4" fmla="*/ 275 w 883"/>
                  <a:gd name="T5" fmla="*/ 471 h 1413"/>
                  <a:gd name="T6" fmla="*/ 219 w 883"/>
                  <a:gd name="T7" fmla="*/ 206 h 1413"/>
                  <a:gd name="T8" fmla="*/ 219 w 883"/>
                  <a:gd name="T9" fmla="*/ 51 h 1413"/>
                  <a:gd name="T10" fmla="*/ 261 w 883"/>
                  <a:gd name="T11" fmla="*/ 176 h 1413"/>
                  <a:gd name="T12" fmla="*/ 295 w 883"/>
                  <a:gd name="T13" fmla="*/ 155 h 1413"/>
                  <a:gd name="T14" fmla="*/ 247 w 883"/>
                  <a:gd name="T15" fmla="*/ 0 h 1413"/>
                  <a:gd name="T16" fmla="*/ 151 w 883"/>
                  <a:gd name="T17" fmla="*/ 7 h 1413"/>
                  <a:gd name="T18" fmla="*/ 55 w 883"/>
                  <a:gd name="T19" fmla="*/ 0 h 1413"/>
                  <a:gd name="T20" fmla="*/ 0 w 883"/>
                  <a:gd name="T21" fmla="*/ 162 h 1413"/>
                  <a:gd name="T22" fmla="*/ 41 w 883"/>
                  <a:gd name="T23" fmla="*/ 176 h 1413"/>
                  <a:gd name="T24" fmla="*/ 83 w 883"/>
                  <a:gd name="T25" fmla="*/ 51 h 1413"/>
                  <a:gd name="T26" fmla="*/ 83 w 883"/>
                  <a:gd name="T27" fmla="*/ 206 h 1413"/>
                  <a:gd name="T28" fmla="*/ 27 w 883"/>
                  <a:gd name="T29" fmla="*/ 471 h 1413"/>
                  <a:gd name="T30" fmla="*/ 83 w 883"/>
                  <a:gd name="T31" fmla="*/ 471 h 1413"/>
                  <a:gd name="T32" fmla="*/ 151 w 883"/>
                  <a:gd name="T33" fmla="*/ 243 h 14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3"/>
                  <a:gd name="T53" fmla="*/ 883 w 883"/>
                  <a:gd name="T54" fmla="*/ 1413 h 14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3">
                    <a:moveTo>
                      <a:pt x="452" y="728"/>
                    </a:moveTo>
                    <a:lnTo>
                      <a:pt x="657" y="1413"/>
                    </a:lnTo>
                    <a:lnTo>
                      <a:pt x="822" y="1413"/>
                    </a:lnTo>
                    <a:lnTo>
                      <a:pt x="657" y="618"/>
                    </a:lnTo>
                    <a:lnTo>
                      <a:pt x="657" y="154"/>
                    </a:lnTo>
                    <a:lnTo>
                      <a:pt x="781" y="529"/>
                    </a:lnTo>
                    <a:lnTo>
                      <a:pt x="883" y="464"/>
                    </a:lnTo>
                    <a:lnTo>
                      <a:pt x="740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29"/>
                    </a:lnTo>
                    <a:lnTo>
                      <a:pt x="247" y="154"/>
                    </a:lnTo>
                    <a:lnTo>
                      <a:pt x="247" y="618"/>
                    </a:lnTo>
                    <a:lnTo>
                      <a:pt x="82" y="1413"/>
                    </a:lnTo>
                    <a:lnTo>
                      <a:pt x="247" y="1413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9503" name="Rectangle 10"/>
            <p:cNvSpPr>
              <a:spLocks noChangeArrowheads="1"/>
            </p:cNvSpPr>
            <p:nvPr/>
          </p:nvSpPr>
          <p:spPr bwMode="auto">
            <a:xfrm>
              <a:off x="673" y="3840"/>
              <a:ext cx="485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300"/>
                <a:t>Designer</a:t>
              </a:r>
              <a:r>
                <a:rPr lang="nb-NO" sz="1300"/>
                <a:t>s</a:t>
              </a:r>
            </a:p>
          </p:txBody>
        </p:sp>
        <p:grpSp>
          <p:nvGrpSpPr>
            <p:cNvPr id="19504" name="Group 11"/>
            <p:cNvGrpSpPr>
              <a:grpSpLocks/>
            </p:cNvGrpSpPr>
            <p:nvPr/>
          </p:nvGrpSpPr>
          <p:grpSpPr bwMode="auto">
            <a:xfrm>
              <a:off x="816" y="1968"/>
              <a:ext cx="294" cy="588"/>
              <a:chOff x="816" y="1968"/>
              <a:chExt cx="294" cy="588"/>
            </a:xfrm>
          </p:grpSpPr>
          <p:sp>
            <p:nvSpPr>
              <p:cNvPr id="19515" name="Freeform 12"/>
              <p:cNvSpPr>
                <a:spLocks noChangeArrowheads="1"/>
              </p:cNvSpPr>
              <p:nvPr/>
            </p:nvSpPr>
            <p:spPr bwMode="auto">
              <a:xfrm>
                <a:off x="905" y="1968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4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4 h 353"/>
                  <a:gd name="T28" fmla="*/ 13 w 355"/>
                  <a:gd name="T29" fmla="*/ 21 h 353"/>
                  <a:gd name="T30" fmla="*/ 7 w 355"/>
                  <a:gd name="T31" fmla="*/ 29 h 353"/>
                  <a:gd name="T32" fmla="*/ 3 w 355"/>
                  <a:gd name="T33" fmla="*/ 39 h 353"/>
                  <a:gd name="T34" fmla="*/ 0 w 355"/>
                  <a:gd name="T35" fmla="*/ 49 h 353"/>
                  <a:gd name="T36" fmla="*/ 0 w 355"/>
                  <a:gd name="T37" fmla="*/ 59 h 353"/>
                  <a:gd name="T38" fmla="*/ 0 w 355"/>
                  <a:gd name="T39" fmla="*/ 70 h 353"/>
                  <a:gd name="T40" fmla="*/ 3 w 355"/>
                  <a:gd name="T41" fmla="*/ 80 h 353"/>
                  <a:gd name="T42" fmla="*/ 7 w 355"/>
                  <a:gd name="T43" fmla="*/ 89 h 353"/>
                  <a:gd name="T44" fmla="*/ 13 w 355"/>
                  <a:gd name="T45" fmla="*/ 97 h 353"/>
                  <a:gd name="T46" fmla="*/ 21 w 355"/>
                  <a:gd name="T47" fmla="*/ 105 h 353"/>
                  <a:gd name="T48" fmla="*/ 29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6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80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7"/>
                    </a:lnTo>
                    <a:lnTo>
                      <a:pt x="343" y="117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2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2"/>
                    </a:lnTo>
                    <a:lnTo>
                      <a:pt x="40" y="63"/>
                    </a:lnTo>
                    <a:lnTo>
                      <a:pt x="22" y="88"/>
                    </a:lnTo>
                    <a:lnTo>
                      <a:pt x="10" y="117"/>
                    </a:lnTo>
                    <a:lnTo>
                      <a:pt x="1" y="147"/>
                    </a:lnTo>
                    <a:lnTo>
                      <a:pt x="0" y="176"/>
                    </a:lnTo>
                    <a:lnTo>
                      <a:pt x="1" y="208"/>
                    </a:lnTo>
                    <a:lnTo>
                      <a:pt x="10" y="238"/>
                    </a:lnTo>
                    <a:lnTo>
                      <a:pt x="22" y="265"/>
                    </a:lnTo>
                    <a:lnTo>
                      <a:pt x="40" y="290"/>
                    </a:lnTo>
                    <a:lnTo>
                      <a:pt x="63" y="313"/>
                    </a:lnTo>
                    <a:lnTo>
                      <a:pt x="88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5" y="329"/>
                    </a:lnTo>
                    <a:lnTo>
                      <a:pt x="290" y="313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3" y="238"/>
                    </a:lnTo>
                    <a:lnTo>
                      <a:pt x="352" y="208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516" name="Freeform 13"/>
              <p:cNvSpPr>
                <a:spLocks noChangeArrowheads="1"/>
              </p:cNvSpPr>
              <p:nvPr/>
            </p:nvSpPr>
            <p:spPr bwMode="auto">
              <a:xfrm>
                <a:off x="816" y="2086"/>
                <a:ext cx="295" cy="471"/>
              </a:xfrm>
              <a:custGeom>
                <a:avLst/>
                <a:gdLst>
                  <a:gd name="T0" fmla="*/ 151 w 883"/>
                  <a:gd name="T1" fmla="*/ 242 h 1414"/>
                  <a:gd name="T2" fmla="*/ 219 w 883"/>
                  <a:gd name="T3" fmla="*/ 471 h 1414"/>
                  <a:gd name="T4" fmla="*/ 275 w 883"/>
                  <a:gd name="T5" fmla="*/ 471 h 1414"/>
                  <a:gd name="T6" fmla="*/ 219 w 883"/>
                  <a:gd name="T7" fmla="*/ 206 h 1414"/>
                  <a:gd name="T8" fmla="*/ 219 w 883"/>
                  <a:gd name="T9" fmla="*/ 52 h 1414"/>
                  <a:gd name="T10" fmla="*/ 261 w 883"/>
                  <a:gd name="T11" fmla="*/ 177 h 1414"/>
                  <a:gd name="T12" fmla="*/ 295 w 883"/>
                  <a:gd name="T13" fmla="*/ 155 h 1414"/>
                  <a:gd name="T14" fmla="*/ 247 w 883"/>
                  <a:gd name="T15" fmla="*/ 0 h 1414"/>
                  <a:gd name="T16" fmla="*/ 151 w 883"/>
                  <a:gd name="T17" fmla="*/ 7 h 1414"/>
                  <a:gd name="T18" fmla="*/ 55 w 883"/>
                  <a:gd name="T19" fmla="*/ 0 h 1414"/>
                  <a:gd name="T20" fmla="*/ 0 w 883"/>
                  <a:gd name="T21" fmla="*/ 162 h 1414"/>
                  <a:gd name="T22" fmla="*/ 41 w 883"/>
                  <a:gd name="T23" fmla="*/ 177 h 1414"/>
                  <a:gd name="T24" fmla="*/ 83 w 883"/>
                  <a:gd name="T25" fmla="*/ 52 h 1414"/>
                  <a:gd name="T26" fmla="*/ 83 w 883"/>
                  <a:gd name="T27" fmla="*/ 206 h 1414"/>
                  <a:gd name="T28" fmla="*/ 27 w 883"/>
                  <a:gd name="T29" fmla="*/ 471 h 1414"/>
                  <a:gd name="T30" fmla="*/ 83 w 883"/>
                  <a:gd name="T31" fmla="*/ 471 h 1414"/>
                  <a:gd name="T32" fmla="*/ 151 w 883"/>
                  <a:gd name="T33" fmla="*/ 242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4"/>
                  <a:gd name="T53" fmla="*/ 883 w 883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4">
                    <a:moveTo>
                      <a:pt x="452" y="728"/>
                    </a:moveTo>
                    <a:lnTo>
                      <a:pt x="657" y="1414"/>
                    </a:lnTo>
                    <a:lnTo>
                      <a:pt x="822" y="1414"/>
                    </a:lnTo>
                    <a:lnTo>
                      <a:pt x="657" y="619"/>
                    </a:lnTo>
                    <a:lnTo>
                      <a:pt x="657" y="156"/>
                    </a:lnTo>
                    <a:lnTo>
                      <a:pt x="781" y="531"/>
                    </a:lnTo>
                    <a:lnTo>
                      <a:pt x="883" y="464"/>
                    </a:lnTo>
                    <a:lnTo>
                      <a:pt x="739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7" y="156"/>
                    </a:lnTo>
                    <a:lnTo>
                      <a:pt x="247" y="619"/>
                    </a:lnTo>
                    <a:lnTo>
                      <a:pt x="82" y="1414"/>
                    </a:lnTo>
                    <a:lnTo>
                      <a:pt x="247" y="1414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9505" name="Rectangle 14"/>
            <p:cNvSpPr>
              <a:spLocks noChangeArrowheads="1"/>
            </p:cNvSpPr>
            <p:nvPr/>
          </p:nvSpPr>
          <p:spPr bwMode="auto">
            <a:xfrm>
              <a:off x="685" y="2592"/>
              <a:ext cx="43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Design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Manager</a:t>
              </a:r>
            </a:p>
          </p:txBody>
        </p:sp>
        <p:grpSp>
          <p:nvGrpSpPr>
            <p:cNvPr id="19506" name="Group 15"/>
            <p:cNvGrpSpPr>
              <a:grpSpLocks/>
            </p:cNvGrpSpPr>
            <p:nvPr/>
          </p:nvGrpSpPr>
          <p:grpSpPr bwMode="auto">
            <a:xfrm>
              <a:off x="1296" y="3155"/>
              <a:ext cx="293" cy="588"/>
              <a:chOff x="1296" y="3155"/>
              <a:chExt cx="293" cy="588"/>
            </a:xfrm>
          </p:grpSpPr>
          <p:sp>
            <p:nvSpPr>
              <p:cNvPr id="19513" name="Freeform 16"/>
              <p:cNvSpPr>
                <a:spLocks noChangeArrowheads="1"/>
              </p:cNvSpPr>
              <p:nvPr/>
            </p:nvSpPr>
            <p:spPr bwMode="auto">
              <a:xfrm>
                <a:off x="1384" y="3155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514" name="Freeform 17"/>
              <p:cNvSpPr>
                <a:spLocks noChangeArrowheads="1"/>
              </p:cNvSpPr>
              <p:nvPr/>
            </p:nvSpPr>
            <p:spPr bwMode="auto">
              <a:xfrm>
                <a:off x="1296" y="3273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9507" name="Line 18"/>
            <p:cNvSpPr>
              <a:spLocks noChangeShapeType="1"/>
            </p:cNvSpPr>
            <p:nvPr/>
          </p:nvSpPr>
          <p:spPr bwMode="auto">
            <a:xfrm flipH="1">
              <a:off x="447" y="2829"/>
              <a:ext cx="361" cy="272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508" name="Line 19"/>
            <p:cNvSpPr>
              <a:spLocks noChangeShapeType="1"/>
            </p:cNvSpPr>
            <p:nvPr/>
          </p:nvSpPr>
          <p:spPr bwMode="auto">
            <a:xfrm>
              <a:off x="1158" y="2829"/>
              <a:ext cx="282" cy="243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509" name="Line 20"/>
            <p:cNvSpPr>
              <a:spLocks noChangeShapeType="1"/>
            </p:cNvSpPr>
            <p:nvPr/>
          </p:nvSpPr>
          <p:spPr bwMode="auto">
            <a:xfrm flipH="1">
              <a:off x="962" y="2832"/>
              <a:ext cx="50" cy="271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19510" name="Group 21"/>
            <p:cNvGrpSpPr>
              <a:grpSpLocks/>
            </p:cNvGrpSpPr>
            <p:nvPr/>
          </p:nvGrpSpPr>
          <p:grpSpPr bwMode="auto">
            <a:xfrm>
              <a:off x="816" y="3155"/>
              <a:ext cx="293" cy="588"/>
              <a:chOff x="816" y="3155"/>
              <a:chExt cx="293" cy="588"/>
            </a:xfrm>
          </p:grpSpPr>
          <p:sp>
            <p:nvSpPr>
              <p:cNvPr id="19511" name="Freeform 22"/>
              <p:cNvSpPr>
                <a:spLocks noChangeArrowheads="1"/>
              </p:cNvSpPr>
              <p:nvPr/>
            </p:nvSpPr>
            <p:spPr bwMode="auto">
              <a:xfrm>
                <a:off x="904" y="3155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512" name="Freeform 23"/>
              <p:cNvSpPr>
                <a:spLocks noChangeArrowheads="1"/>
              </p:cNvSpPr>
              <p:nvPr/>
            </p:nvSpPr>
            <p:spPr bwMode="auto">
              <a:xfrm>
                <a:off x="816" y="3273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</p:grpSp>
      <p:sp>
        <p:nvSpPr>
          <p:cNvPr id="19463" name="Line 24"/>
          <p:cNvSpPr>
            <a:spLocks noChangeShapeType="1"/>
          </p:cNvSpPr>
          <p:nvPr/>
        </p:nvSpPr>
        <p:spPr bwMode="auto">
          <a:xfrm flipH="1">
            <a:off x="1670050" y="2789238"/>
            <a:ext cx="2451100" cy="4572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19464" name="Group 25"/>
          <p:cNvGrpSpPr>
            <a:grpSpLocks/>
          </p:cNvGrpSpPr>
          <p:nvPr/>
        </p:nvGrpSpPr>
        <p:grpSpPr bwMode="auto">
          <a:xfrm>
            <a:off x="6477000" y="3322638"/>
            <a:ext cx="2058988" cy="3171825"/>
            <a:chOff x="4080" y="1968"/>
            <a:chExt cx="1297" cy="1998"/>
          </a:xfrm>
        </p:grpSpPr>
        <p:grpSp>
          <p:nvGrpSpPr>
            <p:cNvPr id="19485" name="Group 26"/>
            <p:cNvGrpSpPr>
              <a:grpSpLocks/>
            </p:cNvGrpSpPr>
            <p:nvPr/>
          </p:nvGrpSpPr>
          <p:grpSpPr bwMode="auto">
            <a:xfrm>
              <a:off x="4080" y="3155"/>
              <a:ext cx="294" cy="587"/>
              <a:chOff x="4080" y="3155"/>
              <a:chExt cx="294" cy="587"/>
            </a:xfrm>
          </p:grpSpPr>
          <p:sp>
            <p:nvSpPr>
              <p:cNvPr id="19500" name="Freeform 27"/>
              <p:cNvSpPr>
                <a:spLocks noChangeArrowheads="1"/>
              </p:cNvSpPr>
              <p:nvPr/>
            </p:nvSpPr>
            <p:spPr bwMode="auto">
              <a:xfrm>
                <a:off x="4169" y="3155"/>
                <a:ext cx="118" cy="117"/>
              </a:xfrm>
              <a:custGeom>
                <a:avLst/>
                <a:gdLst>
                  <a:gd name="T0" fmla="*/ 118 w 355"/>
                  <a:gd name="T1" fmla="*/ 58 h 353"/>
                  <a:gd name="T2" fmla="*/ 117 w 355"/>
                  <a:gd name="T3" fmla="*/ 48 h 353"/>
                  <a:gd name="T4" fmla="*/ 114 w 355"/>
                  <a:gd name="T5" fmla="*/ 38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3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3 h 353"/>
                  <a:gd name="T28" fmla="*/ 13 w 355"/>
                  <a:gd name="T29" fmla="*/ 21 h 353"/>
                  <a:gd name="T30" fmla="*/ 8 w 355"/>
                  <a:gd name="T31" fmla="*/ 29 h 353"/>
                  <a:gd name="T32" fmla="*/ 4 w 355"/>
                  <a:gd name="T33" fmla="*/ 38 h 353"/>
                  <a:gd name="T34" fmla="*/ 1 w 355"/>
                  <a:gd name="T35" fmla="*/ 48 h 353"/>
                  <a:gd name="T36" fmla="*/ 0 w 355"/>
                  <a:gd name="T37" fmla="*/ 58 h 353"/>
                  <a:gd name="T38" fmla="*/ 1 w 355"/>
                  <a:gd name="T39" fmla="*/ 68 h 353"/>
                  <a:gd name="T40" fmla="*/ 4 w 355"/>
                  <a:gd name="T41" fmla="*/ 78 h 353"/>
                  <a:gd name="T42" fmla="*/ 8 w 355"/>
                  <a:gd name="T43" fmla="*/ 88 h 353"/>
                  <a:gd name="T44" fmla="*/ 13 w 355"/>
                  <a:gd name="T45" fmla="*/ 96 h 353"/>
                  <a:gd name="T46" fmla="*/ 21 w 355"/>
                  <a:gd name="T47" fmla="*/ 103 h 353"/>
                  <a:gd name="T48" fmla="*/ 29 w 355"/>
                  <a:gd name="T49" fmla="*/ 109 h 353"/>
                  <a:gd name="T50" fmla="*/ 39 w 355"/>
                  <a:gd name="T51" fmla="*/ 113 h 353"/>
                  <a:gd name="T52" fmla="*/ 49 w 355"/>
                  <a:gd name="T53" fmla="*/ 116 h 353"/>
                  <a:gd name="T54" fmla="*/ 59 w 355"/>
                  <a:gd name="T55" fmla="*/ 117 h 353"/>
                  <a:gd name="T56" fmla="*/ 69 w 355"/>
                  <a:gd name="T57" fmla="*/ 116 h 353"/>
                  <a:gd name="T58" fmla="*/ 79 w 355"/>
                  <a:gd name="T59" fmla="*/ 113 h 353"/>
                  <a:gd name="T60" fmla="*/ 88 w 355"/>
                  <a:gd name="T61" fmla="*/ 109 h 353"/>
                  <a:gd name="T62" fmla="*/ 96 w 355"/>
                  <a:gd name="T63" fmla="*/ 103 h 353"/>
                  <a:gd name="T64" fmla="*/ 104 w 355"/>
                  <a:gd name="T65" fmla="*/ 96 h 353"/>
                  <a:gd name="T66" fmla="*/ 110 w 355"/>
                  <a:gd name="T67" fmla="*/ 88 h 353"/>
                  <a:gd name="T68" fmla="*/ 114 w 355"/>
                  <a:gd name="T69" fmla="*/ 78 h 353"/>
                  <a:gd name="T70" fmla="*/ 117 w 355"/>
                  <a:gd name="T71" fmla="*/ 68 h 353"/>
                  <a:gd name="T72" fmla="*/ 118 w 355"/>
                  <a:gd name="T73" fmla="*/ 58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5"/>
                    </a:lnTo>
                    <a:lnTo>
                      <a:pt x="344" y="115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0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0"/>
                    </a:lnTo>
                    <a:lnTo>
                      <a:pt x="40" y="63"/>
                    </a:lnTo>
                    <a:lnTo>
                      <a:pt x="24" y="88"/>
                    </a:lnTo>
                    <a:lnTo>
                      <a:pt x="11" y="115"/>
                    </a:lnTo>
                    <a:lnTo>
                      <a:pt x="2" y="145"/>
                    </a:lnTo>
                    <a:lnTo>
                      <a:pt x="0" y="176"/>
                    </a:lnTo>
                    <a:lnTo>
                      <a:pt x="2" y="206"/>
                    </a:lnTo>
                    <a:lnTo>
                      <a:pt x="11" y="236"/>
                    </a:lnTo>
                    <a:lnTo>
                      <a:pt x="24" y="265"/>
                    </a:lnTo>
                    <a:lnTo>
                      <a:pt x="40" y="290"/>
                    </a:lnTo>
                    <a:lnTo>
                      <a:pt x="63" y="311"/>
                    </a:lnTo>
                    <a:lnTo>
                      <a:pt x="88" y="329"/>
                    </a:lnTo>
                    <a:lnTo>
                      <a:pt x="117" y="342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2"/>
                    </a:lnTo>
                    <a:lnTo>
                      <a:pt x="265" y="329"/>
                    </a:lnTo>
                    <a:lnTo>
                      <a:pt x="290" y="311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4" y="236"/>
                    </a:lnTo>
                    <a:lnTo>
                      <a:pt x="352" y="206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501" name="Freeform 28"/>
              <p:cNvSpPr>
                <a:spLocks noChangeArrowheads="1"/>
              </p:cNvSpPr>
              <p:nvPr/>
            </p:nvSpPr>
            <p:spPr bwMode="auto">
              <a:xfrm>
                <a:off x="4080" y="3272"/>
                <a:ext cx="295" cy="471"/>
              </a:xfrm>
              <a:custGeom>
                <a:avLst/>
                <a:gdLst>
                  <a:gd name="T0" fmla="*/ 151 w 883"/>
                  <a:gd name="T1" fmla="*/ 243 h 1413"/>
                  <a:gd name="T2" fmla="*/ 219 w 883"/>
                  <a:gd name="T3" fmla="*/ 471 h 1413"/>
                  <a:gd name="T4" fmla="*/ 275 w 883"/>
                  <a:gd name="T5" fmla="*/ 471 h 1413"/>
                  <a:gd name="T6" fmla="*/ 219 w 883"/>
                  <a:gd name="T7" fmla="*/ 206 h 1413"/>
                  <a:gd name="T8" fmla="*/ 219 w 883"/>
                  <a:gd name="T9" fmla="*/ 51 h 1413"/>
                  <a:gd name="T10" fmla="*/ 261 w 883"/>
                  <a:gd name="T11" fmla="*/ 176 h 1413"/>
                  <a:gd name="T12" fmla="*/ 295 w 883"/>
                  <a:gd name="T13" fmla="*/ 155 h 1413"/>
                  <a:gd name="T14" fmla="*/ 247 w 883"/>
                  <a:gd name="T15" fmla="*/ 0 h 1413"/>
                  <a:gd name="T16" fmla="*/ 151 w 883"/>
                  <a:gd name="T17" fmla="*/ 7 h 1413"/>
                  <a:gd name="T18" fmla="*/ 55 w 883"/>
                  <a:gd name="T19" fmla="*/ 0 h 1413"/>
                  <a:gd name="T20" fmla="*/ 0 w 883"/>
                  <a:gd name="T21" fmla="*/ 162 h 1413"/>
                  <a:gd name="T22" fmla="*/ 41 w 883"/>
                  <a:gd name="T23" fmla="*/ 176 h 1413"/>
                  <a:gd name="T24" fmla="*/ 83 w 883"/>
                  <a:gd name="T25" fmla="*/ 51 h 1413"/>
                  <a:gd name="T26" fmla="*/ 83 w 883"/>
                  <a:gd name="T27" fmla="*/ 206 h 1413"/>
                  <a:gd name="T28" fmla="*/ 27 w 883"/>
                  <a:gd name="T29" fmla="*/ 471 h 1413"/>
                  <a:gd name="T30" fmla="*/ 83 w 883"/>
                  <a:gd name="T31" fmla="*/ 471 h 1413"/>
                  <a:gd name="T32" fmla="*/ 151 w 883"/>
                  <a:gd name="T33" fmla="*/ 243 h 14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3"/>
                  <a:gd name="T53" fmla="*/ 883 w 883"/>
                  <a:gd name="T54" fmla="*/ 1413 h 14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3">
                    <a:moveTo>
                      <a:pt x="452" y="728"/>
                    </a:moveTo>
                    <a:lnTo>
                      <a:pt x="657" y="1413"/>
                    </a:lnTo>
                    <a:lnTo>
                      <a:pt x="822" y="1413"/>
                    </a:lnTo>
                    <a:lnTo>
                      <a:pt x="657" y="618"/>
                    </a:lnTo>
                    <a:lnTo>
                      <a:pt x="657" y="154"/>
                    </a:lnTo>
                    <a:lnTo>
                      <a:pt x="781" y="529"/>
                    </a:lnTo>
                    <a:lnTo>
                      <a:pt x="883" y="464"/>
                    </a:lnTo>
                    <a:lnTo>
                      <a:pt x="740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29"/>
                    </a:lnTo>
                    <a:lnTo>
                      <a:pt x="247" y="154"/>
                    </a:lnTo>
                    <a:lnTo>
                      <a:pt x="247" y="618"/>
                    </a:lnTo>
                    <a:lnTo>
                      <a:pt x="82" y="1413"/>
                    </a:lnTo>
                    <a:lnTo>
                      <a:pt x="247" y="1413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9486" name="Rectangle 29"/>
            <p:cNvSpPr>
              <a:spLocks noChangeArrowheads="1"/>
            </p:cNvSpPr>
            <p:nvPr/>
          </p:nvSpPr>
          <p:spPr bwMode="auto">
            <a:xfrm>
              <a:off x="4461" y="3840"/>
              <a:ext cx="468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Salesmen</a:t>
              </a:r>
            </a:p>
          </p:txBody>
        </p:sp>
        <p:grpSp>
          <p:nvGrpSpPr>
            <p:cNvPr id="19487" name="Group 30"/>
            <p:cNvGrpSpPr>
              <a:grpSpLocks/>
            </p:cNvGrpSpPr>
            <p:nvPr/>
          </p:nvGrpSpPr>
          <p:grpSpPr bwMode="auto">
            <a:xfrm>
              <a:off x="4604" y="1968"/>
              <a:ext cx="294" cy="588"/>
              <a:chOff x="4604" y="1968"/>
              <a:chExt cx="294" cy="588"/>
            </a:xfrm>
          </p:grpSpPr>
          <p:sp>
            <p:nvSpPr>
              <p:cNvPr id="19498" name="Freeform 31"/>
              <p:cNvSpPr>
                <a:spLocks noChangeArrowheads="1"/>
              </p:cNvSpPr>
              <p:nvPr/>
            </p:nvSpPr>
            <p:spPr bwMode="auto">
              <a:xfrm>
                <a:off x="4693" y="1968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4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4 h 353"/>
                  <a:gd name="T28" fmla="*/ 13 w 355"/>
                  <a:gd name="T29" fmla="*/ 21 h 353"/>
                  <a:gd name="T30" fmla="*/ 7 w 355"/>
                  <a:gd name="T31" fmla="*/ 29 h 353"/>
                  <a:gd name="T32" fmla="*/ 3 w 355"/>
                  <a:gd name="T33" fmla="*/ 39 h 353"/>
                  <a:gd name="T34" fmla="*/ 0 w 355"/>
                  <a:gd name="T35" fmla="*/ 49 h 353"/>
                  <a:gd name="T36" fmla="*/ 0 w 355"/>
                  <a:gd name="T37" fmla="*/ 59 h 353"/>
                  <a:gd name="T38" fmla="*/ 0 w 355"/>
                  <a:gd name="T39" fmla="*/ 70 h 353"/>
                  <a:gd name="T40" fmla="*/ 3 w 355"/>
                  <a:gd name="T41" fmla="*/ 80 h 353"/>
                  <a:gd name="T42" fmla="*/ 7 w 355"/>
                  <a:gd name="T43" fmla="*/ 89 h 353"/>
                  <a:gd name="T44" fmla="*/ 13 w 355"/>
                  <a:gd name="T45" fmla="*/ 97 h 353"/>
                  <a:gd name="T46" fmla="*/ 21 w 355"/>
                  <a:gd name="T47" fmla="*/ 105 h 353"/>
                  <a:gd name="T48" fmla="*/ 29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6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80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7"/>
                    </a:lnTo>
                    <a:lnTo>
                      <a:pt x="343" y="117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2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2"/>
                    </a:lnTo>
                    <a:lnTo>
                      <a:pt x="40" y="63"/>
                    </a:lnTo>
                    <a:lnTo>
                      <a:pt x="22" y="88"/>
                    </a:lnTo>
                    <a:lnTo>
                      <a:pt x="10" y="117"/>
                    </a:lnTo>
                    <a:lnTo>
                      <a:pt x="1" y="147"/>
                    </a:lnTo>
                    <a:lnTo>
                      <a:pt x="0" y="176"/>
                    </a:lnTo>
                    <a:lnTo>
                      <a:pt x="1" y="208"/>
                    </a:lnTo>
                    <a:lnTo>
                      <a:pt x="10" y="238"/>
                    </a:lnTo>
                    <a:lnTo>
                      <a:pt x="22" y="265"/>
                    </a:lnTo>
                    <a:lnTo>
                      <a:pt x="40" y="290"/>
                    </a:lnTo>
                    <a:lnTo>
                      <a:pt x="63" y="313"/>
                    </a:lnTo>
                    <a:lnTo>
                      <a:pt x="88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5" y="329"/>
                    </a:lnTo>
                    <a:lnTo>
                      <a:pt x="290" y="313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3" y="238"/>
                    </a:lnTo>
                    <a:lnTo>
                      <a:pt x="352" y="208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499" name="Freeform 32"/>
              <p:cNvSpPr>
                <a:spLocks noChangeArrowheads="1"/>
              </p:cNvSpPr>
              <p:nvPr/>
            </p:nvSpPr>
            <p:spPr bwMode="auto">
              <a:xfrm>
                <a:off x="4604" y="2086"/>
                <a:ext cx="295" cy="471"/>
              </a:xfrm>
              <a:custGeom>
                <a:avLst/>
                <a:gdLst>
                  <a:gd name="T0" fmla="*/ 151 w 883"/>
                  <a:gd name="T1" fmla="*/ 242 h 1414"/>
                  <a:gd name="T2" fmla="*/ 219 w 883"/>
                  <a:gd name="T3" fmla="*/ 471 h 1414"/>
                  <a:gd name="T4" fmla="*/ 275 w 883"/>
                  <a:gd name="T5" fmla="*/ 471 h 1414"/>
                  <a:gd name="T6" fmla="*/ 219 w 883"/>
                  <a:gd name="T7" fmla="*/ 206 h 1414"/>
                  <a:gd name="T8" fmla="*/ 219 w 883"/>
                  <a:gd name="T9" fmla="*/ 52 h 1414"/>
                  <a:gd name="T10" fmla="*/ 261 w 883"/>
                  <a:gd name="T11" fmla="*/ 177 h 1414"/>
                  <a:gd name="T12" fmla="*/ 295 w 883"/>
                  <a:gd name="T13" fmla="*/ 155 h 1414"/>
                  <a:gd name="T14" fmla="*/ 247 w 883"/>
                  <a:gd name="T15" fmla="*/ 0 h 1414"/>
                  <a:gd name="T16" fmla="*/ 151 w 883"/>
                  <a:gd name="T17" fmla="*/ 7 h 1414"/>
                  <a:gd name="T18" fmla="*/ 55 w 883"/>
                  <a:gd name="T19" fmla="*/ 0 h 1414"/>
                  <a:gd name="T20" fmla="*/ 0 w 883"/>
                  <a:gd name="T21" fmla="*/ 162 h 1414"/>
                  <a:gd name="T22" fmla="*/ 41 w 883"/>
                  <a:gd name="T23" fmla="*/ 177 h 1414"/>
                  <a:gd name="T24" fmla="*/ 83 w 883"/>
                  <a:gd name="T25" fmla="*/ 52 h 1414"/>
                  <a:gd name="T26" fmla="*/ 83 w 883"/>
                  <a:gd name="T27" fmla="*/ 206 h 1414"/>
                  <a:gd name="T28" fmla="*/ 27 w 883"/>
                  <a:gd name="T29" fmla="*/ 471 h 1414"/>
                  <a:gd name="T30" fmla="*/ 83 w 883"/>
                  <a:gd name="T31" fmla="*/ 471 h 1414"/>
                  <a:gd name="T32" fmla="*/ 151 w 883"/>
                  <a:gd name="T33" fmla="*/ 242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4"/>
                  <a:gd name="T53" fmla="*/ 883 w 883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4">
                    <a:moveTo>
                      <a:pt x="452" y="728"/>
                    </a:moveTo>
                    <a:lnTo>
                      <a:pt x="657" y="1414"/>
                    </a:lnTo>
                    <a:lnTo>
                      <a:pt x="822" y="1414"/>
                    </a:lnTo>
                    <a:lnTo>
                      <a:pt x="657" y="619"/>
                    </a:lnTo>
                    <a:lnTo>
                      <a:pt x="657" y="156"/>
                    </a:lnTo>
                    <a:lnTo>
                      <a:pt x="781" y="531"/>
                    </a:lnTo>
                    <a:lnTo>
                      <a:pt x="883" y="464"/>
                    </a:lnTo>
                    <a:lnTo>
                      <a:pt x="739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7" y="156"/>
                    </a:lnTo>
                    <a:lnTo>
                      <a:pt x="247" y="619"/>
                    </a:lnTo>
                    <a:lnTo>
                      <a:pt x="82" y="1414"/>
                    </a:lnTo>
                    <a:lnTo>
                      <a:pt x="247" y="1414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9488" name="Rectangle 33"/>
            <p:cNvSpPr>
              <a:spLocks noChangeArrowheads="1"/>
            </p:cNvSpPr>
            <p:nvPr/>
          </p:nvSpPr>
          <p:spPr bwMode="auto">
            <a:xfrm>
              <a:off x="4596" y="2592"/>
              <a:ext cx="43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Sales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Manager</a:t>
              </a:r>
            </a:p>
          </p:txBody>
        </p:sp>
        <p:grpSp>
          <p:nvGrpSpPr>
            <p:cNvPr id="19489" name="Group 34"/>
            <p:cNvGrpSpPr>
              <a:grpSpLocks/>
            </p:cNvGrpSpPr>
            <p:nvPr/>
          </p:nvGrpSpPr>
          <p:grpSpPr bwMode="auto">
            <a:xfrm>
              <a:off x="5084" y="3155"/>
              <a:ext cx="293" cy="588"/>
              <a:chOff x="5084" y="3155"/>
              <a:chExt cx="293" cy="588"/>
            </a:xfrm>
          </p:grpSpPr>
          <p:sp>
            <p:nvSpPr>
              <p:cNvPr id="19496" name="Freeform 35"/>
              <p:cNvSpPr>
                <a:spLocks noChangeArrowheads="1"/>
              </p:cNvSpPr>
              <p:nvPr/>
            </p:nvSpPr>
            <p:spPr bwMode="auto">
              <a:xfrm>
                <a:off x="5172" y="3155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497" name="Freeform 36"/>
              <p:cNvSpPr>
                <a:spLocks noChangeArrowheads="1"/>
              </p:cNvSpPr>
              <p:nvPr/>
            </p:nvSpPr>
            <p:spPr bwMode="auto">
              <a:xfrm>
                <a:off x="5084" y="3273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9490" name="Line 37"/>
            <p:cNvSpPr>
              <a:spLocks noChangeShapeType="1"/>
            </p:cNvSpPr>
            <p:nvPr/>
          </p:nvSpPr>
          <p:spPr bwMode="auto">
            <a:xfrm flipH="1">
              <a:off x="4235" y="2829"/>
              <a:ext cx="361" cy="272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491" name="Line 38"/>
            <p:cNvSpPr>
              <a:spLocks noChangeShapeType="1"/>
            </p:cNvSpPr>
            <p:nvPr/>
          </p:nvSpPr>
          <p:spPr bwMode="auto">
            <a:xfrm>
              <a:off x="4946" y="2829"/>
              <a:ext cx="282" cy="243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492" name="Line 39"/>
            <p:cNvSpPr>
              <a:spLocks noChangeShapeType="1"/>
            </p:cNvSpPr>
            <p:nvPr/>
          </p:nvSpPr>
          <p:spPr bwMode="auto">
            <a:xfrm flipH="1">
              <a:off x="4750" y="2832"/>
              <a:ext cx="50" cy="271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19493" name="Group 40"/>
            <p:cNvGrpSpPr>
              <a:grpSpLocks/>
            </p:cNvGrpSpPr>
            <p:nvPr/>
          </p:nvGrpSpPr>
          <p:grpSpPr bwMode="auto">
            <a:xfrm>
              <a:off x="4604" y="3155"/>
              <a:ext cx="293" cy="588"/>
              <a:chOff x="4604" y="3155"/>
              <a:chExt cx="293" cy="588"/>
            </a:xfrm>
          </p:grpSpPr>
          <p:sp>
            <p:nvSpPr>
              <p:cNvPr id="19494" name="Freeform 41"/>
              <p:cNvSpPr>
                <a:spLocks noChangeArrowheads="1"/>
              </p:cNvSpPr>
              <p:nvPr/>
            </p:nvSpPr>
            <p:spPr bwMode="auto">
              <a:xfrm>
                <a:off x="4692" y="3155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495" name="Freeform 42"/>
              <p:cNvSpPr>
                <a:spLocks noChangeArrowheads="1"/>
              </p:cNvSpPr>
              <p:nvPr/>
            </p:nvSpPr>
            <p:spPr bwMode="auto">
              <a:xfrm>
                <a:off x="4604" y="3273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</p:grpSp>
      <p:grpSp>
        <p:nvGrpSpPr>
          <p:cNvPr id="19465" name="Group 43"/>
          <p:cNvGrpSpPr>
            <a:grpSpLocks/>
          </p:cNvGrpSpPr>
          <p:nvPr/>
        </p:nvGrpSpPr>
        <p:grpSpPr bwMode="auto">
          <a:xfrm>
            <a:off x="3581400" y="2789238"/>
            <a:ext cx="2058988" cy="3735387"/>
            <a:chOff x="2256" y="1632"/>
            <a:chExt cx="1297" cy="2353"/>
          </a:xfrm>
        </p:grpSpPr>
        <p:grpSp>
          <p:nvGrpSpPr>
            <p:cNvPr id="19467" name="Group 44"/>
            <p:cNvGrpSpPr>
              <a:grpSpLocks/>
            </p:cNvGrpSpPr>
            <p:nvPr/>
          </p:nvGrpSpPr>
          <p:grpSpPr bwMode="auto">
            <a:xfrm>
              <a:off x="2256" y="3174"/>
              <a:ext cx="294" cy="587"/>
              <a:chOff x="2256" y="3174"/>
              <a:chExt cx="294" cy="587"/>
            </a:xfrm>
          </p:grpSpPr>
          <p:sp>
            <p:nvSpPr>
              <p:cNvPr id="19483" name="Freeform 45"/>
              <p:cNvSpPr>
                <a:spLocks noChangeArrowheads="1"/>
              </p:cNvSpPr>
              <p:nvPr/>
            </p:nvSpPr>
            <p:spPr bwMode="auto">
              <a:xfrm>
                <a:off x="2345" y="3174"/>
                <a:ext cx="118" cy="117"/>
              </a:xfrm>
              <a:custGeom>
                <a:avLst/>
                <a:gdLst>
                  <a:gd name="T0" fmla="*/ 118 w 355"/>
                  <a:gd name="T1" fmla="*/ 58 h 353"/>
                  <a:gd name="T2" fmla="*/ 117 w 355"/>
                  <a:gd name="T3" fmla="*/ 48 h 353"/>
                  <a:gd name="T4" fmla="*/ 114 w 355"/>
                  <a:gd name="T5" fmla="*/ 38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3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3 h 353"/>
                  <a:gd name="T28" fmla="*/ 13 w 355"/>
                  <a:gd name="T29" fmla="*/ 21 h 353"/>
                  <a:gd name="T30" fmla="*/ 8 w 355"/>
                  <a:gd name="T31" fmla="*/ 29 h 353"/>
                  <a:gd name="T32" fmla="*/ 4 w 355"/>
                  <a:gd name="T33" fmla="*/ 38 h 353"/>
                  <a:gd name="T34" fmla="*/ 1 w 355"/>
                  <a:gd name="T35" fmla="*/ 48 h 353"/>
                  <a:gd name="T36" fmla="*/ 0 w 355"/>
                  <a:gd name="T37" fmla="*/ 58 h 353"/>
                  <a:gd name="T38" fmla="*/ 1 w 355"/>
                  <a:gd name="T39" fmla="*/ 68 h 353"/>
                  <a:gd name="T40" fmla="*/ 4 w 355"/>
                  <a:gd name="T41" fmla="*/ 78 h 353"/>
                  <a:gd name="T42" fmla="*/ 8 w 355"/>
                  <a:gd name="T43" fmla="*/ 88 h 353"/>
                  <a:gd name="T44" fmla="*/ 13 w 355"/>
                  <a:gd name="T45" fmla="*/ 96 h 353"/>
                  <a:gd name="T46" fmla="*/ 21 w 355"/>
                  <a:gd name="T47" fmla="*/ 103 h 353"/>
                  <a:gd name="T48" fmla="*/ 29 w 355"/>
                  <a:gd name="T49" fmla="*/ 109 h 353"/>
                  <a:gd name="T50" fmla="*/ 39 w 355"/>
                  <a:gd name="T51" fmla="*/ 113 h 353"/>
                  <a:gd name="T52" fmla="*/ 49 w 355"/>
                  <a:gd name="T53" fmla="*/ 116 h 353"/>
                  <a:gd name="T54" fmla="*/ 59 w 355"/>
                  <a:gd name="T55" fmla="*/ 117 h 353"/>
                  <a:gd name="T56" fmla="*/ 69 w 355"/>
                  <a:gd name="T57" fmla="*/ 116 h 353"/>
                  <a:gd name="T58" fmla="*/ 79 w 355"/>
                  <a:gd name="T59" fmla="*/ 113 h 353"/>
                  <a:gd name="T60" fmla="*/ 88 w 355"/>
                  <a:gd name="T61" fmla="*/ 109 h 353"/>
                  <a:gd name="T62" fmla="*/ 96 w 355"/>
                  <a:gd name="T63" fmla="*/ 103 h 353"/>
                  <a:gd name="T64" fmla="*/ 104 w 355"/>
                  <a:gd name="T65" fmla="*/ 96 h 353"/>
                  <a:gd name="T66" fmla="*/ 110 w 355"/>
                  <a:gd name="T67" fmla="*/ 88 h 353"/>
                  <a:gd name="T68" fmla="*/ 114 w 355"/>
                  <a:gd name="T69" fmla="*/ 78 h 353"/>
                  <a:gd name="T70" fmla="*/ 117 w 355"/>
                  <a:gd name="T71" fmla="*/ 68 h 353"/>
                  <a:gd name="T72" fmla="*/ 118 w 355"/>
                  <a:gd name="T73" fmla="*/ 58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5"/>
                    </a:lnTo>
                    <a:lnTo>
                      <a:pt x="344" y="115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0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0"/>
                    </a:lnTo>
                    <a:lnTo>
                      <a:pt x="40" y="63"/>
                    </a:lnTo>
                    <a:lnTo>
                      <a:pt x="24" y="88"/>
                    </a:lnTo>
                    <a:lnTo>
                      <a:pt x="11" y="115"/>
                    </a:lnTo>
                    <a:lnTo>
                      <a:pt x="2" y="145"/>
                    </a:lnTo>
                    <a:lnTo>
                      <a:pt x="0" y="176"/>
                    </a:lnTo>
                    <a:lnTo>
                      <a:pt x="2" y="206"/>
                    </a:lnTo>
                    <a:lnTo>
                      <a:pt x="11" y="236"/>
                    </a:lnTo>
                    <a:lnTo>
                      <a:pt x="24" y="265"/>
                    </a:lnTo>
                    <a:lnTo>
                      <a:pt x="40" y="290"/>
                    </a:lnTo>
                    <a:lnTo>
                      <a:pt x="63" y="311"/>
                    </a:lnTo>
                    <a:lnTo>
                      <a:pt x="88" y="329"/>
                    </a:lnTo>
                    <a:lnTo>
                      <a:pt x="117" y="342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2"/>
                    </a:lnTo>
                    <a:lnTo>
                      <a:pt x="265" y="329"/>
                    </a:lnTo>
                    <a:lnTo>
                      <a:pt x="290" y="311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4" y="236"/>
                    </a:lnTo>
                    <a:lnTo>
                      <a:pt x="352" y="206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484" name="Freeform 46"/>
              <p:cNvSpPr>
                <a:spLocks noChangeArrowheads="1"/>
              </p:cNvSpPr>
              <p:nvPr/>
            </p:nvSpPr>
            <p:spPr bwMode="auto">
              <a:xfrm>
                <a:off x="2256" y="3291"/>
                <a:ext cx="295" cy="471"/>
              </a:xfrm>
              <a:custGeom>
                <a:avLst/>
                <a:gdLst>
                  <a:gd name="T0" fmla="*/ 151 w 883"/>
                  <a:gd name="T1" fmla="*/ 243 h 1413"/>
                  <a:gd name="T2" fmla="*/ 219 w 883"/>
                  <a:gd name="T3" fmla="*/ 471 h 1413"/>
                  <a:gd name="T4" fmla="*/ 275 w 883"/>
                  <a:gd name="T5" fmla="*/ 471 h 1413"/>
                  <a:gd name="T6" fmla="*/ 219 w 883"/>
                  <a:gd name="T7" fmla="*/ 206 h 1413"/>
                  <a:gd name="T8" fmla="*/ 219 w 883"/>
                  <a:gd name="T9" fmla="*/ 51 h 1413"/>
                  <a:gd name="T10" fmla="*/ 261 w 883"/>
                  <a:gd name="T11" fmla="*/ 176 h 1413"/>
                  <a:gd name="T12" fmla="*/ 295 w 883"/>
                  <a:gd name="T13" fmla="*/ 155 h 1413"/>
                  <a:gd name="T14" fmla="*/ 247 w 883"/>
                  <a:gd name="T15" fmla="*/ 0 h 1413"/>
                  <a:gd name="T16" fmla="*/ 151 w 883"/>
                  <a:gd name="T17" fmla="*/ 7 h 1413"/>
                  <a:gd name="T18" fmla="*/ 55 w 883"/>
                  <a:gd name="T19" fmla="*/ 0 h 1413"/>
                  <a:gd name="T20" fmla="*/ 0 w 883"/>
                  <a:gd name="T21" fmla="*/ 162 h 1413"/>
                  <a:gd name="T22" fmla="*/ 41 w 883"/>
                  <a:gd name="T23" fmla="*/ 176 h 1413"/>
                  <a:gd name="T24" fmla="*/ 83 w 883"/>
                  <a:gd name="T25" fmla="*/ 51 h 1413"/>
                  <a:gd name="T26" fmla="*/ 83 w 883"/>
                  <a:gd name="T27" fmla="*/ 206 h 1413"/>
                  <a:gd name="T28" fmla="*/ 27 w 883"/>
                  <a:gd name="T29" fmla="*/ 471 h 1413"/>
                  <a:gd name="T30" fmla="*/ 83 w 883"/>
                  <a:gd name="T31" fmla="*/ 471 h 1413"/>
                  <a:gd name="T32" fmla="*/ 151 w 883"/>
                  <a:gd name="T33" fmla="*/ 243 h 14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3"/>
                  <a:gd name="T53" fmla="*/ 883 w 883"/>
                  <a:gd name="T54" fmla="*/ 1413 h 14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3">
                    <a:moveTo>
                      <a:pt x="452" y="728"/>
                    </a:moveTo>
                    <a:lnTo>
                      <a:pt x="657" y="1413"/>
                    </a:lnTo>
                    <a:lnTo>
                      <a:pt x="822" y="1413"/>
                    </a:lnTo>
                    <a:lnTo>
                      <a:pt x="657" y="618"/>
                    </a:lnTo>
                    <a:lnTo>
                      <a:pt x="657" y="154"/>
                    </a:lnTo>
                    <a:lnTo>
                      <a:pt x="781" y="529"/>
                    </a:lnTo>
                    <a:lnTo>
                      <a:pt x="883" y="464"/>
                    </a:lnTo>
                    <a:lnTo>
                      <a:pt x="740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29"/>
                    </a:lnTo>
                    <a:lnTo>
                      <a:pt x="247" y="154"/>
                    </a:lnTo>
                    <a:lnTo>
                      <a:pt x="247" y="618"/>
                    </a:lnTo>
                    <a:lnTo>
                      <a:pt x="82" y="1413"/>
                    </a:lnTo>
                    <a:lnTo>
                      <a:pt x="247" y="1413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9468" name="Rectangle 47"/>
            <p:cNvSpPr>
              <a:spLocks noChangeArrowheads="1"/>
            </p:cNvSpPr>
            <p:nvPr/>
          </p:nvSpPr>
          <p:spPr bwMode="auto">
            <a:xfrm>
              <a:off x="2637" y="3859"/>
              <a:ext cx="495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Engineers</a:t>
              </a:r>
            </a:p>
          </p:txBody>
        </p:sp>
        <p:grpSp>
          <p:nvGrpSpPr>
            <p:cNvPr id="19469" name="Group 48"/>
            <p:cNvGrpSpPr>
              <a:grpSpLocks/>
            </p:cNvGrpSpPr>
            <p:nvPr/>
          </p:nvGrpSpPr>
          <p:grpSpPr bwMode="auto">
            <a:xfrm>
              <a:off x="2780" y="1987"/>
              <a:ext cx="294" cy="588"/>
              <a:chOff x="2780" y="1987"/>
              <a:chExt cx="294" cy="588"/>
            </a:xfrm>
          </p:grpSpPr>
          <p:sp>
            <p:nvSpPr>
              <p:cNvPr id="19481" name="Freeform 49"/>
              <p:cNvSpPr>
                <a:spLocks noChangeArrowheads="1"/>
              </p:cNvSpPr>
              <p:nvPr/>
            </p:nvSpPr>
            <p:spPr bwMode="auto">
              <a:xfrm>
                <a:off x="2869" y="1987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4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4 h 353"/>
                  <a:gd name="T28" fmla="*/ 13 w 355"/>
                  <a:gd name="T29" fmla="*/ 21 h 353"/>
                  <a:gd name="T30" fmla="*/ 7 w 355"/>
                  <a:gd name="T31" fmla="*/ 29 h 353"/>
                  <a:gd name="T32" fmla="*/ 3 w 355"/>
                  <a:gd name="T33" fmla="*/ 39 h 353"/>
                  <a:gd name="T34" fmla="*/ 0 w 355"/>
                  <a:gd name="T35" fmla="*/ 49 h 353"/>
                  <a:gd name="T36" fmla="*/ 0 w 355"/>
                  <a:gd name="T37" fmla="*/ 59 h 353"/>
                  <a:gd name="T38" fmla="*/ 0 w 355"/>
                  <a:gd name="T39" fmla="*/ 70 h 353"/>
                  <a:gd name="T40" fmla="*/ 3 w 355"/>
                  <a:gd name="T41" fmla="*/ 80 h 353"/>
                  <a:gd name="T42" fmla="*/ 7 w 355"/>
                  <a:gd name="T43" fmla="*/ 89 h 353"/>
                  <a:gd name="T44" fmla="*/ 13 w 355"/>
                  <a:gd name="T45" fmla="*/ 97 h 353"/>
                  <a:gd name="T46" fmla="*/ 21 w 355"/>
                  <a:gd name="T47" fmla="*/ 105 h 353"/>
                  <a:gd name="T48" fmla="*/ 29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6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80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7"/>
                    </a:lnTo>
                    <a:lnTo>
                      <a:pt x="343" y="117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2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2"/>
                    </a:lnTo>
                    <a:lnTo>
                      <a:pt x="40" y="63"/>
                    </a:lnTo>
                    <a:lnTo>
                      <a:pt x="22" y="88"/>
                    </a:lnTo>
                    <a:lnTo>
                      <a:pt x="10" y="117"/>
                    </a:lnTo>
                    <a:lnTo>
                      <a:pt x="1" y="147"/>
                    </a:lnTo>
                    <a:lnTo>
                      <a:pt x="0" y="176"/>
                    </a:lnTo>
                    <a:lnTo>
                      <a:pt x="1" y="208"/>
                    </a:lnTo>
                    <a:lnTo>
                      <a:pt x="10" y="238"/>
                    </a:lnTo>
                    <a:lnTo>
                      <a:pt x="22" y="265"/>
                    </a:lnTo>
                    <a:lnTo>
                      <a:pt x="40" y="290"/>
                    </a:lnTo>
                    <a:lnTo>
                      <a:pt x="63" y="313"/>
                    </a:lnTo>
                    <a:lnTo>
                      <a:pt x="88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5" y="329"/>
                    </a:lnTo>
                    <a:lnTo>
                      <a:pt x="290" y="313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3" y="238"/>
                    </a:lnTo>
                    <a:lnTo>
                      <a:pt x="352" y="208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482" name="Freeform 50"/>
              <p:cNvSpPr>
                <a:spLocks noChangeArrowheads="1"/>
              </p:cNvSpPr>
              <p:nvPr/>
            </p:nvSpPr>
            <p:spPr bwMode="auto">
              <a:xfrm>
                <a:off x="2780" y="2105"/>
                <a:ext cx="295" cy="471"/>
              </a:xfrm>
              <a:custGeom>
                <a:avLst/>
                <a:gdLst>
                  <a:gd name="T0" fmla="*/ 151 w 883"/>
                  <a:gd name="T1" fmla="*/ 242 h 1414"/>
                  <a:gd name="T2" fmla="*/ 219 w 883"/>
                  <a:gd name="T3" fmla="*/ 471 h 1414"/>
                  <a:gd name="T4" fmla="*/ 275 w 883"/>
                  <a:gd name="T5" fmla="*/ 471 h 1414"/>
                  <a:gd name="T6" fmla="*/ 219 w 883"/>
                  <a:gd name="T7" fmla="*/ 206 h 1414"/>
                  <a:gd name="T8" fmla="*/ 219 w 883"/>
                  <a:gd name="T9" fmla="*/ 52 h 1414"/>
                  <a:gd name="T10" fmla="*/ 261 w 883"/>
                  <a:gd name="T11" fmla="*/ 177 h 1414"/>
                  <a:gd name="T12" fmla="*/ 295 w 883"/>
                  <a:gd name="T13" fmla="*/ 155 h 1414"/>
                  <a:gd name="T14" fmla="*/ 247 w 883"/>
                  <a:gd name="T15" fmla="*/ 0 h 1414"/>
                  <a:gd name="T16" fmla="*/ 151 w 883"/>
                  <a:gd name="T17" fmla="*/ 7 h 1414"/>
                  <a:gd name="T18" fmla="*/ 55 w 883"/>
                  <a:gd name="T19" fmla="*/ 0 h 1414"/>
                  <a:gd name="T20" fmla="*/ 0 w 883"/>
                  <a:gd name="T21" fmla="*/ 162 h 1414"/>
                  <a:gd name="T22" fmla="*/ 41 w 883"/>
                  <a:gd name="T23" fmla="*/ 177 h 1414"/>
                  <a:gd name="T24" fmla="*/ 83 w 883"/>
                  <a:gd name="T25" fmla="*/ 52 h 1414"/>
                  <a:gd name="T26" fmla="*/ 83 w 883"/>
                  <a:gd name="T27" fmla="*/ 206 h 1414"/>
                  <a:gd name="T28" fmla="*/ 27 w 883"/>
                  <a:gd name="T29" fmla="*/ 471 h 1414"/>
                  <a:gd name="T30" fmla="*/ 83 w 883"/>
                  <a:gd name="T31" fmla="*/ 471 h 1414"/>
                  <a:gd name="T32" fmla="*/ 151 w 883"/>
                  <a:gd name="T33" fmla="*/ 242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4"/>
                  <a:gd name="T53" fmla="*/ 883 w 883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4">
                    <a:moveTo>
                      <a:pt x="452" y="728"/>
                    </a:moveTo>
                    <a:lnTo>
                      <a:pt x="657" y="1414"/>
                    </a:lnTo>
                    <a:lnTo>
                      <a:pt x="822" y="1414"/>
                    </a:lnTo>
                    <a:lnTo>
                      <a:pt x="657" y="619"/>
                    </a:lnTo>
                    <a:lnTo>
                      <a:pt x="657" y="156"/>
                    </a:lnTo>
                    <a:lnTo>
                      <a:pt x="781" y="531"/>
                    </a:lnTo>
                    <a:lnTo>
                      <a:pt x="883" y="464"/>
                    </a:lnTo>
                    <a:lnTo>
                      <a:pt x="739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7" y="156"/>
                    </a:lnTo>
                    <a:lnTo>
                      <a:pt x="247" y="619"/>
                    </a:lnTo>
                    <a:lnTo>
                      <a:pt x="82" y="1414"/>
                    </a:lnTo>
                    <a:lnTo>
                      <a:pt x="247" y="1414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9470" name="Rectangle 51"/>
            <p:cNvSpPr>
              <a:spLocks noChangeArrowheads="1"/>
            </p:cNvSpPr>
            <p:nvPr/>
          </p:nvSpPr>
          <p:spPr bwMode="auto">
            <a:xfrm>
              <a:off x="2544" y="2611"/>
              <a:ext cx="768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Engineering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Manager</a:t>
              </a:r>
            </a:p>
          </p:txBody>
        </p:sp>
        <p:grpSp>
          <p:nvGrpSpPr>
            <p:cNvPr id="19471" name="Group 52"/>
            <p:cNvGrpSpPr>
              <a:grpSpLocks/>
            </p:cNvGrpSpPr>
            <p:nvPr/>
          </p:nvGrpSpPr>
          <p:grpSpPr bwMode="auto">
            <a:xfrm>
              <a:off x="3260" y="3174"/>
              <a:ext cx="293" cy="588"/>
              <a:chOff x="3260" y="3174"/>
              <a:chExt cx="293" cy="588"/>
            </a:xfrm>
          </p:grpSpPr>
          <p:sp>
            <p:nvSpPr>
              <p:cNvPr id="19479" name="Freeform 53"/>
              <p:cNvSpPr>
                <a:spLocks noChangeArrowheads="1"/>
              </p:cNvSpPr>
              <p:nvPr/>
            </p:nvSpPr>
            <p:spPr bwMode="auto">
              <a:xfrm>
                <a:off x="3348" y="3174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480" name="Freeform 54"/>
              <p:cNvSpPr>
                <a:spLocks noChangeArrowheads="1"/>
              </p:cNvSpPr>
              <p:nvPr/>
            </p:nvSpPr>
            <p:spPr bwMode="auto">
              <a:xfrm>
                <a:off x="3260" y="3292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9472" name="Line 55"/>
            <p:cNvSpPr>
              <a:spLocks noChangeShapeType="1"/>
            </p:cNvSpPr>
            <p:nvPr/>
          </p:nvSpPr>
          <p:spPr bwMode="auto">
            <a:xfrm flipH="1">
              <a:off x="2411" y="2848"/>
              <a:ext cx="361" cy="272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473" name="Line 56"/>
            <p:cNvSpPr>
              <a:spLocks noChangeShapeType="1"/>
            </p:cNvSpPr>
            <p:nvPr/>
          </p:nvSpPr>
          <p:spPr bwMode="auto">
            <a:xfrm>
              <a:off x="3122" y="2848"/>
              <a:ext cx="282" cy="243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474" name="Line 57"/>
            <p:cNvSpPr>
              <a:spLocks noChangeShapeType="1"/>
            </p:cNvSpPr>
            <p:nvPr/>
          </p:nvSpPr>
          <p:spPr bwMode="auto">
            <a:xfrm flipH="1">
              <a:off x="2926" y="2851"/>
              <a:ext cx="50" cy="271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19475" name="Group 58"/>
            <p:cNvGrpSpPr>
              <a:grpSpLocks/>
            </p:cNvGrpSpPr>
            <p:nvPr/>
          </p:nvGrpSpPr>
          <p:grpSpPr bwMode="auto">
            <a:xfrm>
              <a:off x="2780" y="3174"/>
              <a:ext cx="293" cy="588"/>
              <a:chOff x="2780" y="3174"/>
              <a:chExt cx="293" cy="588"/>
            </a:xfrm>
          </p:grpSpPr>
          <p:sp>
            <p:nvSpPr>
              <p:cNvPr id="19477" name="Freeform 59"/>
              <p:cNvSpPr>
                <a:spLocks noChangeArrowheads="1"/>
              </p:cNvSpPr>
              <p:nvPr/>
            </p:nvSpPr>
            <p:spPr bwMode="auto">
              <a:xfrm>
                <a:off x="2868" y="3174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478" name="Freeform 60"/>
              <p:cNvSpPr>
                <a:spLocks noChangeArrowheads="1"/>
              </p:cNvSpPr>
              <p:nvPr/>
            </p:nvSpPr>
            <p:spPr bwMode="auto">
              <a:xfrm>
                <a:off x="2780" y="3292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9476" name="Line 61"/>
            <p:cNvSpPr>
              <a:spLocks noChangeShapeType="1"/>
            </p:cNvSpPr>
            <p:nvPr/>
          </p:nvSpPr>
          <p:spPr bwMode="auto">
            <a:xfrm>
              <a:off x="2928" y="1632"/>
              <a:ext cx="1" cy="288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9466" name="Line 62"/>
          <p:cNvSpPr>
            <a:spLocks noChangeShapeType="1"/>
          </p:cNvSpPr>
          <p:nvPr/>
        </p:nvSpPr>
        <p:spPr bwMode="auto">
          <a:xfrm>
            <a:off x="5105400" y="2865438"/>
            <a:ext cx="2286000" cy="4572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3850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>
                <a:ea typeface="ＭＳ Ｐゴシック" pitchFamily="34" charset="-128"/>
              </a:rPr>
              <a:t>Centralised Market</a:t>
            </a:r>
            <a:endParaRPr lang="en-IE" smtClean="0">
              <a:ea typeface="ＭＳ Ｐゴシック" pitchFamily="34" charset="-128"/>
            </a:endParaRPr>
          </a:p>
        </p:txBody>
      </p:sp>
      <p:sp>
        <p:nvSpPr>
          <p:cNvPr id="20483" name="Rectangle 1"/>
          <p:cNvSpPr>
            <a:spLocks noChangeArrowheads="1"/>
          </p:cNvSpPr>
          <p:nvPr/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z="3600" b="1">
              <a:solidFill>
                <a:srgbClr val="3333CC"/>
              </a:solidFill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3967163" y="2551113"/>
            <a:ext cx="1482778" cy="20005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/>
              <a:t>Product Manager </a:t>
            </a:r>
            <a:r>
              <a:rPr lang="nb-NO" sz="1300"/>
              <a:t>2</a:t>
            </a:r>
          </a:p>
        </p:txBody>
      </p:sp>
      <p:grpSp>
        <p:nvGrpSpPr>
          <p:cNvPr id="20485" name="Group 3"/>
          <p:cNvGrpSpPr>
            <a:grpSpLocks/>
          </p:cNvGrpSpPr>
          <p:nvPr/>
        </p:nvGrpSpPr>
        <p:grpSpPr bwMode="auto">
          <a:xfrm>
            <a:off x="4443413" y="1484313"/>
            <a:ext cx="492125" cy="987425"/>
            <a:chOff x="2799" y="816"/>
            <a:chExt cx="310" cy="622"/>
          </a:xfrm>
        </p:grpSpPr>
        <p:sp>
          <p:nvSpPr>
            <p:cNvPr id="20558" name="Freeform 4"/>
            <p:cNvSpPr>
              <a:spLocks noChangeArrowheads="1"/>
            </p:cNvSpPr>
            <p:nvPr/>
          </p:nvSpPr>
          <p:spPr bwMode="auto">
            <a:xfrm>
              <a:off x="2892" y="816"/>
              <a:ext cx="125" cy="124"/>
            </a:xfrm>
            <a:custGeom>
              <a:avLst/>
              <a:gdLst>
                <a:gd name="T0" fmla="*/ 125 w 250"/>
                <a:gd name="T1" fmla="*/ 62 h 249"/>
                <a:gd name="T2" fmla="*/ 124 w 250"/>
                <a:gd name="T3" fmla="*/ 51 h 249"/>
                <a:gd name="T4" fmla="*/ 121 w 250"/>
                <a:gd name="T5" fmla="*/ 40 h 249"/>
                <a:gd name="T6" fmla="*/ 117 w 250"/>
                <a:gd name="T7" fmla="*/ 31 h 249"/>
                <a:gd name="T8" fmla="*/ 111 w 250"/>
                <a:gd name="T9" fmla="*/ 22 h 249"/>
                <a:gd name="T10" fmla="*/ 103 w 250"/>
                <a:gd name="T11" fmla="*/ 14 h 249"/>
                <a:gd name="T12" fmla="*/ 94 w 250"/>
                <a:gd name="T13" fmla="*/ 8 h 249"/>
                <a:gd name="T14" fmla="*/ 84 w 250"/>
                <a:gd name="T15" fmla="*/ 4 h 249"/>
                <a:gd name="T16" fmla="*/ 74 w 250"/>
                <a:gd name="T17" fmla="*/ 0 h 249"/>
                <a:gd name="T18" fmla="*/ 63 w 250"/>
                <a:gd name="T19" fmla="*/ 0 h 249"/>
                <a:gd name="T20" fmla="*/ 51 w 250"/>
                <a:gd name="T21" fmla="*/ 0 h 249"/>
                <a:gd name="T22" fmla="*/ 41 w 250"/>
                <a:gd name="T23" fmla="*/ 4 h 249"/>
                <a:gd name="T24" fmla="*/ 31 w 250"/>
                <a:gd name="T25" fmla="*/ 8 h 249"/>
                <a:gd name="T26" fmla="*/ 22 w 250"/>
                <a:gd name="T27" fmla="*/ 14 h 249"/>
                <a:gd name="T28" fmla="*/ 15 w 250"/>
                <a:gd name="T29" fmla="*/ 22 h 249"/>
                <a:gd name="T30" fmla="*/ 8 w 250"/>
                <a:gd name="T31" fmla="*/ 31 h 249"/>
                <a:gd name="T32" fmla="*/ 4 w 250"/>
                <a:gd name="T33" fmla="*/ 40 h 249"/>
                <a:gd name="T34" fmla="*/ 1 w 250"/>
                <a:gd name="T35" fmla="*/ 51 h 249"/>
                <a:gd name="T36" fmla="*/ 0 w 250"/>
                <a:gd name="T37" fmla="*/ 62 h 249"/>
                <a:gd name="T38" fmla="*/ 1 w 250"/>
                <a:gd name="T39" fmla="*/ 73 h 249"/>
                <a:gd name="T40" fmla="*/ 4 w 250"/>
                <a:gd name="T41" fmla="*/ 83 h 249"/>
                <a:gd name="T42" fmla="*/ 8 w 250"/>
                <a:gd name="T43" fmla="*/ 93 h 249"/>
                <a:gd name="T44" fmla="*/ 15 w 250"/>
                <a:gd name="T45" fmla="*/ 102 h 249"/>
                <a:gd name="T46" fmla="*/ 22 w 250"/>
                <a:gd name="T47" fmla="*/ 109 h 249"/>
                <a:gd name="T48" fmla="*/ 31 w 250"/>
                <a:gd name="T49" fmla="*/ 116 h 249"/>
                <a:gd name="T50" fmla="*/ 41 w 250"/>
                <a:gd name="T51" fmla="*/ 121 h 249"/>
                <a:gd name="T52" fmla="*/ 51 w 250"/>
                <a:gd name="T53" fmla="*/ 123 h 249"/>
                <a:gd name="T54" fmla="*/ 63 w 250"/>
                <a:gd name="T55" fmla="*/ 124 h 249"/>
                <a:gd name="T56" fmla="*/ 74 w 250"/>
                <a:gd name="T57" fmla="*/ 123 h 249"/>
                <a:gd name="T58" fmla="*/ 84 w 250"/>
                <a:gd name="T59" fmla="*/ 121 h 249"/>
                <a:gd name="T60" fmla="*/ 94 w 250"/>
                <a:gd name="T61" fmla="*/ 116 h 249"/>
                <a:gd name="T62" fmla="*/ 103 w 250"/>
                <a:gd name="T63" fmla="*/ 109 h 249"/>
                <a:gd name="T64" fmla="*/ 111 w 250"/>
                <a:gd name="T65" fmla="*/ 102 h 249"/>
                <a:gd name="T66" fmla="*/ 117 w 250"/>
                <a:gd name="T67" fmla="*/ 93 h 249"/>
                <a:gd name="T68" fmla="*/ 121 w 250"/>
                <a:gd name="T69" fmla="*/ 83 h 249"/>
                <a:gd name="T70" fmla="*/ 124 w 250"/>
                <a:gd name="T71" fmla="*/ 73 h 249"/>
                <a:gd name="T72" fmla="*/ 125 w 250"/>
                <a:gd name="T73" fmla="*/ 62 h 2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0"/>
                <a:gd name="T112" fmla="*/ 0 h 249"/>
                <a:gd name="T113" fmla="*/ 250 w 250"/>
                <a:gd name="T114" fmla="*/ 249 h 2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0" h="249">
                  <a:moveTo>
                    <a:pt x="250" y="125"/>
                  </a:moveTo>
                  <a:lnTo>
                    <a:pt x="248" y="102"/>
                  </a:lnTo>
                  <a:lnTo>
                    <a:pt x="242" y="81"/>
                  </a:lnTo>
                  <a:lnTo>
                    <a:pt x="233" y="62"/>
                  </a:lnTo>
                  <a:lnTo>
                    <a:pt x="221" y="44"/>
                  </a:lnTo>
                  <a:lnTo>
                    <a:pt x="205" y="29"/>
                  </a:lnTo>
                  <a:lnTo>
                    <a:pt x="187" y="16"/>
                  </a:lnTo>
                  <a:lnTo>
                    <a:pt x="168" y="8"/>
                  </a:lnTo>
                  <a:lnTo>
                    <a:pt x="147" y="1"/>
                  </a:lnTo>
                  <a:lnTo>
                    <a:pt x="125" y="0"/>
                  </a:lnTo>
                  <a:lnTo>
                    <a:pt x="102" y="1"/>
                  </a:lnTo>
                  <a:lnTo>
                    <a:pt x="82" y="8"/>
                  </a:lnTo>
                  <a:lnTo>
                    <a:pt x="62" y="16"/>
                  </a:lnTo>
                  <a:lnTo>
                    <a:pt x="44" y="29"/>
                  </a:lnTo>
                  <a:lnTo>
                    <a:pt x="29" y="44"/>
                  </a:lnTo>
                  <a:lnTo>
                    <a:pt x="16" y="62"/>
                  </a:lnTo>
                  <a:lnTo>
                    <a:pt x="7" y="81"/>
                  </a:lnTo>
                  <a:lnTo>
                    <a:pt x="1" y="102"/>
                  </a:lnTo>
                  <a:lnTo>
                    <a:pt x="0" y="125"/>
                  </a:lnTo>
                  <a:lnTo>
                    <a:pt x="1" y="146"/>
                  </a:lnTo>
                  <a:lnTo>
                    <a:pt x="7" y="167"/>
                  </a:lnTo>
                  <a:lnTo>
                    <a:pt x="16" y="187"/>
                  </a:lnTo>
                  <a:lnTo>
                    <a:pt x="29" y="205"/>
                  </a:lnTo>
                  <a:lnTo>
                    <a:pt x="44" y="219"/>
                  </a:lnTo>
                  <a:lnTo>
                    <a:pt x="62" y="232"/>
                  </a:lnTo>
                  <a:lnTo>
                    <a:pt x="82" y="242"/>
                  </a:lnTo>
                  <a:lnTo>
                    <a:pt x="102" y="247"/>
                  </a:lnTo>
                  <a:lnTo>
                    <a:pt x="125" y="249"/>
                  </a:lnTo>
                  <a:lnTo>
                    <a:pt x="147" y="247"/>
                  </a:lnTo>
                  <a:lnTo>
                    <a:pt x="168" y="242"/>
                  </a:lnTo>
                  <a:lnTo>
                    <a:pt x="187" y="232"/>
                  </a:lnTo>
                  <a:lnTo>
                    <a:pt x="205" y="219"/>
                  </a:lnTo>
                  <a:lnTo>
                    <a:pt x="221" y="205"/>
                  </a:lnTo>
                  <a:lnTo>
                    <a:pt x="233" y="187"/>
                  </a:lnTo>
                  <a:lnTo>
                    <a:pt x="242" y="167"/>
                  </a:lnTo>
                  <a:lnTo>
                    <a:pt x="248" y="146"/>
                  </a:lnTo>
                  <a:lnTo>
                    <a:pt x="250" y="125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559" name="Freeform 5"/>
            <p:cNvSpPr>
              <a:spLocks noChangeArrowheads="1"/>
            </p:cNvSpPr>
            <p:nvPr/>
          </p:nvSpPr>
          <p:spPr bwMode="auto">
            <a:xfrm>
              <a:off x="2799" y="940"/>
              <a:ext cx="311" cy="499"/>
            </a:xfrm>
            <a:custGeom>
              <a:avLst/>
              <a:gdLst>
                <a:gd name="T0" fmla="*/ 159 w 623"/>
                <a:gd name="T1" fmla="*/ 257 h 996"/>
                <a:gd name="T2" fmla="*/ 232 w 623"/>
                <a:gd name="T3" fmla="*/ 499 h 996"/>
                <a:gd name="T4" fmla="*/ 290 w 623"/>
                <a:gd name="T5" fmla="*/ 499 h 996"/>
                <a:gd name="T6" fmla="*/ 232 w 623"/>
                <a:gd name="T7" fmla="*/ 218 h 996"/>
                <a:gd name="T8" fmla="*/ 232 w 623"/>
                <a:gd name="T9" fmla="*/ 55 h 996"/>
                <a:gd name="T10" fmla="*/ 275 w 623"/>
                <a:gd name="T11" fmla="*/ 187 h 996"/>
                <a:gd name="T12" fmla="*/ 311 w 623"/>
                <a:gd name="T13" fmla="*/ 164 h 996"/>
                <a:gd name="T14" fmla="*/ 261 w 623"/>
                <a:gd name="T15" fmla="*/ 0 h 996"/>
                <a:gd name="T16" fmla="*/ 159 w 623"/>
                <a:gd name="T17" fmla="*/ 8 h 996"/>
                <a:gd name="T18" fmla="*/ 58 w 623"/>
                <a:gd name="T19" fmla="*/ 0 h 996"/>
                <a:gd name="T20" fmla="*/ 0 w 623"/>
                <a:gd name="T21" fmla="*/ 172 h 996"/>
                <a:gd name="T22" fmla="*/ 43 w 623"/>
                <a:gd name="T23" fmla="*/ 187 h 996"/>
                <a:gd name="T24" fmla="*/ 87 w 623"/>
                <a:gd name="T25" fmla="*/ 55 h 996"/>
                <a:gd name="T26" fmla="*/ 87 w 623"/>
                <a:gd name="T27" fmla="*/ 218 h 996"/>
                <a:gd name="T28" fmla="*/ 29 w 623"/>
                <a:gd name="T29" fmla="*/ 499 h 996"/>
                <a:gd name="T30" fmla="*/ 87 w 623"/>
                <a:gd name="T31" fmla="*/ 499 h 996"/>
                <a:gd name="T32" fmla="*/ 159 w 623"/>
                <a:gd name="T33" fmla="*/ 257 h 9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3"/>
                <a:gd name="T52" fmla="*/ 0 h 996"/>
                <a:gd name="T53" fmla="*/ 623 w 623"/>
                <a:gd name="T54" fmla="*/ 996 h 9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3" h="996">
                  <a:moveTo>
                    <a:pt x="319" y="513"/>
                  </a:moveTo>
                  <a:lnTo>
                    <a:pt x="464" y="996"/>
                  </a:lnTo>
                  <a:lnTo>
                    <a:pt x="580" y="996"/>
                  </a:lnTo>
                  <a:lnTo>
                    <a:pt x="464" y="435"/>
                  </a:lnTo>
                  <a:lnTo>
                    <a:pt x="464" y="109"/>
                  </a:lnTo>
                  <a:lnTo>
                    <a:pt x="551" y="373"/>
                  </a:lnTo>
                  <a:lnTo>
                    <a:pt x="623" y="327"/>
                  </a:lnTo>
                  <a:lnTo>
                    <a:pt x="522" y="0"/>
                  </a:lnTo>
                  <a:lnTo>
                    <a:pt x="319" y="16"/>
                  </a:lnTo>
                  <a:lnTo>
                    <a:pt x="116" y="0"/>
                  </a:lnTo>
                  <a:lnTo>
                    <a:pt x="0" y="343"/>
                  </a:lnTo>
                  <a:lnTo>
                    <a:pt x="87" y="373"/>
                  </a:lnTo>
                  <a:lnTo>
                    <a:pt x="174" y="109"/>
                  </a:lnTo>
                  <a:lnTo>
                    <a:pt x="174" y="435"/>
                  </a:lnTo>
                  <a:lnTo>
                    <a:pt x="58" y="996"/>
                  </a:lnTo>
                  <a:lnTo>
                    <a:pt x="174" y="996"/>
                  </a:lnTo>
                  <a:lnTo>
                    <a:pt x="319" y="513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463550" y="3313113"/>
            <a:ext cx="2058988" cy="3171825"/>
            <a:chOff x="292" y="1968"/>
            <a:chExt cx="1297" cy="1998"/>
          </a:xfrm>
        </p:grpSpPr>
        <p:grpSp>
          <p:nvGrpSpPr>
            <p:cNvPr id="20541" name="Group 7"/>
            <p:cNvGrpSpPr>
              <a:grpSpLocks/>
            </p:cNvGrpSpPr>
            <p:nvPr/>
          </p:nvGrpSpPr>
          <p:grpSpPr bwMode="auto">
            <a:xfrm>
              <a:off x="292" y="3155"/>
              <a:ext cx="294" cy="587"/>
              <a:chOff x="292" y="3155"/>
              <a:chExt cx="294" cy="587"/>
            </a:xfrm>
          </p:grpSpPr>
          <p:sp>
            <p:nvSpPr>
              <p:cNvPr id="20556" name="Freeform 8"/>
              <p:cNvSpPr>
                <a:spLocks noChangeArrowheads="1"/>
              </p:cNvSpPr>
              <p:nvPr/>
            </p:nvSpPr>
            <p:spPr bwMode="auto">
              <a:xfrm>
                <a:off x="381" y="3155"/>
                <a:ext cx="118" cy="117"/>
              </a:xfrm>
              <a:custGeom>
                <a:avLst/>
                <a:gdLst>
                  <a:gd name="T0" fmla="*/ 118 w 355"/>
                  <a:gd name="T1" fmla="*/ 58 h 353"/>
                  <a:gd name="T2" fmla="*/ 117 w 355"/>
                  <a:gd name="T3" fmla="*/ 48 h 353"/>
                  <a:gd name="T4" fmla="*/ 114 w 355"/>
                  <a:gd name="T5" fmla="*/ 38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3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3 h 353"/>
                  <a:gd name="T28" fmla="*/ 13 w 355"/>
                  <a:gd name="T29" fmla="*/ 21 h 353"/>
                  <a:gd name="T30" fmla="*/ 8 w 355"/>
                  <a:gd name="T31" fmla="*/ 29 h 353"/>
                  <a:gd name="T32" fmla="*/ 4 w 355"/>
                  <a:gd name="T33" fmla="*/ 38 h 353"/>
                  <a:gd name="T34" fmla="*/ 1 w 355"/>
                  <a:gd name="T35" fmla="*/ 48 h 353"/>
                  <a:gd name="T36" fmla="*/ 0 w 355"/>
                  <a:gd name="T37" fmla="*/ 58 h 353"/>
                  <a:gd name="T38" fmla="*/ 1 w 355"/>
                  <a:gd name="T39" fmla="*/ 68 h 353"/>
                  <a:gd name="T40" fmla="*/ 4 w 355"/>
                  <a:gd name="T41" fmla="*/ 78 h 353"/>
                  <a:gd name="T42" fmla="*/ 8 w 355"/>
                  <a:gd name="T43" fmla="*/ 88 h 353"/>
                  <a:gd name="T44" fmla="*/ 13 w 355"/>
                  <a:gd name="T45" fmla="*/ 96 h 353"/>
                  <a:gd name="T46" fmla="*/ 21 w 355"/>
                  <a:gd name="T47" fmla="*/ 103 h 353"/>
                  <a:gd name="T48" fmla="*/ 29 w 355"/>
                  <a:gd name="T49" fmla="*/ 109 h 353"/>
                  <a:gd name="T50" fmla="*/ 39 w 355"/>
                  <a:gd name="T51" fmla="*/ 113 h 353"/>
                  <a:gd name="T52" fmla="*/ 49 w 355"/>
                  <a:gd name="T53" fmla="*/ 116 h 353"/>
                  <a:gd name="T54" fmla="*/ 59 w 355"/>
                  <a:gd name="T55" fmla="*/ 117 h 353"/>
                  <a:gd name="T56" fmla="*/ 69 w 355"/>
                  <a:gd name="T57" fmla="*/ 116 h 353"/>
                  <a:gd name="T58" fmla="*/ 79 w 355"/>
                  <a:gd name="T59" fmla="*/ 113 h 353"/>
                  <a:gd name="T60" fmla="*/ 88 w 355"/>
                  <a:gd name="T61" fmla="*/ 109 h 353"/>
                  <a:gd name="T62" fmla="*/ 96 w 355"/>
                  <a:gd name="T63" fmla="*/ 103 h 353"/>
                  <a:gd name="T64" fmla="*/ 104 w 355"/>
                  <a:gd name="T65" fmla="*/ 96 h 353"/>
                  <a:gd name="T66" fmla="*/ 110 w 355"/>
                  <a:gd name="T67" fmla="*/ 88 h 353"/>
                  <a:gd name="T68" fmla="*/ 114 w 355"/>
                  <a:gd name="T69" fmla="*/ 78 h 353"/>
                  <a:gd name="T70" fmla="*/ 117 w 355"/>
                  <a:gd name="T71" fmla="*/ 68 h 353"/>
                  <a:gd name="T72" fmla="*/ 118 w 355"/>
                  <a:gd name="T73" fmla="*/ 58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5"/>
                    </a:lnTo>
                    <a:lnTo>
                      <a:pt x="344" y="115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0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0"/>
                    </a:lnTo>
                    <a:lnTo>
                      <a:pt x="40" y="63"/>
                    </a:lnTo>
                    <a:lnTo>
                      <a:pt x="24" y="88"/>
                    </a:lnTo>
                    <a:lnTo>
                      <a:pt x="11" y="115"/>
                    </a:lnTo>
                    <a:lnTo>
                      <a:pt x="2" y="145"/>
                    </a:lnTo>
                    <a:lnTo>
                      <a:pt x="0" y="176"/>
                    </a:lnTo>
                    <a:lnTo>
                      <a:pt x="2" y="206"/>
                    </a:lnTo>
                    <a:lnTo>
                      <a:pt x="11" y="236"/>
                    </a:lnTo>
                    <a:lnTo>
                      <a:pt x="24" y="265"/>
                    </a:lnTo>
                    <a:lnTo>
                      <a:pt x="40" y="290"/>
                    </a:lnTo>
                    <a:lnTo>
                      <a:pt x="63" y="311"/>
                    </a:lnTo>
                    <a:lnTo>
                      <a:pt x="88" y="329"/>
                    </a:lnTo>
                    <a:lnTo>
                      <a:pt x="117" y="342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2"/>
                    </a:lnTo>
                    <a:lnTo>
                      <a:pt x="265" y="329"/>
                    </a:lnTo>
                    <a:lnTo>
                      <a:pt x="290" y="311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4" y="236"/>
                    </a:lnTo>
                    <a:lnTo>
                      <a:pt x="352" y="206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57" name="Freeform 9"/>
              <p:cNvSpPr>
                <a:spLocks noChangeArrowheads="1"/>
              </p:cNvSpPr>
              <p:nvPr/>
            </p:nvSpPr>
            <p:spPr bwMode="auto">
              <a:xfrm>
                <a:off x="292" y="3272"/>
                <a:ext cx="295" cy="471"/>
              </a:xfrm>
              <a:custGeom>
                <a:avLst/>
                <a:gdLst>
                  <a:gd name="T0" fmla="*/ 151 w 883"/>
                  <a:gd name="T1" fmla="*/ 243 h 1413"/>
                  <a:gd name="T2" fmla="*/ 219 w 883"/>
                  <a:gd name="T3" fmla="*/ 471 h 1413"/>
                  <a:gd name="T4" fmla="*/ 275 w 883"/>
                  <a:gd name="T5" fmla="*/ 471 h 1413"/>
                  <a:gd name="T6" fmla="*/ 219 w 883"/>
                  <a:gd name="T7" fmla="*/ 206 h 1413"/>
                  <a:gd name="T8" fmla="*/ 219 w 883"/>
                  <a:gd name="T9" fmla="*/ 51 h 1413"/>
                  <a:gd name="T10" fmla="*/ 261 w 883"/>
                  <a:gd name="T11" fmla="*/ 176 h 1413"/>
                  <a:gd name="T12" fmla="*/ 295 w 883"/>
                  <a:gd name="T13" fmla="*/ 155 h 1413"/>
                  <a:gd name="T14" fmla="*/ 247 w 883"/>
                  <a:gd name="T15" fmla="*/ 0 h 1413"/>
                  <a:gd name="T16" fmla="*/ 151 w 883"/>
                  <a:gd name="T17" fmla="*/ 7 h 1413"/>
                  <a:gd name="T18" fmla="*/ 55 w 883"/>
                  <a:gd name="T19" fmla="*/ 0 h 1413"/>
                  <a:gd name="T20" fmla="*/ 0 w 883"/>
                  <a:gd name="T21" fmla="*/ 162 h 1413"/>
                  <a:gd name="T22" fmla="*/ 41 w 883"/>
                  <a:gd name="T23" fmla="*/ 176 h 1413"/>
                  <a:gd name="T24" fmla="*/ 83 w 883"/>
                  <a:gd name="T25" fmla="*/ 51 h 1413"/>
                  <a:gd name="T26" fmla="*/ 83 w 883"/>
                  <a:gd name="T27" fmla="*/ 206 h 1413"/>
                  <a:gd name="T28" fmla="*/ 27 w 883"/>
                  <a:gd name="T29" fmla="*/ 471 h 1413"/>
                  <a:gd name="T30" fmla="*/ 83 w 883"/>
                  <a:gd name="T31" fmla="*/ 471 h 1413"/>
                  <a:gd name="T32" fmla="*/ 151 w 883"/>
                  <a:gd name="T33" fmla="*/ 243 h 14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3"/>
                  <a:gd name="T53" fmla="*/ 883 w 883"/>
                  <a:gd name="T54" fmla="*/ 1413 h 14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3">
                    <a:moveTo>
                      <a:pt x="452" y="728"/>
                    </a:moveTo>
                    <a:lnTo>
                      <a:pt x="657" y="1413"/>
                    </a:lnTo>
                    <a:lnTo>
                      <a:pt x="822" y="1413"/>
                    </a:lnTo>
                    <a:lnTo>
                      <a:pt x="657" y="618"/>
                    </a:lnTo>
                    <a:lnTo>
                      <a:pt x="657" y="154"/>
                    </a:lnTo>
                    <a:lnTo>
                      <a:pt x="781" y="529"/>
                    </a:lnTo>
                    <a:lnTo>
                      <a:pt x="883" y="464"/>
                    </a:lnTo>
                    <a:lnTo>
                      <a:pt x="740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29"/>
                    </a:lnTo>
                    <a:lnTo>
                      <a:pt x="247" y="154"/>
                    </a:lnTo>
                    <a:lnTo>
                      <a:pt x="247" y="618"/>
                    </a:lnTo>
                    <a:lnTo>
                      <a:pt x="82" y="1413"/>
                    </a:lnTo>
                    <a:lnTo>
                      <a:pt x="247" y="1413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0542" name="Rectangle 10"/>
            <p:cNvSpPr>
              <a:spLocks noChangeArrowheads="1"/>
            </p:cNvSpPr>
            <p:nvPr/>
          </p:nvSpPr>
          <p:spPr bwMode="auto">
            <a:xfrm>
              <a:off x="673" y="3840"/>
              <a:ext cx="485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300"/>
                <a:t>Designer</a:t>
              </a:r>
              <a:r>
                <a:rPr lang="nb-NO" sz="1300"/>
                <a:t>s</a:t>
              </a:r>
            </a:p>
          </p:txBody>
        </p:sp>
        <p:grpSp>
          <p:nvGrpSpPr>
            <p:cNvPr id="20543" name="Group 11"/>
            <p:cNvGrpSpPr>
              <a:grpSpLocks/>
            </p:cNvGrpSpPr>
            <p:nvPr/>
          </p:nvGrpSpPr>
          <p:grpSpPr bwMode="auto">
            <a:xfrm>
              <a:off x="816" y="1968"/>
              <a:ext cx="294" cy="588"/>
              <a:chOff x="816" y="1968"/>
              <a:chExt cx="294" cy="588"/>
            </a:xfrm>
          </p:grpSpPr>
          <p:sp>
            <p:nvSpPr>
              <p:cNvPr id="20554" name="Freeform 12"/>
              <p:cNvSpPr>
                <a:spLocks noChangeArrowheads="1"/>
              </p:cNvSpPr>
              <p:nvPr/>
            </p:nvSpPr>
            <p:spPr bwMode="auto">
              <a:xfrm>
                <a:off x="905" y="1968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4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4 h 353"/>
                  <a:gd name="T28" fmla="*/ 13 w 355"/>
                  <a:gd name="T29" fmla="*/ 21 h 353"/>
                  <a:gd name="T30" fmla="*/ 7 w 355"/>
                  <a:gd name="T31" fmla="*/ 29 h 353"/>
                  <a:gd name="T32" fmla="*/ 3 w 355"/>
                  <a:gd name="T33" fmla="*/ 39 h 353"/>
                  <a:gd name="T34" fmla="*/ 0 w 355"/>
                  <a:gd name="T35" fmla="*/ 49 h 353"/>
                  <a:gd name="T36" fmla="*/ 0 w 355"/>
                  <a:gd name="T37" fmla="*/ 59 h 353"/>
                  <a:gd name="T38" fmla="*/ 0 w 355"/>
                  <a:gd name="T39" fmla="*/ 70 h 353"/>
                  <a:gd name="T40" fmla="*/ 3 w 355"/>
                  <a:gd name="T41" fmla="*/ 80 h 353"/>
                  <a:gd name="T42" fmla="*/ 7 w 355"/>
                  <a:gd name="T43" fmla="*/ 89 h 353"/>
                  <a:gd name="T44" fmla="*/ 13 w 355"/>
                  <a:gd name="T45" fmla="*/ 97 h 353"/>
                  <a:gd name="T46" fmla="*/ 21 w 355"/>
                  <a:gd name="T47" fmla="*/ 105 h 353"/>
                  <a:gd name="T48" fmla="*/ 29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6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80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7"/>
                    </a:lnTo>
                    <a:lnTo>
                      <a:pt x="343" y="117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2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2"/>
                    </a:lnTo>
                    <a:lnTo>
                      <a:pt x="40" y="63"/>
                    </a:lnTo>
                    <a:lnTo>
                      <a:pt x="22" y="88"/>
                    </a:lnTo>
                    <a:lnTo>
                      <a:pt x="10" y="117"/>
                    </a:lnTo>
                    <a:lnTo>
                      <a:pt x="1" y="147"/>
                    </a:lnTo>
                    <a:lnTo>
                      <a:pt x="0" y="176"/>
                    </a:lnTo>
                    <a:lnTo>
                      <a:pt x="1" y="208"/>
                    </a:lnTo>
                    <a:lnTo>
                      <a:pt x="10" y="238"/>
                    </a:lnTo>
                    <a:lnTo>
                      <a:pt x="22" y="265"/>
                    </a:lnTo>
                    <a:lnTo>
                      <a:pt x="40" y="290"/>
                    </a:lnTo>
                    <a:lnTo>
                      <a:pt x="63" y="313"/>
                    </a:lnTo>
                    <a:lnTo>
                      <a:pt x="88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5" y="329"/>
                    </a:lnTo>
                    <a:lnTo>
                      <a:pt x="290" y="313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3" y="238"/>
                    </a:lnTo>
                    <a:lnTo>
                      <a:pt x="352" y="208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55" name="Freeform 13"/>
              <p:cNvSpPr>
                <a:spLocks noChangeArrowheads="1"/>
              </p:cNvSpPr>
              <p:nvPr/>
            </p:nvSpPr>
            <p:spPr bwMode="auto">
              <a:xfrm>
                <a:off x="816" y="2086"/>
                <a:ext cx="295" cy="471"/>
              </a:xfrm>
              <a:custGeom>
                <a:avLst/>
                <a:gdLst>
                  <a:gd name="T0" fmla="*/ 151 w 883"/>
                  <a:gd name="T1" fmla="*/ 242 h 1414"/>
                  <a:gd name="T2" fmla="*/ 219 w 883"/>
                  <a:gd name="T3" fmla="*/ 471 h 1414"/>
                  <a:gd name="T4" fmla="*/ 275 w 883"/>
                  <a:gd name="T5" fmla="*/ 471 h 1414"/>
                  <a:gd name="T6" fmla="*/ 219 w 883"/>
                  <a:gd name="T7" fmla="*/ 206 h 1414"/>
                  <a:gd name="T8" fmla="*/ 219 w 883"/>
                  <a:gd name="T9" fmla="*/ 52 h 1414"/>
                  <a:gd name="T10" fmla="*/ 261 w 883"/>
                  <a:gd name="T11" fmla="*/ 177 h 1414"/>
                  <a:gd name="T12" fmla="*/ 295 w 883"/>
                  <a:gd name="T13" fmla="*/ 155 h 1414"/>
                  <a:gd name="T14" fmla="*/ 247 w 883"/>
                  <a:gd name="T15" fmla="*/ 0 h 1414"/>
                  <a:gd name="T16" fmla="*/ 151 w 883"/>
                  <a:gd name="T17" fmla="*/ 7 h 1414"/>
                  <a:gd name="T18" fmla="*/ 55 w 883"/>
                  <a:gd name="T19" fmla="*/ 0 h 1414"/>
                  <a:gd name="T20" fmla="*/ 0 w 883"/>
                  <a:gd name="T21" fmla="*/ 162 h 1414"/>
                  <a:gd name="T22" fmla="*/ 41 w 883"/>
                  <a:gd name="T23" fmla="*/ 177 h 1414"/>
                  <a:gd name="T24" fmla="*/ 83 w 883"/>
                  <a:gd name="T25" fmla="*/ 52 h 1414"/>
                  <a:gd name="T26" fmla="*/ 83 w 883"/>
                  <a:gd name="T27" fmla="*/ 206 h 1414"/>
                  <a:gd name="T28" fmla="*/ 27 w 883"/>
                  <a:gd name="T29" fmla="*/ 471 h 1414"/>
                  <a:gd name="T30" fmla="*/ 83 w 883"/>
                  <a:gd name="T31" fmla="*/ 471 h 1414"/>
                  <a:gd name="T32" fmla="*/ 151 w 883"/>
                  <a:gd name="T33" fmla="*/ 242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4"/>
                  <a:gd name="T53" fmla="*/ 883 w 883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4">
                    <a:moveTo>
                      <a:pt x="452" y="728"/>
                    </a:moveTo>
                    <a:lnTo>
                      <a:pt x="657" y="1414"/>
                    </a:lnTo>
                    <a:lnTo>
                      <a:pt x="822" y="1414"/>
                    </a:lnTo>
                    <a:lnTo>
                      <a:pt x="657" y="619"/>
                    </a:lnTo>
                    <a:lnTo>
                      <a:pt x="657" y="156"/>
                    </a:lnTo>
                    <a:lnTo>
                      <a:pt x="781" y="531"/>
                    </a:lnTo>
                    <a:lnTo>
                      <a:pt x="883" y="464"/>
                    </a:lnTo>
                    <a:lnTo>
                      <a:pt x="739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7" y="156"/>
                    </a:lnTo>
                    <a:lnTo>
                      <a:pt x="247" y="619"/>
                    </a:lnTo>
                    <a:lnTo>
                      <a:pt x="82" y="1414"/>
                    </a:lnTo>
                    <a:lnTo>
                      <a:pt x="247" y="1414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0544" name="Rectangle 14"/>
            <p:cNvSpPr>
              <a:spLocks noChangeArrowheads="1"/>
            </p:cNvSpPr>
            <p:nvPr/>
          </p:nvSpPr>
          <p:spPr bwMode="auto">
            <a:xfrm>
              <a:off x="685" y="2592"/>
              <a:ext cx="43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Design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Manager</a:t>
              </a:r>
            </a:p>
          </p:txBody>
        </p:sp>
        <p:grpSp>
          <p:nvGrpSpPr>
            <p:cNvPr id="20545" name="Group 15"/>
            <p:cNvGrpSpPr>
              <a:grpSpLocks/>
            </p:cNvGrpSpPr>
            <p:nvPr/>
          </p:nvGrpSpPr>
          <p:grpSpPr bwMode="auto">
            <a:xfrm>
              <a:off x="1296" y="3155"/>
              <a:ext cx="293" cy="588"/>
              <a:chOff x="1296" y="3155"/>
              <a:chExt cx="293" cy="588"/>
            </a:xfrm>
          </p:grpSpPr>
          <p:sp>
            <p:nvSpPr>
              <p:cNvPr id="20552" name="Freeform 16"/>
              <p:cNvSpPr>
                <a:spLocks noChangeArrowheads="1"/>
              </p:cNvSpPr>
              <p:nvPr/>
            </p:nvSpPr>
            <p:spPr bwMode="auto">
              <a:xfrm>
                <a:off x="1384" y="3155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53" name="Freeform 17"/>
              <p:cNvSpPr>
                <a:spLocks noChangeArrowheads="1"/>
              </p:cNvSpPr>
              <p:nvPr/>
            </p:nvSpPr>
            <p:spPr bwMode="auto">
              <a:xfrm>
                <a:off x="1296" y="3273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0546" name="Line 18"/>
            <p:cNvSpPr>
              <a:spLocks noChangeShapeType="1"/>
            </p:cNvSpPr>
            <p:nvPr/>
          </p:nvSpPr>
          <p:spPr bwMode="auto">
            <a:xfrm flipH="1">
              <a:off x="447" y="2829"/>
              <a:ext cx="361" cy="272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47" name="Line 19"/>
            <p:cNvSpPr>
              <a:spLocks noChangeShapeType="1"/>
            </p:cNvSpPr>
            <p:nvPr/>
          </p:nvSpPr>
          <p:spPr bwMode="auto">
            <a:xfrm>
              <a:off x="1158" y="2829"/>
              <a:ext cx="282" cy="243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48" name="Line 20"/>
            <p:cNvSpPr>
              <a:spLocks noChangeShapeType="1"/>
            </p:cNvSpPr>
            <p:nvPr/>
          </p:nvSpPr>
          <p:spPr bwMode="auto">
            <a:xfrm flipH="1">
              <a:off x="962" y="2832"/>
              <a:ext cx="50" cy="271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20549" name="Group 21"/>
            <p:cNvGrpSpPr>
              <a:grpSpLocks/>
            </p:cNvGrpSpPr>
            <p:nvPr/>
          </p:nvGrpSpPr>
          <p:grpSpPr bwMode="auto">
            <a:xfrm>
              <a:off x="816" y="3155"/>
              <a:ext cx="293" cy="588"/>
              <a:chOff x="816" y="3155"/>
              <a:chExt cx="293" cy="588"/>
            </a:xfrm>
          </p:grpSpPr>
          <p:sp>
            <p:nvSpPr>
              <p:cNvPr id="20550" name="Freeform 22"/>
              <p:cNvSpPr>
                <a:spLocks noChangeArrowheads="1"/>
              </p:cNvSpPr>
              <p:nvPr/>
            </p:nvSpPr>
            <p:spPr bwMode="auto">
              <a:xfrm>
                <a:off x="904" y="3155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51" name="Freeform 23"/>
              <p:cNvSpPr>
                <a:spLocks noChangeArrowheads="1"/>
              </p:cNvSpPr>
              <p:nvPr/>
            </p:nvSpPr>
            <p:spPr bwMode="auto">
              <a:xfrm>
                <a:off x="816" y="3273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0080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</p:grpSp>
      <p:sp>
        <p:nvSpPr>
          <p:cNvPr id="20487" name="Line 24"/>
          <p:cNvSpPr>
            <a:spLocks noChangeShapeType="1"/>
          </p:cNvSpPr>
          <p:nvPr/>
        </p:nvSpPr>
        <p:spPr bwMode="auto">
          <a:xfrm flipH="1">
            <a:off x="1670050" y="2779713"/>
            <a:ext cx="2451100" cy="4572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20488" name="Group 25"/>
          <p:cNvGrpSpPr>
            <a:grpSpLocks/>
          </p:cNvGrpSpPr>
          <p:nvPr/>
        </p:nvGrpSpPr>
        <p:grpSpPr bwMode="auto">
          <a:xfrm>
            <a:off x="6477000" y="3313113"/>
            <a:ext cx="2058988" cy="3171825"/>
            <a:chOff x="4080" y="1968"/>
            <a:chExt cx="1297" cy="1998"/>
          </a:xfrm>
        </p:grpSpPr>
        <p:grpSp>
          <p:nvGrpSpPr>
            <p:cNvPr id="20524" name="Group 26"/>
            <p:cNvGrpSpPr>
              <a:grpSpLocks/>
            </p:cNvGrpSpPr>
            <p:nvPr/>
          </p:nvGrpSpPr>
          <p:grpSpPr bwMode="auto">
            <a:xfrm>
              <a:off x="4080" y="3155"/>
              <a:ext cx="294" cy="587"/>
              <a:chOff x="4080" y="3155"/>
              <a:chExt cx="294" cy="587"/>
            </a:xfrm>
          </p:grpSpPr>
          <p:sp>
            <p:nvSpPr>
              <p:cNvPr id="20539" name="Freeform 27"/>
              <p:cNvSpPr>
                <a:spLocks noChangeArrowheads="1"/>
              </p:cNvSpPr>
              <p:nvPr/>
            </p:nvSpPr>
            <p:spPr bwMode="auto">
              <a:xfrm>
                <a:off x="4169" y="3155"/>
                <a:ext cx="118" cy="117"/>
              </a:xfrm>
              <a:custGeom>
                <a:avLst/>
                <a:gdLst>
                  <a:gd name="T0" fmla="*/ 118 w 355"/>
                  <a:gd name="T1" fmla="*/ 58 h 353"/>
                  <a:gd name="T2" fmla="*/ 117 w 355"/>
                  <a:gd name="T3" fmla="*/ 48 h 353"/>
                  <a:gd name="T4" fmla="*/ 114 w 355"/>
                  <a:gd name="T5" fmla="*/ 38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3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3 h 353"/>
                  <a:gd name="T28" fmla="*/ 13 w 355"/>
                  <a:gd name="T29" fmla="*/ 21 h 353"/>
                  <a:gd name="T30" fmla="*/ 8 w 355"/>
                  <a:gd name="T31" fmla="*/ 29 h 353"/>
                  <a:gd name="T32" fmla="*/ 4 w 355"/>
                  <a:gd name="T33" fmla="*/ 38 h 353"/>
                  <a:gd name="T34" fmla="*/ 1 w 355"/>
                  <a:gd name="T35" fmla="*/ 48 h 353"/>
                  <a:gd name="T36" fmla="*/ 0 w 355"/>
                  <a:gd name="T37" fmla="*/ 58 h 353"/>
                  <a:gd name="T38" fmla="*/ 1 w 355"/>
                  <a:gd name="T39" fmla="*/ 68 h 353"/>
                  <a:gd name="T40" fmla="*/ 4 w 355"/>
                  <a:gd name="T41" fmla="*/ 78 h 353"/>
                  <a:gd name="T42" fmla="*/ 8 w 355"/>
                  <a:gd name="T43" fmla="*/ 88 h 353"/>
                  <a:gd name="T44" fmla="*/ 13 w 355"/>
                  <a:gd name="T45" fmla="*/ 96 h 353"/>
                  <a:gd name="T46" fmla="*/ 21 w 355"/>
                  <a:gd name="T47" fmla="*/ 103 h 353"/>
                  <a:gd name="T48" fmla="*/ 29 w 355"/>
                  <a:gd name="T49" fmla="*/ 109 h 353"/>
                  <a:gd name="T50" fmla="*/ 39 w 355"/>
                  <a:gd name="T51" fmla="*/ 113 h 353"/>
                  <a:gd name="T52" fmla="*/ 49 w 355"/>
                  <a:gd name="T53" fmla="*/ 116 h 353"/>
                  <a:gd name="T54" fmla="*/ 59 w 355"/>
                  <a:gd name="T55" fmla="*/ 117 h 353"/>
                  <a:gd name="T56" fmla="*/ 69 w 355"/>
                  <a:gd name="T57" fmla="*/ 116 h 353"/>
                  <a:gd name="T58" fmla="*/ 79 w 355"/>
                  <a:gd name="T59" fmla="*/ 113 h 353"/>
                  <a:gd name="T60" fmla="*/ 88 w 355"/>
                  <a:gd name="T61" fmla="*/ 109 h 353"/>
                  <a:gd name="T62" fmla="*/ 96 w 355"/>
                  <a:gd name="T63" fmla="*/ 103 h 353"/>
                  <a:gd name="T64" fmla="*/ 104 w 355"/>
                  <a:gd name="T65" fmla="*/ 96 h 353"/>
                  <a:gd name="T66" fmla="*/ 110 w 355"/>
                  <a:gd name="T67" fmla="*/ 88 h 353"/>
                  <a:gd name="T68" fmla="*/ 114 w 355"/>
                  <a:gd name="T69" fmla="*/ 78 h 353"/>
                  <a:gd name="T70" fmla="*/ 117 w 355"/>
                  <a:gd name="T71" fmla="*/ 68 h 353"/>
                  <a:gd name="T72" fmla="*/ 118 w 355"/>
                  <a:gd name="T73" fmla="*/ 58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5"/>
                    </a:lnTo>
                    <a:lnTo>
                      <a:pt x="344" y="115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0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0"/>
                    </a:lnTo>
                    <a:lnTo>
                      <a:pt x="40" y="63"/>
                    </a:lnTo>
                    <a:lnTo>
                      <a:pt x="24" y="88"/>
                    </a:lnTo>
                    <a:lnTo>
                      <a:pt x="11" y="115"/>
                    </a:lnTo>
                    <a:lnTo>
                      <a:pt x="2" y="145"/>
                    </a:lnTo>
                    <a:lnTo>
                      <a:pt x="0" y="176"/>
                    </a:lnTo>
                    <a:lnTo>
                      <a:pt x="2" y="206"/>
                    </a:lnTo>
                    <a:lnTo>
                      <a:pt x="11" y="236"/>
                    </a:lnTo>
                    <a:lnTo>
                      <a:pt x="24" y="265"/>
                    </a:lnTo>
                    <a:lnTo>
                      <a:pt x="40" y="290"/>
                    </a:lnTo>
                    <a:lnTo>
                      <a:pt x="63" y="311"/>
                    </a:lnTo>
                    <a:lnTo>
                      <a:pt x="88" y="329"/>
                    </a:lnTo>
                    <a:lnTo>
                      <a:pt x="117" y="342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2"/>
                    </a:lnTo>
                    <a:lnTo>
                      <a:pt x="265" y="329"/>
                    </a:lnTo>
                    <a:lnTo>
                      <a:pt x="290" y="311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4" y="236"/>
                    </a:lnTo>
                    <a:lnTo>
                      <a:pt x="352" y="206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40" name="Freeform 28"/>
              <p:cNvSpPr>
                <a:spLocks noChangeArrowheads="1"/>
              </p:cNvSpPr>
              <p:nvPr/>
            </p:nvSpPr>
            <p:spPr bwMode="auto">
              <a:xfrm>
                <a:off x="4080" y="3272"/>
                <a:ext cx="295" cy="471"/>
              </a:xfrm>
              <a:custGeom>
                <a:avLst/>
                <a:gdLst>
                  <a:gd name="T0" fmla="*/ 151 w 883"/>
                  <a:gd name="T1" fmla="*/ 243 h 1413"/>
                  <a:gd name="T2" fmla="*/ 219 w 883"/>
                  <a:gd name="T3" fmla="*/ 471 h 1413"/>
                  <a:gd name="T4" fmla="*/ 275 w 883"/>
                  <a:gd name="T5" fmla="*/ 471 h 1413"/>
                  <a:gd name="T6" fmla="*/ 219 w 883"/>
                  <a:gd name="T7" fmla="*/ 206 h 1413"/>
                  <a:gd name="T8" fmla="*/ 219 w 883"/>
                  <a:gd name="T9" fmla="*/ 51 h 1413"/>
                  <a:gd name="T10" fmla="*/ 261 w 883"/>
                  <a:gd name="T11" fmla="*/ 176 h 1413"/>
                  <a:gd name="T12" fmla="*/ 295 w 883"/>
                  <a:gd name="T13" fmla="*/ 155 h 1413"/>
                  <a:gd name="T14" fmla="*/ 247 w 883"/>
                  <a:gd name="T15" fmla="*/ 0 h 1413"/>
                  <a:gd name="T16" fmla="*/ 151 w 883"/>
                  <a:gd name="T17" fmla="*/ 7 h 1413"/>
                  <a:gd name="T18" fmla="*/ 55 w 883"/>
                  <a:gd name="T19" fmla="*/ 0 h 1413"/>
                  <a:gd name="T20" fmla="*/ 0 w 883"/>
                  <a:gd name="T21" fmla="*/ 162 h 1413"/>
                  <a:gd name="T22" fmla="*/ 41 w 883"/>
                  <a:gd name="T23" fmla="*/ 176 h 1413"/>
                  <a:gd name="T24" fmla="*/ 83 w 883"/>
                  <a:gd name="T25" fmla="*/ 51 h 1413"/>
                  <a:gd name="T26" fmla="*/ 83 w 883"/>
                  <a:gd name="T27" fmla="*/ 206 h 1413"/>
                  <a:gd name="T28" fmla="*/ 27 w 883"/>
                  <a:gd name="T29" fmla="*/ 471 h 1413"/>
                  <a:gd name="T30" fmla="*/ 83 w 883"/>
                  <a:gd name="T31" fmla="*/ 471 h 1413"/>
                  <a:gd name="T32" fmla="*/ 151 w 883"/>
                  <a:gd name="T33" fmla="*/ 243 h 14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3"/>
                  <a:gd name="T53" fmla="*/ 883 w 883"/>
                  <a:gd name="T54" fmla="*/ 1413 h 14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3">
                    <a:moveTo>
                      <a:pt x="452" y="728"/>
                    </a:moveTo>
                    <a:lnTo>
                      <a:pt x="657" y="1413"/>
                    </a:lnTo>
                    <a:lnTo>
                      <a:pt x="822" y="1413"/>
                    </a:lnTo>
                    <a:lnTo>
                      <a:pt x="657" y="618"/>
                    </a:lnTo>
                    <a:lnTo>
                      <a:pt x="657" y="154"/>
                    </a:lnTo>
                    <a:lnTo>
                      <a:pt x="781" y="529"/>
                    </a:lnTo>
                    <a:lnTo>
                      <a:pt x="883" y="464"/>
                    </a:lnTo>
                    <a:lnTo>
                      <a:pt x="740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29"/>
                    </a:lnTo>
                    <a:lnTo>
                      <a:pt x="247" y="154"/>
                    </a:lnTo>
                    <a:lnTo>
                      <a:pt x="247" y="618"/>
                    </a:lnTo>
                    <a:lnTo>
                      <a:pt x="82" y="1413"/>
                    </a:lnTo>
                    <a:lnTo>
                      <a:pt x="247" y="1413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0525" name="Rectangle 29"/>
            <p:cNvSpPr>
              <a:spLocks noChangeArrowheads="1"/>
            </p:cNvSpPr>
            <p:nvPr/>
          </p:nvSpPr>
          <p:spPr bwMode="auto">
            <a:xfrm>
              <a:off x="4461" y="3840"/>
              <a:ext cx="468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Salesmen</a:t>
              </a:r>
            </a:p>
          </p:txBody>
        </p:sp>
        <p:grpSp>
          <p:nvGrpSpPr>
            <p:cNvPr id="20526" name="Group 30"/>
            <p:cNvGrpSpPr>
              <a:grpSpLocks/>
            </p:cNvGrpSpPr>
            <p:nvPr/>
          </p:nvGrpSpPr>
          <p:grpSpPr bwMode="auto">
            <a:xfrm>
              <a:off x="4604" y="1968"/>
              <a:ext cx="294" cy="588"/>
              <a:chOff x="4604" y="1968"/>
              <a:chExt cx="294" cy="588"/>
            </a:xfrm>
          </p:grpSpPr>
          <p:sp>
            <p:nvSpPr>
              <p:cNvPr id="20537" name="Freeform 31"/>
              <p:cNvSpPr>
                <a:spLocks noChangeArrowheads="1"/>
              </p:cNvSpPr>
              <p:nvPr/>
            </p:nvSpPr>
            <p:spPr bwMode="auto">
              <a:xfrm>
                <a:off x="4693" y="1968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4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4 h 353"/>
                  <a:gd name="T28" fmla="*/ 13 w 355"/>
                  <a:gd name="T29" fmla="*/ 21 h 353"/>
                  <a:gd name="T30" fmla="*/ 7 w 355"/>
                  <a:gd name="T31" fmla="*/ 29 h 353"/>
                  <a:gd name="T32" fmla="*/ 3 w 355"/>
                  <a:gd name="T33" fmla="*/ 39 h 353"/>
                  <a:gd name="T34" fmla="*/ 0 w 355"/>
                  <a:gd name="T35" fmla="*/ 49 h 353"/>
                  <a:gd name="T36" fmla="*/ 0 w 355"/>
                  <a:gd name="T37" fmla="*/ 59 h 353"/>
                  <a:gd name="T38" fmla="*/ 0 w 355"/>
                  <a:gd name="T39" fmla="*/ 70 h 353"/>
                  <a:gd name="T40" fmla="*/ 3 w 355"/>
                  <a:gd name="T41" fmla="*/ 80 h 353"/>
                  <a:gd name="T42" fmla="*/ 7 w 355"/>
                  <a:gd name="T43" fmla="*/ 89 h 353"/>
                  <a:gd name="T44" fmla="*/ 13 w 355"/>
                  <a:gd name="T45" fmla="*/ 97 h 353"/>
                  <a:gd name="T46" fmla="*/ 21 w 355"/>
                  <a:gd name="T47" fmla="*/ 105 h 353"/>
                  <a:gd name="T48" fmla="*/ 29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6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80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7"/>
                    </a:lnTo>
                    <a:lnTo>
                      <a:pt x="343" y="117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2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2"/>
                    </a:lnTo>
                    <a:lnTo>
                      <a:pt x="40" y="63"/>
                    </a:lnTo>
                    <a:lnTo>
                      <a:pt x="22" y="88"/>
                    </a:lnTo>
                    <a:lnTo>
                      <a:pt x="10" y="117"/>
                    </a:lnTo>
                    <a:lnTo>
                      <a:pt x="1" y="147"/>
                    </a:lnTo>
                    <a:lnTo>
                      <a:pt x="0" y="176"/>
                    </a:lnTo>
                    <a:lnTo>
                      <a:pt x="1" y="208"/>
                    </a:lnTo>
                    <a:lnTo>
                      <a:pt x="10" y="238"/>
                    </a:lnTo>
                    <a:lnTo>
                      <a:pt x="22" y="265"/>
                    </a:lnTo>
                    <a:lnTo>
                      <a:pt x="40" y="290"/>
                    </a:lnTo>
                    <a:lnTo>
                      <a:pt x="63" y="313"/>
                    </a:lnTo>
                    <a:lnTo>
                      <a:pt x="88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5" y="329"/>
                    </a:lnTo>
                    <a:lnTo>
                      <a:pt x="290" y="313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3" y="238"/>
                    </a:lnTo>
                    <a:lnTo>
                      <a:pt x="352" y="208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38" name="Freeform 32"/>
              <p:cNvSpPr>
                <a:spLocks noChangeArrowheads="1"/>
              </p:cNvSpPr>
              <p:nvPr/>
            </p:nvSpPr>
            <p:spPr bwMode="auto">
              <a:xfrm>
                <a:off x="4604" y="2086"/>
                <a:ext cx="295" cy="471"/>
              </a:xfrm>
              <a:custGeom>
                <a:avLst/>
                <a:gdLst>
                  <a:gd name="T0" fmla="*/ 151 w 883"/>
                  <a:gd name="T1" fmla="*/ 242 h 1414"/>
                  <a:gd name="T2" fmla="*/ 219 w 883"/>
                  <a:gd name="T3" fmla="*/ 471 h 1414"/>
                  <a:gd name="T4" fmla="*/ 275 w 883"/>
                  <a:gd name="T5" fmla="*/ 471 h 1414"/>
                  <a:gd name="T6" fmla="*/ 219 w 883"/>
                  <a:gd name="T7" fmla="*/ 206 h 1414"/>
                  <a:gd name="T8" fmla="*/ 219 w 883"/>
                  <a:gd name="T9" fmla="*/ 52 h 1414"/>
                  <a:gd name="T10" fmla="*/ 261 w 883"/>
                  <a:gd name="T11" fmla="*/ 177 h 1414"/>
                  <a:gd name="T12" fmla="*/ 295 w 883"/>
                  <a:gd name="T13" fmla="*/ 155 h 1414"/>
                  <a:gd name="T14" fmla="*/ 247 w 883"/>
                  <a:gd name="T15" fmla="*/ 0 h 1414"/>
                  <a:gd name="T16" fmla="*/ 151 w 883"/>
                  <a:gd name="T17" fmla="*/ 7 h 1414"/>
                  <a:gd name="T18" fmla="*/ 55 w 883"/>
                  <a:gd name="T19" fmla="*/ 0 h 1414"/>
                  <a:gd name="T20" fmla="*/ 0 w 883"/>
                  <a:gd name="T21" fmla="*/ 162 h 1414"/>
                  <a:gd name="T22" fmla="*/ 41 w 883"/>
                  <a:gd name="T23" fmla="*/ 177 h 1414"/>
                  <a:gd name="T24" fmla="*/ 83 w 883"/>
                  <a:gd name="T25" fmla="*/ 52 h 1414"/>
                  <a:gd name="T26" fmla="*/ 83 w 883"/>
                  <a:gd name="T27" fmla="*/ 206 h 1414"/>
                  <a:gd name="T28" fmla="*/ 27 w 883"/>
                  <a:gd name="T29" fmla="*/ 471 h 1414"/>
                  <a:gd name="T30" fmla="*/ 83 w 883"/>
                  <a:gd name="T31" fmla="*/ 471 h 1414"/>
                  <a:gd name="T32" fmla="*/ 151 w 883"/>
                  <a:gd name="T33" fmla="*/ 242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4"/>
                  <a:gd name="T53" fmla="*/ 883 w 883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4">
                    <a:moveTo>
                      <a:pt x="452" y="728"/>
                    </a:moveTo>
                    <a:lnTo>
                      <a:pt x="657" y="1414"/>
                    </a:lnTo>
                    <a:lnTo>
                      <a:pt x="822" y="1414"/>
                    </a:lnTo>
                    <a:lnTo>
                      <a:pt x="657" y="619"/>
                    </a:lnTo>
                    <a:lnTo>
                      <a:pt x="657" y="156"/>
                    </a:lnTo>
                    <a:lnTo>
                      <a:pt x="781" y="531"/>
                    </a:lnTo>
                    <a:lnTo>
                      <a:pt x="883" y="464"/>
                    </a:lnTo>
                    <a:lnTo>
                      <a:pt x="739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7" y="156"/>
                    </a:lnTo>
                    <a:lnTo>
                      <a:pt x="247" y="619"/>
                    </a:lnTo>
                    <a:lnTo>
                      <a:pt x="82" y="1414"/>
                    </a:lnTo>
                    <a:lnTo>
                      <a:pt x="247" y="1414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0527" name="Rectangle 33"/>
            <p:cNvSpPr>
              <a:spLocks noChangeArrowheads="1"/>
            </p:cNvSpPr>
            <p:nvPr/>
          </p:nvSpPr>
          <p:spPr bwMode="auto">
            <a:xfrm>
              <a:off x="4596" y="2592"/>
              <a:ext cx="43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Sales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Manager</a:t>
              </a:r>
            </a:p>
          </p:txBody>
        </p:sp>
        <p:grpSp>
          <p:nvGrpSpPr>
            <p:cNvPr id="20528" name="Group 34"/>
            <p:cNvGrpSpPr>
              <a:grpSpLocks/>
            </p:cNvGrpSpPr>
            <p:nvPr/>
          </p:nvGrpSpPr>
          <p:grpSpPr bwMode="auto">
            <a:xfrm>
              <a:off x="5084" y="3155"/>
              <a:ext cx="293" cy="588"/>
              <a:chOff x="5084" y="3155"/>
              <a:chExt cx="293" cy="588"/>
            </a:xfrm>
          </p:grpSpPr>
          <p:sp>
            <p:nvSpPr>
              <p:cNvPr id="20535" name="Freeform 35"/>
              <p:cNvSpPr>
                <a:spLocks noChangeArrowheads="1"/>
              </p:cNvSpPr>
              <p:nvPr/>
            </p:nvSpPr>
            <p:spPr bwMode="auto">
              <a:xfrm>
                <a:off x="5172" y="3155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36" name="Freeform 36"/>
              <p:cNvSpPr>
                <a:spLocks noChangeArrowheads="1"/>
              </p:cNvSpPr>
              <p:nvPr/>
            </p:nvSpPr>
            <p:spPr bwMode="auto">
              <a:xfrm>
                <a:off x="5084" y="3273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0529" name="Line 37"/>
            <p:cNvSpPr>
              <a:spLocks noChangeShapeType="1"/>
            </p:cNvSpPr>
            <p:nvPr/>
          </p:nvSpPr>
          <p:spPr bwMode="auto">
            <a:xfrm flipH="1">
              <a:off x="4235" y="2829"/>
              <a:ext cx="361" cy="272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30" name="Line 38"/>
            <p:cNvSpPr>
              <a:spLocks noChangeShapeType="1"/>
            </p:cNvSpPr>
            <p:nvPr/>
          </p:nvSpPr>
          <p:spPr bwMode="auto">
            <a:xfrm>
              <a:off x="4946" y="2829"/>
              <a:ext cx="282" cy="243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31" name="Line 39"/>
            <p:cNvSpPr>
              <a:spLocks noChangeShapeType="1"/>
            </p:cNvSpPr>
            <p:nvPr/>
          </p:nvSpPr>
          <p:spPr bwMode="auto">
            <a:xfrm flipH="1">
              <a:off x="4750" y="2832"/>
              <a:ext cx="50" cy="271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20532" name="Group 40"/>
            <p:cNvGrpSpPr>
              <a:grpSpLocks/>
            </p:cNvGrpSpPr>
            <p:nvPr/>
          </p:nvGrpSpPr>
          <p:grpSpPr bwMode="auto">
            <a:xfrm>
              <a:off x="4604" y="3155"/>
              <a:ext cx="293" cy="588"/>
              <a:chOff x="4604" y="3155"/>
              <a:chExt cx="293" cy="588"/>
            </a:xfrm>
          </p:grpSpPr>
          <p:sp>
            <p:nvSpPr>
              <p:cNvPr id="20533" name="Freeform 41"/>
              <p:cNvSpPr>
                <a:spLocks noChangeArrowheads="1"/>
              </p:cNvSpPr>
              <p:nvPr/>
            </p:nvSpPr>
            <p:spPr bwMode="auto">
              <a:xfrm>
                <a:off x="4692" y="3155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34" name="Freeform 42"/>
              <p:cNvSpPr>
                <a:spLocks noChangeArrowheads="1"/>
              </p:cNvSpPr>
              <p:nvPr/>
            </p:nvSpPr>
            <p:spPr bwMode="auto">
              <a:xfrm>
                <a:off x="4604" y="3273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990099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</p:grpSp>
      <p:grpSp>
        <p:nvGrpSpPr>
          <p:cNvPr id="20489" name="Group 43"/>
          <p:cNvGrpSpPr>
            <a:grpSpLocks/>
          </p:cNvGrpSpPr>
          <p:nvPr/>
        </p:nvGrpSpPr>
        <p:grpSpPr bwMode="auto">
          <a:xfrm>
            <a:off x="3581400" y="2779713"/>
            <a:ext cx="2058988" cy="3735387"/>
            <a:chOff x="2256" y="1632"/>
            <a:chExt cx="1297" cy="2353"/>
          </a:xfrm>
        </p:grpSpPr>
        <p:grpSp>
          <p:nvGrpSpPr>
            <p:cNvPr id="20506" name="Group 44"/>
            <p:cNvGrpSpPr>
              <a:grpSpLocks/>
            </p:cNvGrpSpPr>
            <p:nvPr/>
          </p:nvGrpSpPr>
          <p:grpSpPr bwMode="auto">
            <a:xfrm>
              <a:off x="2256" y="3174"/>
              <a:ext cx="294" cy="587"/>
              <a:chOff x="2256" y="3174"/>
              <a:chExt cx="294" cy="587"/>
            </a:xfrm>
          </p:grpSpPr>
          <p:sp>
            <p:nvSpPr>
              <p:cNvPr id="20522" name="Freeform 45"/>
              <p:cNvSpPr>
                <a:spLocks noChangeArrowheads="1"/>
              </p:cNvSpPr>
              <p:nvPr/>
            </p:nvSpPr>
            <p:spPr bwMode="auto">
              <a:xfrm>
                <a:off x="2345" y="3174"/>
                <a:ext cx="118" cy="117"/>
              </a:xfrm>
              <a:custGeom>
                <a:avLst/>
                <a:gdLst>
                  <a:gd name="T0" fmla="*/ 118 w 355"/>
                  <a:gd name="T1" fmla="*/ 58 h 353"/>
                  <a:gd name="T2" fmla="*/ 117 w 355"/>
                  <a:gd name="T3" fmla="*/ 48 h 353"/>
                  <a:gd name="T4" fmla="*/ 114 w 355"/>
                  <a:gd name="T5" fmla="*/ 38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3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3 h 353"/>
                  <a:gd name="T28" fmla="*/ 13 w 355"/>
                  <a:gd name="T29" fmla="*/ 21 h 353"/>
                  <a:gd name="T30" fmla="*/ 8 w 355"/>
                  <a:gd name="T31" fmla="*/ 29 h 353"/>
                  <a:gd name="T32" fmla="*/ 4 w 355"/>
                  <a:gd name="T33" fmla="*/ 38 h 353"/>
                  <a:gd name="T34" fmla="*/ 1 w 355"/>
                  <a:gd name="T35" fmla="*/ 48 h 353"/>
                  <a:gd name="T36" fmla="*/ 0 w 355"/>
                  <a:gd name="T37" fmla="*/ 58 h 353"/>
                  <a:gd name="T38" fmla="*/ 1 w 355"/>
                  <a:gd name="T39" fmla="*/ 68 h 353"/>
                  <a:gd name="T40" fmla="*/ 4 w 355"/>
                  <a:gd name="T41" fmla="*/ 78 h 353"/>
                  <a:gd name="T42" fmla="*/ 8 w 355"/>
                  <a:gd name="T43" fmla="*/ 88 h 353"/>
                  <a:gd name="T44" fmla="*/ 13 w 355"/>
                  <a:gd name="T45" fmla="*/ 96 h 353"/>
                  <a:gd name="T46" fmla="*/ 21 w 355"/>
                  <a:gd name="T47" fmla="*/ 103 h 353"/>
                  <a:gd name="T48" fmla="*/ 29 w 355"/>
                  <a:gd name="T49" fmla="*/ 109 h 353"/>
                  <a:gd name="T50" fmla="*/ 39 w 355"/>
                  <a:gd name="T51" fmla="*/ 113 h 353"/>
                  <a:gd name="T52" fmla="*/ 49 w 355"/>
                  <a:gd name="T53" fmla="*/ 116 h 353"/>
                  <a:gd name="T54" fmla="*/ 59 w 355"/>
                  <a:gd name="T55" fmla="*/ 117 h 353"/>
                  <a:gd name="T56" fmla="*/ 69 w 355"/>
                  <a:gd name="T57" fmla="*/ 116 h 353"/>
                  <a:gd name="T58" fmla="*/ 79 w 355"/>
                  <a:gd name="T59" fmla="*/ 113 h 353"/>
                  <a:gd name="T60" fmla="*/ 88 w 355"/>
                  <a:gd name="T61" fmla="*/ 109 h 353"/>
                  <a:gd name="T62" fmla="*/ 96 w 355"/>
                  <a:gd name="T63" fmla="*/ 103 h 353"/>
                  <a:gd name="T64" fmla="*/ 104 w 355"/>
                  <a:gd name="T65" fmla="*/ 96 h 353"/>
                  <a:gd name="T66" fmla="*/ 110 w 355"/>
                  <a:gd name="T67" fmla="*/ 88 h 353"/>
                  <a:gd name="T68" fmla="*/ 114 w 355"/>
                  <a:gd name="T69" fmla="*/ 78 h 353"/>
                  <a:gd name="T70" fmla="*/ 117 w 355"/>
                  <a:gd name="T71" fmla="*/ 68 h 353"/>
                  <a:gd name="T72" fmla="*/ 118 w 355"/>
                  <a:gd name="T73" fmla="*/ 58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5"/>
                    </a:lnTo>
                    <a:lnTo>
                      <a:pt x="344" y="115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0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0"/>
                    </a:lnTo>
                    <a:lnTo>
                      <a:pt x="40" y="63"/>
                    </a:lnTo>
                    <a:lnTo>
                      <a:pt x="24" y="88"/>
                    </a:lnTo>
                    <a:lnTo>
                      <a:pt x="11" y="115"/>
                    </a:lnTo>
                    <a:lnTo>
                      <a:pt x="2" y="145"/>
                    </a:lnTo>
                    <a:lnTo>
                      <a:pt x="0" y="176"/>
                    </a:lnTo>
                    <a:lnTo>
                      <a:pt x="2" y="206"/>
                    </a:lnTo>
                    <a:lnTo>
                      <a:pt x="11" y="236"/>
                    </a:lnTo>
                    <a:lnTo>
                      <a:pt x="24" y="265"/>
                    </a:lnTo>
                    <a:lnTo>
                      <a:pt x="40" y="290"/>
                    </a:lnTo>
                    <a:lnTo>
                      <a:pt x="63" y="311"/>
                    </a:lnTo>
                    <a:lnTo>
                      <a:pt x="88" y="329"/>
                    </a:lnTo>
                    <a:lnTo>
                      <a:pt x="117" y="342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2"/>
                    </a:lnTo>
                    <a:lnTo>
                      <a:pt x="265" y="329"/>
                    </a:lnTo>
                    <a:lnTo>
                      <a:pt x="290" y="311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4" y="236"/>
                    </a:lnTo>
                    <a:lnTo>
                      <a:pt x="352" y="206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23" name="Freeform 46"/>
              <p:cNvSpPr>
                <a:spLocks noChangeArrowheads="1"/>
              </p:cNvSpPr>
              <p:nvPr/>
            </p:nvSpPr>
            <p:spPr bwMode="auto">
              <a:xfrm>
                <a:off x="2256" y="3291"/>
                <a:ext cx="295" cy="471"/>
              </a:xfrm>
              <a:custGeom>
                <a:avLst/>
                <a:gdLst>
                  <a:gd name="T0" fmla="*/ 151 w 883"/>
                  <a:gd name="T1" fmla="*/ 243 h 1413"/>
                  <a:gd name="T2" fmla="*/ 219 w 883"/>
                  <a:gd name="T3" fmla="*/ 471 h 1413"/>
                  <a:gd name="T4" fmla="*/ 275 w 883"/>
                  <a:gd name="T5" fmla="*/ 471 h 1413"/>
                  <a:gd name="T6" fmla="*/ 219 w 883"/>
                  <a:gd name="T7" fmla="*/ 206 h 1413"/>
                  <a:gd name="T8" fmla="*/ 219 w 883"/>
                  <a:gd name="T9" fmla="*/ 51 h 1413"/>
                  <a:gd name="T10" fmla="*/ 261 w 883"/>
                  <a:gd name="T11" fmla="*/ 176 h 1413"/>
                  <a:gd name="T12" fmla="*/ 295 w 883"/>
                  <a:gd name="T13" fmla="*/ 155 h 1413"/>
                  <a:gd name="T14" fmla="*/ 247 w 883"/>
                  <a:gd name="T15" fmla="*/ 0 h 1413"/>
                  <a:gd name="T16" fmla="*/ 151 w 883"/>
                  <a:gd name="T17" fmla="*/ 7 h 1413"/>
                  <a:gd name="T18" fmla="*/ 55 w 883"/>
                  <a:gd name="T19" fmla="*/ 0 h 1413"/>
                  <a:gd name="T20" fmla="*/ 0 w 883"/>
                  <a:gd name="T21" fmla="*/ 162 h 1413"/>
                  <a:gd name="T22" fmla="*/ 41 w 883"/>
                  <a:gd name="T23" fmla="*/ 176 h 1413"/>
                  <a:gd name="T24" fmla="*/ 83 w 883"/>
                  <a:gd name="T25" fmla="*/ 51 h 1413"/>
                  <a:gd name="T26" fmla="*/ 83 w 883"/>
                  <a:gd name="T27" fmla="*/ 206 h 1413"/>
                  <a:gd name="T28" fmla="*/ 27 w 883"/>
                  <a:gd name="T29" fmla="*/ 471 h 1413"/>
                  <a:gd name="T30" fmla="*/ 83 w 883"/>
                  <a:gd name="T31" fmla="*/ 471 h 1413"/>
                  <a:gd name="T32" fmla="*/ 151 w 883"/>
                  <a:gd name="T33" fmla="*/ 243 h 14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3"/>
                  <a:gd name="T53" fmla="*/ 883 w 883"/>
                  <a:gd name="T54" fmla="*/ 1413 h 14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3">
                    <a:moveTo>
                      <a:pt x="452" y="728"/>
                    </a:moveTo>
                    <a:lnTo>
                      <a:pt x="657" y="1413"/>
                    </a:lnTo>
                    <a:lnTo>
                      <a:pt x="822" y="1413"/>
                    </a:lnTo>
                    <a:lnTo>
                      <a:pt x="657" y="618"/>
                    </a:lnTo>
                    <a:lnTo>
                      <a:pt x="657" y="154"/>
                    </a:lnTo>
                    <a:lnTo>
                      <a:pt x="781" y="529"/>
                    </a:lnTo>
                    <a:lnTo>
                      <a:pt x="883" y="464"/>
                    </a:lnTo>
                    <a:lnTo>
                      <a:pt x="740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29"/>
                    </a:lnTo>
                    <a:lnTo>
                      <a:pt x="247" y="154"/>
                    </a:lnTo>
                    <a:lnTo>
                      <a:pt x="247" y="618"/>
                    </a:lnTo>
                    <a:lnTo>
                      <a:pt x="82" y="1413"/>
                    </a:lnTo>
                    <a:lnTo>
                      <a:pt x="247" y="1413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0507" name="Rectangle 47"/>
            <p:cNvSpPr>
              <a:spLocks noChangeArrowheads="1"/>
            </p:cNvSpPr>
            <p:nvPr/>
          </p:nvSpPr>
          <p:spPr bwMode="auto">
            <a:xfrm>
              <a:off x="2637" y="3859"/>
              <a:ext cx="495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Engineers</a:t>
              </a:r>
            </a:p>
          </p:txBody>
        </p:sp>
        <p:grpSp>
          <p:nvGrpSpPr>
            <p:cNvPr id="20508" name="Group 48"/>
            <p:cNvGrpSpPr>
              <a:grpSpLocks/>
            </p:cNvGrpSpPr>
            <p:nvPr/>
          </p:nvGrpSpPr>
          <p:grpSpPr bwMode="auto">
            <a:xfrm>
              <a:off x="2780" y="1987"/>
              <a:ext cx="294" cy="588"/>
              <a:chOff x="2780" y="1987"/>
              <a:chExt cx="294" cy="588"/>
            </a:xfrm>
          </p:grpSpPr>
          <p:sp>
            <p:nvSpPr>
              <p:cNvPr id="20520" name="Freeform 49"/>
              <p:cNvSpPr>
                <a:spLocks noChangeArrowheads="1"/>
              </p:cNvSpPr>
              <p:nvPr/>
            </p:nvSpPr>
            <p:spPr bwMode="auto">
              <a:xfrm>
                <a:off x="2869" y="1987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6 w 355"/>
                  <a:gd name="T11" fmla="*/ 14 h 353"/>
                  <a:gd name="T12" fmla="*/ 88 w 355"/>
                  <a:gd name="T13" fmla="*/ 8 h 353"/>
                  <a:gd name="T14" fmla="*/ 79 w 355"/>
                  <a:gd name="T15" fmla="*/ 3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3 h 353"/>
                  <a:gd name="T24" fmla="*/ 29 w 355"/>
                  <a:gd name="T25" fmla="*/ 8 h 353"/>
                  <a:gd name="T26" fmla="*/ 21 w 355"/>
                  <a:gd name="T27" fmla="*/ 14 h 353"/>
                  <a:gd name="T28" fmla="*/ 13 w 355"/>
                  <a:gd name="T29" fmla="*/ 21 h 353"/>
                  <a:gd name="T30" fmla="*/ 7 w 355"/>
                  <a:gd name="T31" fmla="*/ 29 h 353"/>
                  <a:gd name="T32" fmla="*/ 3 w 355"/>
                  <a:gd name="T33" fmla="*/ 39 h 353"/>
                  <a:gd name="T34" fmla="*/ 0 w 355"/>
                  <a:gd name="T35" fmla="*/ 49 h 353"/>
                  <a:gd name="T36" fmla="*/ 0 w 355"/>
                  <a:gd name="T37" fmla="*/ 59 h 353"/>
                  <a:gd name="T38" fmla="*/ 0 w 355"/>
                  <a:gd name="T39" fmla="*/ 70 h 353"/>
                  <a:gd name="T40" fmla="*/ 3 w 355"/>
                  <a:gd name="T41" fmla="*/ 80 h 353"/>
                  <a:gd name="T42" fmla="*/ 7 w 355"/>
                  <a:gd name="T43" fmla="*/ 89 h 353"/>
                  <a:gd name="T44" fmla="*/ 13 w 355"/>
                  <a:gd name="T45" fmla="*/ 97 h 353"/>
                  <a:gd name="T46" fmla="*/ 21 w 355"/>
                  <a:gd name="T47" fmla="*/ 105 h 353"/>
                  <a:gd name="T48" fmla="*/ 29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6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80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6"/>
                    </a:moveTo>
                    <a:lnTo>
                      <a:pt x="352" y="147"/>
                    </a:lnTo>
                    <a:lnTo>
                      <a:pt x="343" y="117"/>
                    </a:lnTo>
                    <a:lnTo>
                      <a:pt x="331" y="88"/>
                    </a:lnTo>
                    <a:lnTo>
                      <a:pt x="313" y="63"/>
                    </a:lnTo>
                    <a:lnTo>
                      <a:pt x="290" y="42"/>
                    </a:lnTo>
                    <a:lnTo>
                      <a:pt x="265" y="24"/>
                    </a:lnTo>
                    <a:lnTo>
                      <a:pt x="238" y="10"/>
                    </a:lnTo>
                    <a:lnTo>
                      <a:pt x="208" y="3"/>
                    </a:lnTo>
                    <a:lnTo>
                      <a:pt x="177" y="0"/>
                    </a:lnTo>
                    <a:lnTo>
                      <a:pt x="147" y="3"/>
                    </a:lnTo>
                    <a:lnTo>
                      <a:pt x="117" y="10"/>
                    </a:lnTo>
                    <a:lnTo>
                      <a:pt x="88" y="24"/>
                    </a:lnTo>
                    <a:lnTo>
                      <a:pt x="63" y="42"/>
                    </a:lnTo>
                    <a:lnTo>
                      <a:pt x="40" y="63"/>
                    </a:lnTo>
                    <a:lnTo>
                      <a:pt x="22" y="88"/>
                    </a:lnTo>
                    <a:lnTo>
                      <a:pt x="10" y="117"/>
                    </a:lnTo>
                    <a:lnTo>
                      <a:pt x="1" y="147"/>
                    </a:lnTo>
                    <a:lnTo>
                      <a:pt x="0" y="176"/>
                    </a:lnTo>
                    <a:lnTo>
                      <a:pt x="1" y="208"/>
                    </a:lnTo>
                    <a:lnTo>
                      <a:pt x="10" y="238"/>
                    </a:lnTo>
                    <a:lnTo>
                      <a:pt x="22" y="265"/>
                    </a:lnTo>
                    <a:lnTo>
                      <a:pt x="40" y="290"/>
                    </a:lnTo>
                    <a:lnTo>
                      <a:pt x="63" y="313"/>
                    </a:lnTo>
                    <a:lnTo>
                      <a:pt x="88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7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5" y="329"/>
                    </a:lnTo>
                    <a:lnTo>
                      <a:pt x="290" y="313"/>
                    </a:lnTo>
                    <a:lnTo>
                      <a:pt x="313" y="290"/>
                    </a:lnTo>
                    <a:lnTo>
                      <a:pt x="331" y="265"/>
                    </a:lnTo>
                    <a:lnTo>
                      <a:pt x="343" y="238"/>
                    </a:lnTo>
                    <a:lnTo>
                      <a:pt x="352" y="208"/>
                    </a:lnTo>
                    <a:lnTo>
                      <a:pt x="355" y="176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21" name="Freeform 50"/>
              <p:cNvSpPr>
                <a:spLocks noChangeArrowheads="1"/>
              </p:cNvSpPr>
              <p:nvPr/>
            </p:nvSpPr>
            <p:spPr bwMode="auto">
              <a:xfrm>
                <a:off x="2780" y="2105"/>
                <a:ext cx="295" cy="471"/>
              </a:xfrm>
              <a:custGeom>
                <a:avLst/>
                <a:gdLst>
                  <a:gd name="T0" fmla="*/ 151 w 883"/>
                  <a:gd name="T1" fmla="*/ 242 h 1414"/>
                  <a:gd name="T2" fmla="*/ 219 w 883"/>
                  <a:gd name="T3" fmla="*/ 471 h 1414"/>
                  <a:gd name="T4" fmla="*/ 275 w 883"/>
                  <a:gd name="T5" fmla="*/ 471 h 1414"/>
                  <a:gd name="T6" fmla="*/ 219 w 883"/>
                  <a:gd name="T7" fmla="*/ 206 h 1414"/>
                  <a:gd name="T8" fmla="*/ 219 w 883"/>
                  <a:gd name="T9" fmla="*/ 52 h 1414"/>
                  <a:gd name="T10" fmla="*/ 261 w 883"/>
                  <a:gd name="T11" fmla="*/ 177 h 1414"/>
                  <a:gd name="T12" fmla="*/ 295 w 883"/>
                  <a:gd name="T13" fmla="*/ 155 h 1414"/>
                  <a:gd name="T14" fmla="*/ 247 w 883"/>
                  <a:gd name="T15" fmla="*/ 0 h 1414"/>
                  <a:gd name="T16" fmla="*/ 151 w 883"/>
                  <a:gd name="T17" fmla="*/ 7 h 1414"/>
                  <a:gd name="T18" fmla="*/ 55 w 883"/>
                  <a:gd name="T19" fmla="*/ 0 h 1414"/>
                  <a:gd name="T20" fmla="*/ 0 w 883"/>
                  <a:gd name="T21" fmla="*/ 162 h 1414"/>
                  <a:gd name="T22" fmla="*/ 41 w 883"/>
                  <a:gd name="T23" fmla="*/ 177 h 1414"/>
                  <a:gd name="T24" fmla="*/ 83 w 883"/>
                  <a:gd name="T25" fmla="*/ 52 h 1414"/>
                  <a:gd name="T26" fmla="*/ 83 w 883"/>
                  <a:gd name="T27" fmla="*/ 206 h 1414"/>
                  <a:gd name="T28" fmla="*/ 27 w 883"/>
                  <a:gd name="T29" fmla="*/ 471 h 1414"/>
                  <a:gd name="T30" fmla="*/ 83 w 883"/>
                  <a:gd name="T31" fmla="*/ 471 h 1414"/>
                  <a:gd name="T32" fmla="*/ 151 w 883"/>
                  <a:gd name="T33" fmla="*/ 242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3"/>
                  <a:gd name="T52" fmla="*/ 0 h 1414"/>
                  <a:gd name="T53" fmla="*/ 883 w 883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3" h="1414">
                    <a:moveTo>
                      <a:pt x="452" y="728"/>
                    </a:moveTo>
                    <a:lnTo>
                      <a:pt x="657" y="1414"/>
                    </a:lnTo>
                    <a:lnTo>
                      <a:pt x="822" y="1414"/>
                    </a:lnTo>
                    <a:lnTo>
                      <a:pt x="657" y="619"/>
                    </a:lnTo>
                    <a:lnTo>
                      <a:pt x="657" y="156"/>
                    </a:lnTo>
                    <a:lnTo>
                      <a:pt x="781" y="531"/>
                    </a:lnTo>
                    <a:lnTo>
                      <a:pt x="883" y="464"/>
                    </a:lnTo>
                    <a:lnTo>
                      <a:pt x="739" y="0"/>
                    </a:lnTo>
                    <a:lnTo>
                      <a:pt x="452" y="22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7" y="156"/>
                    </a:lnTo>
                    <a:lnTo>
                      <a:pt x="247" y="619"/>
                    </a:lnTo>
                    <a:lnTo>
                      <a:pt x="82" y="1414"/>
                    </a:lnTo>
                    <a:lnTo>
                      <a:pt x="247" y="1414"/>
                    </a:lnTo>
                    <a:lnTo>
                      <a:pt x="452" y="728"/>
                    </a:lnTo>
                    <a:close/>
                  </a:path>
                </a:pathLst>
              </a:custGeom>
              <a:solidFill>
                <a:srgbClr val="FFFF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0509" name="Rectangle 51"/>
            <p:cNvSpPr>
              <a:spLocks noChangeArrowheads="1"/>
            </p:cNvSpPr>
            <p:nvPr/>
          </p:nvSpPr>
          <p:spPr bwMode="auto">
            <a:xfrm>
              <a:off x="2544" y="2611"/>
              <a:ext cx="768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Engineering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nb-NO" sz="1300"/>
                <a:t>Manager</a:t>
              </a:r>
            </a:p>
          </p:txBody>
        </p:sp>
        <p:grpSp>
          <p:nvGrpSpPr>
            <p:cNvPr id="20510" name="Group 52"/>
            <p:cNvGrpSpPr>
              <a:grpSpLocks/>
            </p:cNvGrpSpPr>
            <p:nvPr/>
          </p:nvGrpSpPr>
          <p:grpSpPr bwMode="auto">
            <a:xfrm>
              <a:off x="3260" y="3174"/>
              <a:ext cx="293" cy="588"/>
              <a:chOff x="3260" y="3174"/>
              <a:chExt cx="293" cy="588"/>
            </a:xfrm>
          </p:grpSpPr>
          <p:sp>
            <p:nvSpPr>
              <p:cNvPr id="20518" name="Freeform 53"/>
              <p:cNvSpPr>
                <a:spLocks noChangeArrowheads="1"/>
              </p:cNvSpPr>
              <p:nvPr/>
            </p:nvSpPr>
            <p:spPr bwMode="auto">
              <a:xfrm>
                <a:off x="3348" y="3174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19" name="Freeform 54"/>
              <p:cNvSpPr>
                <a:spLocks noChangeArrowheads="1"/>
              </p:cNvSpPr>
              <p:nvPr/>
            </p:nvSpPr>
            <p:spPr bwMode="auto">
              <a:xfrm>
                <a:off x="3260" y="3292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0511" name="Line 55"/>
            <p:cNvSpPr>
              <a:spLocks noChangeShapeType="1"/>
            </p:cNvSpPr>
            <p:nvPr/>
          </p:nvSpPr>
          <p:spPr bwMode="auto">
            <a:xfrm flipH="1">
              <a:off x="2411" y="2848"/>
              <a:ext cx="361" cy="272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12" name="Line 56"/>
            <p:cNvSpPr>
              <a:spLocks noChangeShapeType="1"/>
            </p:cNvSpPr>
            <p:nvPr/>
          </p:nvSpPr>
          <p:spPr bwMode="auto">
            <a:xfrm>
              <a:off x="3122" y="2848"/>
              <a:ext cx="282" cy="243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13" name="Line 57"/>
            <p:cNvSpPr>
              <a:spLocks noChangeShapeType="1"/>
            </p:cNvSpPr>
            <p:nvPr/>
          </p:nvSpPr>
          <p:spPr bwMode="auto">
            <a:xfrm flipH="1">
              <a:off x="2926" y="2851"/>
              <a:ext cx="50" cy="271"/>
            </a:xfrm>
            <a:prstGeom prst="line">
              <a:avLst/>
            </a:prstGeom>
            <a:noFill/>
            <a:ln w="144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20514" name="Group 58"/>
            <p:cNvGrpSpPr>
              <a:grpSpLocks/>
            </p:cNvGrpSpPr>
            <p:nvPr/>
          </p:nvGrpSpPr>
          <p:grpSpPr bwMode="auto">
            <a:xfrm>
              <a:off x="2780" y="3174"/>
              <a:ext cx="293" cy="588"/>
              <a:chOff x="2780" y="3174"/>
              <a:chExt cx="293" cy="588"/>
            </a:xfrm>
          </p:grpSpPr>
          <p:sp>
            <p:nvSpPr>
              <p:cNvPr id="20516" name="Freeform 59"/>
              <p:cNvSpPr>
                <a:spLocks noChangeArrowheads="1"/>
              </p:cNvSpPr>
              <p:nvPr/>
            </p:nvSpPr>
            <p:spPr bwMode="auto">
              <a:xfrm>
                <a:off x="2868" y="3174"/>
                <a:ext cx="118" cy="118"/>
              </a:xfrm>
              <a:custGeom>
                <a:avLst/>
                <a:gdLst>
                  <a:gd name="T0" fmla="*/ 118 w 355"/>
                  <a:gd name="T1" fmla="*/ 59 h 353"/>
                  <a:gd name="T2" fmla="*/ 117 w 355"/>
                  <a:gd name="T3" fmla="*/ 49 h 353"/>
                  <a:gd name="T4" fmla="*/ 114 w 355"/>
                  <a:gd name="T5" fmla="*/ 39 h 353"/>
                  <a:gd name="T6" fmla="*/ 110 w 355"/>
                  <a:gd name="T7" fmla="*/ 29 h 353"/>
                  <a:gd name="T8" fmla="*/ 104 w 355"/>
                  <a:gd name="T9" fmla="*/ 21 h 353"/>
                  <a:gd name="T10" fmla="*/ 97 w 355"/>
                  <a:gd name="T11" fmla="*/ 14 h 353"/>
                  <a:gd name="T12" fmla="*/ 88 w 355"/>
                  <a:gd name="T13" fmla="*/ 8 h 353"/>
                  <a:gd name="T14" fmla="*/ 79 w 355"/>
                  <a:gd name="T15" fmla="*/ 4 h 353"/>
                  <a:gd name="T16" fmla="*/ 69 w 355"/>
                  <a:gd name="T17" fmla="*/ 1 h 353"/>
                  <a:gd name="T18" fmla="*/ 59 w 355"/>
                  <a:gd name="T19" fmla="*/ 0 h 353"/>
                  <a:gd name="T20" fmla="*/ 49 w 355"/>
                  <a:gd name="T21" fmla="*/ 1 h 353"/>
                  <a:gd name="T22" fmla="*/ 39 w 355"/>
                  <a:gd name="T23" fmla="*/ 4 h 353"/>
                  <a:gd name="T24" fmla="*/ 30 w 355"/>
                  <a:gd name="T25" fmla="*/ 8 h 353"/>
                  <a:gd name="T26" fmla="*/ 21 w 355"/>
                  <a:gd name="T27" fmla="*/ 14 h 353"/>
                  <a:gd name="T28" fmla="*/ 14 w 355"/>
                  <a:gd name="T29" fmla="*/ 21 h 353"/>
                  <a:gd name="T30" fmla="*/ 8 w 355"/>
                  <a:gd name="T31" fmla="*/ 29 h 353"/>
                  <a:gd name="T32" fmla="*/ 4 w 355"/>
                  <a:gd name="T33" fmla="*/ 39 h 353"/>
                  <a:gd name="T34" fmla="*/ 1 w 355"/>
                  <a:gd name="T35" fmla="*/ 49 h 353"/>
                  <a:gd name="T36" fmla="*/ 0 w 355"/>
                  <a:gd name="T37" fmla="*/ 59 h 353"/>
                  <a:gd name="T38" fmla="*/ 1 w 355"/>
                  <a:gd name="T39" fmla="*/ 70 h 353"/>
                  <a:gd name="T40" fmla="*/ 4 w 355"/>
                  <a:gd name="T41" fmla="*/ 79 h 353"/>
                  <a:gd name="T42" fmla="*/ 8 w 355"/>
                  <a:gd name="T43" fmla="*/ 89 h 353"/>
                  <a:gd name="T44" fmla="*/ 14 w 355"/>
                  <a:gd name="T45" fmla="*/ 97 h 353"/>
                  <a:gd name="T46" fmla="*/ 21 w 355"/>
                  <a:gd name="T47" fmla="*/ 105 h 353"/>
                  <a:gd name="T48" fmla="*/ 30 w 355"/>
                  <a:gd name="T49" fmla="*/ 110 h 353"/>
                  <a:gd name="T50" fmla="*/ 39 w 355"/>
                  <a:gd name="T51" fmla="*/ 115 h 353"/>
                  <a:gd name="T52" fmla="*/ 49 w 355"/>
                  <a:gd name="T53" fmla="*/ 117 h 353"/>
                  <a:gd name="T54" fmla="*/ 59 w 355"/>
                  <a:gd name="T55" fmla="*/ 118 h 353"/>
                  <a:gd name="T56" fmla="*/ 69 w 355"/>
                  <a:gd name="T57" fmla="*/ 117 h 353"/>
                  <a:gd name="T58" fmla="*/ 79 w 355"/>
                  <a:gd name="T59" fmla="*/ 115 h 353"/>
                  <a:gd name="T60" fmla="*/ 88 w 355"/>
                  <a:gd name="T61" fmla="*/ 110 h 353"/>
                  <a:gd name="T62" fmla="*/ 97 w 355"/>
                  <a:gd name="T63" fmla="*/ 105 h 353"/>
                  <a:gd name="T64" fmla="*/ 104 w 355"/>
                  <a:gd name="T65" fmla="*/ 97 h 353"/>
                  <a:gd name="T66" fmla="*/ 110 w 355"/>
                  <a:gd name="T67" fmla="*/ 89 h 353"/>
                  <a:gd name="T68" fmla="*/ 114 w 355"/>
                  <a:gd name="T69" fmla="*/ 79 h 353"/>
                  <a:gd name="T70" fmla="*/ 117 w 355"/>
                  <a:gd name="T71" fmla="*/ 70 h 353"/>
                  <a:gd name="T72" fmla="*/ 118 w 355"/>
                  <a:gd name="T73" fmla="*/ 59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55"/>
                  <a:gd name="T112" fmla="*/ 0 h 353"/>
                  <a:gd name="T113" fmla="*/ 355 w 355"/>
                  <a:gd name="T114" fmla="*/ 353 h 3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55" h="353">
                    <a:moveTo>
                      <a:pt x="355" y="177"/>
                    </a:moveTo>
                    <a:lnTo>
                      <a:pt x="353" y="147"/>
                    </a:lnTo>
                    <a:lnTo>
                      <a:pt x="344" y="117"/>
                    </a:lnTo>
                    <a:lnTo>
                      <a:pt x="332" y="88"/>
                    </a:lnTo>
                    <a:lnTo>
                      <a:pt x="314" y="63"/>
                    </a:lnTo>
                    <a:lnTo>
                      <a:pt x="292" y="42"/>
                    </a:lnTo>
                    <a:lnTo>
                      <a:pt x="266" y="24"/>
                    </a:lnTo>
                    <a:lnTo>
                      <a:pt x="238" y="11"/>
                    </a:lnTo>
                    <a:lnTo>
                      <a:pt x="208" y="3"/>
                    </a:lnTo>
                    <a:lnTo>
                      <a:pt x="178" y="0"/>
                    </a:lnTo>
                    <a:lnTo>
                      <a:pt x="147" y="3"/>
                    </a:lnTo>
                    <a:lnTo>
                      <a:pt x="117" y="11"/>
                    </a:lnTo>
                    <a:lnTo>
                      <a:pt x="90" y="24"/>
                    </a:lnTo>
                    <a:lnTo>
                      <a:pt x="64" y="42"/>
                    </a:lnTo>
                    <a:lnTo>
                      <a:pt x="42" y="63"/>
                    </a:lnTo>
                    <a:lnTo>
                      <a:pt x="24" y="88"/>
                    </a:lnTo>
                    <a:lnTo>
                      <a:pt x="12" y="117"/>
                    </a:lnTo>
                    <a:lnTo>
                      <a:pt x="3" y="147"/>
                    </a:lnTo>
                    <a:lnTo>
                      <a:pt x="0" y="177"/>
                    </a:lnTo>
                    <a:lnTo>
                      <a:pt x="3" y="208"/>
                    </a:lnTo>
                    <a:lnTo>
                      <a:pt x="12" y="237"/>
                    </a:lnTo>
                    <a:lnTo>
                      <a:pt x="24" y="265"/>
                    </a:lnTo>
                    <a:lnTo>
                      <a:pt x="42" y="290"/>
                    </a:lnTo>
                    <a:lnTo>
                      <a:pt x="64" y="313"/>
                    </a:lnTo>
                    <a:lnTo>
                      <a:pt x="90" y="329"/>
                    </a:lnTo>
                    <a:lnTo>
                      <a:pt x="117" y="343"/>
                    </a:lnTo>
                    <a:lnTo>
                      <a:pt x="147" y="350"/>
                    </a:lnTo>
                    <a:lnTo>
                      <a:pt x="178" y="353"/>
                    </a:lnTo>
                    <a:lnTo>
                      <a:pt x="208" y="350"/>
                    </a:lnTo>
                    <a:lnTo>
                      <a:pt x="238" y="343"/>
                    </a:lnTo>
                    <a:lnTo>
                      <a:pt x="266" y="329"/>
                    </a:lnTo>
                    <a:lnTo>
                      <a:pt x="292" y="313"/>
                    </a:lnTo>
                    <a:lnTo>
                      <a:pt x="314" y="290"/>
                    </a:lnTo>
                    <a:lnTo>
                      <a:pt x="332" y="265"/>
                    </a:lnTo>
                    <a:lnTo>
                      <a:pt x="344" y="237"/>
                    </a:lnTo>
                    <a:lnTo>
                      <a:pt x="353" y="208"/>
                    </a:lnTo>
                    <a:lnTo>
                      <a:pt x="355" y="177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517" name="Freeform 60"/>
              <p:cNvSpPr>
                <a:spLocks noChangeArrowheads="1"/>
              </p:cNvSpPr>
              <p:nvPr/>
            </p:nvSpPr>
            <p:spPr bwMode="auto">
              <a:xfrm>
                <a:off x="2780" y="3292"/>
                <a:ext cx="294" cy="471"/>
              </a:xfrm>
              <a:custGeom>
                <a:avLst/>
                <a:gdLst>
                  <a:gd name="T0" fmla="*/ 150 w 884"/>
                  <a:gd name="T1" fmla="*/ 243 h 1414"/>
                  <a:gd name="T2" fmla="*/ 219 w 884"/>
                  <a:gd name="T3" fmla="*/ 471 h 1414"/>
                  <a:gd name="T4" fmla="*/ 273 w 884"/>
                  <a:gd name="T5" fmla="*/ 471 h 1414"/>
                  <a:gd name="T6" fmla="*/ 219 w 884"/>
                  <a:gd name="T7" fmla="*/ 206 h 1414"/>
                  <a:gd name="T8" fmla="*/ 219 w 884"/>
                  <a:gd name="T9" fmla="*/ 52 h 1414"/>
                  <a:gd name="T10" fmla="*/ 260 w 884"/>
                  <a:gd name="T11" fmla="*/ 177 h 1414"/>
                  <a:gd name="T12" fmla="*/ 294 w 884"/>
                  <a:gd name="T13" fmla="*/ 155 h 1414"/>
                  <a:gd name="T14" fmla="*/ 246 w 884"/>
                  <a:gd name="T15" fmla="*/ 0 h 1414"/>
                  <a:gd name="T16" fmla="*/ 150 w 884"/>
                  <a:gd name="T17" fmla="*/ 8 h 1414"/>
                  <a:gd name="T18" fmla="*/ 55 w 884"/>
                  <a:gd name="T19" fmla="*/ 0 h 1414"/>
                  <a:gd name="T20" fmla="*/ 0 w 884"/>
                  <a:gd name="T21" fmla="*/ 162 h 1414"/>
                  <a:gd name="T22" fmla="*/ 41 w 884"/>
                  <a:gd name="T23" fmla="*/ 177 h 1414"/>
                  <a:gd name="T24" fmla="*/ 82 w 884"/>
                  <a:gd name="T25" fmla="*/ 52 h 1414"/>
                  <a:gd name="T26" fmla="*/ 82 w 884"/>
                  <a:gd name="T27" fmla="*/ 206 h 1414"/>
                  <a:gd name="T28" fmla="*/ 28 w 884"/>
                  <a:gd name="T29" fmla="*/ 471 h 1414"/>
                  <a:gd name="T30" fmla="*/ 82 w 884"/>
                  <a:gd name="T31" fmla="*/ 471 h 1414"/>
                  <a:gd name="T32" fmla="*/ 150 w 884"/>
                  <a:gd name="T33" fmla="*/ 243 h 14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4"/>
                  <a:gd name="T52" fmla="*/ 0 h 1414"/>
                  <a:gd name="T53" fmla="*/ 884 w 884"/>
                  <a:gd name="T54" fmla="*/ 1414 h 14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4" h="1414">
                    <a:moveTo>
                      <a:pt x="452" y="729"/>
                    </a:moveTo>
                    <a:lnTo>
                      <a:pt x="658" y="1414"/>
                    </a:lnTo>
                    <a:lnTo>
                      <a:pt x="822" y="1414"/>
                    </a:lnTo>
                    <a:lnTo>
                      <a:pt x="658" y="619"/>
                    </a:lnTo>
                    <a:lnTo>
                      <a:pt x="658" y="156"/>
                    </a:lnTo>
                    <a:lnTo>
                      <a:pt x="782" y="531"/>
                    </a:lnTo>
                    <a:lnTo>
                      <a:pt x="884" y="464"/>
                    </a:lnTo>
                    <a:lnTo>
                      <a:pt x="740" y="0"/>
                    </a:lnTo>
                    <a:lnTo>
                      <a:pt x="452" y="23"/>
                    </a:lnTo>
                    <a:lnTo>
                      <a:pt x="165" y="0"/>
                    </a:lnTo>
                    <a:lnTo>
                      <a:pt x="0" y="486"/>
                    </a:lnTo>
                    <a:lnTo>
                      <a:pt x="123" y="531"/>
                    </a:lnTo>
                    <a:lnTo>
                      <a:pt x="246" y="156"/>
                    </a:lnTo>
                    <a:lnTo>
                      <a:pt x="246" y="619"/>
                    </a:lnTo>
                    <a:lnTo>
                      <a:pt x="83" y="1414"/>
                    </a:lnTo>
                    <a:lnTo>
                      <a:pt x="246" y="1414"/>
                    </a:lnTo>
                    <a:lnTo>
                      <a:pt x="452" y="729"/>
                    </a:lnTo>
                    <a:close/>
                  </a:path>
                </a:pathLst>
              </a:custGeom>
              <a:solidFill>
                <a:srgbClr val="FF9900"/>
              </a:solidFill>
              <a:ln w="14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0515" name="Line 61"/>
            <p:cNvSpPr>
              <a:spLocks noChangeShapeType="1"/>
            </p:cNvSpPr>
            <p:nvPr/>
          </p:nvSpPr>
          <p:spPr bwMode="auto">
            <a:xfrm>
              <a:off x="2928" y="1632"/>
              <a:ext cx="1" cy="288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0490" name="Line 62"/>
          <p:cNvSpPr>
            <a:spLocks noChangeShapeType="1"/>
          </p:cNvSpPr>
          <p:nvPr/>
        </p:nvSpPr>
        <p:spPr bwMode="auto">
          <a:xfrm>
            <a:off x="5105400" y="2855913"/>
            <a:ext cx="2286000" cy="4572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491" name="Rectangle 63"/>
          <p:cNvSpPr>
            <a:spLocks noChangeArrowheads="1"/>
          </p:cNvSpPr>
          <p:nvPr/>
        </p:nvSpPr>
        <p:spPr bwMode="auto">
          <a:xfrm>
            <a:off x="766763" y="2551113"/>
            <a:ext cx="1482778" cy="20005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/>
              <a:t>Product Manager </a:t>
            </a:r>
            <a:r>
              <a:rPr lang="nb-NO" sz="1300"/>
              <a:t>1</a:t>
            </a:r>
          </a:p>
        </p:txBody>
      </p:sp>
      <p:grpSp>
        <p:nvGrpSpPr>
          <p:cNvPr id="20492" name="Group 64"/>
          <p:cNvGrpSpPr>
            <a:grpSpLocks/>
          </p:cNvGrpSpPr>
          <p:nvPr/>
        </p:nvGrpSpPr>
        <p:grpSpPr bwMode="auto">
          <a:xfrm>
            <a:off x="1293813" y="1484313"/>
            <a:ext cx="492125" cy="987425"/>
            <a:chOff x="815" y="816"/>
            <a:chExt cx="310" cy="622"/>
          </a:xfrm>
        </p:grpSpPr>
        <p:sp>
          <p:nvSpPr>
            <p:cNvPr id="20504" name="Freeform 65"/>
            <p:cNvSpPr>
              <a:spLocks noChangeArrowheads="1"/>
            </p:cNvSpPr>
            <p:nvPr/>
          </p:nvSpPr>
          <p:spPr bwMode="auto">
            <a:xfrm>
              <a:off x="908" y="816"/>
              <a:ext cx="125" cy="124"/>
            </a:xfrm>
            <a:custGeom>
              <a:avLst/>
              <a:gdLst>
                <a:gd name="T0" fmla="*/ 125 w 250"/>
                <a:gd name="T1" fmla="*/ 62 h 249"/>
                <a:gd name="T2" fmla="*/ 124 w 250"/>
                <a:gd name="T3" fmla="*/ 51 h 249"/>
                <a:gd name="T4" fmla="*/ 121 w 250"/>
                <a:gd name="T5" fmla="*/ 40 h 249"/>
                <a:gd name="T6" fmla="*/ 117 w 250"/>
                <a:gd name="T7" fmla="*/ 31 h 249"/>
                <a:gd name="T8" fmla="*/ 111 w 250"/>
                <a:gd name="T9" fmla="*/ 22 h 249"/>
                <a:gd name="T10" fmla="*/ 103 w 250"/>
                <a:gd name="T11" fmla="*/ 14 h 249"/>
                <a:gd name="T12" fmla="*/ 94 w 250"/>
                <a:gd name="T13" fmla="*/ 8 h 249"/>
                <a:gd name="T14" fmla="*/ 84 w 250"/>
                <a:gd name="T15" fmla="*/ 4 h 249"/>
                <a:gd name="T16" fmla="*/ 74 w 250"/>
                <a:gd name="T17" fmla="*/ 0 h 249"/>
                <a:gd name="T18" fmla="*/ 63 w 250"/>
                <a:gd name="T19" fmla="*/ 0 h 249"/>
                <a:gd name="T20" fmla="*/ 51 w 250"/>
                <a:gd name="T21" fmla="*/ 0 h 249"/>
                <a:gd name="T22" fmla="*/ 41 w 250"/>
                <a:gd name="T23" fmla="*/ 4 h 249"/>
                <a:gd name="T24" fmla="*/ 31 w 250"/>
                <a:gd name="T25" fmla="*/ 8 h 249"/>
                <a:gd name="T26" fmla="*/ 22 w 250"/>
                <a:gd name="T27" fmla="*/ 14 h 249"/>
                <a:gd name="T28" fmla="*/ 15 w 250"/>
                <a:gd name="T29" fmla="*/ 22 h 249"/>
                <a:gd name="T30" fmla="*/ 8 w 250"/>
                <a:gd name="T31" fmla="*/ 31 h 249"/>
                <a:gd name="T32" fmla="*/ 4 w 250"/>
                <a:gd name="T33" fmla="*/ 40 h 249"/>
                <a:gd name="T34" fmla="*/ 1 w 250"/>
                <a:gd name="T35" fmla="*/ 51 h 249"/>
                <a:gd name="T36" fmla="*/ 0 w 250"/>
                <a:gd name="T37" fmla="*/ 62 h 249"/>
                <a:gd name="T38" fmla="*/ 1 w 250"/>
                <a:gd name="T39" fmla="*/ 73 h 249"/>
                <a:gd name="T40" fmla="*/ 4 w 250"/>
                <a:gd name="T41" fmla="*/ 83 h 249"/>
                <a:gd name="T42" fmla="*/ 8 w 250"/>
                <a:gd name="T43" fmla="*/ 93 h 249"/>
                <a:gd name="T44" fmla="*/ 15 w 250"/>
                <a:gd name="T45" fmla="*/ 102 h 249"/>
                <a:gd name="T46" fmla="*/ 22 w 250"/>
                <a:gd name="T47" fmla="*/ 109 h 249"/>
                <a:gd name="T48" fmla="*/ 31 w 250"/>
                <a:gd name="T49" fmla="*/ 116 h 249"/>
                <a:gd name="T50" fmla="*/ 41 w 250"/>
                <a:gd name="T51" fmla="*/ 121 h 249"/>
                <a:gd name="T52" fmla="*/ 51 w 250"/>
                <a:gd name="T53" fmla="*/ 123 h 249"/>
                <a:gd name="T54" fmla="*/ 63 w 250"/>
                <a:gd name="T55" fmla="*/ 124 h 249"/>
                <a:gd name="T56" fmla="*/ 74 w 250"/>
                <a:gd name="T57" fmla="*/ 123 h 249"/>
                <a:gd name="T58" fmla="*/ 84 w 250"/>
                <a:gd name="T59" fmla="*/ 121 h 249"/>
                <a:gd name="T60" fmla="*/ 94 w 250"/>
                <a:gd name="T61" fmla="*/ 116 h 249"/>
                <a:gd name="T62" fmla="*/ 103 w 250"/>
                <a:gd name="T63" fmla="*/ 109 h 249"/>
                <a:gd name="T64" fmla="*/ 111 w 250"/>
                <a:gd name="T65" fmla="*/ 102 h 249"/>
                <a:gd name="T66" fmla="*/ 117 w 250"/>
                <a:gd name="T67" fmla="*/ 93 h 249"/>
                <a:gd name="T68" fmla="*/ 121 w 250"/>
                <a:gd name="T69" fmla="*/ 83 h 249"/>
                <a:gd name="T70" fmla="*/ 124 w 250"/>
                <a:gd name="T71" fmla="*/ 73 h 249"/>
                <a:gd name="T72" fmla="*/ 125 w 250"/>
                <a:gd name="T73" fmla="*/ 62 h 2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0"/>
                <a:gd name="T112" fmla="*/ 0 h 249"/>
                <a:gd name="T113" fmla="*/ 250 w 250"/>
                <a:gd name="T114" fmla="*/ 249 h 2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0" h="249">
                  <a:moveTo>
                    <a:pt x="250" y="125"/>
                  </a:moveTo>
                  <a:lnTo>
                    <a:pt x="248" y="102"/>
                  </a:lnTo>
                  <a:lnTo>
                    <a:pt x="242" y="81"/>
                  </a:lnTo>
                  <a:lnTo>
                    <a:pt x="233" y="62"/>
                  </a:lnTo>
                  <a:lnTo>
                    <a:pt x="221" y="44"/>
                  </a:lnTo>
                  <a:lnTo>
                    <a:pt x="205" y="29"/>
                  </a:lnTo>
                  <a:lnTo>
                    <a:pt x="187" y="16"/>
                  </a:lnTo>
                  <a:lnTo>
                    <a:pt x="168" y="8"/>
                  </a:lnTo>
                  <a:lnTo>
                    <a:pt x="147" y="1"/>
                  </a:lnTo>
                  <a:lnTo>
                    <a:pt x="125" y="0"/>
                  </a:lnTo>
                  <a:lnTo>
                    <a:pt x="102" y="1"/>
                  </a:lnTo>
                  <a:lnTo>
                    <a:pt x="82" y="8"/>
                  </a:lnTo>
                  <a:lnTo>
                    <a:pt x="62" y="16"/>
                  </a:lnTo>
                  <a:lnTo>
                    <a:pt x="44" y="29"/>
                  </a:lnTo>
                  <a:lnTo>
                    <a:pt x="29" y="44"/>
                  </a:lnTo>
                  <a:lnTo>
                    <a:pt x="16" y="62"/>
                  </a:lnTo>
                  <a:lnTo>
                    <a:pt x="7" y="81"/>
                  </a:lnTo>
                  <a:lnTo>
                    <a:pt x="1" y="102"/>
                  </a:lnTo>
                  <a:lnTo>
                    <a:pt x="0" y="125"/>
                  </a:lnTo>
                  <a:lnTo>
                    <a:pt x="1" y="146"/>
                  </a:lnTo>
                  <a:lnTo>
                    <a:pt x="7" y="167"/>
                  </a:lnTo>
                  <a:lnTo>
                    <a:pt x="16" y="187"/>
                  </a:lnTo>
                  <a:lnTo>
                    <a:pt x="29" y="205"/>
                  </a:lnTo>
                  <a:lnTo>
                    <a:pt x="44" y="219"/>
                  </a:lnTo>
                  <a:lnTo>
                    <a:pt x="62" y="232"/>
                  </a:lnTo>
                  <a:lnTo>
                    <a:pt x="82" y="242"/>
                  </a:lnTo>
                  <a:lnTo>
                    <a:pt x="102" y="247"/>
                  </a:lnTo>
                  <a:lnTo>
                    <a:pt x="125" y="249"/>
                  </a:lnTo>
                  <a:lnTo>
                    <a:pt x="147" y="247"/>
                  </a:lnTo>
                  <a:lnTo>
                    <a:pt x="168" y="242"/>
                  </a:lnTo>
                  <a:lnTo>
                    <a:pt x="187" y="232"/>
                  </a:lnTo>
                  <a:lnTo>
                    <a:pt x="205" y="219"/>
                  </a:lnTo>
                  <a:lnTo>
                    <a:pt x="221" y="205"/>
                  </a:lnTo>
                  <a:lnTo>
                    <a:pt x="233" y="187"/>
                  </a:lnTo>
                  <a:lnTo>
                    <a:pt x="242" y="167"/>
                  </a:lnTo>
                  <a:lnTo>
                    <a:pt x="248" y="146"/>
                  </a:lnTo>
                  <a:lnTo>
                    <a:pt x="250" y="125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505" name="Freeform 66"/>
            <p:cNvSpPr>
              <a:spLocks noChangeArrowheads="1"/>
            </p:cNvSpPr>
            <p:nvPr/>
          </p:nvSpPr>
          <p:spPr bwMode="auto">
            <a:xfrm>
              <a:off x="815" y="940"/>
              <a:ext cx="311" cy="499"/>
            </a:xfrm>
            <a:custGeom>
              <a:avLst/>
              <a:gdLst>
                <a:gd name="T0" fmla="*/ 159 w 623"/>
                <a:gd name="T1" fmla="*/ 257 h 996"/>
                <a:gd name="T2" fmla="*/ 232 w 623"/>
                <a:gd name="T3" fmla="*/ 499 h 996"/>
                <a:gd name="T4" fmla="*/ 290 w 623"/>
                <a:gd name="T5" fmla="*/ 499 h 996"/>
                <a:gd name="T6" fmla="*/ 232 w 623"/>
                <a:gd name="T7" fmla="*/ 218 h 996"/>
                <a:gd name="T8" fmla="*/ 232 w 623"/>
                <a:gd name="T9" fmla="*/ 55 h 996"/>
                <a:gd name="T10" fmla="*/ 275 w 623"/>
                <a:gd name="T11" fmla="*/ 187 h 996"/>
                <a:gd name="T12" fmla="*/ 311 w 623"/>
                <a:gd name="T13" fmla="*/ 164 h 996"/>
                <a:gd name="T14" fmla="*/ 261 w 623"/>
                <a:gd name="T15" fmla="*/ 0 h 996"/>
                <a:gd name="T16" fmla="*/ 159 w 623"/>
                <a:gd name="T17" fmla="*/ 8 h 996"/>
                <a:gd name="T18" fmla="*/ 58 w 623"/>
                <a:gd name="T19" fmla="*/ 0 h 996"/>
                <a:gd name="T20" fmla="*/ 0 w 623"/>
                <a:gd name="T21" fmla="*/ 172 h 996"/>
                <a:gd name="T22" fmla="*/ 43 w 623"/>
                <a:gd name="T23" fmla="*/ 187 h 996"/>
                <a:gd name="T24" fmla="*/ 87 w 623"/>
                <a:gd name="T25" fmla="*/ 55 h 996"/>
                <a:gd name="T26" fmla="*/ 87 w 623"/>
                <a:gd name="T27" fmla="*/ 218 h 996"/>
                <a:gd name="T28" fmla="*/ 29 w 623"/>
                <a:gd name="T29" fmla="*/ 499 h 996"/>
                <a:gd name="T30" fmla="*/ 87 w 623"/>
                <a:gd name="T31" fmla="*/ 499 h 996"/>
                <a:gd name="T32" fmla="*/ 159 w 623"/>
                <a:gd name="T33" fmla="*/ 257 h 9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3"/>
                <a:gd name="T52" fmla="*/ 0 h 996"/>
                <a:gd name="T53" fmla="*/ 623 w 623"/>
                <a:gd name="T54" fmla="*/ 996 h 9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3" h="996">
                  <a:moveTo>
                    <a:pt x="319" y="513"/>
                  </a:moveTo>
                  <a:lnTo>
                    <a:pt x="464" y="996"/>
                  </a:lnTo>
                  <a:lnTo>
                    <a:pt x="580" y="996"/>
                  </a:lnTo>
                  <a:lnTo>
                    <a:pt x="464" y="435"/>
                  </a:lnTo>
                  <a:lnTo>
                    <a:pt x="464" y="109"/>
                  </a:lnTo>
                  <a:lnTo>
                    <a:pt x="551" y="373"/>
                  </a:lnTo>
                  <a:lnTo>
                    <a:pt x="623" y="327"/>
                  </a:lnTo>
                  <a:lnTo>
                    <a:pt x="522" y="0"/>
                  </a:lnTo>
                  <a:lnTo>
                    <a:pt x="319" y="16"/>
                  </a:lnTo>
                  <a:lnTo>
                    <a:pt x="116" y="0"/>
                  </a:lnTo>
                  <a:lnTo>
                    <a:pt x="0" y="343"/>
                  </a:lnTo>
                  <a:lnTo>
                    <a:pt x="87" y="373"/>
                  </a:lnTo>
                  <a:lnTo>
                    <a:pt x="174" y="109"/>
                  </a:lnTo>
                  <a:lnTo>
                    <a:pt x="174" y="435"/>
                  </a:lnTo>
                  <a:lnTo>
                    <a:pt x="58" y="996"/>
                  </a:lnTo>
                  <a:lnTo>
                    <a:pt x="174" y="996"/>
                  </a:lnTo>
                  <a:lnTo>
                    <a:pt x="319" y="513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0493" name="Rectangle 67"/>
          <p:cNvSpPr>
            <a:spLocks noChangeArrowheads="1"/>
          </p:cNvSpPr>
          <p:nvPr/>
        </p:nvSpPr>
        <p:spPr bwMode="auto">
          <a:xfrm>
            <a:off x="6938963" y="2474913"/>
            <a:ext cx="1482778" cy="20005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/>
              <a:t>Product Manager </a:t>
            </a:r>
            <a:r>
              <a:rPr lang="nb-NO" sz="1300"/>
              <a:t>3</a:t>
            </a:r>
          </a:p>
        </p:txBody>
      </p:sp>
      <p:grpSp>
        <p:nvGrpSpPr>
          <p:cNvPr id="20494" name="Group 68"/>
          <p:cNvGrpSpPr>
            <a:grpSpLocks/>
          </p:cNvGrpSpPr>
          <p:nvPr/>
        </p:nvGrpSpPr>
        <p:grpSpPr bwMode="auto">
          <a:xfrm>
            <a:off x="7278688" y="1484313"/>
            <a:ext cx="492125" cy="987425"/>
            <a:chOff x="4585" y="816"/>
            <a:chExt cx="310" cy="622"/>
          </a:xfrm>
        </p:grpSpPr>
        <p:sp>
          <p:nvSpPr>
            <p:cNvPr id="20502" name="Freeform 69"/>
            <p:cNvSpPr>
              <a:spLocks noChangeArrowheads="1"/>
            </p:cNvSpPr>
            <p:nvPr/>
          </p:nvSpPr>
          <p:spPr bwMode="auto">
            <a:xfrm>
              <a:off x="4678" y="816"/>
              <a:ext cx="125" cy="124"/>
            </a:xfrm>
            <a:custGeom>
              <a:avLst/>
              <a:gdLst>
                <a:gd name="T0" fmla="*/ 125 w 250"/>
                <a:gd name="T1" fmla="*/ 62 h 249"/>
                <a:gd name="T2" fmla="*/ 124 w 250"/>
                <a:gd name="T3" fmla="*/ 51 h 249"/>
                <a:gd name="T4" fmla="*/ 121 w 250"/>
                <a:gd name="T5" fmla="*/ 40 h 249"/>
                <a:gd name="T6" fmla="*/ 117 w 250"/>
                <a:gd name="T7" fmla="*/ 31 h 249"/>
                <a:gd name="T8" fmla="*/ 111 w 250"/>
                <a:gd name="T9" fmla="*/ 22 h 249"/>
                <a:gd name="T10" fmla="*/ 103 w 250"/>
                <a:gd name="T11" fmla="*/ 14 h 249"/>
                <a:gd name="T12" fmla="*/ 94 w 250"/>
                <a:gd name="T13" fmla="*/ 8 h 249"/>
                <a:gd name="T14" fmla="*/ 84 w 250"/>
                <a:gd name="T15" fmla="*/ 4 h 249"/>
                <a:gd name="T16" fmla="*/ 74 w 250"/>
                <a:gd name="T17" fmla="*/ 0 h 249"/>
                <a:gd name="T18" fmla="*/ 63 w 250"/>
                <a:gd name="T19" fmla="*/ 0 h 249"/>
                <a:gd name="T20" fmla="*/ 51 w 250"/>
                <a:gd name="T21" fmla="*/ 0 h 249"/>
                <a:gd name="T22" fmla="*/ 41 w 250"/>
                <a:gd name="T23" fmla="*/ 4 h 249"/>
                <a:gd name="T24" fmla="*/ 31 w 250"/>
                <a:gd name="T25" fmla="*/ 8 h 249"/>
                <a:gd name="T26" fmla="*/ 22 w 250"/>
                <a:gd name="T27" fmla="*/ 14 h 249"/>
                <a:gd name="T28" fmla="*/ 15 w 250"/>
                <a:gd name="T29" fmla="*/ 22 h 249"/>
                <a:gd name="T30" fmla="*/ 8 w 250"/>
                <a:gd name="T31" fmla="*/ 31 h 249"/>
                <a:gd name="T32" fmla="*/ 4 w 250"/>
                <a:gd name="T33" fmla="*/ 40 h 249"/>
                <a:gd name="T34" fmla="*/ 1 w 250"/>
                <a:gd name="T35" fmla="*/ 51 h 249"/>
                <a:gd name="T36" fmla="*/ 0 w 250"/>
                <a:gd name="T37" fmla="*/ 62 h 249"/>
                <a:gd name="T38" fmla="*/ 1 w 250"/>
                <a:gd name="T39" fmla="*/ 73 h 249"/>
                <a:gd name="T40" fmla="*/ 4 w 250"/>
                <a:gd name="T41" fmla="*/ 83 h 249"/>
                <a:gd name="T42" fmla="*/ 8 w 250"/>
                <a:gd name="T43" fmla="*/ 93 h 249"/>
                <a:gd name="T44" fmla="*/ 15 w 250"/>
                <a:gd name="T45" fmla="*/ 102 h 249"/>
                <a:gd name="T46" fmla="*/ 22 w 250"/>
                <a:gd name="T47" fmla="*/ 109 h 249"/>
                <a:gd name="T48" fmla="*/ 31 w 250"/>
                <a:gd name="T49" fmla="*/ 116 h 249"/>
                <a:gd name="T50" fmla="*/ 41 w 250"/>
                <a:gd name="T51" fmla="*/ 121 h 249"/>
                <a:gd name="T52" fmla="*/ 51 w 250"/>
                <a:gd name="T53" fmla="*/ 123 h 249"/>
                <a:gd name="T54" fmla="*/ 63 w 250"/>
                <a:gd name="T55" fmla="*/ 124 h 249"/>
                <a:gd name="T56" fmla="*/ 74 w 250"/>
                <a:gd name="T57" fmla="*/ 123 h 249"/>
                <a:gd name="T58" fmla="*/ 84 w 250"/>
                <a:gd name="T59" fmla="*/ 121 h 249"/>
                <a:gd name="T60" fmla="*/ 94 w 250"/>
                <a:gd name="T61" fmla="*/ 116 h 249"/>
                <a:gd name="T62" fmla="*/ 103 w 250"/>
                <a:gd name="T63" fmla="*/ 109 h 249"/>
                <a:gd name="T64" fmla="*/ 111 w 250"/>
                <a:gd name="T65" fmla="*/ 102 h 249"/>
                <a:gd name="T66" fmla="*/ 117 w 250"/>
                <a:gd name="T67" fmla="*/ 93 h 249"/>
                <a:gd name="T68" fmla="*/ 121 w 250"/>
                <a:gd name="T69" fmla="*/ 83 h 249"/>
                <a:gd name="T70" fmla="*/ 124 w 250"/>
                <a:gd name="T71" fmla="*/ 73 h 249"/>
                <a:gd name="T72" fmla="*/ 125 w 250"/>
                <a:gd name="T73" fmla="*/ 62 h 2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0"/>
                <a:gd name="T112" fmla="*/ 0 h 249"/>
                <a:gd name="T113" fmla="*/ 250 w 250"/>
                <a:gd name="T114" fmla="*/ 249 h 2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0" h="249">
                  <a:moveTo>
                    <a:pt x="250" y="125"/>
                  </a:moveTo>
                  <a:lnTo>
                    <a:pt x="248" y="102"/>
                  </a:lnTo>
                  <a:lnTo>
                    <a:pt x="242" y="81"/>
                  </a:lnTo>
                  <a:lnTo>
                    <a:pt x="233" y="62"/>
                  </a:lnTo>
                  <a:lnTo>
                    <a:pt x="221" y="44"/>
                  </a:lnTo>
                  <a:lnTo>
                    <a:pt x="205" y="29"/>
                  </a:lnTo>
                  <a:lnTo>
                    <a:pt x="187" y="16"/>
                  </a:lnTo>
                  <a:lnTo>
                    <a:pt x="168" y="8"/>
                  </a:lnTo>
                  <a:lnTo>
                    <a:pt x="147" y="1"/>
                  </a:lnTo>
                  <a:lnTo>
                    <a:pt x="125" y="0"/>
                  </a:lnTo>
                  <a:lnTo>
                    <a:pt x="102" y="1"/>
                  </a:lnTo>
                  <a:lnTo>
                    <a:pt x="82" y="8"/>
                  </a:lnTo>
                  <a:lnTo>
                    <a:pt x="62" y="16"/>
                  </a:lnTo>
                  <a:lnTo>
                    <a:pt x="44" y="29"/>
                  </a:lnTo>
                  <a:lnTo>
                    <a:pt x="29" y="44"/>
                  </a:lnTo>
                  <a:lnTo>
                    <a:pt x="16" y="62"/>
                  </a:lnTo>
                  <a:lnTo>
                    <a:pt x="7" y="81"/>
                  </a:lnTo>
                  <a:lnTo>
                    <a:pt x="1" y="102"/>
                  </a:lnTo>
                  <a:lnTo>
                    <a:pt x="0" y="125"/>
                  </a:lnTo>
                  <a:lnTo>
                    <a:pt x="1" y="146"/>
                  </a:lnTo>
                  <a:lnTo>
                    <a:pt x="7" y="167"/>
                  </a:lnTo>
                  <a:lnTo>
                    <a:pt x="16" y="187"/>
                  </a:lnTo>
                  <a:lnTo>
                    <a:pt x="29" y="205"/>
                  </a:lnTo>
                  <a:lnTo>
                    <a:pt x="44" y="219"/>
                  </a:lnTo>
                  <a:lnTo>
                    <a:pt x="62" y="232"/>
                  </a:lnTo>
                  <a:lnTo>
                    <a:pt x="82" y="242"/>
                  </a:lnTo>
                  <a:lnTo>
                    <a:pt x="102" y="247"/>
                  </a:lnTo>
                  <a:lnTo>
                    <a:pt x="125" y="249"/>
                  </a:lnTo>
                  <a:lnTo>
                    <a:pt x="147" y="247"/>
                  </a:lnTo>
                  <a:lnTo>
                    <a:pt x="168" y="242"/>
                  </a:lnTo>
                  <a:lnTo>
                    <a:pt x="187" y="232"/>
                  </a:lnTo>
                  <a:lnTo>
                    <a:pt x="205" y="219"/>
                  </a:lnTo>
                  <a:lnTo>
                    <a:pt x="221" y="205"/>
                  </a:lnTo>
                  <a:lnTo>
                    <a:pt x="233" y="187"/>
                  </a:lnTo>
                  <a:lnTo>
                    <a:pt x="242" y="167"/>
                  </a:lnTo>
                  <a:lnTo>
                    <a:pt x="248" y="146"/>
                  </a:lnTo>
                  <a:lnTo>
                    <a:pt x="250" y="125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503" name="Freeform 70"/>
            <p:cNvSpPr>
              <a:spLocks noChangeArrowheads="1"/>
            </p:cNvSpPr>
            <p:nvPr/>
          </p:nvSpPr>
          <p:spPr bwMode="auto">
            <a:xfrm>
              <a:off x="4585" y="940"/>
              <a:ext cx="311" cy="499"/>
            </a:xfrm>
            <a:custGeom>
              <a:avLst/>
              <a:gdLst>
                <a:gd name="T0" fmla="*/ 159 w 623"/>
                <a:gd name="T1" fmla="*/ 257 h 996"/>
                <a:gd name="T2" fmla="*/ 232 w 623"/>
                <a:gd name="T3" fmla="*/ 499 h 996"/>
                <a:gd name="T4" fmla="*/ 290 w 623"/>
                <a:gd name="T5" fmla="*/ 499 h 996"/>
                <a:gd name="T6" fmla="*/ 232 w 623"/>
                <a:gd name="T7" fmla="*/ 218 h 996"/>
                <a:gd name="T8" fmla="*/ 232 w 623"/>
                <a:gd name="T9" fmla="*/ 55 h 996"/>
                <a:gd name="T10" fmla="*/ 275 w 623"/>
                <a:gd name="T11" fmla="*/ 187 h 996"/>
                <a:gd name="T12" fmla="*/ 311 w 623"/>
                <a:gd name="T13" fmla="*/ 164 h 996"/>
                <a:gd name="T14" fmla="*/ 261 w 623"/>
                <a:gd name="T15" fmla="*/ 0 h 996"/>
                <a:gd name="T16" fmla="*/ 159 w 623"/>
                <a:gd name="T17" fmla="*/ 8 h 996"/>
                <a:gd name="T18" fmla="*/ 58 w 623"/>
                <a:gd name="T19" fmla="*/ 0 h 996"/>
                <a:gd name="T20" fmla="*/ 0 w 623"/>
                <a:gd name="T21" fmla="*/ 172 h 996"/>
                <a:gd name="T22" fmla="*/ 43 w 623"/>
                <a:gd name="T23" fmla="*/ 187 h 996"/>
                <a:gd name="T24" fmla="*/ 87 w 623"/>
                <a:gd name="T25" fmla="*/ 55 h 996"/>
                <a:gd name="T26" fmla="*/ 87 w 623"/>
                <a:gd name="T27" fmla="*/ 218 h 996"/>
                <a:gd name="T28" fmla="*/ 29 w 623"/>
                <a:gd name="T29" fmla="*/ 499 h 996"/>
                <a:gd name="T30" fmla="*/ 87 w 623"/>
                <a:gd name="T31" fmla="*/ 499 h 996"/>
                <a:gd name="T32" fmla="*/ 159 w 623"/>
                <a:gd name="T33" fmla="*/ 257 h 9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3"/>
                <a:gd name="T52" fmla="*/ 0 h 996"/>
                <a:gd name="T53" fmla="*/ 623 w 623"/>
                <a:gd name="T54" fmla="*/ 996 h 9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3" h="996">
                  <a:moveTo>
                    <a:pt x="319" y="513"/>
                  </a:moveTo>
                  <a:lnTo>
                    <a:pt x="464" y="996"/>
                  </a:lnTo>
                  <a:lnTo>
                    <a:pt x="580" y="996"/>
                  </a:lnTo>
                  <a:lnTo>
                    <a:pt x="464" y="435"/>
                  </a:lnTo>
                  <a:lnTo>
                    <a:pt x="464" y="109"/>
                  </a:lnTo>
                  <a:lnTo>
                    <a:pt x="551" y="373"/>
                  </a:lnTo>
                  <a:lnTo>
                    <a:pt x="623" y="327"/>
                  </a:lnTo>
                  <a:lnTo>
                    <a:pt x="522" y="0"/>
                  </a:lnTo>
                  <a:lnTo>
                    <a:pt x="319" y="16"/>
                  </a:lnTo>
                  <a:lnTo>
                    <a:pt x="116" y="0"/>
                  </a:lnTo>
                  <a:lnTo>
                    <a:pt x="0" y="343"/>
                  </a:lnTo>
                  <a:lnTo>
                    <a:pt x="87" y="373"/>
                  </a:lnTo>
                  <a:lnTo>
                    <a:pt x="174" y="109"/>
                  </a:lnTo>
                  <a:lnTo>
                    <a:pt x="174" y="435"/>
                  </a:lnTo>
                  <a:lnTo>
                    <a:pt x="58" y="996"/>
                  </a:lnTo>
                  <a:lnTo>
                    <a:pt x="174" y="996"/>
                  </a:lnTo>
                  <a:lnTo>
                    <a:pt x="319" y="513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0495" name="Line 71"/>
          <p:cNvSpPr>
            <a:spLocks noChangeShapeType="1"/>
          </p:cNvSpPr>
          <p:nvPr/>
        </p:nvSpPr>
        <p:spPr bwMode="auto">
          <a:xfrm>
            <a:off x="1524000" y="2779713"/>
            <a:ext cx="1588" cy="3810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496" name="Line 72"/>
          <p:cNvSpPr>
            <a:spLocks noChangeShapeType="1"/>
          </p:cNvSpPr>
          <p:nvPr/>
        </p:nvSpPr>
        <p:spPr bwMode="auto">
          <a:xfrm>
            <a:off x="1524000" y="2779713"/>
            <a:ext cx="2895600" cy="5334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497" name="Line 73"/>
          <p:cNvSpPr>
            <a:spLocks noChangeShapeType="1"/>
          </p:cNvSpPr>
          <p:nvPr/>
        </p:nvSpPr>
        <p:spPr bwMode="auto">
          <a:xfrm>
            <a:off x="1524000" y="2779713"/>
            <a:ext cx="5867400" cy="6096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498" name="Line 74"/>
          <p:cNvSpPr>
            <a:spLocks noChangeShapeType="1"/>
          </p:cNvSpPr>
          <p:nvPr/>
        </p:nvSpPr>
        <p:spPr bwMode="auto">
          <a:xfrm>
            <a:off x="7543800" y="2703513"/>
            <a:ext cx="1588" cy="5334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499" name="Line 75"/>
          <p:cNvSpPr>
            <a:spLocks noChangeShapeType="1"/>
          </p:cNvSpPr>
          <p:nvPr/>
        </p:nvSpPr>
        <p:spPr bwMode="auto">
          <a:xfrm flipH="1">
            <a:off x="4794250" y="2703513"/>
            <a:ext cx="2755900" cy="6096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0" name="Line 76"/>
          <p:cNvSpPr>
            <a:spLocks noChangeShapeType="1"/>
          </p:cNvSpPr>
          <p:nvPr/>
        </p:nvSpPr>
        <p:spPr bwMode="auto">
          <a:xfrm flipH="1">
            <a:off x="1746250" y="2703513"/>
            <a:ext cx="5803900" cy="6096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1" name="Text Box 77"/>
          <p:cNvSpPr txBox="1">
            <a:spLocks noChangeArrowheads="1"/>
          </p:cNvSpPr>
          <p:nvPr/>
        </p:nvSpPr>
        <p:spPr bwMode="auto">
          <a:xfrm>
            <a:off x="134937" y="3465513"/>
            <a:ext cx="1008063" cy="5254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sz="1400"/>
              <a:t>Functional</a:t>
            </a:r>
          </a:p>
          <a:p>
            <a:pPr eaLnBrk="1" hangingPunct="1"/>
            <a:r>
              <a:rPr lang="nb-NO" sz="1400"/>
              <a:t>Managers</a:t>
            </a:r>
          </a:p>
        </p:txBody>
      </p:sp>
    </p:spTree>
    <p:extLst>
      <p:ext uri="{BB962C8B-B14F-4D97-AF65-F5344CB8AC3E}">
        <p14:creationId xmlns:p14="http://schemas.microsoft.com/office/powerpoint/2010/main" val="4125331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>
                <a:ea typeface="ＭＳ Ｐゴシック" pitchFamily="34" charset="-128"/>
              </a:rPr>
              <a:t>Decentralised Market</a:t>
            </a:r>
            <a:endParaRPr lang="en-IE" smtClean="0">
              <a:ea typeface="ＭＳ Ｐゴシック" pitchFamily="34" charset="-128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nb-NO" sz="3600" b="1">
              <a:solidFill>
                <a:srgbClr val="3333CC"/>
              </a:solidFill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3967163" y="3273425"/>
            <a:ext cx="1482778" cy="20005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/>
              <a:t>Product Manager </a:t>
            </a:r>
            <a:r>
              <a:rPr lang="nb-NO" sz="1300"/>
              <a:t>2</a:t>
            </a:r>
          </a:p>
        </p:txBody>
      </p:sp>
      <p:grpSp>
        <p:nvGrpSpPr>
          <p:cNvPr id="21509" name="Group 3"/>
          <p:cNvGrpSpPr>
            <a:grpSpLocks/>
          </p:cNvGrpSpPr>
          <p:nvPr/>
        </p:nvGrpSpPr>
        <p:grpSpPr bwMode="auto">
          <a:xfrm>
            <a:off x="4443413" y="2206625"/>
            <a:ext cx="492125" cy="987425"/>
            <a:chOff x="2799" y="1171"/>
            <a:chExt cx="310" cy="622"/>
          </a:xfrm>
        </p:grpSpPr>
        <p:sp>
          <p:nvSpPr>
            <p:cNvPr id="21557" name="Freeform 4"/>
            <p:cNvSpPr>
              <a:spLocks noChangeArrowheads="1"/>
            </p:cNvSpPr>
            <p:nvPr/>
          </p:nvSpPr>
          <p:spPr bwMode="auto">
            <a:xfrm>
              <a:off x="2892" y="1171"/>
              <a:ext cx="125" cy="124"/>
            </a:xfrm>
            <a:custGeom>
              <a:avLst/>
              <a:gdLst>
                <a:gd name="T0" fmla="*/ 125 w 250"/>
                <a:gd name="T1" fmla="*/ 62 h 249"/>
                <a:gd name="T2" fmla="*/ 124 w 250"/>
                <a:gd name="T3" fmla="*/ 51 h 249"/>
                <a:gd name="T4" fmla="*/ 121 w 250"/>
                <a:gd name="T5" fmla="*/ 40 h 249"/>
                <a:gd name="T6" fmla="*/ 117 w 250"/>
                <a:gd name="T7" fmla="*/ 31 h 249"/>
                <a:gd name="T8" fmla="*/ 111 w 250"/>
                <a:gd name="T9" fmla="*/ 22 h 249"/>
                <a:gd name="T10" fmla="*/ 103 w 250"/>
                <a:gd name="T11" fmla="*/ 14 h 249"/>
                <a:gd name="T12" fmla="*/ 94 w 250"/>
                <a:gd name="T13" fmla="*/ 8 h 249"/>
                <a:gd name="T14" fmla="*/ 84 w 250"/>
                <a:gd name="T15" fmla="*/ 4 h 249"/>
                <a:gd name="T16" fmla="*/ 74 w 250"/>
                <a:gd name="T17" fmla="*/ 0 h 249"/>
                <a:gd name="T18" fmla="*/ 63 w 250"/>
                <a:gd name="T19" fmla="*/ 0 h 249"/>
                <a:gd name="T20" fmla="*/ 51 w 250"/>
                <a:gd name="T21" fmla="*/ 0 h 249"/>
                <a:gd name="T22" fmla="*/ 41 w 250"/>
                <a:gd name="T23" fmla="*/ 4 h 249"/>
                <a:gd name="T24" fmla="*/ 31 w 250"/>
                <a:gd name="T25" fmla="*/ 8 h 249"/>
                <a:gd name="T26" fmla="*/ 22 w 250"/>
                <a:gd name="T27" fmla="*/ 14 h 249"/>
                <a:gd name="T28" fmla="*/ 15 w 250"/>
                <a:gd name="T29" fmla="*/ 22 h 249"/>
                <a:gd name="T30" fmla="*/ 8 w 250"/>
                <a:gd name="T31" fmla="*/ 31 h 249"/>
                <a:gd name="T32" fmla="*/ 4 w 250"/>
                <a:gd name="T33" fmla="*/ 40 h 249"/>
                <a:gd name="T34" fmla="*/ 1 w 250"/>
                <a:gd name="T35" fmla="*/ 51 h 249"/>
                <a:gd name="T36" fmla="*/ 0 w 250"/>
                <a:gd name="T37" fmla="*/ 62 h 249"/>
                <a:gd name="T38" fmla="*/ 1 w 250"/>
                <a:gd name="T39" fmla="*/ 73 h 249"/>
                <a:gd name="T40" fmla="*/ 4 w 250"/>
                <a:gd name="T41" fmla="*/ 83 h 249"/>
                <a:gd name="T42" fmla="*/ 8 w 250"/>
                <a:gd name="T43" fmla="*/ 93 h 249"/>
                <a:gd name="T44" fmla="*/ 15 w 250"/>
                <a:gd name="T45" fmla="*/ 102 h 249"/>
                <a:gd name="T46" fmla="*/ 22 w 250"/>
                <a:gd name="T47" fmla="*/ 109 h 249"/>
                <a:gd name="T48" fmla="*/ 31 w 250"/>
                <a:gd name="T49" fmla="*/ 116 h 249"/>
                <a:gd name="T50" fmla="*/ 41 w 250"/>
                <a:gd name="T51" fmla="*/ 121 h 249"/>
                <a:gd name="T52" fmla="*/ 51 w 250"/>
                <a:gd name="T53" fmla="*/ 123 h 249"/>
                <a:gd name="T54" fmla="*/ 63 w 250"/>
                <a:gd name="T55" fmla="*/ 124 h 249"/>
                <a:gd name="T56" fmla="*/ 74 w 250"/>
                <a:gd name="T57" fmla="*/ 123 h 249"/>
                <a:gd name="T58" fmla="*/ 84 w 250"/>
                <a:gd name="T59" fmla="*/ 121 h 249"/>
                <a:gd name="T60" fmla="*/ 94 w 250"/>
                <a:gd name="T61" fmla="*/ 116 h 249"/>
                <a:gd name="T62" fmla="*/ 103 w 250"/>
                <a:gd name="T63" fmla="*/ 109 h 249"/>
                <a:gd name="T64" fmla="*/ 111 w 250"/>
                <a:gd name="T65" fmla="*/ 102 h 249"/>
                <a:gd name="T66" fmla="*/ 117 w 250"/>
                <a:gd name="T67" fmla="*/ 93 h 249"/>
                <a:gd name="T68" fmla="*/ 121 w 250"/>
                <a:gd name="T69" fmla="*/ 83 h 249"/>
                <a:gd name="T70" fmla="*/ 124 w 250"/>
                <a:gd name="T71" fmla="*/ 73 h 249"/>
                <a:gd name="T72" fmla="*/ 125 w 250"/>
                <a:gd name="T73" fmla="*/ 62 h 2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0"/>
                <a:gd name="T112" fmla="*/ 0 h 249"/>
                <a:gd name="T113" fmla="*/ 250 w 250"/>
                <a:gd name="T114" fmla="*/ 249 h 2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0" h="249">
                  <a:moveTo>
                    <a:pt x="250" y="125"/>
                  </a:moveTo>
                  <a:lnTo>
                    <a:pt x="248" y="102"/>
                  </a:lnTo>
                  <a:lnTo>
                    <a:pt x="242" y="81"/>
                  </a:lnTo>
                  <a:lnTo>
                    <a:pt x="233" y="62"/>
                  </a:lnTo>
                  <a:lnTo>
                    <a:pt x="221" y="44"/>
                  </a:lnTo>
                  <a:lnTo>
                    <a:pt x="205" y="29"/>
                  </a:lnTo>
                  <a:lnTo>
                    <a:pt x="187" y="16"/>
                  </a:lnTo>
                  <a:lnTo>
                    <a:pt x="168" y="8"/>
                  </a:lnTo>
                  <a:lnTo>
                    <a:pt x="147" y="1"/>
                  </a:lnTo>
                  <a:lnTo>
                    <a:pt x="125" y="0"/>
                  </a:lnTo>
                  <a:lnTo>
                    <a:pt x="102" y="1"/>
                  </a:lnTo>
                  <a:lnTo>
                    <a:pt x="82" y="8"/>
                  </a:lnTo>
                  <a:lnTo>
                    <a:pt x="62" y="16"/>
                  </a:lnTo>
                  <a:lnTo>
                    <a:pt x="44" y="29"/>
                  </a:lnTo>
                  <a:lnTo>
                    <a:pt x="29" y="44"/>
                  </a:lnTo>
                  <a:lnTo>
                    <a:pt x="16" y="62"/>
                  </a:lnTo>
                  <a:lnTo>
                    <a:pt x="7" y="81"/>
                  </a:lnTo>
                  <a:lnTo>
                    <a:pt x="1" y="102"/>
                  </a:lnTo>
                  <a:lnTo>
                    <a:pt x="0" y="125"/>
                  </a:lnTo>
                  <a:lnTo>
                    <a:pt x="1" y="146"/>
                  </a:lnTo>
                  <a:lnTo>
                    <a:pt x="7" y="167"/>
                  </a:lnTo>
                  <a:lnTo>
                    <a:pt x="16" y="187"/>
                  </a:lnTo>
                  <a:lnTo>
                    <a:pt x="29" y="205"/>
                  </a:lnTo>
                  <a:lnTo>
                    <a:pt x="44" y="219"/>
                  </a:lnTo>
                  <a:lnTo>
                    <a:pt x="62" y="232"/>
                  </a:lnTo>
                  <a:lnTo>
                    <a:pt x="82" y="242"/>
                  </a:lnTo>
                  <a:lnTo>
                    <a:pt x="102" y="247"/>
                  </a:lnTo>
                  <a:lnTo>
                    <a:pt x="125" y="249"/>
                  </a:lnTo>
                  <a:lnTo>
                    <a:pt x="147" y="247"/>
                  </a:lnTo>
                  <a:lnTo>
                    <a:pt x="168" y="242"/>
                  </a:lnTo>
                  <a:lnTo>
                    <a:pt x="187" y="232"/>
                  </a:lnTo>
                  <a:lnTo>
                    <a:pt x="205" y="219"/>
                  </a:lnTo>
                  <a:lnTo>
                    <a:pt x="221" y="205"/>
                  </a:lnTo>
                  <a:lnTo>
                    <a:pt x="233" y="187"/>
                  </a:lnTo>
                  <a:lnTo>
                    <a:pt x="242" y="167"/>
                  </a:lnTo>
                  <a:lnTo>
                    <a:pt x="248" y="146"/>
                  </a:lnTo>
                  <a:lnTo>
                    <a:pt x="250" y="125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58" name="Freeform 5"/>
            <p:cNvSpPr>
              <a:spLocks noChangeArrowheads="1"/>
            </p:cNvSpPr>
            <p:nvPr/>
          </p:nvSpPr>
          <p:spPr bwMode="auto">
            <a:xfrm>
              <a:off x="2799" y="1295"/>
              <a:ext cx="311" cy="499"/>
            </a:xfrm>
            <a:custGeom>
              <a:avLst/>
              <a:gdLst>
                <a:gd name="T0" fmla="*/ 159 w 623"/>
                <a:gd name="T1" fmla="*/ 257 h 996"/>
                <a:gd name="T2" fmla="*/ 232 w 623"/>
                <a:gd name="T3" fmla="*/ 499 h 996"/>
                <a:gd name="T4" fmla="*/ 290 w 623"/>
                <a:gd name="T5" fmla="*/ 499 h 996"/>
                <a:gd name="T6" fmla="*/ 232 w 623"/>
                <a:gd name="T7" fmla="*/ 218 h 996"/>
                <a:gd name="T8" fmla="*/ 232 w 623"/>
                <a:gd name="T9" fmla="*/ 55 h 996"/>
                <a:gd name="T10" fmla="*/ 275 w 623"/>
                <a:gd name="T11" fmla="*/ 187 h 996"/>
                <a:gd name="T12" fmla="*/ 311 w 623"/>
                <a:gd name="T13" fmla="*/ 164 h 996"/>
                <a:gd name="T14" fmla="*/ 261 w 623"/>
                <a:gd name="T15" fmla="*/ 0 h 996"/>
                <a:gd name="T16" fmla="*/ 159 w 623"/>
                <a:gd name="T17" fmla="*/ 8 h 996"/>
                <a:gd name="T18" fmla="*/ 58 w 623"/>
                <a:gd name="T19" fmla="*/ 0 h 996"/>
                <a:gd name="T20" fmla="*/ 0 w 623"/>
                <a:gd name="T21" fmla="*/ 172 h 996"/>
                <a:gd name="T22" fmla="*/ 43 w 623"/>
                <a:gd name="T23" fmla="*/ 187 h 996"/>
                <a:gd name="T24" fmla="*/ 87 w 623"/>
                <a:gd name="T25" fmla="*/ 55 h 996"/>
                <a:gd name="T26" fmla="*/ 87 w 623"/>
                <a:gd name="T27" fmla="*/ 218 h 996"/>
                <a:gd name="T28" fmla="*/ 29 w 623"/>
                <a:gd name="T29" fmla="*/ 499 h 996"/>
                <a:gd name="T30" fmla="*/ 87 w 623"/>
                <a:gd name="T31" fmla="*/ 499 h 996"/>
                <a:gd name="T32" fmla="*/ 159 w 623"/>
                <a:gd name="T33" fmla="*/ 257 h 9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3"/>
                <a:gd name="T52" fmla="*/ 0 h 996"/>
                <a:gd name="T53" fmla="*/ 623 w 623"/>
                <a:gd name="T54" fmla="*/ 996 h 9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3" h="996">
                  <a:moveTo>
                    <a:pt x="319" y="513"/>
                  </a:moveTo>
                  <a:lnTo>
                    <a:pt x="464" y="996"/>
                  </a:lnTo>
                  <a:lnTo>
                    <a:pt x="580" y="996"/>
                  </a:lnTo>
                  <a:lnTo>
                    <a:pt x="464" y="435"/>
                  </a:lnTo>
                  <a:lnTo>
                    <a:pt x="464" y="109"/>
                  </a:lnTo>
                  <a:lnTo>
                    <a:pt x="551" y="373"/>
                  </a:lnTo>
                  <a:lnTo>
                    <a:pt x="623" y="327"/>
                  </a:lnTo>
                  <a:lnTo>
                    <a:pt x="522" y="0"/>
                  </a:lnTo>
                  <a:lnTo>
                    <a:pt x="319" y="16"/>
                  </a:lnTo>
                  <a:lnTo>
                    <a:pt x="116" y="0"/>
                  </a:lnTo>
                  <a:lnTo>
                    <a:pt x="0" y="343"/>
                  </a:lnTo>
                  <a:lnTo>
                    <a:pt x="87" y="373"/>
                  </a:lnTo>
                  <a:lnTo>
                    <a:pt x="174" y="109"/>
                  </a:lnTo>
                  <a:lnTo>
                    <a:pt x="174" y="435"/>
                  </a:lnTo>
                  <a:lnTo>
                    <a:pt x="58" y="996"/>
                  </a:lnTo>
                  <a:lnTo>
                    <a:pt x="174" y="996"/>
                  </a:lnTo>
                  <a:lnTo>
                    <a:pt x="319" y="513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463550" y="4919663"/>
            <a:ext cx="466725" cy="931862"/>
            <a:chOff x="292" y="2880"/>
            <a:chExt cx="294" cy="587"/>
          </a:xfrm>
        </p:grpSpPr>
        <p:sp>
          <p:nvSpPr>
            <p:cNvPr id="21555" name="Freeform 7"/>
            <p:cNvSpPr>
              <a:spLocks noChangeArrowheads="1"/>
            </p:cNvSpPr>
            <p:nvPr/>
          </p:nvSpPr>
          <p:spPr bwMode="auto">
            <a:xfrm>
              <a:off x="381" y="2880"/>
              <a:ext cx="118" cy="117"/>
            </a:xfrm>
            <a:custGeom>
              <a:avLst/>
              <a:gdLst>
                <a:gd name="T0" fmla="*/ 118 w 355"/>
                <a:gd name="T1" fmla="*/ 58 h 353"/>
                <a:gd name="T2" fmla="*/ 117 w 355"/>
                <a:gd name="T3" fmla="*/ 48 h 353"/>
                <a:gd name="T4" fmla="*/ 114 w 355"/>
                <a:gd name="T5" fmla="*/ 38 h 353"/>
                <a:gd name="T6" fmla="*/ 110 w 355"/>
                <a:gd name="T7" fmla="*/ 29 h 353"/>
                <a:gd name="T8" fmla="*/ 104 w 355"/>
                <a:gd name="T9" fmla="*/ 21 h 353"/>
                <a:gd name="T10" fmla="*/ 96 w 355"/>
                <a:gd name="T11" fmla="*/ 13 h 353"/>
                <a:gd name="T12" fmla="*/ 88 w 355"/>
                <a:gd name="T13" fmla="*/ 8 h 353"/>
                <a:gd name="T14" fmla="*/ 79 w 355"/>
                <a:gd name="T15" fmla="*/ 3 h 353"/>
                <a:gd name="T16" fmla="*/ 69 w 355"/>
                <a:gd name="T17" fmla="*/ 1 h 353"/>
                <a:gd name="T18" fmla="*/ 59 w 355"/>
                <a:gd name="T19" fmla="*/ 0 h 353"/>
                <a:gd name="T20" fmla="*/ 49 w 355"/>
                <a:gd name="T21" fmla="*/ 1 h 353"/>
                <a:gd name="T22" fmla="*/ 39 w 355"/>
                <a:gd name="T23" fmla="*/ 3 h 353"/>
                <a:gd name="T24" fmla="*/ 29 w 355"/>
                <a:gd name="T25" fmla="*/ 8 h 353"/>
                <a:gd name="T26" fmla="*/ 21 w 355"/>
                <a:gd name="T27" fmla="*/ 13 h 353"/>
                <a:gd name="T28" fmla="*/ 13 w 355"/>
                <a:gd name="T29" fmla="*/ 21 h 353"/>
                <a:gd name="T30" fmla="*/ 8 w 355"/>
                <a:gd name="T31" fmla="*/ 29 h 353"/>
                <a:gd name="T32" fmla="*/ 4 w 355"/>
                <a:gd name="T33" fmla="*/ 38 h 353"/>
                <a:gd name="T34" fmla="*/ 1 w 355"/>
                <a:gd name="T35" fmla="*/ 48 h 353"/>
                <a:gd name="T36" fmla="*/ 0 w 355"/>
                <a:gd name="T37" fmla="*/ 58 h 353"/>
                <a:gd name="T38" fmla="*/ 1 w 355"/>
                <a:gd name="T39" fmla="*/ 68 h 353"/>
                <a:gd name="T40" fmla="*/ 4 w 355"/>
                <a:gd name="T41" fmla="*/ 78 h 353"/>
                <a:gd name="T42" fmla="*/ 8 w 355"/>
                <a:gd name="T43" fmla="*/ 88 h 353"/>
                <a:gd name="T44" fmla="*/ 13 w 355"/>
                <a:gd name="T45" fmla="*/ 96 h 353"/>
                <a:gd name="T46" fmla="*/ 21 w 355"/>
                <a:gd name="T47" fmla="*/ 103 h 353"/>
                <a:gd name="T48" fmla="*/ 29 w 355"/>
                <a:gd name="T49" fmla="*/ 109 h 353"/>
                <a:gd name="T50" fmla="*/ 39 w 355"/>
                <a:gd name="T51" fmla="*/ 113 h 353"/>
                <a:gd name="T52" fmla="*/ 49 w 355"/>
                <a:gd name="T53" fmla="*/ 116 h 353"/>
                <a:gd name="T54" fmla="*/ 59 w 355"/>
                <a:gd name="T55" fmla="*/ 117 h 353"/>
                <a:gd name="T56" fmla="*/ 69 w 355"/>
                <a:gd name="T57" fmla="*/ 116 h 353"/>
                <a:gd name="T58" fmla="*/ 79 w 355"/>
                <a:gd name="T59" fmla="*/ 113 h 353"/>
                <a:gd name="T60" fmla="*/ 88 w 355"/>
                <a:gd name="T61" fmla="*/ 109 h 353"/>
                <a:gd name="T62" fmla="*/ 96 w 355"/>
                <a:gd name="T63" fmla="*/ 103 h 353"/>
                <a:gd name="T64" fmla="*/ 104 w 355"/>
                <a:gd name="T65" fmla="*/ 96 h 353"/>
                <a:gd name="T66" fmla="*/ 110 w 355"/>
                <a:gd name="T67" fmla="*/ 88 h 353"/>
                <a:gd name="T68" fmla="*/ 114 w 355"/>
                <a:gd name="T69" fmla="*/ 78 h 353"/>
                <a:gd name="T70" fmla="*/ 117 w 355"/>
                <a:gd name="T71" fmla="*/ 68 h 353"/>
                <a:gd name="T72" fmla="*/ 118 w 355"/>
                <a:gd name="T73" fmla="*/ 58 h 3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5"/>
                <a:gd name="T112" fmla="*/ 0 h 353"/>
                <a:gd name="T113" fmla="*/ 355 w 355"/>
                <a:gd name="T114" fmla="*/ 353 h 3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5" h="353">
                  <a:moveTo>
                    <a:pt x="355" y="176"/>
                  </a:moveTo>
                  <a:lnTo>
                    <a:pt x="352" y="145"/>
                  </a:lnTo>
                  <a:lnTo>
                    <a:pt x="344" y="115"/>
                  </a:lnTo>
                  <a:lnTo>
                    <a:pt x="331" y="88"/>
                  </a:lnTo>
                  <a:lnTo>
                    <a:pt x="313" y="63"/>
                  </a:lnTo>
                  <a:lnTo>
                    <a:pt x="290" y="40"/>
                  </a:lnTo>
                  <a:lnTo>
                    <a:pt x="265" y="24"/>
                  </a:lnTo>
                  <a:lnTo>
                    <a:pt x="238" y="10"/>
                  </a:lnTo>
                  <a:lnTo>
                    <a:pt x="208" y="3"/>
                  </a:lnTo>
                  <a:lnTo>
                    <a:pt x="177" y="0"/>
                  </a:lnTo>
                  <a:lnTo>
                    <a:pt x="147" y="3"/>
                  </a:lnTo>
                  <a:lnTo>
                    <a:pt x="117" y="10"/>
                  </a:lnTo>
                  <a:lnTo>
                    <a:pt x="88" y="24"/>
                  </a:lnTo>
                  <a:lnTo>
                    <a:pt x="63" y="40"/>
                  </a:lnTo>
                  <a:lnTo>
                    <a:pt x="40" y="63"/>
                  </a:lnTo>
                  <a:lnTo>
                    <a:pt x="24" y="88"/>
                  </a:lnTo>
                  <a:lnTo>
                    <a:pt x="11" y="115"/>
                  </a:lnTo>
                  <a:lnTo>
                    <a:pt x="2" y="145"/>
                  </a:lnTo>
                  <a:lnTo>
                    <a:pt x="0" y="176"/>
                  </a:lnTo>
                  <a:lnTo>
                    <a:pt x="2" y="206"/>
                  </a:lnTo>
                  <a:lnTo>
                    <a:pt x="11" y="236"/>
                  </a:lnTo>
                  <a:lnTo>
                    <a:pt x="24" y="265"/>
                  </a:lnTo>
                  <a:lnTo>
                    <a:pt x="40" y="290"/>
                  </a:lnTo>
                  <a:lnTo>
                    <a:pt x="63" y="311"/>
                  </a:lnTo>
                  <a:lnTo>
                    <a:pt x="88" y="329"/>
                  </a:lnTo>
                  <a:lnTo>
                    <a:pt x="117" y="342"/>
                  </a:lnTo>
                  <a:lnTo>
                    <a:pt x="147" y="350"/>
                  </a:lnTo>
                  <a:lnTo>
                    <a:pt x="177" y="353"/>
                  </a:lnTo>
                  <a:lnTo>
                    <a:pt x="208" y="350"/>
                  </a:lnTo>
                  <a:lnTo>
                    <a:pt x="238" y="342"/>
                  </a:lnTo>
                  <a:lnTo>
                    <a:pt x="265" y="329"/>
                  </a:lnTo>
                  <a:lnTo>
                    <a:pt x="290" y="311"/>
                  </a:lnTo>
                  <a:lnTo>
                    <a:pt x="313" y="290"/>
                  </a:lnTo>
                  <a:lnTo>
                    <a:pt x="331" y="265"/>
                  </a:lnTo>
                  <a:lnTo>
                    <a:pt x="344" y="236"/>
                  </a:lnTo>
                  <a:lnTo>
                    <a:pt x="352" y="206"/>
                  </a:lnTo>
                  <a:lnTo>
                    <a:pt x="355" y="176"/>
                  </a:lnTo>
                  <a:close/>
                </a:path>
              </a:pathLst>
            </a:custGeom>
            <a:solidFill>
              <a:srgbClr val="0080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56" name="Freeform 8"/>
            <p:cNvSpPr>
              <a:spLocks noChangeArrowheads="1"/>
            </p:cNvSpPr>
            <p:nvPr/>
          </p:nvSpPr>
          <p:spPr bwMode="auto">
            <a:xfrm>
              <a:off x="292" y="2997"/>
              <a:ext cx="295" cy="471"/>
            </a:xfrm>
            <a:custGeom>
              <a:avLst/>
              <a:gdLst>
                <a:gd name="T0" fmla="*/ 151 w 883"/>
                <a:gd name="T1" fmla="*/ 243 h 1413"/>
                <a:gd name="T2" fmla="*/ 219 w 883"/>
                <a:gd name="T3" fmla="*/ 471 h 1413"/>
                <a:gd name="T4" fmla="*/ 275 w 883"/>
                <a:gd name="T5" fmla="*/ 471 h 1413"/>
                <a:gd name="T6" fmla="*/ 219 w 883"/>
                <a:gd name="T7" fmla="*/ 206 h 1413"/>
                <a:gd name="T8" fmla="*/ 219 w 883"/>
                <a:gd name="T9" fmla="*/ 51 h 1413"/>
                <a:gd name="T10" fmla="*/ 261 w 883"/>
                <a:gd name="T11" fmla="*/ 176 h 1413"/>
                <a:gd name="T12" fmla="*/ 295 w 883"/>
                <a:gd name="T13" fmla="*/ 155 h 1413"/>
                <a:gd name="T14" fmla="*/ 247 w 883"/>
                <a:gd name="T15" fmla="*/ 0 h 1413"/>
                <a:gd name="T16" fmla="*/ 151 w 883"/>
                <a:gd name="T17" fmla="*/ 7 h 1413"/>
                <a:gd name="T18" fmla="*/ 55 w 883"/>
                <a:gd name="T19" fmla="*/ 0 h 1413"/>
                <a:gd name="T20" fmla="*/ 0 w 883"/>
                <a:gd name="T21" fmla="*/ 162 h 1413"/>
                <a:gd name="T22" fmla="*/ 41 w 883"/>
                <a:gd name="T23" fmla="*/ 176 h 1413"/>
                <a:gd name="T24" fmla="*/ 83 w 883"/>
                <a:gd name="T25" fmla="*/ 51 h 1413"/>
                <a:gd name="T26" fmla="*/ 83 w 883"/>
                <a:gd name="T27" fmla="*/ 206 h 1413"/>
                <a:gd name="T28" fmla="*/ 27 w 883"/>
                <a:gd name="T29" fmla="*/ 471 h 1413"/>
                <a:gd name="T30" fmla="*/ 83 w 883"/>
                <a:gd name="T31" fmla="*/ 471 h 1413"/>
                <a:gd name="T32" fmla="*/ 151 w 883"/>
                <a:gd name="T33" fmla="*/ 243 h 14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3"/>
                <a:gd name="T52" fmla="*/ 0 h 1413"/>
                <a:gd name="T53" fmla="*/ 883 w 883"/>
                <a:gd name="T54" fmla="*/ 1413 h 14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3" h="1413">
                  <a:moveTo>
                    <a:pt x="452" y="728"/>
                  </a:moveTo>
                  <a:lnTo>
                    <a:pt x="657" y="1413"/>
                  </a:lnTo>
                  <a:lnTo>
                    <a:pt x="822" y="1413"/>
                  </a:lnTo>
                  <a:lnTo>
                    <a:pt x="657" y="618"/>
                  </a:lnTo>
                  <a:lnTo>
                    <a:pt x="657" y="154"/>
                  </a:lnTo>
                  <a:lnTo>
                    <a:pt x="781" y="529"/>
                  </a:lnTo>
                  <a:lnTo>
                    <a:pt x="883" y="464"/>
                  </a:lnTo>
                  <a:lnTo>
                    <a:pt x="740" y="0"/>
                  </a:lnTo>
                  <a:lnTo>
                    <a:pt x="452" y="22"/>
                  </a:lnTo>
                  <a:lnTo>
                    <a:pt x="165" y="0"/>
                  </a:lnTo>
                  <a:lnTo>
                    <a:pt x="0" y="486"/>
                  </a:lnTo>
                  <a:lnTo>
                    <a:pt x="123" y="529"/>
                  </a:lnTo>
                  <a:lnTo>
                    <a:pt x="247" y="154"/>
                  </a:lnTo>
                  <a:lnTo>
                    <a:pt x="247" y="618"/>
                  </a:lnTo>
                  <a:lnTo>
                    <a:pt x="82" y="1413"/>
                  </a:lnTo>
                  <a:lnTo>
                    <a:pt x="247" y="1413"/>
                  </a:lnTo>
                  <a:lnTo>
                    <a:pt x="452" y="728"/>
                  </a:lnTo>
                  <a:close/>
                </a:path>
              </a:pathLst>
            </a:custGeom>
            <a:solidFill>
              <a:srgbClr val="0080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1068388" y="6007100"/>
            <a:ext cx="769441" cy="20005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/>
              <a:t>Designer</a:t>
            </a:r>
            <a:r>
              <a:rPr lang="nb-NO" sz="1300"/>
              <a:t>s</a:t>
            </a:r>
          </a:p>
        </p:txBody>
      </p:sp>
      <p:grpSp>
        <p:nvGrpSpPr>
          <p:cNvPr id="21512" name="Group 10"/>
          <p:cNvGrpSpPr>
            <a:grpSpLocks/>
          </p:cNvGrpSpPr>
          <p:nvPr/>
        </p:nvGrpSpPr>
        <p:grpSpPr bwMode="auto">
          <a:xfrm>
            <a:off x="2057400" y="4919663"/>
            <a:ext cx="465138" cy="933450"/>
            <a:chOff x="1296" y="2880"/>
            <a:chExt cx="293" cy="588"/>
          </a:xfrm>
        </p:grpSpPr>
        <p:sp>
          <p:nvSpPr>
            <p:cNvPr id="21553" name="Freeform 11"/>
            <p:cNvSpPr>
              <a:spLocks noChangeArrowheads="1"/>
            </p:cNvSpPr>
            <p:nvPr/>
          </p:nvSpPr>
          <p:spPr bwMode="auto">
            <a:xfrm>
              <a:off x="1384" y="2880"/>
              <a:ext cx="118" cy="118"/>
            </a:xfrm>
            <a:custGeom>
              <a:avLst/>
              <a:gdLst>
                <a:gd name="T0" fmla="*/ 118 w 355"/>
                <a:gd name="T1" fmla="*/ 59 h 353"/>
                <a:gd name="T2" fmla="*/ 117 w 355"/>
                <a:gd name="T3" fmla="*/ 49 h 353"/>
                <a:gd name="T4" fmla="*/ 114 w 355"/>
                <a:gd name="T5" fmla="*/ 39 h 353"/>
                <a:gd name="T6" fmla="*/ 110 w 355"/>
                <a:gd name="T7" fmla="*/ 29 h 353"/>
                <a:gd name="T8" fmla="*/ 104 w 355"/>
                <a:gd name="T9" fmla="*/ 21 h 353"/>
                <a:gd name="T10" fmla="*/ 97 w 355"/>
                <a:gd name="T11" fmla="*/ 14 h 353"/>
                <a:gd name="T12" fmla="*/ 88 w 355"/>
                <a:gd name="T13" fmla="*/ 8 h 353"/>
                <a:gd name="T14" fmla="*/ 79 w 355"/>
                <a:gd name="T15" fmla="*/ 4 h 353"/>
                <a:gd name="T16" fmla="*/ 69 w 355"/>
                <a:gd name="T17" fmla="*/ 1 h 353"/>
                <a:gd name="T18" fmla="*/ 59 w 355"/>
                <a:gd name="T19" fmla="*/ 0 h 353"/>
                <a:gd name="T20" fmla="*/ 49 w 355"/>
                <a:gd name="T21" fmla="*/ 1 h 353"/>
                <a:gd name="T22" fmla="*/ 39 w 355"/>
                <a:gd name="T23" fmla="*/ 4 h 353"/>
                <a:gd name="T24" fmla="*/ 30 w 355"/>
                <a:gd name="T25" fmla="*/ 8 h 353"/>
                <a:gd name="T26" fmla="*/ 21 w 355"/>
                <a:gd name="T27" fmla="*/ 14 h 353"/>
                <a:gd name="T28" fmla="*/ 14 w 355"/>
                <a:gd name="T29" fmla="*/ 21 h 353"/>
                <a:gd name="T30" fmla="*/ 8 w 355"/>
                <a:gd name="T31" fmla="*/ 29 h 353"/>
                <a:gd name="T32" fmla="*/ 4 w 355"/>
                <a:gd name="T33" fmla="*/ 39 h 353"/>
                <a:gd name="T34" fmla="*/ 1 w 355"/>
                <a:gd name="T35" fmla="*/ 49 h 353"/>
                <a:gd name="T36" fmla="*/ 0 w 355"/>
                <a:gd name="T37" fmla="*/ 59 h 353"/>
                <a:gd name="T38" fmla="*/ 1 w 355"/>
                <a:gd name="T39" fmla="*/ 70 h 353"/>
                <a:gd name="T40" fmla="*/ 4 w 355"/>
                <a:gd name="T41" fmla="*/ 79 h 353"/>
                <a:gd name="T42" fmla="*/ 8 w 355"/>
                <a:gd name="T43" fmla="*/ 89 h 353"/>
                <a:gd name="T44" fmla="*/ 14 w 355"/>
                <a:gd name="T45" fmla="*/ 97 h 353"/>
                <a:gd name="T46" fmla="*/ 21 w 355"/>
                <a:gd name="T47" fmla="*/ 105 h 353"/>
                <a:gd name="T48" fmla="*/ 30 w 355"/>
                <a:gd name="T49" fmla="*/ 110 h 353"/>
                <a:gd name="T50" fmla="*/ 39 w 355"/>
                <a:gd name="T51" fmla="*/ 115 h 353"/>
                <a:gd name="T52" fmla="*/ 49 w 355"/>
                <a:gd name="T53" fmla="*/ 117 h 353"/>
                <a:gd name="T54" fmla="*/ 59 w 355"/>
                <a:gd name="T55" fmla="*/ 118 h 353"/>
                <a:gd name="T56" fmla="*/ 69 w 355"/>
                <a:gd name="T57" fmla="*/ 117 h 353"/>
                <a:gd name="T58" fmla="*/ 79 w 355"/>
                <a:gd name="T59" fmla="*/ 115 h 353"/>
                <a:gd name="T60" fmla="*/ 88 w 355"/>
                <a:gd name="T61" fmla="*/ 110 h 353"/>
                <a:gd name="T62" fmla="*/ 97 w 355"/>
                <a:gd name="T63" fmla="*/ 105 h 353"/>
                <a:gd name="T64" fmla="*/ 104 w 355"/>
                <a:gd name="T65" fmla="*/ 97 h 353"/>
                <a:gd name="T66" fmla="*/ 110 w 355"/>
                <a:gd name="T67" fmla="*/ 89 h 353"/>
                <a:gd name="T68" fmla="*/ 114 w 355"/>
                <a:gd name="T69" fmla="*/ 79 h 353"/>
                <a:gd name="T70" fmla="*/ 117 w 355"/>
                <a:gd name="T71" fmla="*/ 70 h 353"/>
                <a:gd name="T72" fmla="*/ 118 w 355"/>
                <a:gd name="T73" fmla="*/ 59 h 3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5"/>
                <a:gd name="T112" fmla="*/ 0 h 353"/>
                <a:gd name="T113" fmla="*/ 355 w 355"/>
                <a:gd name="T114" fmla="*/ 353 h 3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5" h="353">
                  <a:moveTo>
                    <a:pt x="355" y="177"/>
                  </a:moveTo>
                  <a:lnTo>
                    <a:pt x="353" y="147"/>
                  </a:lnTo>
                  <a:lnTo>
                    <a:pt x="344" y="117"/>
                  </a:lnTo>
                  <a:lnTo>
                    <a:pt x="332" y="88"/>
                  </a:lnTo>
                  <a:lnTo>
                    <a:pt x="314" y="63"/>
                  </a:lnTo>
                  <a:lnTo>
                    <a:pt x="292" y="42"/>
                  </a:lnTo>
                  <a:lnTo>
                    <a:pt x="266" y="24"/>
                  </a:lnTo>
                  <a:lnTo>
                    <a:pt x="238" y="11"/>
                  </a:lnTo>
                  <a:lnTo>
                    <a:pt x="208" y="3"/>
                  </a:lnTo>
                  <a:lnTo>
                    <a:pt x="178" y="0"/>
                  </a:lnTo>
                  <a:lnTo>
                    <a:pt x="147" y="3"/>
                  </a:lnTo>
                  <a:lnTo>
                    <a:pt x="117" y="11"/>
                  </a:lnTo>
                  <a:lnTo>
                    <a:pt x="90" y="24"/>
                  </a:lnTo>
                  <a:lnTo>
                    <a:pt x="64" y="42"/>
                  </a:lnTo>
                  <a:lnTo>
                    <a:pt x="42" y="63"/>
                  </a:lnTo>
                  <a:lnTo>
                    <a:pt x="24" y="88"/>
                  </a:lnTo>
                  <a:lnTo>
                    <a:pt x="12" y="117"/>
                  </a:lnTo>
                  <a:lnTo>
                    <a:pt x="3" y="147"/>
                  </a:lnTo>
                  <a:lnTo>
                    <a:pt x="0" y="177"/>
                  </a:lnTo>
                  <a:lnTo>
                    <a:pt x="3" y="208"/>
                  </a:lnTo>
                  <a:lnTo>
                    <a:pt x="12" y="237"/>
                  </a:lnTo>
                  <a:lnTo>
                    <a:pt x="24" y="265"/>
                  </a:lnTo>
                  <a:lnTo>
                    <a:pt x="42" y="290"/>
                  </a:lnTo>
                  <a:lnTo>
                    <a:pt x="64" y="313"/>
                  </a:lnTo>
                  <a:lnTo>
                    <a:pt x="90" y="329"/>
                  </a:lnTo>
                  <a:lnTo>
                    <a:pt x="117" y="343"/>
                  </a:lnTo>
                  <a:lnTo>
                    <a:pt x="147" y="350"/>
                  </a:lnTo>
                  <a:lnTo>
                    <a:pt x="178" y="353"/>
                  </a:lnTo>
                  <a:lnTo>
                    <a:pt x="208" y="350"/>
                  </a:lnTo>
                  <a:lnTo>
                    <a:pt x="238" y="343"/>
                  </a:lnTo>
                  <a:lnTo>
                    <a:pt x="266" y="329"/>
                  </a:lnTo>
                  <a:lnTo>
                    <a:pt x="292" y="313"/>
                  </a:lnTo>
                  <a:lnTo>
                    <a:pt x="314" y="290"/>
                  </a:lnTo>
                  <a:lnTo>
                    <a:pt x="332" y="265"/>
                  </a:lnTo>
                  <a:lnTo>
                    <a:pt x="344" y="237"/>
                  </a:lnTo>
                  <a:lnTo>
                    <a:pt x="353" y="208"/>
                  </a:lnTo>
                  <a:lnTo>
                    <a:pt x="355" y="177"/>
                  </a:lnTo>
                  <a:close/>
                </a:path>
              </a:pathLst>
            </a:custGeom>
            <a:solidFill>
              <a:srgbClr val="0080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54" name="Freeform 12"/>
            <p:cNvSpPr>
              <a:spLocks noChangeArrowheads="1"/>
            </p:cNvSpPr>
            <p:nvPr/>
          </p:nvSpPr>
          <p:spPr bwMode="auto">
            <a:xfrm>
              <a:off x="1296" y="2998"/>
              <a:ext cx="294" cy="471"/>
            </a:xfrm>
            <a:custGeom>
              <a:avLst/>
              <a:gdLst>
                <a:gd name="T0" fmla="*/ 150 w 884"/>
                <a:gd name="T1" fmla="*/ 243 h 1414"/>
                <a:gd name="T2" fmla="*/ 219 w 884"/>
                <a:gd name="T3" fmla="*/ 471 h 1414"/>
                <a:gd name="T4" fmla="*/ 273 w 884"/>
                <a:gd name="T5" fmla="*/ 471 h 1414"/>
                <a:gd name="T6" fmla="*/ 219 w 884"/>
                <a:gd name="T7" fmla="*/ 206 h 1414"/>
                <a:gd name="T8" fmla="*/ 219 w 884"/>
                <a:gd name="T9" fmla="*/ 52 h 1414"/>
                <a:gd name="T10" fmla="*/ 260 w 884"/>
                <a:gd name="T11" fmla="*/ 177 h 1414"/>
                <a:gd name="T12" fmla="*/ 294 w 884"/>
                <a:gd name="T13" fmla="*/ 155 h 1414"/>
                <a:gd name="T14" fmla="*/ 246 w 884"/>
                <a:gd name="T15" fmla="*/ 0 h 1414"/>
                <a:gd name="T16" fmla="*/ 150 w 884"/>
                <a:gd name="T17" fmla="*/ 8 h 1414"/>
                <a:gd name="T18" fmla="*/ 55 w 884"/>
                <a:gd name="T19" fmla="*/ 0 h 1414"/>
                <a:gd name="T20" fmla="*/ 0 w 884"/>
                <a:gd name="T21" fmla="*/ 162 h 1414"/>
                <a:gd name="T22" fmla="*/ 41 w 884"/>
                <a:gd name="T23" fmla="*/ 177 h 1414"/>
                <a:gd name="T24" fmla="*/ 82 w 884"/>
                <a:gd name="T25" fmla="*/ 52 h 1414"/>
                <a:gd name="T26" fmla="*/ 82 w 884"/>
                <a:gd name="T27" fmla="*/ 206 h 1414"/>
                <a:gd name="T28" fmla="*/ 28 w 884"/>
                <a:gd name="T29" fmla="*/ 471 h 1414"/>
                <a:gd name="T30" fmla="*/ 82 w 884"/>
                <a:gd name="T31" fmla="*/ 471 h 1414"/>
                <a:gd name="T32" fmla="*/ 150 w 884"/>
                <a:gd name="T33" fmla="*/ 243 h 14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4"/>
                <a:gd name="T52" fmla="*/ 0 h 1414"/>
                <a:gd name="T53" fmla="*/ 884 w 884"/>
                <a:gd name="T54" fmla="*/ 1414 h 14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4" h="1414">
                  <a:moveTo>
                    <a:pt x="452" y="729"/>
                  </a:moveTo>
                  <a:lnTo>
                    <a:pt x="658" y="1414"/>
                  </a:lnTo>
                  <a:lnTo>
                    <a:pt x="822" y="1414"/>
                  </a:lnTo>
                  <a:lnTo>
                    <a:pt x="658" y="619"/>
                  </a:lnTo>
                  <a:lnTo>
                    <a:pt x="658" y="156"/>
                  </a:lnTo>
                  <a:lnTo>
                    <a:pt x="782" y="531"/>
                  </a:lnTo>
                  <a:lnTo>
                    <a:pt x="884" y="464"/>
                  </a:lnTo>
                  <a:lnTo>
                    <a:pt x="740" y="0"/>
                  </a:lnTo>
                  <a:lnTo>
                    <a:pt x="452" y="23"/>
                  </a:lnTo>
                  <a:lnTo>
                    <a:pt x="165" y="0"/>
                  </a:lnTo>
                  <a:lnTo>
                    <a:pt x="0" y="486"/>
                  </a:lnTo>
                  <a:lnTo>
                    <a:pt x="123" y="531"/>
                  </a:lnTo>
                  <a:lnTo>
                    <a:pt x="246" y="156"/>
                  </a:lnTo>
                  <a:lnTo>
                    <a:pt x="246" y="619"/>
                  </a:lnTo>
                  <a:lnTo>
                    <a:pt x="83" y="1414"/>
                  </a:lnTo>
                  <a:lnTo>
                    <a:pt x="246" y="1414"/>
                  </a:lnTo>
                  <a:lnTo>
                    <a:pt x="452" y="729"/>
                  </a:lnTo>
                  <a:close/>
                </a:path>
              </a:pathLst>
            </a:custGeom>
            <a:solidFill>
              <a:srgbClr val="0080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1513" name="Group 13"/>
          <p:cNvGrpSpPr>
            <a:grpSpLocks/>
          </p:cNvGrpSpPr>
          <p:nvPr/>
        </p:nvGrpSpPr>
        <p:grpSpPr bwMode="auto">
          <a:xfrm>
            <a:off x="1295400" y="4919663"/>
            <a:ext cx="465138" cy="933450"/>
            <a:chOff x="816" y="2880"/>
            <a:chExt cx="293" cy="588"/>
          </a:xfrm>
        </p:grpSpPr>
        <p:sp>
          <p:nvSpPr>
            <p:cNvPr id="21551" name="Freeform 14"/>
            <p:cNvSpPr>
              <a:spLocks noChangeArrowheads="1"/>
            </p:cNvSpPr>
            <p:nvPr/>
          </p:nvSpPr>
          <p:spPr bwMode="auto">
            <a:xfrm>
              <a:off x="904" y="2880"/>
              <a:ext cx="118" cy="118"/>
            </a:xfrm>
            <a:custGeom>
              <a:avLst/>
              <a:gdLst>
                <a:gd name="T0" fmla="*/ 118 w 355"/>
                <a:gd name="T1" fmla="*/ 59 h 353"/>
                <a:gd name="T2" fmla="*/ 117 w 355"/>
                <a:gd name="T3" fmla="*/ 49 h 353"/>
                <a:gd name="T4" fmla="*/ 114 w 355"/>
                <a:gd name="T5" fmla="*/ 39 h 353"/>
                <a:gd name="T6" fmla="*/ 110 w 355"/>
                <a:gd name="T7" fmla="*/ 29 h 353"/>
                <a:gd name="T8" fmla="*/ 104 w 355"/>
                <a:gd name="T9" fmla="*/ 21 h 353"/>
                <a:gd name="T10" fmla="*/ 97 w 355"/>
                <a:gd name="T11" fmla="*/ 14 h 353"/>
                <a:gd name="T12" fmla="*/ 88 w 355"/>
                <a:gd name="T13" fmla="*/ 8 h 353"/>
                <a:gd name="T14" fmla="*/ 79 w 355"/>
                <a:gd name="T15" fmla="*/ 4 h 353"/>
                <a:gd name="T16" fmla="*/ 69 w 355"/>
                <a:gd name="T17" fmla="*/ 1 h 353"/>
                <a:gd name="T18" fmla="*/ 59 w 355"/>
                <a:gd name="T19" fmla="*/ 0 h 353"/>
                <a:gd name="T20" fmla="*/ 49 w 355"/>
                <a:gd name="T21" fmla="*/ 1 h 353"/>
                <a:gd name="T22" fmla="*/ 39 w 355"/>
                <a:gd name="T23" fmla="*/ 4 h 353"/>
                <a:gd name="T24" fmla="*/ 30 w 355"/>
                <a:gd name="T25" fmla="*/ 8 h 353"/>
                <a:gd name="T26" fmla="*/ 21 w 355"/>
                <a:gd name="T27" fmla="*/ 14 h 353"/>
                <a:gd name="T28" fmla="*/ 14 w 355"/>
                <a:gd name="T29" fmla="*/ 21 h 353"/>
                <a:gd name="T30" fmla="*/ 8 w 355"/>
                <a:gd name="T31" fmla="*/ 29 h 353"/>
                <a:gd name="T32" fmla="*/ 4 w 355"/>
                <a:gd name="T33" fmla="*/ 39 h 353"/>
                <a:gd name="T34" fmla="*/ 1 w 355"/>
                <a:gd name="T35" fmla="*/ 49 h 353"/>
                <a:gd name="T36" fmla="*/ 0 w 355"/>
                <a:gd name="T37" fmla="*/ 59 h 353"/>
                <a:gd name="T38" fmla="*/ 1 w 355"/>
                <a:gd name="T39" fmla="*/ 70 h 353"/>
                <a:gd name="T40" fmla="*/ 4 w 355"/>
                <a:gd name="T41" fmla="*/ 79 h 353"/>
                <a:gd name="T42" fmla="*/ 8 w 355"/>
                <a:gd name="T43" fmla="*/ 89 h 353"/>
                <a:gd name="T44" fmla="*/ 14 w 355"/>
                <a:gd name="T45" fmla="*/ 97 h 353"/>
                <a:gd name="T46" fmla="*/ 21 w 355"/>
                <a:gd name="T47" fmla="*/ 105 h 353"/>
                <a:gd name="T48" fmla="*/ 30 w 355"/>
                <a:gd name="T49" fmla="*/ 110 h 353"/>
                <a:gd name="T50" fmla="*/ 39 w 355"/>
                <a:gd name="T51" fmla="*/ 115 h 353"/>
                <a:gd name="T52" fmla="*/ 49 w 355"/>
                <a:gd name="T53" fmla="*/ 117 h 353"/>
                <a:gd name="T54" fmla="*/ 59 w 355"/>
                <a:gd name="T55" fmla="*/ 118 h 353"/>
                <a:gd name="T56" fmla="*/ 69 w 355"/>
                <a:gd name="T57" fmla="*/ 117 h 353"/>
                <a:gd name="T58" fmla="*/ 79 w 355"/>
                <a:gd name="T59" fmla="*/ 115 h 353"/>
                <a:gd name="T60" fmla="*/ 88 w 355"/>
                <a:gd name="T61" fmla="*/ 110 h 353"/>
                <a:gd name="T62" fmla="*/ 97 w 355"/>
                <a:gd name="T63" fmla="*/ 105 h 353"/>
                <a:gd name="T64" fmla="*/ 104 w 355"/>
                <a:gd name="T65" fmla="*/ 97 h 353"/>
                <a:gd name="T66" fmla="*/ 110 w 355"/>
                <a:gd name="T67" fmla="*/ 89 h 353"/>
                <a:gd name="T68" fmla="*/ 114 w 355"/>
                <a:gd name="T69" fmla="*/ 79 h 353"/>
                <a:gd name="T70" fmla="*/ 117 w 355"/>
                <a:gd name="T71" fmla="*/ 70 h 353"/>
                <a:gd name="T72" fmla="*/ 118 w 355"/>
                <a:gd name="T73" fmla="*/ 59 h 3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5"/>
                <a:gd name="T112" fmla="*/ 0 h 353"/>
                <a:gd name="T113" fmla="*/ 355 w 355"/>
                <a:gd name="T114" fmla="*/ 353 h 3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5" h="353">
                  <a:moveTo>
                    <a:pt x="355" y="177"/>
                  </a:moveTo>
                  <a:lnTo>
                    <a:pt x="353" y="147"/>
                  </a:lnTo>
                  <a:lnTo>
                    <a:pt x="344" y="117"/>
                  </a:lnTo>
                  <a:lnTo>
                    <a:pt x="332" y="88"/>
                  </a:lnTo>
                  <a:lnTo>
                    <a:pt x="314" y="63"/>
                  </a:lnTo>
                  <a:lnTo>
                    <a:pt x="292" y="42"/>
                  </a:lnTo>
                  <a:lnTo>
                    <a:pt x="266" y="24"/>
                  </a:lnTo>
                  <a:lnTo>
                    <a:pt x="238" y="11"/>
                  </a:lnTo>
                  <a:lnTo>
                    <a:pt x="208" y="3"/>
                  </a:lnTo>
                  <a:lnTo>
                    <a:pt x="178" y="0"/>
                  </a:lnTo>
                  <a:lnTo>
                    <a:pt x="147" y="3"/>
                  </a:lnTo>
                  <a:lnTo>
                    <a:pt x="117" y="11"/>
                  </a:lnTo>
                  <a:lnTo>
                    <a:pt x="90" y="24"/>
                  </a:lnTo>
                  <a:lnTo>
                    <a:pt x="64" y="42"/>
                  </a:lnTo>
                  <a:lnTo>
                    <a:pt x="42" y="63"/>
                  </a:lnTo>
                  <a:lnTo>
                    <a:pt x="24" y="88"/>
                  </a:lnTo>
                  <a:lnTo>
                    <a:pt x="12" y="117"/>
                  </a:lnTo>
                  <a:lnTo>
                    <a:pt x="3" y="147"/>
                  </a:lnTo>
                  <a:lnTo>
                    <a:pt x="0" y="177"/>
                  </a:lnTo>
                  <a:lnTo>
                    <a:pt x="3" y="208"/>
                  </a:lnTo>
                  <a:lnTo>
                    <a:pt x="12" y="237"/>
                  </a:lnTo>
                  <a:lnTo>
                    <a:pt x="24" y="265"/>
                  </a:lnTo>
                  <a:lnTo>
                    <a:pt x="42" y="290"/>
                  </a:lnTo>
                  <a:lnTo>
                    <a:pt x="64" y="313"/>
                  </a:lnTo>
                  <a:lnTo>
                    <a:pt x="90" y="329"/>
                  </a:lnTo>
                  <a:lnTo>
                    <a:pt x="117" y="343"/>
                  </a:lnTo>
                  <a:lnTo>
                    <a:pt x="147" y="350"/>
                  </a:lnTo>
                  <a:lnTo>
                    <a:pt x="178" y="353"/>
                  </a:lnTo>
                  <a:lnTo>
                    <a:pt x="208" y="350"/>
                  </a:lnTo>
                  <a:lnTo>
                    <a:pt x="238" y="343"/>
                  </a:lnTo>
                  <a:lnTo>
                    <a:pt x="266" y="329"/>
                  </a:lnTo>
                  <a:lnTo>
                    <a:pt x="292" y="313"/>
                  </a:lnTo>
                  <a:lnTo>
                    <a:pt x="314" y="290"/>
                  </a:lnTo>
                  <a:lnTo>
                    <a:pt x="332" y="265"/>
                  </a:lnTo>
                  <a:lnTo>
                    <a:pt x="344" y="237"/>
                  </a:lnTo>
                  <a:lnTo>
                    <a:pt x="353" y="208"/>
                  </a:lnTo>
                  <a:lnTo>
                    <a:pt x="355" y="177"/>
                  </a:lnTo>
                  <a:close/>
                </a:path>
              </a:pathLst>
            </a:custGeom>
            <a:solidFill>
              <a:srgbClr val="0080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52" name="Freeform 15"/>
            <p:cNvSpPr>
              <a:spLocks noChangeArrowheads="1"/>
            </p:cNvSpPr>
            <p:nvPr/>
          </p:nvSpPr>
          <p:spPr bwMode="auto">
            <a:xfrm>
              <a:off x="816" y="2998"/>
              <a:ext cx="294" cy="471"/>
            </a:xfrm>
            <a:custGeom>
              <a:avLst/>
              <a:gdLst>
                <a:gd name="T0" fmla="*/ 150 w 884"/>
                <a:gd name="T1" fmla="*/ 243 h 1414"/>
                <a:gd name="T2" fmla="*/ 219 w 884"/>
                <a:gd name="T3" fmla="*/ 471 h 1414"/>
                <a:gd name="T4" fmla="*/ 273 w 884"/>
                <a:gd name="T5" fmla="*/ 471 h 1414"/>
                <a:gd name="T6" fmla="*/ 219 w 884"/>
                <a:gd name="T7" fmla="*/ 206 h 1414"/>
                <a:gd name="T8" fmla="*/ 219 w 884"/>
                <a:gd name="T9" fmla="*/ 52 h 1414"/>
                <a:gd name="T10" fmla="*/ 260 w 884"/>
                <a:gd name="T11" fmla="*/ 177 h 1414"/>
                <a:gd name="T12" fmla="*/ 294 w 884"/>
                <a:gd name="T13" fmla="*/ 155 h 1414"/>
                <a:gd name="T14" fmla="*/ 246 w 884"/>
                <a:gd name="T15" fmla="*/ 0 h 1414"/>
                <a:gd name="T16" fmla="*/ 150 w 884"/>
                <a:gd name="T17" fmla="*/ 8 h 1414"/>
                <a:gd name="T18" fmla="*/ 55 w 884"/>
                <a:gd name="T19" fmla="*/ 0 h 1414"/>
                <a:gd name="T20" fmla="*/ 0 w 884"/>
                <a:gd name="T21" fmla="*/ 162 h 1414"/>
                <a:gd name="T22" fmla="*/ 41 w 884"/>
                <a:gd name="T23" fmla="*/ 177 h 1414"/>
                <a:gd name="T24" fmla="*/ 82 w 884"/>
                <a:gd name="T25" fmla="*/ 52 h 1414"/>
                <a:gd name="T26" fmla="*/ 82 w 884"/>
                <a:gd name="T27" fmla="*/ 206 h 1414"/>
                <a:gd name="T28" fmla="*/ 28 w 884"/>
                <a:gd name="T29" fmla="*/ 471 h 1414"/>
                <a:gd name="T30" fmla="*/ 82 w 884"/>
                <a:gd name="T31" fmla="*/ 471 h 1414"/>
                <a:gd name="T32" fmla="*/ 150 w 884"/>
                <a:gd name="T33" fmla="*/ 243 h 14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4"/>
                <a:gd name="T52" fmla="*/ 0 h 1414"/>
                <a:gd name="T53" fmla="*/ 884 w 884"/>
                <a:gd name="T54" fmla="*/ 1414 h 14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4" h="1414">
                  <a:moveTo>
                    <a:pt x="452" y="729"/>
                  </a:moveTo>
                  <a:lnTo>
                    <a:pt x="658" y="1414"/>
                  </a:lnTo>
                  <a:lnTo>
                    <a:pt x="822" y="1414"/>
                  </a:lnTo>
                  <a:lnTo>
                    <a:pt x="658" y="619"/>
                  </a:lnTo>
                  <a:lnTo>
                    <a:pt x="658" y="156"/>
                  </a:lnTo>
                  <a:lnTo>
                    <a:pt x="782" y="531"/>
                  </a:lnTo>
                  <a:lnTo>
                    <a:pt x="884" y="464"/>
                  </a:lnTo>
                  <a:lnTo>
                    <a:pt x="740" y="0"/>
                  </a:lnTo>
                  <a:lnTo>
                    <a:pt x="452" y="23"/>
                  </a:lnTo>
                  <a:lnTo>
                    <a:pt x="165" y="0"/>
                  </a:lnTo>
                  <a:lnTo>
                    <a:pt x="0" y="486"/>
                  </a:lnTo>
                  <a:lnTo>
                    <a:pt x="123" y="531"/>
                  </a:lnTo>
                  <a:lnTo>
                    <a:pt x="246" y="156"/>
                  </a:lnTo>
                  <a:lnTo>
                    <a:pt x="246" y="619"/>
                  </a:lnTo>
                  <a:lnTo>
                    <a:pt x="83" y="1414"/>
                  </a:lnTo>
                  <a:lnTo>
                    <a:pt x="246" y="1414"/>
                  </a:lnTo>
                  <a:lnTo>
                    <a:pt x="452" y="729"/>
                  </a:lnTo>
                  <a:close/>
                </a:path>
              </a:pathLst>
            </a:custGeom>
            <a:solidFill>
              <a:srgbClr val="0080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1514" name="Group 16"/>
          <p:cNvGrpSpPr>
            <a:grpSpLocks/>
          </p:cNvGrpSpPr>
          <p:nvPr/>
        </p:nvGrpSpPr>
        <p:grpSpPr bwMode="auto">
          <a:xfrm>
            <a:off x="6477000" y="4919663"/>
            <a:ext cx="466725" cy="931862"/>
            <a:chOff x="4080" y="2880"/>
            <a:chExt cx="294" cy="587"/>
          </a:xfrm>
        </p:grpSpPr>
        <p:sp>
          <p:nvSpPr>
            <p:cNvPr id="21549" name="Freeform 17"/>
            <p:cNvSpPr>
              <a:spLocks noChangeArrowheads="1"/>
            </p:cNvSpPr>
            <p:nvPr/>
          </p:nvSpPr>
          <p:spPr bwMode="auto">
            <a:xfrm>
              <a:off x="4169" y="2880"/>
              <a:ext cx="118" cy="117"/>
            </a:xfrm>
            <a:custGeom>
              <a:avLst/>
              <a:gdLst>
                <a:gd name="T0" fmla="*/ 118 w 355"/>
                <a:gd name="T1" fmla="*/ 58 h 353"/>
                <a:gd name="T2" fmla="*/ 117 w 355"/>
                <a:gd name="T3" fmla="*/ 48 h 353"/>
                <a:gd name="T4" fmla="*/ 114 w 355"/>
                <a:gd name="T5" fmla="*/ 38 h 353"/>
                <a:gd name="T6" fmla="*/ 110 w 355"/>
                <a:gd name="T7" fmla="*/ 29 h 353"/>
                <a:gd name="T8" fmla="*/ 104 w 355"/>
                <a:gd name="T9" fmla="*/ 21 h 353"/>
                <a:gd name="T10" fmla="*/ 96 w 355"/>
                <a:gd name="T11" fmla="*/ 13 h 353"/>
                <a:gd name="T12" fmla="*/ 88 w 355"/>
                <a:gd name="T13" fmla="*/ 8 h 353"/>
                <a:gd name="T14" fmla="*/ 79 w 355"/>
                <a:gd name="T15" fmla="*/ 3 h 353"/>
                <a:gd name="T16" fmla="*/ 69 w 355"/>
                <a:gd name="T17" fmla="*/ 1 h 353"/>
                <a:gd name="T18" fmla="*/ 59 w 355"/>
                <a:gd name="T19" fmla="*/ 0 h 353"/>
                <a:gd name="T20" fmla="*/ 49 w 355"/>
                <a:gd name="T21" fmla="*/ 1 h 353"/>
                <a:gd name="T22" fmla="*/ 39 w 355"/>
                <a:gd name="T23" fmla="*/ 3 h 353"/>
                <a:gd name="T24" fmla="*/ 29 w 355"/>
                <a:gd name="T25" fmla="*/ 8 h 353"/>
                <a:gd name="T26" fmla="*/ 21 w 355"/>
                <a:gd name="T27" fmla="*/ 13 h 353"/>
                <a:gd name="T28" fmla="*/ 13 w 355"/>
                <a:gd name="T29" fmla="*/ 21 h 353"/>
                <a:gd name="T30" fmla="*/ 8 w 355"/>
                <a:gd name="T31" fmla="*/ 29 h 353"/>
                <a:gd name="T32" fmla="*/ 4 w 355"/>
                <a:gd name="T33" fmla="*/ 38 h 353"/>
                <a:gd name="T34" fmla="*/ 1 w 355"/>
                <a:gd name="T35" fmla="*/ 48 h 353"/>
                <a:gd name="T36" fmla="*/ 0 w 355"/>
                <a:gd name="T37" fmla="*/ 58 h 353"/>
                <a:gd name="T38" fmla="*/ 1 w 355"/>
                <a:gd name="T39" fmla="*/ 68 h 353"/>
                <a:gd name="T40" fmla="*/ 4 w 355"/>
                <a:gd name="T41" fmla="*/ 78 h 353"/>
                <a:gd name="T42" fmla="*/ 8 w 355"/>
                <a:gd name="T43" fmla="*/ 88 h 353"/>
                <a:gd name="T44" fmla="*/ 13 w 355"/>
                <a:gd name="T45" fmla="*/ 96 h 353"/>
                <a:gd name="T46" fmla="*/ 21 w 355"/>
                <a:gd name="T47" fmla="*/ 103 h 353"/>
                <a:gd name="T48" fmla="*/ 29 w 355"/>
                <a:gd name="T49" fmla="*/ 109 h 353"/>
                <a:gd name="T50" fmla="*/ 39 w 355"/>
                <a:gd name="T51" fmla="*/ 113 h 353"/>
                <a:gd name="T52" fmla="*/ 49 w 355"/>
                <a:gd name="T53" fmla="*/ 116 h 353"/>
                <a:gd name="T54" fmla="*/ 59 w 355"/>
                <a:gd name="T55" fmla="*/ 117 h 353"/>
                <a:gd name="T56" fmla="*/ 69 w 355"/>
                <a:gd name="T57" fmla="*/ 116 h 353"/>
                <a:gd name="T58" fmla="*/ 79 w 355"/>
                <a:gd name="T59" fmla="*/ 113 h 353"/>
                <a:gd name="T60" fmla="*/ 88 w 355"/>
                <a:gd name="T61" fmla="*/ 109 h 353"/>
                <a:gd name="T62" fmla="*/ 96 w 355"/>
                <a:gd name="T63" fmla="*/ 103 h 353"/>
                <a:gd name="T64" fmla="*/ 104 w 355"/>
                <a:gd name="T65" fmla="*/ 96 h 353"/>
                <a:gd name="T66" fmla="*/ 110 w 355"/>
                <a:gd name="T67" fmla="*/ 88 h 353"/>
                <a:gd name="T68" fmla="*/ 114 w 355"/>
                <a:gd name="T69" fmla="*/ 78 h 353"/>
                <a:gd name="T70" fmla="*/ 117 w 355"/>
                <a:gd name="T71" fmla="*/ 68 h 353"/>
                <a:gd name="T72" fmla="*/ 118 w 355"/>
                <a:gd name="T73" fmla="*/ 58 h 3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5"/>
                <a:gd name="T112" fmla="*/ 0 h 353"/>
                <a:gd name="T113" fmla="*/ 355 w 355"/>
                <a:gd name="T114" fmla="*/ 353 h 3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5" h="353">
                  <a:moveTo>
                    <a:pt x="355" y="176"/>
                  </a:moveTo>
                  <a:lnTo>
                    <a:pt x="352" y="145"/>
                  </a:lnTo>
                  <a:lnTo>
                    <a:pt x="344" y="115"/>
                  </a:lnTo>
                  <a:lnTo>
                    <a:pt x="331" y="88"/>
                  </a:lnTo>
                  <a:lnTo>
                    <a:pt x="313" y="63"/>
                  </a:lnTo>
                  <a:lnTo>
                    <a:pt x="290" y="40"/>
                  </a:lnTo>
                  <a:lnTo>
                    <a:pt x="265" y="24"/>
                  </a:lnTo>
                  <a:lnTo>
                    <a:pt x="238" y="10"/>
                  </a:lnTo>
                  <a:lnTo>
                    <a:pt x="208" y="3"/>
                  </a:lnTo>
                  <a:lnTo>
                    <a:pt x="177" y="0"/>
                  </a:lnTo>
                  <a:lnTo>
                    <a:pt x="147" y="3"/>
                  </a:lnTo>
                  <a:lnTo>
                    <a:pt x="117" y="10"/>
                  </a:lnTo>
                  <a:lnTo>
                    <a:pt x="88" y="24"/>
                  </a:lnTo>
                  <a:lnTo>
                    <a:pt x="63" y="40"/>
                  </a:lnTo>
                  <a:lnTo>
                    <a:pt x="40" y="63"/>
                  </a:lnTo>
                  <a:lnTo>
                    <a:pt x="24" y="88"/>
                  </a:lnTo>
                  <a:lnTo>
                    <a:pt x="11" y="115"/>
                  </a:lnTo>
                  <a:lnTo>
                    <a:pt x="2" y="145"/>
                  </a:lnTo>
                  <a:lnTo>
                    <a:pt x="0" y="176"/>
                  </a:lnTo>
                  <a:lnTo>
                    <a:pt x="2" y="206"/>
                  </a:lnTo>
                  <a:lnTo>
                    <a:pt x="11" y="236"/>
                  </a:lnTo>
                  <a:lnTo>
                    <a:pt x="24" y="265"/>
                  </a:lnTo>
                  <a:lnTo>
                    <a:pt x="40" y="290"/>
                  </a:lnTo>
                  <a:lnTo>
                    <a:pt x="63" y="311"/>
                  </a:lnTo>
                  <a:lnTo>
                    <a:pt x="88" y="329"/>
                  </a:lnTo>
                  <a:lnTo>
                    <a:pt x="117" y="342"/>
                  </a:lnTo>
                  <a:lnTo>
                    <a:pt x="147" y="350"/>
                  </a:lnTo>
                  <a:lnTo>
                    <a:pt x="177" y="353"/>
                  </a:lnTo>
                  <a:lnTo>
                    <a:pt x="208" y="350"/>
                  </a:lnTo>
                  <a:lnTo>
                    <a:pt x="238" y="342"/>
                  </a:lnTo>
                  <a:lnTo>
                    <a:pt x="265" y="329"/>
                  </a:lnTo>
                  <a:lnTo>
                    <a:pt x="290" y="311"/>
                  </a:lnTo>
                  <a:lnTo>
                    <a:pt x="313" y="290"/>
                  </a:lnTo>
                  <a:lnTo>
                    <a:pt x="331" y="265"/>
                  </a:lnTo>
                  <a:lnTo>
                    <a:pt x="344" y="236"/>
                  </a:lnTo>
                  <a:lnTo>
                    <a:pt x="352" y="206"/>
                  </a:lnTo>
                  <a:lnTo>
                    <a:pt x="355" y="176"/>
                  </a:lnTo>
                  <a:close/>
                </a:path>
              </a:pathLst>
            </a:custGeom>
            <a:solidFill>
              <a:srgbClr val="990099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50" name="Freeform 18"/>
            <p:cNvSpPr>
              <a:spLocks noChangeArrowheads="1"/>
            </p:cNvSpPr>
            <p:nvPr/>
          </p:nvSpPr>
          <p:spPr bwMode="auto">
            <a:xfrm>
              <a:off x="4080" y="2997"/>
              <a:ext cx="295" cy="471"/>
            </a:xfrm>
            <a:custGeom>
              <a:avLst/>
              <a:gdLst>
                <a:gd name="T0" fmla="*/ 151 w 883"/>
                <a:gd name="T1" fmla="*/ 243 h 1413"/>
                <a:gd name="T2" fmla="*/ 219 w 883"/>
                <a:gd name="T3" fmla="*/ 471 h 1413"/>
                <a:gd name="T4" fmla="*/ 275 w 883"/>
                <a:gd name="T5" fmla="*/ 471 h 1413"/>
                <a:gd name="T6" fmla="*/ 219 w 883"/>
                <a:gd name="T7" fmla="*/ 206 h 1413"/>
                <a:gd name="T8" fmla="*/ 219 w 883"/>
                <a:gd name="T9" fmla="*/ 51 h 1413"/>
                <a:gd name="T10" fmla="*/ 261 w 883"/>
                <a:gd name="T11" fmla="*/ 176 h 1413"/>
                <a:gd name="T12" fmla="*/ 295 w 883"/>
                <a:gd name="T13" fmla="*/ 155 h 1413"/>
                <a:gd name="T14" fmla="*/ 247 w 883"/>
                <a:gd name="T15" fmla="*/ 0 h 1413"/>
                <a:gd name="T16" fmla="*/ 151 w 883"/>
                <a:gd name="T17" fmla="*/ 7 h 1413"/>
                <a:gd name="T18" fmla="*/ 55 w 883"/>
                <a:gd name="T19" fmla="*/ 0 h 1413"/>
                <a:gd name="T20" fmla="*/ 0 w 883"/>
                <a:gd name="T21" fmla="*/ 162 h 1413"/>
                <a:gd name="T22" fmla="*/ 41 w 883"/>
                <a:gd name="T23" fmla="*/ 176 h 1413"/>
                <a:gd name="T24" fmla="*/ 83 w 883"/>
                <a:gd name="T25" fmla="*/ 51 h 1413"/>
                <a:gd name="T26" fmla="*/ 83 w 883"/>
                <a:gd name="T27" fmla="*/ 206 h 1413"/>
                <a:gd name="T28" fmla="*/ 27 w 883"/>
                <a:gd name="T29" fmla="*/ 471 h 1413"/>
                <a:gd name="T30" fmla="*/ 83 w 883"/>
                <a:gd name="T31" fmla="*/ 471 h 1413"/>
                <a:gd name="T32" fmla="*/ 151 w 883"/>
                <a:gd name="T33" fmla="*/ 243 h 14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3"/>
                <a:gd name="T52" fmla="*/ 0 h 1413"/>
                <a:gd name="T53" fmla="*/ 883 w 883"/>
                <a:gd name="T54" fmla="*/ 1413 h 14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3" h="1413">
                  <a:moveTo>
                    <a:pt x="452" y="728"/>
                  </a:moveTo>
                  <a:lnTo>
                    <a:pt x="657" y="1413"/>
                  </a:lnTo>
                  <a:lnTo>
                    <a:pt x="822" y="1413"/>
                  </a:lnTo>
                  <a:lnTo>
                    <a:pt x="657" y="618"/>
                  </a:lnTo>
                  <a:lnTo>
                    <a:pt x="657" y="154"/>
                  </a:lnTo>
                  <a:lnTo>
                    <a:pt x="781" y="529"/>
                  </a:lnTo>
                  <a:lnTo>
                    <a:pt x="883" y="464"/>
                  </a:lnTo>
                  <a:lnTo>
                    <a:pt x="740" y="0"/>
                  </a:lnTo>
                  <a:lnTo>
                    <a:pt x="452" y="22"/>
                  </a:lnTo>
                  <a:lnTo>
                    <a:pt x="165" y="0"/>
                  </a:lnTo>
                  <a:lnTo>
                    <a:pt x="0" y="486"/>
                  </a:lnTo>
                  <a:lnTo>
                    <a:pt x="123" y="529"/>
                  </a:lnTo>
                  <a:lnTo>
                    <a:pt x="247" y="154"/>
                  </a:lnTo>
                  <a:lnTo>
                    <a:pt x="247" y="618"/>
                  </a:lnTo>
                  <a:lnTo>
                    <a:pt x="82" y="1413"/>
                  </a:lnTo>
                  <a:lnTo>
                    <a:pt x="247" y="1413"/>
                  </a:lnTo>
                  <a:lnTo>
                    <a:pt x="452" y="728"/>
                  </a:lnTo>
                  <a:close/>
                </a:path>
              </a:pathLst>
            </a:custGeom>
            <a:solidFill>
              <a:srgbClr val="990099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1515" name="Rectangle 19"/>
          <p:cNvSpPr>
            <a:spLocks noChangeArrowheads="1"/>
          </p:cNvSpPr>
          <p:nvPr/>
        </p:nvSpPr>
        <p:spPr bwMode="auto">
          <a:xfrm>
            <a:off x="7081838" y="6007100"/>
            <a:ext cx="742950" cy="2000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z="1300"/>
              <a:t>Salesmen</a:t>
            </a:r>
          </a:p>
        </p:txBody>
      </p:sp>
      <p:grpSp>
        <p:nvGrpSpPr>
          <p:cNvPr id="21516" name="Group 20"/>
          <p:cNvGrpSpPr>
            <a:grpSpLocks/>
          </p:cNvGrpSpPr>
          <p:nvPr/>
        </p:nvGrpSpPr>
        <p:grpSpPr bwMode="auto">
          <a:xfrm>
            <a:off x="8070850" y="4919663"/>
            <a:ext cx="465138" cy="933450"/>
            <a:chOff x="5084" y="2880"/>
            <a:chExt cx="293" cy="588"/>
          </a:xfrm>
        </p:grpSpPr>
        <p:sp>
          <p:nvSpPr>
            <p:cNvPr id="21547" name="Freeform 21"/>
            <p:cNvSpPr>
              <a:spLocks noChangeArrowheads="1"/>
            </p:cNvSpPr>
            <p:nvPr/>
          </p:nvSpPr>
          <p:spPr bwMode="auto">
            <a:xfrm>
              <a:off x="5172" y="2880"/>
              <a:ext cx="118" cy="118"/>
            </a:xfrm>
            <a:custGeom>
              <a:avLst/>
              <a:gdLst>
                <a:gd name="T0" fmla="*/ 118 w 355"/>
                <a:gd name="T1" fmla="*/ 59 h 353"/>
                <a:gd name="T2" fmla="*/ 117 w 355"/>
                <a:gd name="T3" fmla="*/ 49 h 353"/>
                <a:gd name="T4" fmla="*/ 114 w 355"/>
                <a:gd name="T5" fmla="*/ 39 h 353"/>
                <a:gd name="T6" fmla="*/ 110 w 355"/>
                <a:gd name="T7" fmla="*/ 29 h 353"/>
                <a:gd name="T8" fmla="*/ 104 w 355"/>
                <a:gd name="T9" fmla="*/ 21 h 353"/>
                <a:gd name="T10" fmla="*/ 97 w 355"/>
                <a:gd name="T11" fmla="*/ 14 h 353"/>
                <a:gd name="T12" fmla="*/ 88 w 355"/>
                <a:gd name="T13" fmla="*/ 8 h 353"/>
                <a:gd name="T14" fmla="*/ 79 w 355"/>
                <a:gd name="T15" fmla="*/ 4 h 353"/>
                <a:gd name="T16" fmla="*/ 69 w 355"/>
                <a:gd name="T17" fmla="*/ 1 h 353"/>
                <a:gd name="T18" fmla="*/ 59 w 355"/>
                <a:gd name="T19" fmla="*/ 0 h 353"/>
                <a:gd name="T20" fmla="*/ 49 w 355"/>
                <a:gd name="T21" fmla="*/ 1 h 353"/>
                <a:gd name="T22" fmla="*/ 39 w 355"/>
                <a:gd name="T23" fmla="*/ 4 h 353"/>
                <a:gd name="T24" fmla="*/ 30 w 355"/>
                <a:gd name="T25" fmla="*/ 8 h 353"/>
                <a:gd name="T26" fmla="*/ 21 w 355"/>
                <a:gd name="T27" fmla="*/ 14 h 353"/>
                <a:gd name="T28" fmla="*/ 14 w 355"/>
                <a:gd name="T29" fmla="*/ 21 h 353"/>
                <a:gd name="T30" fmla="*/ 8 w 355"/>
                <a:gd name="T31" fmla="*/ 29 h 353"/>
                <a:gd name="T32" fmla="*/ 4 w 355"/>
                <a:gd name="T33" fmla="*/ 39 h 353"/>
                <a:gd name="T34" fmla="*/ 1 w 355"/>
                <a:gd name="T35" fmla="*/ 49 h 353"/>
                <a:gd name="T36" fmla="*/ 0 w 355"/>
                <a:gd name="T37" fmla="*/ 59 h 353"/>
                <a:gd name="T38" fmla="*/ 1 w 355"/>
                <a:gd name="T39" fmla="*/ 70 h 353"/>
                <a:gd name="T40" fmla="*/ 4 w 355"/>
                <a:gd name="T41" fmla="*/ 79 h 353"/>
                <a:gd name="T42" fmla="*/ 8 w 355"/>
                <a:gd name="T43" fmla="*/ 89 h 353"/>
                <a:gd name="T44" fmla="*/ 14 w 355"/>
                <a:gd name="T45" fmla="*/ 97 h 353"/>
                <a:gd name="T46" fmla="*/ 21 w 355"/>
                <a:gd name="T47" fmla="*/ 105 h 353"/>
                <a:gd name="T48" fmla="*/ 30 w 355"/>
                <a:gd name="T49" fmla="*/ 110 h 353"/>
                <a:gd name="T50" fmla="*/ 39 w 355"/>
                <a:gd name="T51" fmla="*/ 115 h 353"/>
                <a:gd name="T52" fmla="*/ 49 w 355"/>
                <a:gd name="T53" fmla="*/ 117 h 353"/>
                <a:gd name="T54" fmla="*/ 59 w 355"/>
                <a:gd name="T55" fmla="*/ 118 h 353"/>
                <a:gd name="T56" fmla="*/ 69 w 355"/>
                <a:gd name="T57" fmla="*/ 117 h 353"/>
                <a:gd name="T58" fmla="*/ 79 w 355"/>
                <a:gd name="T59" fmla="*/ 115 h 353"/>
                <a:gd name="T60" fmla="*/ 88 w 355"/>
                <a:gd name="T61" fmla="*/ 110 h 353"/>
                <a:gd name="T62" fmla="*/ 97 w 355"/>
                <a:gd name="T63" fmla="*/ 105 h 353"/>
                <a:gd name="T64" fmla="*/ 104 w 355"/>
                <a:gd name="T65" fmla="*/ 97 h 353"/>
                <a:gd name="T66" fmla="*/ 110 w 355"/>
                <a:gd name="T67" fmla="*/ 89 h 353"/>
                <a:gd name="T68" fmla="*/ 114 w 355"/>
                <a:gd name="T69" fmla="*/ 79 h 353"/>
                <a:gd name="T70" fmla="*/ 117 w 355"/>
                <a:gd name="T71" fmla="*/ 70 h 353"/>
                <a:gd name="T72" fmla="*/ 118 w 355"/>
                <a:gd name="T73" fmla="*/ 59 h 3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5"/>
                <a:gd name="T112" fmla="*/ 0 h 353"/>
                <a:gd name="T113" fmla="*/ 355 w 355"/>
                <a:gd name="T114" fmla="*/ 353 h 3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5" h="353">
                  <a:moveTo>
                    <a:pt x="355" y="177"/>
                  </a:moveTo>
                  <a:lnTo>
                    <a:pt x="353" y="147"/>
                  </a:lnTo>
                  <a:lnTo>
                    <a:pt x="344" y="117"/>
                  </a:lnTo>
                  <a:lnTo>
                    <a:pt x="332" y="88"/>
                  </a:lnTo>
                  <a:lnTo>
                    <a:pt x="314" y="63"/>
                  </a:lnTo>
                  <a:lnTo>
                    <a:pt x="292" y="42"/>
                  </a:lnTo>
                  <a:lnTo>
                    <a:pt x="266" y="24"/>
                  </a:lnTo>
                  <a:lnTo>
                    <a:pt x="238" y="11"/>
                  </a:lnTo>
                  <a:lnTo>
                    <a:pt x="208" y="3"/>
                  </a:lnTo>
                  <a:lnTo>
                    <a:pt x="178" y="0"/>
                  </a:lnTo>
                  <a:lnTo>
                    <a:pt x="147" y="3"/>
                  </a:lnTo>
                  <a:lnTo>
                    <a:pt x="117" y="11"/>
                  </a:lnTo>
                  <a:lnTo>
                    <a:pt x="90" y="24"/>
                  </a:lnTo>
                  <a:lnTo>
                    <a:pt x="64" y="42"/>
                  </a:lnTo>
                  <a:lnTo>
                    <a:pt x="42" y="63"/>
                  </a:lnTo>
                  <a:lnTo>
                    <a:pt x="24" y="88"/>
                  </a:lnTo>
                  <a:lnTo>
                    <a:pt x="12" y="117"/>
                  </a:lnTo>
                  <a:lnTo>
                    <a:pt x="3" y="147"/>
                  </a:lnTo>
                  <a:lnTo>
                    <a:pt x="0" y="177"/>
                  </a:lnTo>
                  <a:lnTo>
                    <a:pt x="3" y="208"/>
                  </a:lnTo>
                  <a:lnTo>
                    <a:pt x="12" y="237"/>
                  </a:lnTo>
                  <a:lnTo>
                    <a:pt x="24" y="265"/>
                  </a:lnTo>
                  <a:lnTo>
                    <a:pt x="42" y="290"/>
                  </a:lnTo>
                  <a:lnTo>
                    <a:pt x="64" y="313"/>
                  </a:lnTo>
                  <a:lnTo>
                    <a:pt x="90" y="329"/>
                  </a:lnTo>
                  <a:lnTo>
                    <a:pt x="117" y="343"/>
                  </a:lnTo>
                  <a:lnTo>
                    <a:pt x="147" y="350"/>
                  </a:lnTo>
                  <a:lnTo>
                    <a:pt x="178" y="353"/>
                  </a:lnTo>
                  <a:lnTo>
                    <a:pt x="208" y="350"/>
                  </a:lnTo>
                  <a:lnTo>
                    <a:pt x="238" y="343"/>
                  </a:lnTo>
                  <a:lnTo>
                    <a:pt x="266" y="329"/>
                  </a:lnTo>
                  <a:lnTo>
                    <a:pt x="292" y="313"/>
                  </a:lnTo>
                  <a:lnTo>
                    <a:pt x="314" y="290"/>
                  </a:lnTo>
                  <a:lnTo>
                    <a:pt x="332" y="265"/>
                  </a:lnTo>
                  <a:lnTo>
                    <a:pt x="344" y="237"/>
                  </a:lnTo>
                  <a:lnTo>
                    <a:pt x="353" y="208"/>
                  </a:lnTo>
                  <a:lnTo>
                    <a:pt x="355" y="177"/>
                  </a:lnTo>
                  <a:close/>
                </a:path>
              </a:pathLst>
            </a:custGeom>
            <a:solidFill>
              <a:srgbClr val="990099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48" name="Freeform 22"/>
            <p:cNvSpPr>
              <a:spLocks noChangeArrowheads="1"/>
            </p:cNvSpPr>
            <p:nvPr/>
          </p:nvSpPr>
          <p:spPr bwMode="auto">
            <a:xfrm>
              <a:off x="5084" y="2998"/>
              <a:ext cx="294" cy="471"/>
            </a:xfrm>
            <a:custGeom>
              <a:avLst/>
              <a:gdLst>
                <a:gd name="T0" fmla="*/ 150 w 884"/>
                <a:gd name="T1" fmla="*/ 243 h 1414"/>
                <a:gd name="T2" fmla="*/ 219 w 884"/>
                <a:gd name="T3" fmla="*/ 471 h 1414"/>
                <a:gd name="T4" fmla="*/ 273 w 884"/>
                <a:gd name="T5" fmla="*/ 471 h 1414"/>
                <a:gd name="T6" fmla="*/ 219 w 884"/>
                <a:gd name="T7" fmla="*/ 206 h 1414"/>
                <a:gd name="T8" fmla="*/ 219 w 884"/>
                <a:gd name="T9" fmla="*/ 52 h 1414"/>
                <a:gd name="T10" fmla="*/ 260 w 884"/>
                <a:gd name="T11" fmla="*/ 177 h 1414"/>
                <a:gd name="T12" fmla="*/ 294 w 884"/>
                <a:gd name="T13" fmla="*/ 155 h 1414"/>
                <a:gd name="T14" fmla="*/ 246 w 884"/>
                <a:gd name="T15" fmla="*/ 0 h 1414"/>
                <a:gd name="T16" fmla="*/ 150 w 884"/>
                <a:gd name="T17" fmla="*/ 8 h 1414"/>
                <a:gd name="T18" fmla="*/ 55 w 884"/>
                <a:gd name="T19" fmla="*/ 0 h 1414"/>
                <a:gd name="T20" fmla="*/ 0 w 884"/>
                <a:gd name="T21" fmla="*/ 162 h 1414"/>
                <a:gd name="T22" fmla="*/ 41 w 884"/>
                <a:gd name="T23" fmla="*/ 177 h 1414"/>
                <a:gd name="T24" fmla="*/ 82 w 884"/>
                <a:gd name="T25" fmla="*/ 52 h 1414"/>
                <a:gd name="T26" fmla="*/ 82 w 884"/>
                <a:gd name="T27" fmla="*/ 206 h 1414"/>
                <a:gd name="T28" fmla="*/ 28 w 884"/>
                <a:gd name="T29" fmla="*/ 471 h 1414"/>
                <a:gd name="T30" fmla="*/ 82 w 884"/>
                <a:gd name="T31" fmla="*/ 471 h 1414"/>
                <a:gd name="T32" fmla="*/ 150 w 884"/>
                <a:gd name="T33" fmla="*/ 243 h 14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4"/>
                <a:gd name="T52" fmla="*/ 0 h 1414"/>
                <a:gd name="T53" fmla="*/ 884 w 884"/>
                <a:gd name="T54" fmla="*/ 1414 h 14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4" h="1414">
                  <a:moveTo>
                    <a:pt x="452" y="729"/>
                  </a:moveTo>
                  <a:lnTo>
                    <a:pt x="658" y="1414"/>
                  </a:lnTo>
                  <a:lnTo>
                    <a:pt x="822" y="1414"/>
                  </a:lnTo>
                  <a:lnTo>
                    <a:pt x="658" y="619"/>
                  </a:lnTo>
                  <a:lnTo>
                    <a:pt x="658" y="156"/>
                  </a:lnTo>
                  <a:lnTo>
                    <a:pt x="782" y="531"/>
                  </a:lnTo>
                  <a:lnTo>
                    <a:pt x="884" y="464"/>
                  </a:lnTo>
                  <a:lnTo>
                    <a:pt x="740" y="0"/>
                  </a:lnTo>
                  <a:lnTo>
                    <a:pt x="452" y="23"/>
                  </a:lnTo>
                  <a:lnTo>
                    <a:pt x="165" y="0"/>
                  </a:lnTo>
                  <a:lnTo>
                    <a:pt x="0" y="486"/>
                  </a:lnTo>
                  <a:lnTo>
                    <a:pt x="123" y="531"/>
                  </a:lnTo>
                  <a:lnTo>
                    <a:pt x="246" y="156"/>
                  </a:lnTo>
                  <a:lnTo>
                    <a:pt x="246" y="619"/>
                  </a:lnTo>
                  <a:lnTo>
                    <a:pt x="83" y="1414"/>
                  </a:lnTo>
                  <a:lnTo>
                    <a:pt x="246" y="1414"/>
                  </a:lnTo>
                  <a:lnTo>
                    <a:pt x="452" y="729"/>
                  </a:lnTo>
                  <a:close/>
                </a:path>
              </a:pathLst>
            </a:custGeom>
            <a:solidFill>
              <a:srgbClr val="990099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1517" name="Group 23"/>
          <p:cNvGrpSpPr>
            <a:grpSpLocks/>
          </p:cNvGrpSpPr>
          <p:nvPr/>
        </p:nvGrpSpPr>
        <p:grpSpPr bwMode="auto">
          <a:xfrm>
            <a:off x="7308850" y="4919663"/>
            <a:ext cx="465138" cy="933450"/>
            <a:chOff x="4604" y="2880"/>
            <a:chExt cx="293" cy="588"/>
          </a:xfrm>
        </p:grpSpPr>
        <p:sp>
          <p:nvSpPr>
            <p:cNvPr id="21545" name="Freeform 24"/>
            <p:cNvSpPr>
              <a:spLocks noChangeArrowheads="1"/>
            </p:cNvSpPr>
            <p:nvPr/>
          </p:nvSpPr>
          <p:spPr bwMode="auto">
            <a:xfrm>
              <a:off x="4692" y="2880"/>
              <a:ext cx="118" cy="118"/>
            </a:xfrm>
            <a:custGeom>
              <a:avLst/>
              <a:gdLst>
                <a:gd name="T0" fmla="*/ 118 w 355"/>
                <a:gd name="T1" fmla="*/ 59 h 353"/>
                <a:gd name="T2" fmla="*/ 117 w 355"/>
                <a:gd name="T3" fmla="*/ 49 h 353"/>
                <a:gd name="T4" fmla="*/ 114 w 355"/>
                <a:gd name="T5" fmla="*/ 39 h 353"/>
                <a:gd name="T6" fmla="*/ 110 w 355"/>
                <a:gd name="T7" fmla="*/ 29 h 353"/>
                <a:gd name="T8" fmla="*/ 104 w 355"/>
                <a:gd name="T9" fmla="*/ 21 h 353"/>
                <a:gd name="T10" fmla="*/ 97 w 355"/>
                <a:gd name="T11" fmla="*/ 14 h 353"/>
                <a:gd name="T12" fmla="*/ 88 w 355"/>
                <a:gd name="T13" fmla="*/ 8 h 353"/>
                <a:gd name="T14" fmla="*/ 79 w 355"/>
                <a:gd name="T15" fmla="*/ 4 h 353"/>
                <a:gd name="T16" fmla="*/ 69 w 355"/>
                <a:gd name="T17" fmla="*/ 1 h 353"/>
                <a:gd name="T18" fmla="*/ 59 w 355"/>
                <a:gd name="T19" fmla="*/ 0 h 353"/>
                <a:gd name="T20" fmla="*/ 49 w 355"/>
                <a:gd name="T21" fmla="*/ 1 h 353"/>
                <a:gd name="T22" fmla="*/ 39 w 355"/>
                <a:gd name="T23" fmla="*/ 4 h 353"/>
                <a:gd name="T24" fmla="*/ 30 w 355"/>
                <a:gd name="T25" fmla="*/ 8 h 353"/>
                <a:gd name="T26" fmla="*/ 21 w 355"/>
                <a:gd name="T27" fmla="*/ 14 h 353"/>
                <a:gd name="T28" fmla="*/ 14 w 355"/>
                <a:gd name="T29" fmla="*/ 21 h 353"/>
                <a:gd name="T30" fmla="*/ 8 w 355"/>
                <a:gd name="T31" fmla="*/ 29 h 353"/>
                <a:gd name="T32" fmla="*/ 4 w 355"/>
                <a:gd name="T33" fmla="*/ 39 h 353"/>
                <a:gd name="T34" fmla="*/ 1 w 355"/>
                <a:gd name="T35" fmla="*/ 49 h 353"/>
                <a:gd name="T36" fmla="*/ 0 w 355"/>
                <a:gd name="T37" fmla="*/ 59 h 353"/>
                <a:gd name="T38" fmla="*/ 1 w 355"/>
                <a:gd name="T39" fmla="*/ 70 h 353"/>
                <a:gd name="T40" fmla="*/ 4 w 355"/>
                <a:gd name="T41" fmla="*/ 79 h 353"/>
                <a:gd name="T42" fmla="*/ 8 w 355"/>
                <a:gd name="T43" fmla="*/ 89 h 353"/>
                <a:gd name="T44" fmla="*/ 14 w 355"/>
                <a:gd name="T45" fmla="*/ 97 h 353"/>
                <a:gd name="T46" fmla="*/ 21 w 355"/>
                <a:gd name="T47" fmla="*/ 105 h 353"/>
                <a:gd name="T48" fmla="*/ 30 w 355"/>
                <a:gd name="T49" fmla="*/ 110 h 353"/>
                <a:gd name="T50" fmla="*/ 39 w 355"/>
                <a:gd name="T51" fmla="*/ 115 h 353"/>
                <a:gd name="T52" fmla="*/ 49 w 355"/>
                <a:gd name="T53" fmla="*/ 117 h 353"/>
                <a:gd name="T54" fmla="*/ 59 w 355"/>
                <a:gd name="T55" fmla="*/ 118 h 353"/>
                <a:gd name="T56" fmla="*/ 69 w 355"/>
                <a:gd name="T57" fmla="*/ 117 h 353"/>
                <a:gd name="T58" fmla="*/ 79 w 355"/>
                <a:gd name="T59" fmla="*/ 115 h 353"/>
                <a:gd name="T60" fmla="*/ 88 w 355"/>
                <a:gd name="T61" fmla="*/ 110 h 353"/>
                <a:gd name="T62" fmla="*/ 97 w 355"/>
                <a:gd name="T63" fmla="*/ 105 h 353"/>
                <a:gd name="T64" fmla="*/ 104 w 355"/>
                <a:gd name="T65" fmla="*/ 97 h 353"/>
                <a:gd name="T66" fmla="*/ 110 w 355"/>
                <a:gd name="T67" fmla="*/ 89 h 353"/>
                <a:gd name="T68" fmla="*/ 114 w 355"/>
                <a:gd name="T69" fmla="*/ 79 h 353"/>
                <a:gd name="T70" fmla="*/ 117 w 355"/>
                <a:gd name="T71" fmla="*/ 70 h 353"/>
                <a:gd name="T72" fmla="*/ 118 w 355"/>
                <a:gd name="T73" fmla="*/ 59 h 3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5"/>
                <a:gd name="T112" fmla="*/ 0 h 353"/>
                <a:gd name="T113" fmla="*/ 355 w 355"/>
                <a:gd name="T114" fmla="*/ 353 h 3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5" h="353">
                  <a:moveTo>
                    <a:pt x="355" y="177"/>
                  </a:moveTo>
                  <a:lnTo>
                    <a:pt x="353" y="147"/>
                  </a:lnTo>
                  <a:lnTo>
                    <a:pt x="344" y="117"/>
                  </a:lnTo>
                  <a:lnTo>
                    <a:pt x="332" y="88"/>
                  </a:lnTo>
                  <a:lnTo>
                    <a:pt x="314" y="63"/>
                  </a:lnTo>
                  <a:lnTo>
                    <a:pt x="292" y="42"/>
                  </a:lnTo>
                  <a:lnTo>
                    <a:pt x="266" y="24"/>
                  </a:lnTo>
                  <a:lnTo>
                    <a:pt x="238" y="11"/>
                  </a:lnTo>
                  <a:lnTo>
                    <a:pt x="208" y="3"/>
                  </a:lnTo>
                  <a:lnTo>
                    <a:pt x="178" y="0"/>
                  </a:lnTo>
                  <a:lnTo>
                    <a:pt x="147" y="3"/>
                  </a:lnTo>
                  <a:lnTo>
                    <a:pt x="117" y="11"/>
                  </a:lnTo>
                  <a:lnTo>
                    <a:pt x="90" y="24"/>
                  </a:lnTo>
                  <a:lnTo>
                    <a:pt x="64" y="42"/>
                  </a:lnTo>
                  <a:lnTo>
                    <a:pt x="42" y="63"/>
                  </a:lnTo>
                  <a:lnTo>
                    <a:pt x="24" y="88"/>
                  </a:lnTo>
                  <a:lnTo>
                    <a:pt x="12" y="117"/>
                  </a:lnTo>
                  <a:lnTo>
                    <a:pt x="3" y="147"/>
                  </a:lnTo>
                  <a:lnTo>
                    <a:pt x="0" y="177"/>
                  </a:lnTo>
                  <a:lnTo>
                    <a:pt x="3" y="208"/>
                  </a:lnTo>
                  <a:lnTo>
                    <a:pt x="12" y="237"/>
                  </a:lnTo>
                  <a:lnTo>
                    <a:pt x="24" y="265"/>
                  </a:lnTo>
                  <a:lnTo>
                    <a:pt x="42" y="290"/>
                  </a:lnTo>
                  <a:lnTo>
                    <a:pt x="64" y="313"/>
                  </a:lnTo>
                  <a:lnTo>
                    <a:pt x="90" y="329"/>
                  </a:lnTo>
                  <a:lnTo>
                    <a:pt x="117" y="343"/>
                  </a:lnTo>
                  <a:lnTo>
                    <a:pt x="147" y="350"/>
                  </a:lnTo>
                  <a:lnTo>
                    <a:pt x="178" y="353"/>
                  </a:lnTo>
                  <a:lnTo>
                    <a:pt x="208" y="350"/>
                  </a:lnTo>
                  <a:lnTo>
                    <a:pt x="238" y="343"/>
                  </a:lnTo>
                  <a:lnTo>
                    <a:pt x="266" y="329"/>
                  </a:lnTo>
                  <a:lnTo>
                    <a:pt x="292" y="313"/>
                  </a:lnTo>
                  <a:lnTo>
                    <a:pt x="314" y="290"/>
                  </a:lnTo>
                  <a:lnTo>
                    <a:pt x="332" y="265"/>
                  </a:lnTo>
                  <a:lnTo>
                    <a:pt x="344" y="237"/>
                  </a:lnTo>
                  <a:lnTo>
                    <a:pt x="353" y="208"/>
                  </a:lnTo>
                  <a:lnTo>
                    <a:pt x="355" y="177"/>
                  </a:lnTo>
                  <a:close/>
                </a:path>
              </a:pathLst>
            </a:custGeom>
            <a:solidFill>
              <a:srgbClr val="990099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46" name="Freeform 25"/>
            <p:cNvSpPr>
              <a:spLocks noChangeArrowheads="1"/>
            </p:cNvSpPr>
            <p:nvPr/>
          </p:nvSpPr>
          <p:spPr bwMode="auto">
            <a:xfrm>
              <a:off x="4604" y="2998"/>
              <a:ext cx="294" cy="471"/>
            </a:xfrm>
            <a:custGeom>
              <a:avLst/>
              <a:gdLst>
                <a:gd name="T0" fmla="*/ 150 w 884"/>
                <a:gd name="T1" fmla="*/ 243 h 1414"/>
                <a:gd name="T2" fmla="*/ 219 w 884"/>
                <a:gd name="T3" fmla="*/ 471 h 1414"/>
                <a:gd name="T4" fmla="*/ 273 w 884"/>
                <a:gd name="T5" fmla="*/ 471 h 1414"/>
                <a:gd name="T6" fmla="*/ 219 w 884"/>
                <a:gd name="T7" fmla="*/ 206 h 1414"/>
                <a:gd name="T8" fmla="*/ 219 w 884"/>
                <a:gd name="T9" fmla="*/ 52 h 1414"/>
                <a:gd name="T10" fmla="*/ 260 w 884"/>
                <a:gd name="T11" fmla="*/ 177 h 1414"/>
                <a:gd name="T12" fmla="*/ 294 w 884"/>
                <a:gd name="T13" fmla="*/ 155 h 1414"/>
                <a:gd name="T14" fmla="*/ 246 w 884"/>
                <a:gd name="T15" fmla="*/ 0 h 1414"/>
                <a:gd name="T16" fmla="*/ 150 w 884"/>
                <a:gd name="T17" fmla="*/ 8 h 1414"/>
                <a:gd name="T18" fmla="*/ 55 w 884"/>
                <a:gd name="T19" fmla="*/ 0 h 1414"/>
                <a:gd name="T20" fmla="*/ 0 w 884"/>
                <a:gd name="T21" fmla="*/ 162 h 1414"/>
                <a:gd name="T22" fmla="*/ 41 w 884"/>
                <a:gd name="T23" fmla="*/ 177 h 1414"/>
                <a:gd name="T24" fmla="*/ 82 w 884"/>
                <a:gd name="T25" fmla="*/ 52 h 1414"/>
                <a:gd name="T26" fmla="*/ 82 w 884"/>
                <a:gd name="T27" fmla="*/ 206 h 1414"/>
                <a:gd name="T28" fmla="*/ 28 w 884"/>
                <a:gd name="T29" fmla="*/ 471 h 1414"/>
                <a:gd name="T30" fmla="*/ 82 w 884"/>
                <a:gd name="T31" fmla="*/ 471 h 1414"/>
                <a:gd name="T32" fmla="*/ 150 w 884"/>
                <a:gd name="T33" fmla="*/ 243 h 14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4"/>
                <a:gd name="T52" fmla="*/ 0 h 1414"/>
                <a:gd name="T53" fmla="*/ 884 w 884"/>
                <a:gd name="T54" fmla="*/ 1414 h 14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4" h="1414">
                  <a:moveTo>
                    <a:pt x="452" y="729"/>
                  </a:moveTo>
                  <a:lnTo>
                    <a:pt x="658" y="1414"/>
                  </a:lnTo>
                  <a:lnTo>
                    <a:pt x="822" y="1414"/>
                  </a:lnTo>
                  <a:lnTo>
                    <a:pt x="658" y="619"/>
                  </a:lnTo>
                  <a:lnTo>
                    <a:pt x="658" y="156"/>
                  </a:lnTo>
                  <a:lnTo>
                    <a:pt x="782" y="531"/>
                  </a:lnTo>
                  <a:lnTo>
                    <a:pt x="884" y="464"/>
                  </a:lnTo>
                  <a:lnTo>
                    <a:pt x="740" y="0"/>
                  </a:lnTo>
                  <a:lnTo>
                    <a:pt x="452" y="23"/>
                  </a:lnTo>
                  <a:lnTo>
                    <a:pt x="165" y="0"/>
                  </a:lnTo>
                  <a:lnTo>
                    <a:pt x="0" y="486"/>
                  </a:lnTo>
                  <a:lnTo>
                    <a:pt x="123" y="531"/>
                  </a:lnTo>
                  <a:lnTo>
                    <a:pt x="246" y="156"/>
                  </a:lnTo>
                  <a:lnTo>
                    <a:pt x="246" y="619"/>
                  </a:lnTo>
                  <a:lnTo>
                    <a:pt x="83" y="1414"/>
                  </a:lnTo>
                  <a:lnTo>
                    <a:pt x="246" y="1414"/>
                  </a:lnTo>
                  <a:lnTo>
                    <a:pt x="452" y="729"/>
                  </a:lnTo>
                  <a:close/>
                </a:path>
              </a:pathLst>
            </a:custGeom>
            <a:solidFill>
              <a:srgbClr val="990099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1518" name="Group 26"/>
          <p:cNvGrpSpPr>
            <a:grpSpLocks/>
          </p:cNvGrpSpPr>
          <p:nvPr/>
        </p:nvGrpSpPr>
        <p:grpSpPr bwMode="auto">
          <a:xfrm>
            <a:off x="3581400" y="4949825"/>
            <a:ext cx="466725" cy="931863"/>
            <a:chOff x="2256" y="2899"/>
            <a:chExt cx="294" cy="587"/>
          </a:xfrm>
        </p:grpSpPr>
        <p:sp>
          <p:nvSpPr>
            <p:cNvPr id="21543" name="Freeform 27"/>
            <p:cNvSpPr>
              <a:spLocks noChangeArrowheads="1"/>
            </p:cNvSpPr>
            <p:nvPr/>
          </p:nvSpPr>
          <p:spPr bwMode="auto">
            <a:xfrm>
              <a:off x="2345" y="2899"/>
              <a:ext cx="118" cy="117"/>
            </a:xfrm>
            <a:custGeom>
              <a:avLst/>
              <a:gdLst>
                <a:gd name="T0" fmla="*/ 118 w 355"/>
                <a:gd name="T1" fmla="*/ 58 h 353"/>
                <a:gd name="T2" fmla="*/ 117 w 355"/>
                <a:gd name="T3" fmla="*/ 48 h 353"/>
                <a:gd name="T4" fmla="*/ 114 w 355"/>
                <a:gd name="T5" fmla="*/ 38 h 353"/>
                <a:gd name="T6" fmla="*/ 110 w 355"/>
                <a:gd name="T7" fmla="*/ 29 h 353"/>
                <a:gd name="T8" fmla="*/ 104 w 355"/>
                <a:gd name="T9" fmla="*/ 21 h 353"/>
                <a:gd name="T10" fmla="*/ 96 w 355"/>
                <a:gd name="T11" fmla="*/ 13 h 353"/>
                <a:gd name="T12" fmla="*/ 88 w 355"/>
                <a:gd name="T13" fmla="*/ 8 h 353"/>
                <a:gd name="T14" fmla="*/ 79 w 355"/>
                <a:gd name="T15" fmla="*/ 3 h 353"/>
                <a:gd name="T16" fmla="*/ 69 w 355"/>
                <a:gd name="T17" fmla="*/ 1 h 353"/>
                <a:gd name="T18" fmla="*/ 59 w 355"/>
                <a:gd name="T19" fmla="*/ 0 h 353"/>
                <a:gd name="T20" fmla="*/ 49 w 355"/>
                <a:gd name="T21" fmla="*/ 1 h 353"/>
                <a:gd name="T22" fmla="*/ 39 w 355"/>
                <a:gd name="T23" fmla="*/ 3 h 353"/>
                <a:gd name="T24" fmla="*/ 29 w 355"/>
                <a:gd name="T25" fmla="*/ 8 h 353"/>
                <a:gd name="T26" fmla="*/ 21 w 355"/>
                <a:gd name="T27" fmla="*/ 13 h 353"/>
                <a:gd name="T28" fmla="*/ 13 w 355"/>
                <a:gd name="T29" fmla="*/ 21 h 353"/>
                <a:gd name="T30" fmla="*/ 8 w 355"/>
                <a:gd name="T31" fmla="*/ 29 h 353"/>
                <a:gd name="T32" fmla="*/ 4 w 355"/>
                <a:gd name="T33" fmla="*/ 38 h 353"/>
                <a:gd name="T34" fmla="*/ 1 w 355"/>
                <a:gd name="T35" fmla="*/ 48 h 353"/>
                <a:gd name="T36" fmla="*/ 0 w 355"/>
                <a:gd name="T37" fmla="*/ 58 h 353"/>
                <a:gd name="T38" fmla="*/ 1 w 355"/>
                <a:gd name="T39" fmla="*/ 68 h 353"/>
                <a:gd name="T40" fmla="*/ 4 w 355"/>
                <a:gd name="T41" fmla="*/ 78 h 353"/>
                <a:gd name="T42" fmla="*/ 8 w 355"/>
                <a:gd name="T43" fmla="*/ 88 h 353"/>
                <a:gd name="T44" fmla="*/ 13 w 355"/>
                <a:gd name="T45" fmla="*/ 96 h 353"/>
                <a:gd name="T46" fmla="*/ 21 w 355"/>
                <a:gd name="T47" fmla="*/ 103 h 353"/>
                <a:gd name="T48" fmla="*/ 29 w 355"/>
                <a:gd name="T49" fmla="*/ 109 h 353"/>
                <a:gd name="T50" fmla="*/ 39 w 355"/>
                <a:gd name="T51" fmla="*/ 113 h 353"/>
                <a:gd name="T52" fmla="*/ 49 w 355"/>
                <a:gd name="T53" fmla="*/ 116 h 353"/>
                <a:gd name="T54" fmla="*/ 59 w 355"/>
                <a:gd name="T55" fmla="*/ 117 h 353"/>
                <a:gd name="T56" fmla="*/ 69 w 355"/>
                <a:gd name="T57" fmla="*/ 116 h 353"/>
                <a:gd name="T58" fmla="*/ 79 w 355"/>
                <a:gd name="T59" fmla="*/ 113 h 353"/>
                <a:gd name="T60" fmla="*/ 88 w 355"/>
                <a:gd name="T61" fmla="*/ 109 h 353"/>
                <a:gd name="T62" fmla="*/ 96 w 355"/>
                <a:gd name="T63" fmla="*/ 103 h 353"/>
                <a:gd name="T64" fmla="*/ 104 w 355"/>
                <a:gd name="T65" fmla="*/ 96 h 353"/>
                <a:gd name="T66" fmla="*/ 110 w 355"/>
                <a:gd name="T67" fmla="*/ 88 h 353"/>
                <a:gd name="T68" fmla="*/ 114 w 355"/>
                <a:gd name="T69" fmla="*/ 78 h 353"/>
                <a:gd name="T70" fmla="*/ 117 w 355"/>
                <a:gd name="T71" fmla="*/ 68 h 353"/>
                <a:gd name="T72" fmla="*/ 118 w 355"/>
                <a:gd name="T73" fmla="*/ 58 h 3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5"/>
                <a:gd name="T112" fmla="*/ 0 h 353"/>
                <a:gd name="T113" fmla="*/ 355 w 355"/>
                <a:gd name="T114" fmla="*/ 353 h 3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5" h="353">
                  <a:moveTo>
                    <a:pt x="355" y="176"/>
                  </a:moveTo>
                  <a:lnTo>
                    <a:pt x="352" y="145"/>
                  </a:lnTo>
                  <a:lnTo>
                    <a:pt x="344" y="115"/>
                  </a:lnTo>
                  <a:lnTo>
                    <a:pt x="331" y="88"/>
                  </a:lnTo>
                  <a:lnTo>
                    <a:pt x="313" y="63"/>
                  </a:lnTo>
                  <a:lnTo>
                    <a:pt x="290" y="40"/>
                  </a:lnTo>
                  <a:lnTo>
                    <a:pt x="265" y="24"/>
                  </a:lnTo>
                  <a:lnTo>
                    <a:pt x="238" y="10"/>
                  </a:lnTo>
                  <a:lnTo>
                    <a:pt x="208" y="3"/>
                  </a:lnTo>
                  <a:lnTo>
                    <a:pt x="177" y="0"/>
                  </a:lnTo>
                  <a:lnTo>
                    <a:pt x="147" y="3"/>
                  </a:lnTo>
                  <a:lnTo>
                    <a:pt x="117" y="10"/>
                  </a:lnTo>
                  <a:lnTo>
                    <a:pt x="88" y="24"/>
                  </a:lnTo>
                  <a:lnTo>
                    <a:pt x="63" y="40"/>
                  </a:lnTo>
                  <a:lnTo>
                    <a:pt x="40" y="63"/>
                  </a:lnTo>
                  <a:lnTo>
                    <a:pt x="24" y="88"/>
                  </a:lnTo>
                  <a:lnTo>
                    <a:pt x="11" y="115"/>
                  </a:lnTo>
                  <a:lnTo>
                    <a:pt x="2" y="145"/>
                  </a:lnTo>
                  <a:lnTo>
                    <a:pt x="0" y="176"/>
                  </a:lnTo>
                  <a:lnTo>
                    <a:pt x="2" y="206"/>
                  </a:lnTo>
                  <a:lnTo>
                    <a:pt x="11" y="236"/>
                  </a:lnTo>
                  <a:lnTo>
                    <a:pt x="24" y="265"/>
                  </a:lnTo>
                  <a:lnTo>
                    <a:pt x="40" y="290"/>
                  </a:lnTo>
                  <a:lnTo>
                    <a:pt x="63" y="311"/>
                  </a:lnTo>
                  <a:lnTo>
                    <a:pt x="88" y="329"/>
                  </a:lnTo>
                  <a:lnTo>
                    <a:pt x="117" y="342"/>
                  </a:lnTo>
                  <a:lnTo>
                    <a:pt x="147" y="350"/>
                  </a:lnTo>
                  <a:lnTo>
                    <a:pt x="177" y="353"/>
                  </a:lnTo>
                  <a:lnTo>
                    <a:pt x="208" y="350"/>
                  </a:lnTo>
                  <a:lnTo>
                    <a:pt x="238" y="342"/>
                  </a:lnTo>
                  <a:lnTo>
                    <a:pt x="265" y="329"/>
                  </a:lnTo>
                  <a:lnTo>
                    <a:pt x="290" y="311"/>
                  </a:lnTo>
                  <a:lnTo>
                    <a:pt x="313" y="290"/>
                  </a:lnTo>
                  <a:lnTo>
                    <a:pt x="331" y="265"/>
                  </a:lnTo>
                  <a:lnTo>
                    <a:pt x="344" y="236"/>
                  </a:lnTo>
                  <a:lnTo>
                    <a:pt x="352" y="206"/>
                  </a:lnTo>
                  <a:lnTo>
                    <a:pt x="355" y="176"/>
                  </a:lnTo>
                  <a:close/>
                </a:path>
              </a:pathLst>
            </a:custGeom>
            <a:solidFill>
              <a:srgbClr val="FF99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44" name="Freeform 28"/>
            <p:cNvSpPr>
              <a:spLocks noChangeArrowheads="1"/>
            </p:cNvSpPr>
            <p:nvPr/>
          </p:nvSpPr>
          <p:spPr bwMode="auto">
            <a:xfrm>
              <a:off x="2256" y="3016"/>
              <a:ext cx="295" cy="471"/>
            </a:xfrm>
            <a:custGeom>
              <a:avLst/>
              <a:gdLst>
                <a:gd name="T0" fmla="*/ 151 w 883"/>
                <a:gd name="T1" fmla="*/ 243 h 1413"/>
                <a:gd name="T2" fmla="*/ 219 w 883"/>
                <a:gd name="T3" fmla="*/ 471 h 1413"/>
                <a:gd name="T4" fmla="*/ 275 w 883"/>
                <a:gd name="T5" fmla="*/ 471 h 1413"/>
                <a:gd name="T6" fmla="*/ 219 w 883"/>
                <a:gd name="T7" fmla="*/ 206 h 1413"/>
                <a:gd name="T8" fmla="*/ 219 w 883"/>
                <a:gd name="T9" fmla="*/ 51 h 1413"/>
                <a:gd name="T10" fmla="*/ 261 w 883"/>
                <a:gd name="T11" fmla="*/ 176 h 1413"/>
                <a:gd name="T12" fmla="*/ 295 w 883"/>
                <a:gd name="T13" fmla="*/ 155 h 1413"/>
                <a:gd name="T14" fmla="*/ 247 w 883"/>
                <a:gd name="T15" fmla="*/ 0 h 1413"/>
                <a:gd name="T16" fmla="*/ 151 w 883"/>
                <a:gd name="T17" fmla="*/ 7 h 1413"/>
                <a:gd name="T18" fmla="*/ 55 w 883"/>
                <a:gd name="T19" fmla="*/ 0 h 1413"/>
                <a:gd name="T20" fmla="*/ 0 w 883"/>
                <a:gd name="T21" fmla="*/ 162 h 1413"/>
                <a:gd name="T22" fmla="*/ 41 w 883"/>
                <a:gd name="T23" fmla="*/ 176 h 1413"/>
                <a:gd name="T24" fmla="*/ 83 w 883"/>
                <a:gd name="T25" fmla="*/ 51 h 1413"/>
                <a:gd name="T26" fmla="*/ 83 w 883"/>
                <a:gd name="T27" fmla="*/ 206 h 1413"/>
                <a:gd name="T28" fmla="*/ 27 w 883"/>
                <a:gd name="T29" fmla="*/ 471 h 1413"/>
                <a:gd name="T30" fmla="*/ 83 w 883"/>
                <a:gd name="T31" fmla="*/ 471 h 1413"/>
                <a:gd name="T32" fmla="*/ 151 w 883"/>
                <a:gd name="T33" fmla="*/ 243 h 14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3"/>
                <a:gd name="T52" fmla="*/ 0 h 1413"/>
                <a:gd name="T53" fmla="*/ 883 w 883"/>
                <a:gd name="T54" fmla="*/ 1413 h 14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3" h="1413">
                  <a:moveTo>
                    <a:pt x="452" y="728"/>
                  </a:moveTo>
                  <a:lnTo>
                    <a:pt x="657" y="1413"/>
                  </a:lnTo>
                  <a:lnTo>
                    <a:pt x="822" y="1413"/>
                  </a:lnTo>
                  <a:lnTo>
                    <a:pt x="657" y="618"/>
                  </a:lnTo>
                  <a:lnTo>
                    <a:pt x="657" y="154"/>
                  </a:lnTo>
                  <a:lnTo>
                    <a:pt x="781" y="529"/>
                  </a:lnTo>
                  <a:lnTo>
                    <a:pt x="883" y="464"/>
                  </a:lnTo>
                  <a:lnTo>
                    <a:pt x="740" y="0"/>
                  </a:lnTo>
                  <a:lnTo>
                    <a:pt x="452" y="22"/>
                  </a:lnTo>
                  <a:lnTo>
                    <a:pt x="165" y="0"/>
                  </a:lnTo>
                  <a:lnTo>
                    <a:pt x="0" y="486"/>
                  </a:lnTo>
                  <a:lnTo>
                    <a:pt x="123" y="529"/>
                  </a:lnTo>
                  <a:lnTo>
                    <a:pt x="247" y="154"/>
                  </a:lnTo>
                  <a:lnTo>
                    <a:pt x="247" y="618"/>
                  </a:lnTo>
                  <a:lnTo>
                    <a:pt x="82" y="1413"/>
                  </a:lnTo>
                  <a:lnTo>
                    <a:pt x="247" y="1413"/>
                  </a:lnTo>
                  <a:lnTo>
                    <a:pt x="452" y="728"/>
                  </a:lnTo>
                  <a:close/>
                </a:path>
              </a:pathLst>
            </a:custGeom>
            <a:solidFill>
              <a:srgbClr val="FF99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1519" name="Rectangle 29"/>
          <p:cNvSpPr>
            <a:spLocks noChangeArrowheads="1"/>
          </p:cNvSpPr>
          <p:nvPr/>
        </p:nvSpPr>
        <p:spPr bwMode="auto">
          <a:xfrm>
            <a:off x="4186238" y="6037263"/>
            <a:ext cx="785471" cy="20005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b-NO" sz="1300"/>
              <a:t>Engineers</a:t>
            </a:r>
          </a:p>
        </p:txBody>
      </p:sp>
      <p:grpSp>
        <p:nvGrpSpPr>
          <p:cNvPr id="21520" name="Group 30"/>
          <p:cNvGrpSpPr>
            <a:grpSpLocks/>
          </p:cNvGrpSpPr>
          <p:nvPr/>
        </p:nvGrpSpPr>
        <p:grpSpPr bwMode="auto">
          <a:xfrm>
            <a:off x="5175250" y="4949825"/>
            <a:ext cx="465138" cy="933450"/>
            <a:chOff x="3260" y="2899"/>
            <a:chExt cx="293" cy="588"/>
          </a:xfrm>
        </p:grpSpPr>
        <p:sp>
          <p:nvSpPr>
            <p:cNvPr id="21541" name="Freeform 31"/>
            <p:cNvSpPr>
              <a:spLocks noChangeArrowheads="1"/>
            </p:cNvSpPr>
            <p:nvPr/>
          </p:nvSpPr>
          <p:spPr bwMode="auto">
            <a:xfrm>
              <a:off x="3348" y="2899"/>
              <a:ext cx="118" cy="118"/>
            </a:xfrm>
            <a:custGeom>
              <a:avLst/>
              <a:gdLst>
                <a:gd name="T0" fmla="*/ 118 w 355"/>
                <a:gd name="T1" fmla="*/ 59 h 353"/>
                <a:gd name="T2" fmla="*/ 117 w 355"/>
                <a:gd name="T3" fmla="*/ 49 h 353"/>
                <a:gd name="T4" fmla="*/ 114 w 355"/>
                <a:gd name="T5" fmla="*/ 39 h 353"/>
                <a:gd name="T6" fmla="*/ 110 w 355"/>
                <a:gd name="T7" fmla="*/ 29 h 353"/>
                <a:gd name="T8" fmla="*/ 104 w 355"/>
                <a:gd name="T9" fmla="*/ 21 h 353"/>
                <a:gd name="T10" fmla="*/ 97 w 355"/>
                <a:gd name="T11" fmla="*/ 14 h 353"/>
                <a:gd name="T12" fmla="*/ 88 w 355"/>
                <a:gd name="T13" fmla="*/ 8 h 353"/>
                <a:gd name="T14" fmla="*/ 79 w 355"/>
                <a:gd name="T15" fmla="*/ 4 h 353"/>
                <a:gd name="T16" fmla="*/ 69 w 355"/>
                <a:gd name="T17" fmla="*/ 1 h 353"/>
                <a:gd name="T18" fmla="*/ 59 w 355"/>
                <a:gd name="T19" fmla="*/ 0 h 353"/>
                <a:gd name="T20" fmla="*/ 49 w 355"/>
                <a:gd name="T21" fmla="*/ 1 h 353"/>
                <a:gd name="T22" fmla="*/ 39 w 355"/>
                <a:gd name="T23" fmla="*/ 4 h 353"/>
                <a:gd name="T24" fmla="*/ 30 w 355"/>
                <a:gd name="T25" fmla="*/ 8 h 353"/>
                <a:gd name="T26" fmla="*/ 21 w 355"/>
                <a:gd name="T27" fmla="*/ 14 h 353"/>
                <a:gd name="T28" fmla="*/ 14 w 355"/>
                <a:gd name="T29" fmla="*/ 21 h 353"/>
                <a:gd name="T30" fmla="*/ 8 w 355"/>
                <a:gd name="T31" fmla="*/ 29 h 353"/>
                <a:gd name="T32" fmla="*/ 4 w 355"/>
                <a:gd name="T33" fmla="*/ 39 h 353"/>
                <a:gd name="T34" fmla="*/ 1 w 355"/>
                <a:gd name="T35" fmla="*/ 49 h 353"/>
                <a:gd name="T36" fmla="*/ 0 w 355"/>
                <a:gd name="T37" fmla="*/ 59 h 353"/>
                <a:gd name="T38" fmla="*/ 1 w 355"/>
                <a:gd name="T39" fmla="*/ 70 h 353"/>
                <a:gd name="T40" fmla="*/ 4 w 355"/>
                <a:gd name="T41" fmla="*/ 79 h 353"/>
                <a:gd name="T42" fmla="*/ 8 w 355"/>
                <a:gd name="T43" fmla="*/ 89 h 353"/>
                <a:gd name="T44" fmla="*/ 14 w 355"/>
                <a:gd name="T45" fmla="*/ 97 h 353"/>
                <a:gd name="T46" fmla="*/ 21 w 355"/>
                <a:gd name="T47" fmla="*/ 105 h 353"/>
                <a:gd name="T48" fmla="*/ 30 w 355"/>
                <a:gd name="T49" fmla="*/ 110 h 353"/>
                <a:gd name="T50" fmla="*/ 39 w 355"/>
                <a:gd name="T51" fmla="*/ 115 h 353"/>
                <a:gd name="T52" fmla="*/ 49 w 355"/>
                <a:gd name="T53" fmla="*/ 117 h 353"/>
                <a:gd name="T54" fmla="*/ 59 w 355"/>
                <a:gd name="T55" fmla="*/ 118 h 353"/>
                <a:gd name="T56" fmla="*/ 69 w 355"/>
                <a:gd name="T57" fmla="*/ 117 h 353"/>
                <a:gd name="T58" fmla="*/ 79 w 355"/>
                <a:gd name="T59" fmla="*/ 115 h 353"/>
                <a:gd name="T60" fmla="*/ 88 w 355"/>
                <a:gd name="T61" fmla="*/ 110 h 353"/>
                <a:gd name="T62" fmla="*/ 97 w 355"/>
                <a:gd name="T63" fmla="*/ 105 h 353"/>
                <a:gd name="T64" fmla="*/ 104 w 355"/>
                <a:gd name="T65" fmla="*/ 97 h 353"/>
                <a:gd name="T66" fmla="*/ 110 w 355"/>
                <a:gd name="T67" fmla="*/ 89 h 353"/>
                <a:gd name="T68" fmla="*/ 114 w 355"/>
                <a:gd name="T69" fmla="*/ 79 h 353"/>
                <a:gd name="T70" fmla="*/ 117 w 355"/>
                <a:gd name="T71" fmla="*/ 70 h 353"/>
                <a:gd name="T72" fmla="*/ 118 w 355"/>
                <a:gd name="T73" fmla="*/ 59 h 3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5"/>
                <a:gd name="T112" fmla="*/ 0 h 353"/>
                <a:gd name="T113" fmla="*/ 355 w 355"/>
                <a:gd name="T114" fmla="*/ 353 h 3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5" h="353">
                  <a:moveTo>
                    <a:pt x="355" y="177"/>
                  </a:moveTo>
                  <a:lnTo>
                    <a:pt x="353" y="147"/>
                  </a:lnTo>
                  <a:lnTo>
                    <a:pt x="344" y="117"/>
                  </a:lnTo>
                  <a:lnTo>
                    <a:pt x="332" y="88"/>
                  </a:lnTo>
                  <a:lnTo>
                    <a:pt x="314" y="63"/>
                  </a:lnTo>
                  <a:lnTo>
                    <a:pt x="292" y="42"/>
                  </a:lnTo>
                  <a:lnTo>
                    <a:pt x="266" y="24"/>
                  </a:lnTo>
                  <a:lnTo>
                    <a:pt x="238" y="11"/>
                  </a:lnTo>
                  <a:lnTo>
                    <a:pt x="208" y="3"/>
                  </a:lnTo>
                  <a:lnTo>
                    <a:pt x="178" y="0"/>
                  </a:lnTo>
                  <a:lnTo>
                    <a:pt x="147" y="3"/>
                  </a:lnTo>
                  <a:lnTo>
                    <a:pt x="117" y="11"/>
                  </a:lnTo>
                  <a:lnTo>
                    <a:pt x="90" y="24"/>
                  </a:lnTo>
                  <a:lnTo>
                    <a:pt x="64" y="42"/>
                  </a:lnTo>
                  <a:lnTo>
                    <a:pt x="42" y="63"/>
                  </a:lnTo>
                  <a:lnTo>
                    <a:pt x="24" y="88"/>
                  </a:lnTo>
                  <a:lnTo>
                    <a:pt x="12" y="117"/>
                  </a:lnTo>
                  <a:lnTo>
                    <a:pt x="3" y="147"/>
                  </a:lnTo>
                  <a:lnTo>
                    <a:pt x="0" y="177"/>
                  </a:lnTo>
                  <a:lnTo>
                    <a:pt x="3" y="208"/>
                  </a:lnTo>
                  <a:lnTo>
                    <a:pt x="12" y="237"/>
                  </a:lnTo>
                  <a:lnTo>
                    <a:pt x="24" y="265"/>
                  </a:lnTo>
                  <a:lnTo>
                    <a:pt x="42" y="290"/>
                  </a:lnTo>
                  <a:lnTo>
                    <a:pt x="64" y="313"/>
                  </a:lnTo>
                  <a:lnTo>
                    <a:pt x="90" y="329"/>
                  </a:lnTo>
                  <a:lnTo>
                    <a:pt x="117" y="343"/>
                  </a:lnTo>
                  <a:lnTo>
                    <a:pt x="147" y="350"/>
                  </a:lnTo>
                  <a:lnTo>
                    <a:pt x="178" y="353"/>
                  </a:lnTo>
                  <a:lnTo>
                    <a:pt x="208" y="350"/>
                  </a:lnTo>
                  <a:lnTo>
                    <a:pt x="238" y="343"/>
                  </a:lnTo>
                  <a:lnTo>
                    <a:pt x="266" y="329"/>
                  </a:lnTo>
                  <a:lnTo>
                    <a:pt x="292" y="313"/>
                  </a:lnTo>
                  <a:lnTo>
                    <a:pt x="314" y="290"/>
                  </a:lnTo>
                  <a:lnTo>
                    <a:pt x="332" y="265"/>
                  </a:lnTo>
                  <a:lnTo>
                    <a:pt x="344" y="237"/>
                  </a:lnTo>
                  <a:lnTo>
                    <a:pt x="353" y="208"/>
                  </a:lnTo>
                  <a:lnTo>
                    <a:pt x="355" y="177"/>
                  </a:lnTo>
                  <a:close/>
                </a:path>
              </a:pathLst>
            </a:custGeom>
            <a:solidFill>
              <a:srgbClr val="FF99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42" name="Freeform 32"/>
            <p:cNvSpPr>
              <a:spLocks noChangeArrowheads="1"/>
            </p:cNvSpPr>
            <p:nvPr/>
          </p:nvSpPr>
          <p:spPr bwMode="auto">
            <a:xfrm>
              <a:off x="3260" y="3017"/>
              <a:ext cx="294" cy="471"/>
            </a:xfrm>
            <a:custGeom>
              <a:avLst/>
              <a:gdLst>
                <a:gd name="T0" fmla="*/ 150 w 884"/>
                <a:gd name="T1" fmla="*/ 243 h 1414"/>
                <a:gd name="T2" fmla="*/ 219 w 884"/>
                <a:gd name="T3" fmla="*/ 471 h 1414"/>
                <a:gd name="T4" fmla="*/ 273 w 884"/>
                <a:gd name="T5" fmla="*/ 471 h 1414"/>
                <a:gd name="T6" fmla="*/ 219 w 884"/>
                <a:gd name="T7" fmla="*/ 206 h 1414"/>
                <a:gd name="T8" fmla="*/ 219 w 884"/>
                <a:gd name="T9" fmla="*/ 52 h 1414"/>
                <a:gd name="T10" fmla="*/ 260 w 884"/>
                <a:gd name="T11" fmla="*/ 177 h 1414"/>
                <a:gd name="T12" fmla="*/ 294 w 884"/>
                <a:gd name="T13" fmla="*/ 155 h 1414"/>
                <a:gd name="T14" fmla="*/ 246 w 884"/>
                <a:gd name="T15" fmla="*/ 0 h 1414"/>
                <a:gd name="T16" fmla="*/ 150 w 884"/>
                <a:gd name="T17" fmla="*/ 8 h 1414"/>
                <a:gd name="T18" fmla="*/ 55 w 884"/>
                <a:gd name="T19" fmla="*/ 0 h 1414"/>
                <a:gd name="T20" fmla="*/ 0 w 884"/>
                <a:gd name="T21" fmla="*/ 162 h 1414"/>
                <a:gd name="T22" fmla="*/ 41 w 884"/>
                <a:gd name="T23" fmla="*/ 177 h 1414"/>
                <a:gd name="T24" fmla="*/ 82 w 884"/>
                <a:gd name="T25" fmla="*/ 52 h 1414"/>
                <a:gd name="T26" fmla="*/ 82 w 884"/>
                <a:gd name="T27" fmla="*/ 206 h 1414"/>
                <a:gd name="T28" fmla="*/ 28 w 884"/>
                <a:gd name="T29" fmla="*/ 471 h 1414"/>
                <a:gd name="T30" fmla="*/ 82 w 884"/>
                <a:gd name="T31" fmla="*/ 471 h 1414"/>
                <a:gd name="T32" fmla="*/ 150 w 884"/>
                <a:gd name="T33" fmla="*/ 243 h 14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4"/>
                <a:gd name="T52" fmla="*/ 0 h 1414"/>
                <a:gd name="T53" fmla="*/ 884 w 884"/>
                <a:gd name="T54" fmla="*/ 1414 h 14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4" h="1414">
                  <a:moveTo>
                    <a:pt x="452" y="729"/>
                  </a:moveTo>
                  <a:lnTo>
                    <a:pt x="658" y="1414"/>
                  </a:lnTo>
                  <a:lnTo>
                    <a:pt x="822" y="1414"/>
                  </a:lnTo>
                  <a:lnTo>
                    <a:pt x="658" y="619"/>
                  </a:lnTo>
                  <a:lnTo>
                    <a:pt x="658" y="156"/>
                  </a:lnTo>
                  <a:lnTo>
                    <a:pt x="782" y="531"/>
                  </a:lnTo>
                  <a:lnTo>
                    <a:pt x="884" y="464"/>
                  </a:lnTo>
                  <a:lnTo>
                    <a:pt x="740" y="0"/>
                  </a:lnTo>
                  <a:lnTo>
                    <a:pt x="452" y="23"/>
                  </a:lnTo>
                  <a:lnTo>
                    <a:pt x="165" y="0"/>
                  </a:lnTo>
                  <a:lnTo>
                    <a:pt x="0" y="486"/>
                  </a:lnTo>
                  <a:lnTo>
                    <a:pt x="123" y="531"/>
                  </a:lnTo>
                  <a:lnTo>
                    <a:pt x="246" y="156"/>
                  </a:lnTo>
                  <a:lnTo>
                    <a:pt x="246" y="619"/>
                  </a:lnTo>
                  <a:lnTo>
                    <a:pt x="83" y="1414"/>
                  </a:lnTo>
                  <a:lnTo>
                    <a:pt x="246" y="1414"/>
                  </a:lnTo>
                  <a:lnTo>
                    <a:pt x="452" y="729"/>
                  </a:lnTo>
                  <a:close/>
                </a:path>
              </a:pathLst>
            </a:custGeom>
            <a:solidFill>
              <a:srgbClr val="FF99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1521" name="Group 33"/>
          <p:cNvGrpSpPr>
            <a:grpSpLocks/>
          </p:cNvGrpSpPr>
          <p:nvPr/>
        </p:nvGrpSpPr>
        <p:grpSpPr bwMode="auto">
          <a:xfrm>
            <a:off x="4413250" y="4949825"/>
            <a:ext cx="465138" cy="933450"/>
            <a:chOff x="2780" y="2899"/>
            <a:chExt cx="293" cy="588"/>
          </a:xfrm>
        </p:grpSpPr>
        <p:sp>
          <p:nvSpPr>
            <p:cNvPr id="21539" name="Freeform 34"/>
            <p:cNvSpPr>
              <a:spLocks noChangeArrowheads="1"/>
            </p:cNvSpPr>
            <p:nvPr/>
          </p:nvSpPr>
          <p:spPr bwMode="auto">
            <a:xfrm>
              <a:off x="2868" y="2899"/>
              <a:ext cx="118" cy="118"/>
            </a:xfrm>
            <a:custGeom>
              <a:avLst/>
              <a:gdLst>
                <a:gd name="T0" fmla="*/ 118 w 355"/>
                <a:gd name="T1" fmla="*/ 59 h 353"/>
                <a:gd name="T2" fmla="*/ 117 w 355"/>
                <a:gd name="T3" fmla="*/ 49 h 353"/>
                <a:gd name="T4" fmla="*/ 114 w 355"/>
                <a:gd name="T5" fmla="*/ 39 h 353"/>
                <a:gd name="T6" fmla="*/ 110 w 355"/>
                <a:gd name="T7" fmla="*/ 29 h 353"/>
                <a:gd name="T8" fmla="*/ 104 w 355"/>
                <a:gd name="T9" fmla="*/ 21 h 353"/>
                <a:gd name="T10" fmla="*/ 97 w 355"/>
                <a:gd name="T11" fmla="*/ 14 h 353"/>
                <a:gd name="T12" fmla="*/ 88 w 355"/>
                <a:gd name="T13" fmla="*/ 8 h 353"/>
                <a:gd name="T14" fmla="*/ 79 w 355"/>
                <a:gd name="T15" fmla="*/ 4 h 353"/>
                <a:gd name="T16" fmla="*/ 69 w 355"/>
                <a:gd name="T17" fmla="*/ 1 h 353"/>
                <a:gd name="T18" fmla="*/ 59 w 355"/>
                <a:gd name="T19" fmla="*/ 0 h 353"/>
                <a:gd name="T20" fmla="*/ 49 w 355"/>
                <a:gd name="T21" fmla="*/ 1 h 353"/>
                <a:gd name="T22" fmla="*/ 39 w 355"/>
                <a:gd name="T23" fmla="*/ 4 h 353"/>
                <a:gd name="T24" fmla="*/ 30 w 355"/>
                <a:gd name="T25" fmla="*/ 8 h 353"/>
                <a:gd name="T26" fmla="*/ 21 w 355"/>
                <a:gd name="T27" fmla="*/ 14 h 353"/>
                <a:gd name="T28" fmla="*/ 14 w 355"/>
                <a:gd name="T29" fmla="*/ 21 h 353"/>
                <a:gd name="T30" fmla="*/ 8 w 355"/>
                <a:gd name="T31" fmla="*/ 29 h 353"/>
                <a:gd name="T32" fmla="*/ 4 w 355"/>
                <a:gd name="T33" fmla="*/ 39 h 353"/>
                <a:gd name="T34" fmla="*/ 1 w 355"/>
                <a:gd name="T35" fmla="*/ 49 h 353"/>
                <a:gd name="T36" fmla="*/ 0 w 355"/>
                <a:gd name="T37" fmla="*/ 59 h 353"/>
                <a:gd name="T38" fmla="*/ 1 w 355"/>
                <a:gd name="T39" fmla="*/ 70 h 353"/>
                <a:gd name="T40" fmla="*/ 4 w 355"/>
                <a:gd name="T41" fmla="*/ 79 h 353"/>
                <a:gd name="T42" fmla="*/ 8 w 355"/>
                <a:gd name="T43" fmla="*/ 89 h 353"/>
                <a:gd name="T44" fmla="*/ 14 w 355"/>
                <a:gd name="T45" fmla="*/ 97 h 353"/>
                <a:gd name="T46" fmla="*/ 21 w 355"/>
                <a:gd name="T47" fmla="*/ 105 h 353"/>
                <a:gd name="T48" fmla="*/ 30 w 355"/>
                <a:gd name="T49" fmla="*/ 110 h 353"/>
                <a:gd name="T50" fmla="*/ 39 w 355"/>
                <a:gd name="T51" fmla="*/ 115 h 353"/>
                <a:gd name="T52" fmla="*/ 49 w 355"/>
                <a:gd name="T53" fmla="*/ 117 h 353"/>
                <a:gd name="T54" fmla="*/ 59 w 355"/>
                <a:gd name="T55" fmla="*/ 118 h 353"/>
                <a:gd name="T56" fmla="*/ 69 w 355"/>
                <a:gd name="T57" fmla="*/ 117 h 353"/>
                <a:gd name="T58" fmla="*/ 79 w 355"/>
                <a:gd name="T59" fmla="*/ 115 h 353"/>
                <a:gd name="T60" fmla="*/ 88 w 355"/>
                <a:gd name="T61" fmla="*/ 110 h 353"/>
                <a:gd name="T62" fmla="*/ 97 w 355"/>
                <a:gd name="T63" fmla="*/ 105 h 353"/>
                <a:gd name="T64" fmla="*/ 104 w 355"/>
                <a:gd name="T65" fmla="*/ 97 h 353"/>
                <a:gd name="T66" fmla="*/ 110 w 355"/>
                <a:gd name="T67" fmla="*/ 89 h 353"/>
                <a:gd name="T68" fmla="*/ 114 w 355"/>
                <a:gd name="T69" fmla="*/ 79 h 353"/>
                <a:gd name="T70" fmla="*/ 117 w 355"/>
                <a:gd name="T71" fmla="*/ 70 h 353"/>
                <a:gd name="T72" fmla="*/ 118 w 355"/>
                <a:gd name="T73" fmla="*/ 59 h 3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5"/>
                <a:gd name="T112" fmla="*/ 0 h 353"/>
                <a:gd name="T113" fmla="*/ 355 w 355"/>
                <a:gd name="T114" fmla="*/ 353 h 3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5" h="353">
                  <a:moveTo>
                    <a:pt x="355" y="177"/>
                  </a:moveTo>
                  <a:lnTo>
                    <a:pt x="353" y="147"/>
                  </a:lnTo>
                  <a:lnTo>
                    <a:pt x="344" y="117"/>
                  </a:lnTo>
                  <a:lnTo>
                    <a:pt x="332" y="88"/>
                  </a:lnTo>
                  <a:lnTo>
                    <a:pt x="314" y="63"/>
                  </a:lnTo>
                  <a:lnTo>
                    <a:pt x="292" y="42"/>
                  </a:lnTo>
                  <a:lnTo>
                    <a:pt x="266" y="24"/>
                  </a:lnTo>
                  <a:lnTo>
                    <a:pt x="238" y="11"/>
                  </a:lnTo>
                  <a:lnTo>
                    <a:pt x="208" y="3"/>
                  </a:lnTo>
                  <a:lnTo>
                    <a:pt x="178" y="0"/>
                  </a:lnTo>
                  <a:lnTo>
                    <a:pt x="147" y="3"/>
                  </a:lnTo>
                  <a:lnTo>
                    <a:pt x="117" y="11"/>
                  </a:lnTo>
                  <a:lnTo>
                    <a:pt x="90" y="24"/>
                  </a:lnTo>
                  <a:lnTo>
                    <a:pt x="64" y="42"/>
                  </a:lnTo>
                  <a:lnTo>
                    <a:pt x="42" y="63"/>
                  </a:lnTo>
                  <a:lnTo>
                    <a:pt x="24" y="88"/>
                  </a:lnTo>
                  <a:lnTo>
                    <a:pt x="12" y="117"/>
                  </a:lnTo>
                  <a:lnTo>
                    <a:pt x="3" y="147"/>
                  </a:lnTo>
                  <a:lnTo>
                    <a:pt x="0" y="177"/>
                  </a:lnTo>
                  <a:lnTo>
                    <a:pt x="3" y="208"/>
                  </a:lnTo>
                  <a:lnTo>
                    <a:pt x="12" y="237"/>
                  </a:lnTo>
                  <a:lnTo>
                    <a:pt x="24" y="265"/>
                  </a:lnTo>
                  <a:lnTo>
                    <a:pt x="42" y="290"/>
                  </a:lnTo>
                  <a:lnTo>
                    <a:pt x="64" y="313"/>
                  </a:lnTo>
                  <a:lnTo>
                    <a:pt x="90" y="329"/>
                  </a:lnTo>
                  <a:lnTo>
                    <a:pt x="117" y="343"/>
                  </a:lnTo>
                  <a:lnTo>
                    <a:pt x="147" y="350"/>
                  </a:lnTo>
                  <a:lnTo>
                    <a:pt x="178" y="353"/>
                  </a:lnTo>
                  <a:lnTo>
                    <a:pt x="208" y="350"/>
                  </a:lnTo>
                  <a:lnTo>
                    <a:pt x="238" y="343"/>
                  </a:lnTo>
                  <a:lnTo>
                    <a:pt x="266" y="329"/>
                  </a:lnTo>
                  <a:lnTo>
                    <a:pt x="292" y="313"/>
                  </a:lnTo>
                  <a:lnTo>
                    <a:pt x="314" y="290"/>
                  </a:lnTo>
                  <a:lnTo>
                    <a:pt x="332" y="265"/>
                  </a:lnTo>
                  <a:lnTo>
                    <a:pt x="344" y="237"/>
                  </a:lnTo>
                  <a:lnTo>
                    <a:pt x="353" y="208"/>
                  </a:lnTo>
                  <a:lnTo>
                    <a:pt x="355" y="177"/>
                  </a:lnTo>
                  <a:close/>
                </a:path>
              </a:pathLst>
            </a:custGeom>
            <a:solidFill>
              <a:srgbClr val="FF99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40" name="Freeform 35"/>
            <p:cNvSpPr>
              <a:spLocks noChangeArrowheads="1"/>
            </p:cNvSpPr>
            <p:nvPr/>
          </p:nvSpPr>
          <p:spPr bwMode="auto">
            <a:xfrm>
              <a:off x="2780" y="3017"/>
              <a:ext cx="294" cy="471"/>
            </a:xfrm>
            <a:custGeom>
              <a:avLst/>
              <a:gdLst>
                <a:gd name="T0" fmla="*/ 150 w 884"/>
                <a:gd name="T1" fmla="*/ 243 h 1414"/>
                <a:gd name="T2" fmla="*/ 219 w 884"/>
                <a:gd name="T3" fmla="*/ 471 h 1414"/>
                <a:gd name="T4" fmla="*/ 273 w 884"/>
                <a:gd name="T5" fmla="*/ 471 h 1414"/>
                <a:gd name="T6" fmla="*/ 219 w 884"/>
                <a:gd name="T7" fmla="*/ 206 h 1414"/>
                <a:gd name="T8" fmla="*/ 219 w 884"/>
                <a:gd name="T9" fmla="*/ 52 h 1414"/>
                <a:gd name="T10" fmla="*/ 260 w 884"/>
                <a:gd name="T11" fmla="*/ 177 h 1414"/>
                <a:gd name="T12" fmla="*/ 294 w 884"/>
                <a:gd name="T13" fmla="*/ 155 h 1414"/>
                <a:gd name="T14" fmla="*/ 246 w 884"/>
                <a:gd name="T15" fmla="*/ 0 h 1414"/>
                <a:gd name="T16" fmla="*/ 150 w 884"/>
                <a:gd name="T17" fmla="*/ 8 h 1414"/>
                <a:gd name="T18" fmla="*/ 55 w 884"/>
                <a:gd name="T19" fmla="*/ 0 h 1414"/>
                <a:gd name="T20" fmla="*/ 0 w 884"/>
                <a:gd name="T21" fmla="*/ 162 h 1414"/>
                <a:gd name="T22" fmla="*/ 41 w 884"/>
                <a:gd name="T23" fmla="*/ 177 h 1414"/>
                <a:gd name="T24" fmla="*/ 82 w 884"/>
                <a:gd name="T25" fmla="*/ 52 h 1414"/>
                <a:gd name="T26" fmla="*/ 82 w 884"/>
                <a:gd name="T27" fmla="*/ 206 h 1414"/>
                <a:gd name="T28" fmla="*/ 28 w 884"/>
                <a:gd name="T29" fmla="*/ 471 h 1414"/>
                <a:gd name="T30" fmla="*/ 82 w 884"/>
                <a:gd name="T31" fmla="*/ 471 h 1414"/>
                <a:gd name="T32" fmla="*/ 150 w 884"/>
                <a:gd name="T33" fmla="*/ 243 h 14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4"/>
                <a:gd name="T52" fmla="*/ 0 h 1414"/>
                <a:gd name="T53" fmla="*/ 884 w 884"/>
                <a:gd name="T54" fmla="*/ 1414 h 14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4" h="1414">
                  <a:moveTo>
                    <a:pt x="452" y="729"/>
                  </a:moveTo>
                  <a:lnTo>
                    <a:pt x="658" y="1414"/>
                  </a:lnTo>
                  <a:lnTo>
                    <a:pt x="822" y="1414"/>
                  </a:lnTo>
                  <a:lnTo>
                    <a:pt x="658" y="619"/>
                  </a:lnTo>
                  <a:lnTo>
                    <a:pt x="658" y="156"/>
                  </a:lnTo>
                  <a:lnTo>
                    <a:pt x="782" y="531"/>
                  </a:lnTo>
                  <a:lnTo>
                    <a:pt x="884" y="464"/>
                  </a:lnTo>
                  <a:lnTo>
                    <a:pt x="740" y="0"/>
                  </a:lnTo>
                  <a:lnTo>
                    <a:pt x="452" y="23"/>
                  </a:lnTo>
                  <a:lnTo>
                    <a:pt x="165" y="0"/>
                  </a:lnTo>
                  <a:lnTo>
                    <a:pt x="0" y="486"/>
                  </a:lnTo>
                  <a:lnTo>
                    <a:pt x="123" y="531"/>
                  </a:lnTo>
                  <a:lnTo>
                    <a:pt x="246" y="156"/>
                  </a:lnTo>
                  <a:lnTo>
                    <a:pt x="246" y="619"/>
                  </a:lnTo>
                  <a:lnTo>
                    <a:pt x="83" y="1414"/>
                  </a:lnTo>
                  <a:lnTo>
                    <a:pt x="246" y="1414"/>
                  </a:lnTo>
                  <a:lnTo>
                    <a:pt x="452" y="729"/>
                  </a:lnTo>
                  <a:close/>
                </a:path>
              </a:pathLst>
            </a:custGeom>
            <a:solidFill>
              <a:srgbClr val="FF9900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1522" name="Rectangle 36"/>
          <p:cNvSpPr>
            <a:spLocks noChangeArrowheads="1"/>
          </p:cNvSpPr>
          <p:nvPr/>
        </p:nvSpPr>
        <p:spPr bwMode="auto">
          <a:xfrm>
            <a:off x="766763" y="3273425"/>
            <a:ext cx="1482778" cy="20005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/>
              <a:t>Product Manager </a:t>
            </a:r>
            <a:r>
              <a:rPr lang="nb-NO" sz="1300"/>
              <a:t>1</a:t>
            </a:r>
          </a:p>
        </p:txBody>
      </p:sp>
      <p:grpSp>
        <p:nvGrpSpPr>
          <p:cNvPr id="21523" name="Group 37"/>
          <p:cNvGrpSpPr>
            <a:grpSpLocks/>
          </p:cNvGrpSpPr>
          <p:nvPr/>
        </p:nvGrpSpPr>
        <p:grpSpPr bwMode="auto">
          <a:xfrm>
            <a:off x="1293813" y="2206625"/>
            <a:ext cx="492125" cy="987425"/>
            <a:chOff x="815" y="1171"/>
            <a:chExt cx="310" cy="622"/>
          </a:xfrm>
        </p:grpSpPr>
        <p:sp>
          <p:nvSpPr>
            <p:cNvPr id="21537" name="Freeform 38"/>
            <p:cNvSpPr>
              <a:spLocks noChangeArrowheads="1"/>
            </p:cNvSpPr>
            <p:nvPr/>
          </p:nvSpPr>
          <p:spPr bwMode="auto">
            <a:xfrm>
              <a:off x="908" y="1171"/>
              <a:ext cx="125" cy="124"/>
            </a:xfrm>
            <a:custGeom>
              <a:avLst/>
              <a:gdLst>
                <a:gd name="T0" fmla="*/ 125 w 250"/>
                <a:gd name="T1" fmla="*/ 62 h 249"/>
                <a:gd name="T2" fmla="*/ 124 w 250"/>
                <a:gd name="T3" fmla="*/ 51 h 249"/>
                <a:gd name="T4" fmla="*/ 121 w 250"/>
                <a:gd name="T5" fmla="*/ 40 h 249"/>
                <a:gd name="T6" fmla="*/ 117 w 250"/>
                <a:gd name="T7" fmla="*/ 31 h 249"/>
                <a:gd name="T8" fmla="*/ 111 w 250"/>
                <a:gd name="T9" fmla="*/ 22 h 249"/>
                <a:gd name="T10" fmla="*/ 103 w 250"/>
                <a:gd name="T11" fmla="*/ 14 h 249"/>
                <a:gd name="T12" fmla="*/ 94 w 250"/>
                <a:gd name="T13" fmla="*/ 8 h 249"/>
                <a:gd name="T14" fmla="*/ 84 w 250"/>
                <a:gd name="T15" fmla="*/ 4 h 249"/>
                <a:gd name="T16" fmla="*/ 74 w 250"/>
                <a:gd name="T17" fmla="*/ 0 h 249"/>
                <a:gd name="T18" fmla="*/ 63 w 250"/>
                <a:gd name="T19" fmla="*/ 0 h 249"/>
                <a:gd name="T20" fmla="*/ 51 w 250"/>
                <a:gd name="T21" fmla="*/ 0 h 249"/>
                <a:gd name="T22" fmla="*/ 41 w 250"/>
                <a:gd name="T23" fmla="*/ 4 h 249"/>
                <a:gd name="T24" fmla="*/ 31 w 250"/>
                <a:gd name="T25" fmla="*/ 8 h 249"/>
                <a:gd name="T26" fmla="*/ 22 w 250"/>
                <a:gd name="T27" fmla="*/ 14 h 249"/>
                <a:gd name="T28" fmla="*/ 15 w 250"/>
                <a:gd name="T29" fmla="*/ 22 h 249"/>
                <a:gd name="T30" fmla="*/ 8 w 250"/>
                <a:gd name="T31" fmla="*/ 31 h 249"/>
                <a:gd name="T32" fmla="*/ 4 w 250"/>
                <a:gd name="T33" fmla="*/ 40 h 249"/>
                <a:gd name="T34" fmla="*/ 1 w 250"/>
                <a:gd name="T35" fmla="*/ 51 h 249"/>
                <a:gd name="T36" fmla="*/ 0 w 250"/>
                <a:gd name="T37" fmla="*/ 62 h 249"/>
                <a:gd name="T38" fmla="*/ 1 w 250"/>
                <a:gd name="T39" fmla="*/ 73 h 249"/>
                <a:gd name="T40" fmla="*/ 4 w 250"/>
                <a:gd name="T41" fmla="*/ 83 h 249"/>
                <a:gd name="T42" fmla="*/ 8 w 250"/>
                <a:gd name="T43" fmla="*/ 93 h 249"/>
                <a:gd name="T44" fmla="*/ 15 w 250"/>
                <a:gd name="T45" fmla="*/ 102 h 249"/>
                <a:gd name="T46" fmla="*/ 22 w 250"/>
                <a:gd name="T47" fmla="*/ 109 h 249"/>
                <a:gd name="T48" fmla="*/ 31 w 250"/>
                <a:gd name="T49" fmla="*/ 116 h 249"/>
                <a:gd name="T50" fmla="*/ 41 w 250"/>
                <a:gd name="T51" fmla="*/ 121 h 249"/>
                <a:gd name="T52" fmla="*/ 51 w 250"/>
                <a:gd name="T53" fmla="*/ 123 h 249"/>
                <a:gd name="T54" fmla="*/ 63 w 250"/>
                <a:gd name="T55" fmla="*/ 124 h 249"/>
                <a:gd name="T56" fmla="*/ 74 w 250"/>
                <a:gd name="T57" fmla="*/ 123 h 249"/>
                <a:gd name="T58" fmla="*/ 84 w 250"/>
                <a:gd name="T59" fmla="*/ 121 h 249"/>
                <a:gd name="T60" fmla="*/ 94 w 250"/>
                <a:gd name="T61" fmla="*/ 116 h 249"/>
                <a:gd name="T62" fmla="*/ 103 w 250"/>
                <a:gd name="T63" fmla="*/ 109 h 249"/>
                <a:gd name="T64" fmla="*/ 111 w 250"/>
                <a:gd name="T65" fmla="*/ 102 h 249"/>
                <a:gd name="T66" fmla="*/ 117 w 250"/>
                <a:gd name="T67" fmla="*/ 93 h 249"/>
                <a:gd name="T68" fmla="*/ 121 w 250"/>
                <a:gd name="T69" fmla="*/ 83 h 249"/>
                <a:gd name="T70" fmla="*/ 124 w 250"/>
                <a:gd name="T71" fmla="*/ 73 h 249"/>
                <a:gd name="T72" fmla="*/ 125 w 250"/>
                <a:gd name="T73" fmla="*/ 62 h 2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0"/>
                <a:gd name="T112" fmla="*/ 0 h 249"/>
                <a:gd name="T113" fmla="*/ 250 w 250"/>
                <a:gd name="T114" fmla="*/ 249 h 2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0" h="249">
                  <a:moveTo>
                    <a:pt x="250" y="125"/>
                  </a:moveTo>
                  <a:lnTo>
                    <a:pt x="248" y="102"/>
                  </a:lnTo>
                  <a:lnTo>
                    <a:pt x="242" y="81"/>
                  </a:lnTo>
                  <a:lnTo>
                    <a:pt x="233" y="62"/>
                  </a:lnTo>
                  <a:lnTo>
                    <a:pt x="221" y="44"/>
                  </a:lnTo>
                  <a:lnTo>
                    <a:pt x="205" y="29"/>
                  </a:lnTo>
                  <a:lnTo>
                    <a:pt x="187" y="16"/>
                  </a:lnTo>
                  <a:lnTo>
                    <a:pt x="168" y="8"/>
                  </a:lnTo>
                  <a:lnTo>
                    <a:pt x="147" y="1"/>
                  </a:lnTo>
                  <a:lnTo>
                    <a:pt x="125" y="0"/>
                  </a:lnTo>
                  <a:lnTo>
                    <a:pt x="102" y="1"/>
                  </a:lnTo>
                  <a:lnTo>
                    <a:pt x="82" y="8"/>
                  </a:lnTo>
                  <a:lnTo>
                    <a:pt x="62" y="16"/>
                  </a:lnTo>
                  <a:lnTo>
                    <a:pt x="44" y="29"/>
                  </a:lnTo>
                  <a:lnTo>
                    <a:pt x="29" y="44"/>
                  </a:lnTo>
                  <a:lnTo>
                    <a:pt x="16" y="62"/>
                  </a:lnTo>
                  <a:lnTo>
                    <a:pt x="7" y="81"/>
                  </a:lnTo>
                  <a:lnTo>
                    <a:pt x="1" y="102"/>
                  </a:lnTo>
                  <a:lnTo>
                    <a:pt x="0" y="125"/>
                  </a:lnTo>
                  <a:lnTo>
                    <a:pt x="1" y="146"/>
                  </a:lnTo>
                  <a:lnTo>
                    <a:pt x="7" y="167"/>
                  </a:lnTo>
                  <a:lnTo>
                    <a:pt x="16" y="187"/>
                  </a:lnTo>
                  <a:lnTo>
                    <a:pt x="29" y="205"/>
                  </a:lnTo>
                  <a:lnTo>
                    <a:pt x="44" y="219"/>
                  </a:lnTo>
                  <a:lnTo>
                    <a:pt x="62" y="232"/>
                  </a:lnTo>
                  <a:lnTo>
                    <a:pt x="82" y="242"/>
                  </a:lnTo>
                  <a:lnTo>
                    <a:pt x="102" y="247"/>
                  </a:lnTo>
                  <a:lnTo>
                    <a:pt x="125" y="249"/>
                  </a:lnTo>
                  <a:lnTo>
                    <a:pt x="147" y="247"/>
                  </a:lnTo>
                  <a:lnTo>
                    <a:pt x="168" y="242"/>
                  </a:lnTo>
                  <a:lnTo>
                    <a:pt x="187" y="232"/>
                  </a:lnTo>
                  <a:lnTo>
                    <a:pt x="205" y="219"/>
                  </a:lnTo>
                  <a:lnTo>
                    <a:pt x="221" y="205"/>
                  </a:lnTo>
                  <a:lnTo>
                    <a:pt x="233" y="187"/>
                  </a:lnTo>
                  <a:lnTo>
                    <a:pt x="242" y="167"/>
                  </a:lnTo>
                  <a:lnTo>
                    <a:pt x="248" y="146"/>
                  </a:lnTo>
                  <a:lnTo>
                    <a:pt x="250" y="125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38" name="Freeform 39"/>
            <p:cNvSpPr>
              <a:spLocks noChangeArrowheads="1"/>
            </p:cNvSpPr>
            <p:nvPr/>
          </p:nvSpPr>
          <p:spPr bwMode="auto">
            <a:xfrm>
              <a:off x="815" y="1295"/>
              <a:ext cx="311" cy="499"/>
            </a:xfrm>
            <a:custGeom>
              <a:avLst/>
              <a:gdLst>
                <a:gd name="T0" fmla="*/ 159 w 623"/>
                <a:gd name="T1" fmla="*/ 257 h 996"/>
                <a:gd name="T2" fmla="*/ 232 w 623"/>
                <a:gd name="T3" fmla="*/ 499 h 996"/>
                <a:gd name="T4" fmla="*/ 290 w 623"/>
                <a:gd name="T5" fmla="*/ 499 h 996"/>
                <a:gd name="T6" fmla="*/ 232 w 623"/>
                <a:gd name="T7" fmla="*/ 218 h 996"/>
                <a:gd name="T8" fmla="*/ 232 w 623"/>
                <a:gd name="T9" fmla="*/ 55 h 996"/>
                <a:gd name="T10" fmla="*/ 275 w 623"/>
                <a:gd name="T11" fmla="*/ 187 h 996"/>
                <a:gd name="T12" fmla="*/ 311 w 623"/>
                <a:gd name="T13" fmla="*/ 164 h 996"/>
                <a:gd name="T14" fmla="*/ 261 w 623"/>
                <a:gd name="T15" fmla="*/ 0 h 996"/>
                <a:gd name="T16" fmla="*/ 159 w 623"/>
                <a:gd name="T17" fmla="*/ 8 h 996"/>
                <a:gd name="T18" fmla="*/ 58 w 623"/>
                <a:gd name="T19" fmla="*/ 0 h 996"/>
                <a:gd name="T20" fmla="*/ 0 w 623"/>
                <a:gd name="T21" fmla="*/ 172 h 996"/>
                <a:gd name="T22" fmla="*/ 43 w 623"/>
                <a:gd name="T23" fmla="*/ 187 h 996"/>
                <a:gd name="T24" fmla="*/ 87 w 623"/>
                <a:gd name="T25" fmla="*/ 55 h 996"/>
                <a:gd name="T26" fmla="*/ 87 w 623"/>
                <a:gd name="T27" fmla="*/ 218 h 996"/>
                <a:gd name="T28" fmla="*/ 29 w 623"/>
                <a:gd name="T29" fmla="*/ 499 h 996"/>
                <a:gd name="T30" fmla="*/ 87 w 623"/>
                <a:gd name="T31" fmla="*/ 499 h 996"/>
                <a:gd name="T32" fmla="*/ 159 w 623"/>
                <a:gd name="T33" fmla="*/ 257 h 9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3"/>
                <a:gd name="T52" fmla="*/ 0 h 996"/>
                <a:gd name="T53" fmla="*/ 623 w 623"/>
                <a:gd name="T54" fmla="*/ 996 h 9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3" h="996">
                  <a:moveTo>
                    <a:pt x="319" y="513"/>
                  </a:moveTo>
                  <a:lnTo>
                    <a:pt x="464" y="996"/>
                  </a:lnTo>
                  <a:lnTo>
                    <a:pt x="580" y="996"/>
                  </a:lnTo>
                  <a:lnTo>
                    <a:pt x="464" y="435"/>
                  </a:lnTo>
                  <a:lnTo>
                    <a:pt x="464" y="109"/>
                  </a:lnTo>
                  <a:lnTo>
                    <a:pt x="551" y="373"/>
                  </a:lnTo>
                  <a:lnTo>
                    <a:pt x="623" y="327"/>
                  </a:lnTo>
                  <a:lnTo>
                    <a:pt x="522" y="0"/>
                  </a:lnTo>
                  <a:lnTo>
                    <a:pt x="319" y="16"/>
                  </a:lnTo>
                  <a:lnTo>
                    <a:pt x="116" y="0"/>
                  </a:lnTo>
                  <a:lnTo>
                    <a:pt x="0" y="343"/>
                  </a:lnTo>
                  <a:lnTo>
                    <a:pt x="87" y="373"/>
                  </a:lnTo>
                  <a:lnTo>
                    <a:pt x="174" y="109"/>
                  </a:lnTo>
                  <a:lnTo>
                    <a:pt x="174" y="435"/>
                  </a:lnTo>
                  <a:lnTo>
                    <a:pt x="58" y="996"/>
                  </a:lnTo>
                  <a:lnTo>
                    <a:pt x="174" y="996"/>
                  </a:lnTo>
                  <a:lnTo>
                    <a:pt x="319" y="513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1524" name="Rectangle 40"/>
          <p:cNvSpPr>
            <a:spLocks noChangeArrowheads="1"/>
          </p:cNvSpPr>
          <p:nvPr/>
        </p:nvSpPr>
        <p:spPr bwMode="auto">
          <a:xfrm>
            <a:off x="6938963" y="3197225"/>
            <a:ext cx="1482778" cy="20005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/>
              <a:t>Product Manager </a:t>
            </a:r>
            <a:r>
              <a:rPr lang="nb-NO" sz="1300"/>
              <a:t>3</a:t>
            </a:r>
          </a:p>
        </p:txBody>
      </p:sp>
      <p:grpSp>
        <p:nvGrpSpPr>
          <p:cNvPr id="21525" name="Group 41"/>
          <p:cNvGrpSpPr>
            <a:grpSpLocks/>
          </p:cNvGrpSpPr>
          <p:nvPr/>
        </p:nvGrpSpPr>
        <p:grpSpPr bwMode="auto">
          <a:xfrm>
            <a:off x="7278688" y="2206625"/>
            <a:ext cx="492125" cy="987425"/>
            <a:chOff x="4585" y="1171"/>
            <a:chExt cx="310" cy="622"/>
          </a:xfrm>
        </p:grpSpPr>
        <p:sp>
          <p:nvSpPr>
            <p:cNvPr id="21535" name="Freeform 42"/>
            <p:cNvSpPr>
              <a:spLocks noChangeArrowheads="1"/>
            </p:cNvSpPr>
            <p:nvPr/>
          </p:nvSpPr>
          <p:spPr bwMode="auto">
            <a:xfrm>
              <a:off x="4678" y="1171"/>
              <a:ext cx="125" cy="124"/>
            </a:xfrm>
            <a:custGeom>
              <a:avLst/>
              <a:gdLst>
                <a:gd name="T0" fmla="*/ 125 w 250"/>
                <a:gd name="T1" fmla="*/ 62 h 249"/>
                <a:gd name="T2" fmla="*/ 124 w 250"/>
                <a:gd name="T3" fmla="*/ 51 h 249"/>
                <a:gd name="T4" fmla="*/ 121 w 250"/>
                <a:gd name="T5" fmla="*/ 40 h 249"/>
                <a:gd name="T6" fmla="*/ 117 w 250"/>
                <a:gd name="T7" fmla="*/ 31 h 249"/>
                <a:gd name="T8" fmla="*/ 111 w 250"/>
                <a:gd name="T9" fmla="*/ 22 h 249"/>
                <a:gd name="T10" fmla="*/ 103 w 250"/>
                <a:gd name="T11" fmla="*/ 14 h 249"/>
                <a:gd name="T12" fmla="*/ 94 w 250"/>
                <a:gd name="T13" fmla="*/ 8 h 249"/>
                <a:gd name="T14" fmla="*/ 84 w 250"/>
                <a:gd name="T15" fmla="*/ 4 h 249"/>
                <a:gd name="T16" fmla="*/ 74 w 250"/>
                <a:gd name="T17" fmla="*/ 0 h 249"/>
                <a:gd name="T18" fmla="*/ 63 w 250"/>
                <a:gd name="T19" fmla="*/ 0 h 249"/>
                <a:gd name="T20" fmla="*/ 51 w 250"/>
                <a:gd name="T21" fmla="*/ 0 h 249"/>
                <a:gd name="T22" fmla="*/ 41 w 250"/>
                <a:gd name="T23" fmla="*/ 4 h 249"/>
                <a:gd name="T24" fmla="*/ 31 w 250"/>
                <a:gd name="T25" fmla="*/ 8 h 249"/>
                <a:gd name="T26" fmla="*/ 22 w 250"/>
                <a:gd name="T27" fmla="*/ 14 h 249"/>
                <a:gd name="T28" fmla="*/ 15 w 250"/>
                <a:gd name="T29" fmla="*/ 22 h 249"/>
                <a:gd name="T30" fmla="*/ 8 w 250"/>
                <a:gd name="T31" fmla="*/ 31 h 249"/>
                <a:gd name="T32" fmla="*/ 4 w 250"/>
                <a:gd name="T33" fmla="*/ 40 h 249"/>
                <a:gd name="T34" fmla="*/ 1 w 250"/>
                <a:gd name="T35" fmla="*/ 51 h 249"/>
                <a:gd name="T36" fmla="*/ 0 w 250"/>
                <a:gd name="T37" fmla="*/ 62 h 249"/>
                <a:gd name="T38" fmla="*/ 1 w 250"/>
                <a:gd name="T39" fmla="*/ 73 h 249"/>
                <a:gd name="T40" fmla="*/ 4 w 250"/>
                <a:gd name="T41" fmla="*/ 83 h 249"/>
                <a:gd name="T42" fmla="*/ 8 w 250"/>
                <a:gd name="T43" fmla="*/ 93 h 249"/>
                <a:gd name="T44" fmla="*/ 15 w 250"/>
                <a:gd name="T45" fmla="*/ 102 h 249"/>
                <a:gd name="T46" fmla="*/ 22 w 250"/>
                <a:gd name="T47" fmla="*/ 109 h 249"/>
                <a:gd name="T48" fmla="*/ 31 w 250"/>
                <a:gd name="T49" fmla="*/ 116 h 249"/>
                <a:gd name="T50" fmla="*/ 41 w 250"/>
                <a:gd name="T51" fmla="*/ 121 h 249"/>
                <a:gd name="T52" fmla="*/ 51 w 250"/>
                <a:gd name="T53" fmla="*/ 123 h 249"/>
                <a:gd name="T54" fmla="*/ 63 w 250"/>
                <a:gd name="T55" fmla="*/ 124 h 249"/>
                <a:gd name="T56" fmla="*/ 74 w 250"/>
                <a:gd name="T57" fmla="*/ 123 h 249"/>
                <a:gd name="T58" fmla="*/ 84 w 250"/>
                <a:gd name="T59" fmla="*/ 121 h 249"/>
                <a:gd name="T60" fmla="*/ 94 w 250"/>
                <a:gd name="T61" fmla="*/ 116 h 249"/>
                <a:gd name="T62" fmla="*/ 103 w 250"/>
                <a:gd name="T63" fmla="*/ 109 h 249"/>
                <a:gd name="T64" fmla="*/ 111 w 250"/>
                <a:gd name="T65" fmla="*/ 102 h 249"/>
                <a:gd name="T66" fmla="*/ 117 w 250"/>
                <a:gd name="T67" fmla="*/ 93 h 249"/>
                <a:gd name="T68" fmla="*/ 121 w 250"/>
                <a:gd name="T69" fmla="*/ 83 h 249"/>
                <a:gd name="T70" fmla="*/ 124 w 250"/>
                <a:gd name="T71" fmla="*/ 73 h 249"/>
                <a:gd name="T72" fmla="*/ 125 w 250"/>
                <a:gd name="T73" fmla="*/ 62 h 2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0"/>
                <a:gd name="T112" fmla="*/ 0 h 249"/>
                <a:gd name="T113" fmla="*/ 250 w 250"/>
                <a:gd name="T114" fmla="*/ 249 h 2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0" h="249">
                  <a:moveTo>
                    <a:pt x="250" y="125"/>
                  </a:moveTo>
                  <a:lnTo>
                    <a:pt x="248" y="102"/>
                  </a:lnTo>
                  <a:lnTo>
                    <a:pt x="242" y="81"/>
                  </a:lnTo>
                  <a:lnTo>
                    <a:pt x="233" y="62"/>
                  </a:lnTo>
                  <a:lnTo>
                    <a:pt x="221" y="44"/>
                  </a:lnTo>
                  <a:lnTo>
                    <a:pt x="205" y="29"/>
                  </a:lnTo>
                  <a:lnTo>
                    <a:pt x="187" y="16"/>
                  </a:lnTo>
                  <a:lnTo>
                    <a:pt x="168" y="8"/>
                  </a:lnTo>
                  <a:lnTo>
                    <a:pt x="147" y="1"/>
                  </a:lnTo>
                  <a:lnTo>
                    <a:pt x="125" y="0"/>
                  </a:lnTo>
                  <a:lnTo>
                    <a:pt x="102" y="1"/>
                  </a:lnTo>
                  <a:lnTo>
                    <a:pt x="82" y="8"/>
                  </a:lnTo>
                  <a:lnTo>
                    <a:pt x="62" y="16"/>
                  </a:lnTo>
                  <a:lnTo>
                    <a:pt x="44" y="29"/>
                  </a:lnTo>
                  <a:lnTo>
                    <a:pt x="29" y="44"/>
                  </a:lnTo>
                  <a:lnTo>
                    <a:pt x="16" y="62"/>
                  </a:lnTo>
                  <a:lnTo>
                    <a:pt x="7" y="81"/>
                  </a:lnTo>
                  <a:lnTo>
                    <a:pt x="1" y="102"/>
                  </a:lnTo>
                  <a:lnTo>
                    <a:pt x="0" y="125"/>
                  </a:lnTo>
                  <a:lnTo>
                    <a:pt x="1" y="146"/>
                  </a:lnTo>
                  <a:lnTo>
                    <a:pt x="7" y="167"/>
                  </a:lnTo>
                  <a:lnTo>
                    <a:pt x="16" y="187"/>
                  </a:lnTo>
                  <a:lnTo>
                    <a:pt x="29" y="205"/>
                  </a:lnTo>
                  <a:lnTo>
                    <a:pt x="44" y="219"/>
                  </a:lnTo>
                  <a:lnTo>
                    <a:pt x="62" y="232"/>
                  </a:lnTo>
                  <a:lnTo>
                    <a:pt x="82" y="242"/>
                  </a:lnTo>
                  <a:lnTo>
                    <a:pt x="102" y="247"/>
                  </a:lnTo>
                  <a:lnTo>
                    <a:pt x="125" y="249"/>
                  </a:lnTo>
                  <a:lnTo>
                    <a:pt x="147" y="247"/>
                  </a:lnTo>
                  <a:lnTo>
                    <a:pt x="168" y="242"/>
                  </a:lnTo>
                  <a:lnTo>
                    <a:pt x="187" y="232"/>
                  </a:lnTo>
                  <a:lnTo>
                    <a:pt x="205" y="219"/>
                  </a:lnTo>
                  <a:lnTo>
                    <a:pt x="221" y="205"/>
                  </a:lnTo>
                  <a:lnTo>
                    <a:pt x="233" y="187"/>
                  </a:lnTo>
                  <a:lnTo>
                    <a:pt x="242" y="167"/>
                  </a:lnTo>
                  <a:lnTo>
                    <a:pt x="248" y="146"/>
                  </a:lnTo>
                  <a:lnTo>
                    <a:pt x="250" y="125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536" name="Freeform 43"/>
            <p:cNvSpPr>
              <a:spLocks noChangeArrowheads="1"/>
            </p:cNvSpPr>
            <p:nvPr/>
          </p:nvSpPr>
          <p:spPr bwMode="auto">
            <a:xfrm>
              <a:off x="4585" y="1295"/>
              <a:ext cx="311" cy="499"/>
            </a:xfrm>
            <a:custGeom>
              <a:avLst/>
              <a:gdLst>
                <a:gd name="T0" fmla="*/ 159 w 623"/>
                <a:gd name="T1" fmla="*/ 257 h 996"/>
                <a:gd name="T2" fmla="*/ 232 w 623"/>
                <a:gd name="T3" fmla="*/ 499 h 996"/>
                <a:gd name="T4" fmla="*/ 290 w 623"/>
                <a:gd name="T5" fmla="*/ 499 h 996"/>
                <a:gd name="T6" fmla="*/ 232 w 623"/>
                <a:gd name="T7" fmla="*/ 218 h 996"/>
                <a:gd name="T8" fmla="*/ 232 w 623"/>
                <a:gd name="T9" fmla="*/ 55 h 996"/>
                <a:gd name="T10" fmla="*/ 275 w 623"/>
                <a:gd name="T11" fmla="*/ 187 h 996"/>
                <a:gd name="T12" fmla="*/ 311 w 623"/>
                <a:gd name="T13" fmla="*/ 164 h 996"/>
                <a:gd name="T14" fmla="*/ 261 w 623"/>
                <a:gd name="T15" fmla="*/ 0 h 996"/>
                <a:gd name="T16" fmla="*/ 159 w 623"/>
                <a:gd name="T17" fmla="*/ 8 h 996"/>
                <a:gd name="T18" fmla="*/ 58 w 623"/>
                <a:gd name="T19" fmla="*/ 0 h 996"/>
                <a:gd name="T20" fmla="*/ 0 w 623"/>
                <a:gd name="T21" fmla="*/ 172 h 996"/>
                <a:gd name="T22" fmla="*/ 43 w 623"/>
                <a:gd name="T23" fmla="*/ 187 h 996"/>
                <a:gd name="T24" fmla="*/ 87 w 623"/>
                <a:gd name="T25" fmla="*/ 55 h 996"/>
                <a:gd name="T26" fmla="*/ 87 w 623"/>
                <a:gd name="T27" fmla="*/ 218 h 996"/>
                <a:gd name="T28" fmla="*/ 29 w 623"/>
                <a:gd name="T29" fmla="*/ 499 h 996"/>
                <a:gd name="T30" fmla="*/ 87 w 623"/>
                <a:gd name="T31" fmla="*/ 499 h 996"/>
                <a:gd name="T32" fmla="*/ 159 w 623"/>
                <a:gd name="T33" fmla="*/ 257 h 9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3"/>
                <a:gd name="T52" fmla="*/ 0 h 996"/>
                <a:gd name="T53" fmla="*/ 623 w 623"/>
                <a:gd name="T54" fmla="*/ 996 h 9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3" h="996">
                  <a:moveTo>
                    <a:pt x="319" y="513"/>
                  </a:moveTo>
                  <a:lnTo>
                    <a:pt x="464" y="996"/>
                  </a:lnTo>
                  <a:lnTo>
                    <a:pt x="580" y="996"/>
                  </a:lnTo>
                  <a:lnTo>
                    <a:pt x="464" y="435"/>
                  </a:lnTo>
                  <a:lnTo>
                    <a:pt x="464" y="109"/>
                  </a:lnTo>
                  <a:lnTo>
                    <a:pt x="551" y="373"/>
                  </a:lnTo>
                  <a:lnTo>
                    <a:pt x="623" y="327"/>
                  </a:lnTo>
                  <a:lnTo>
                    <a:pt x="522" y="0"/>
                  </a:lnTo>
                  <a:lnTo>
                    <a:pt x="319" y="16"/>
                  </a:lnTo>
                  <a:lnTo>
                    <a:pt x="116" y="0"/>
                  </a:lnTo>
                  <a:lnTo>
                    <a:pt x="0" y="343"/>
                  </a:lnTo>
                  <a:lnTo>
                    <a:pt x="87" y="373"/>
                  </a:lnTo>
                  <a:lnTo>
                    <a:pt x="174" y="109"/>
                  </a:lnTo>
                  <a:lnTo>
                    <a:pt x="174" y="435"/>
                  </a:lnTo>
                  <a:lnTo>
                    <a:pt x="58" y="996"/>
                  </a:lnTo>
                  <a:lnTo>
                    <a:pt x="174" y="996"/>
                  </a:lnTo>
                  <a:lnTo>
                    <a:pt x="319" y="513"/>
                  </a:lnTo>
                  <a:close/>
                </a:path>
              </a:pathLst>
            </a:custGeom>
            <a:solidFill>
              <a:srgbClr val="3333CC"/>
            </a:solidFill>
            <a:ln w="1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1526" name="Line 44"/>
          <p:cNvSpPr>
            <a:spLocks noChangeShapeType="1"/>
          </p:cNvSpPr>
          <p:nvPr/>
        </p:nvSpPr>
        <p:spPr bwMode="auto">
          <a:xfrm flipH="1">
            <a:off x="679450" y="3548063"/>
            <a:ext cx="622300" cy="12192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527" name="Line 45"/>
          <p:cNvSpPr>
            <a:spLocks noChangeShapeType="1"/>
          </p:cNvSpPr>
          <p:nvPr/>
        </p:nvSpPr>
        <p:spPr bwMode="auto">
          <a:xfrm>
            <a:off x="1524000" y="3548063"/>
            <a:ext cx="1588" cy="12192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528" name="Line 46"/>
          <p:cNvSpPr>
            <a:spLocks noChangeShapeType="1"/>
          </p:cNvSpPr>
          <p:nvPr/>
        </p:nvSpPr>
        <p:spPr bwMode="auto">
          <a:xfrm>
            <a:off x="1752600" y="3548063"/>
            <a:ext cx="533400" cy="12954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529" name="Line 47"/>
          <p:cNvSpPr>
            <a:spLocks noChangeShapeType="1"/>
          </p:cNvSpPr>
          <p:nvPr/>
        </p:nvSpPr>
        <p:spPr bwMode="auto">
          <a:xfrm>
            <a:off x="1752600" y="3548063"/>
            <a:ext cx="2057400" cy="13716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530" name="Line 48"/>
          <p:cNvSpPr>
            <a:spLocks noChangeShapeType="1"/>
          </p:cNvSpPr>
          <p:nvPr/>
        </p:nvSpPr>
        <p:spPr bwMode="auto">
          <a:xfrm>
            <a:off x="1828800" y="3548063"/>
            <a:ext cx="2819400" cy="13716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531" name="Line 49"/>
          <p:cNvSpPr>
            <a:spLocks noChangeShapeType="1"/>
          </p:cNvSpPr>
          <p:nvPr/>
        </p:nvSpPr>
        <p:spPr bwMode="auto">
          <a:xfrm>
            <a:off x="1828800" y="3548063"/>
            <a:ext cx="3581400" cy="13716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532" name="Line 50"/>
          <p:cNvSpPr>
            <a:spLocks noChangeShapeType="1"/>
          </p:cNvSpPr>
          <p:nvPr/>
        </p:nvSpPr>
        <p:spPr bwMode="auto">
          <a:xfrm>
            <a:off x="1828800" y="3548063"/>
            <a:ext cx="4800600" cy="13716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533" name="Line 51"/>
          <p:cNvSpPr>
            <a:spLocks noChangeShapeType="1"/>
          </p:cNvSpPr>
          <p:nvPr/>
        </p:nvSpPr>
        <p:spPr bwMode="auto">
          <a:xfrm>
            <a:off x="1828800" y="3548063"/>
            <a:ext cx="5715000" cy="12954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534" name="Line 52"/>
          <p:cNvSpPr>
            <a:spLocks noChangeShapeType="1"/>
          </p:cNvSpPr>
          <p:nvPr/>
        </p:nvSpPr>
        <p:spPr bwMode="auto">
          <a:xfrm>
            <a:off x="1828800" y="3548063"/>
            <a:ext cx="6477000" cy="12954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209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4964</TotalTime>
  <Words>3290</Words>
  <Application>Microsoft Office PowerPoint</Application>
  <PresentationFormat>On-screen Show (4:3)</PresentationFormat>
  <Paragraphs>674</Paragraphs>
  <Slides>56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Bitstream Vera Sans</vt:lpstr>
      <vt:lpstr>Calibri</vt:lpstr>
      <vt:lpstr>Century Schoolbook</vt:lpstr>
      <vt:lpstr>Consolas</vt:lpstr>
      <vt:lpstr>ＭＳ Ｐゴシック</vt:lpstr>
      <vt:lpstr>Times New Roman</vt:lpstr>
      <vt:lpstr>Wingdings</vt:lpstr>
      <vt:lpstr>Wingdings 2</vt:lpstr>
      <vt:lpstr>Oriel</vt:lpstr>
      <vt:lpstr>Agent Organisations</vt:lpstr>
      <vt:lpstr>Organizational Structures</vt:lpstr>
      <vt:lpstr>Organizational Structures</vt:lpstr>
      <vt:lpstr>Organisational Structures</vt:lpstr>
      <vt:lpstr>Agent-Based Organisations</vt:lpstr>
      <vt:lpstr>Product Hierarchy</vt:lpstr>
      <vt:lpstr>Functional Hierarchy</vt:lpstr>
      <vt:lpstr>Centralised Market</vt:lpstr>
      <vt:lpstr>Decentralised Market</vt:lpstr>
      <vt:lpstr>Comparison of Organization Structures</vt:lpstr>
      <vt:lpstr>Some Criticisms</vt:lpstr>
      <vt:lpstr>From Structures to Patterns</vt:lpstr>
      <vt:lpstr>The Hierarchy Pattern</vt:lpstr>
      <vt:lpstr>The Hierarchy Pattern</vt:lpstr>
      <vt:lpstr>The Market Pattern</vt:lpstr>
      <vt:lpstr>The Market Pattern</vt:lpstr>
      <vt:lpstr>The Market Pattern</vt:lpstr>
      <vt:lpstr>The Market Pattern</vt:lpstr>
      <vt:lpstr>The Market Pattern</vt:lpstr>
      <vt:lpstr>The Market Pattern</vt:lpstr>
      <vt:lpstr>The Market Pattern</vt:lpstr>
      <vt:lpstr>The Market Pattern</vt:lpstr>
      <vt:lpstr>The Market Pattern</vt:lpstr>
      <vt:lpstr>The Network Pattern</vt:lpstr>
      <vt:lpstr>The Network Pattern</vt:lpstr>
      <vt:lpstr>The Network Pattern</vt:lpstr>
      <vt:lpstr>The Network Pattern</vt:lpstr>
      <vt:lpstr>The Network Pattern</vt:lpstr>
      <vt:lpstr>The Network Pattern</vt:lpstr>
      <vt:lpstr>The Network Pattern</vt:lpstr>
      <vt:lpstr>The Network Pattern</vt:lpstr>
      <vt:lpstr>The Network Pattern</vt:lpstr>
      <vt:lpstr>The Network Pattern</vt:lpstr>
      <vt:lpstr>The Network Pattern</vt:lpstr>
      <vt:lpstr>Coordination Example</vt:lpstr>
      <vt:lpstr>Coordination Example</vt:lpstr>
      <vt:lpstr>The Manager Agent</vt:lpstr>
      <vt:lpstr>PowerPoint Presentation</vt:lpstr>
      <vt:lpstr>PowerPoint Presentation</vt:lpstr>
      <vt:lpstr>PowerPoint Presentation</vt:lpstr>
      <vt:lpstr>Elements to Note</vt:lpstr>
      <vt:lpstr>The generator agent.</vt:lpstr>
      <vt:lpstr>Elements to Note</vt:lpstr>
      <vt:lpstr>Back to the Manager Agent</vt:lpstr>
      <vt:lpstr>Back to the Manager agent</vt:lpstr>
      <vt:lpstr>Something New</vt:lpstr>
      <vt:lpstr>Back to the Manager Agent</vt:lpstr>
      <vt:lpstr>PowerPoint Presentation</vt:lpstr>
      <vt:lpstr>The Assembler Agent</vt:lpstr>
      <vt:lpstr>PowerPoint Presentation</vt:lpstr>
      <vt:lpstr>Elements to Note</vt:lpstr>
      <vt:lpstr>Back to the Manager Again</vt:lpstr>
      <vt:lpstr>The Printer Agent</vt:lpstr>
      <vt:lpstr>Deployment (the Launcher Agent)</vt:lpstr>
      <vt:lpstr>PowerPoint Presentation</vt:lpstr>
      <vt:lpstr>Expected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127</cp:revision>
  <dcterms:created xsi:type="dcterms:W3CDTF">2006-08-16T00:00:00Z</dcterms:created>
  <dcterms:modified xsi:type="dcterms:W3CDTF">2015-12-03T11:56:58Z</dcterms:modified>
</cp:coreProperties>
</file>