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79" r:id="rId3"/>
    <p:sldId id="280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96" r:id="rId14"/>
    <p:sldId id="293" r:id="rId15"/>
    <p:sldId id="270" r:id="rId16"/>
    <p:sldId id="269" r:id="rId17"/>
    <p:sldId id="278" r:id="rId18"/>
    <p:sldId id="272" r:id="rId19"/>
    <p:sldId id="273" r:id="rId20"/>
    <p:sldId id="274" r:id="rId21"/>
    <p:sldId id="306" r:id="rId22"/>
    <p:sldId id="294" r:id="rId23"/>
    <p:sldId id="307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20" autoAdjust="0"/>
  </p:normalViewPr>
  <p:slideViewPr>
    <p:cSldViewPr snapToGrid="0" snapToObjects="1">
      <p:cViewPr varScale="1">
        <p:scale>
          <a:sx n="106" d="100"/>
          <a:sy n="10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607294C1-F2D2-A14B-AC78-862DE16CF5A8}" type="datetimeFigureOut">
              <a:rPr kumimoji="1" lang="zh-CN" altLang="en-US" smtClean="0"/>
              <a:t>10/30/14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680497F5-9EDB-F246-92D6-56DB258C5F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2638" y="3543651"/>
            <a:ext cx="4352378" cy="1470025"/>
          </a:xfrm>
        </p:spPr>
        <p:txBody>
          <a:bodyPr/>
          <a:lstStyle/>
          <a:p>
            <a:r>
              <a:rPr kumimoji="1" lang="en-US" altLang="zh-C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Doge Beer</a:t>
            </a:r>
            <a:endParaRPr kumimoji="1" lang="zh-CN" alt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81190" y="5255589"/>
            <a:ext cx="3182288" cy="132481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11302100045 </a:t>
            </a:r>
            <a:r>
              <a:rPr kumimoji="1" lang="en-US" altLang="zh-CN" sz="2000" dirty="0" err="1" smtClean="0">
                <a:solidFill>
                  <a:srgbClr val="000000"/>
                </a:solidFill>
              </a:rPr>
              <a:t>Siqi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 Fan</a:t>
            </a:r>
          </a:p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11302010006 </a:t>
            </a:r>
            <a:r>
              <a:rPr kumimoji="1" lang="en-US" altLang="zh-CN" sz="2000" dirty="0" err="1" smtClean="0">
                <a:solidFill>
                  <a:srgbClr val="000000"/>
                </a:solidFill>
              </a:rPr>
              <a:t>Xuhua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 Xia</a:t>
            </a:r>
          </a:p>
          <a:p>
            <a:pPr algn="l"/>
            <a:r>
              <a:rPr kumimoji="1" lang="en-US" altLang="zh-CN" sz="2000" dirty="0" smtClean="0">
                <a:solidFill>
                  <a:srgbClr val="000000"/>
                </a:solidFill>
              </a:rPr>
              <a:t>11302010003 Bo Song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1785230" y="295896"/>
            <a:ext cx="5168712" cy="3876534"/>
            <a:chOff x="225867" y="503696"/>
            <a:chExt cx="5168712" cy="387653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46" b="95443" l="7813" r="96289">
                          <a14:foregroundMark x1="55371" y1="6250" x2="55371" y2="6250"/>
                          <a14:foregroundMark x1="31152" y1="11198" x2="31152" y2="11198"/>
                          <a14:foregroundMark x1="7910" y1="23958" x2="7910" y2="23958"/>
                          <a14:foregroundMark x1="17480" y1="16927" x2="74707" y2="13802"/>
                          <a14:foregroundMark x1="93848" y1="26432" x2="92676" y2="76042"/>
                          <a14:foregroundMark x1="88770" y1="27344" x2="13379" y2="34375"/>
                          <a14:foregroundMark x1="85059" y1="16536" x2="57617" y2="8854"/>
                          <a14:foregroundMark x1="10938" y1="19922" x2="15332" y2="17318"/>
                          <a14:foregroundMark x1="49609" y1="10547" x2="41113" y2="8333"/>
                          <a14:foregroundMark x1="31543" y1="3646" x2="35059" y2="5078"/>
                          <a14:foregroundMark x1="45996" y1="93880" x2="60938" y2="95443"/>
                          <a14:foregroundMark x1="78320" y1="8464" x2="72852" y2="8854"/>
                          <a14:foregroundMark x1="85059" y1="14974" x2="91602" y2="20182"/>
                          <a14:foregroundMark x1="96289" y1="25391" x2="95313" y2="77865"/>
                          <a14:foregroundMark x1="26563" y1="6510" x2="28418" y2="5599"/>
                          <a14:foregroundMark x1="17676" y1="13802" x2="15918" y2="15104"/>
                          <a14:foregroundMark x1="71875" y1="6510" x2="67969" y2="10938"/>
                          <a14:foregroundMark x1="62695" y1="6771" x2="67188" y2="9115"/>
                          <a14:foregroundMark x1="9180" y1="20703" x2="9668" y2="190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5867" y="503696"/>
              <a:ext cx="5168712" cy="3876534"/>
            </a:xfrm>
            <a:prstGeom prst="rect">
              <a:avLst/>
            </a:prstGeom>
          </p:spPr>
        </p:pic>
        <p:pic>
          <p:nvPicPr>
            <p:cNvPr id="12" name="图片 11" descr="doge1.png"/>
            <p:cNvPicPr>
              <a:picLocks noChangeAspect="1"/>
            </p:cNvPicPr>
            <p:nvPr/>
          </p:nvPicPr>
          <p:blipFill rotWithShape="1">
            <a:blip r:embed="rId4">
              <a:alphaModFix amt="7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4" t="615" r="29746" b="-615"/>
            <a:stretch/>
          </p:blipFill>
          <p:spPr>
            <a:xfrm>
              <a:off x="1220638" y="2177792"/>
              <a:ext cx="1109672" cy="1619535"/>
            </a:xfrm>
            <a:prstGeom prst="rect">
              <a:avLst/>
            </a:prstGeom>
          </p:spPr>
        </p:pic>
        <p:pic>
          <p:nvPicPr>
            <p:cNvPr id="13" name="图片 12" descr="doge1.png"/>
            <p:cNvPicPr>
              <a:picLocks noChangeAspect="1"/>
            </p:cNvPicPr>
            <p:nvPr/>
          </p:nvPicPr>
          <p:blipFill rotWithShape="1">
            <a:blip r:embed="rId4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8" r="47675"/>
            <a:stretch/>
          </p:blipFill>
          <p:spPr>
            <a:xfrm>
              <a:off x="591825" y="2140805"/>
              <a:ext cx="641143" cy="1241789"/>
            </a:xfrm>
            <a:prstGeom prst="rect">
              <a:avLst/>
            </a:prstGeom>
          </p:spPr>
        </p:pic>
        <p:pic>
          <p:nvPicPr>
            <p:cNvPr id="14" name="图片 13" descr="doge1.png"/>
            <p:cNvPicPr>
              <a:picLocks noChangeAspect="1"/>
            </p:cNvPicPr>
            <p:nvPr/>
          </p:nvPicPr>
          <p:blipFill rotWithShape="1">
            <a:blip r:embed="rId4">
              <a:alphaModFix amt="7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7" t="6705" r="7954" b="-6705"/>
            <a:stretch/>
          </p:blipFill>
          <p:spPr>
            <a:xfrm>
              <a:off x="2305650" y="2320125"/>
              <a:ext cx="1474000" cy="1903102"/>
            </a:xfrm>
            <a:prstGeom prst="rect">
              <a:avLst/>
            </a:prstGeom>
          </p:spPr>
        </p:pic>
      </p:grpSp>
      <p:pic>
        <p:nvPicPr>
          <p:cNvPr id="20" name="图片 19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839766" y="5250996"/>
            <a:ext cx="2012706" cy="2021893"/>
          </a:xfrm>
          <a:prstGeom prst="cloud">
            <a:avLst/>
          </a:prstGeom>
        </p:spPr>
      </p:pic>
      <p:pic>
        <p:nvPicPr>
          <p:cNvPr id="21" name="图片 20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938492" y="3843460"/>
            <a:ext cx="2012706" cy="2021893"/>
          </a:xfrm>
          <a:prstGeom prst="cloud">
            <a:avLst/>
          </a:prstGeom>
        </p:spPr>
      </p:pic>
      <p:pic>
        <p:nvPicPr>
          <p:cNvPr id="22" name="图片 21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642581" y="1101378"/>
            <a:ext cx="2012706" cy="2021893"/>
          </a:xfrm>
          <a:prstGeom prst="cloud">
            <a:avLst/>
          </a:prstGeom>
        </p:spPr>
      </p:pic>
      <p:pic>
        <p:nvPicPr>
          <p:cNvPr id="23" name="图片 22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938493" y="-448342"/>
            <a:ext cx="2012706" cy="2021893"/>
          </a:xfrm>
          <a:prstGeom prst="cloud">
            <a:avLst/>
          </a:prstGeom>
        </p:spPr>
      </p:pic>
      <p:pic>
        <p:nvPicPr>
          <p:cNvPr id="24" name="图片 23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839767" y="2643516"/>
            <a:ext cx="2012706" cy="2021893"/>
          </a:xfrm>
          <a:prstGeom prst="cloud">
            <a:avLst/>
          </a:prstGeom>
        </p:spPr>
      </p:pic>
      <p:pic>
        <p:nvPicPr>
          <p:cNvPr id="25" name="图片 24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117186" y="5787161"/>
            <a:ext cx="1295038" cy="1300949"/>
          </a:xfrm>
          <a:prstGeom prst="cloud">
            <a:avLst/>
          </a:prstGeom>
        </p:spPr>
      </p:pic>
      <p:pic>
        <p:nvPicPr>
          <p:cNvPr id="26" name="图片 25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818154" y="5067854"/>
            <a:ext cx="2012706" cy="2021893"/>
          </a:xfrm>
          <a:prstGeom prst="cloud">
            <a:avLst/>
          </a:prstGeom>
        </p:spPr>
      </p:pic>
      <p:pic>
        <p:nvPicPr>
          <p:cNvPr id="27" name="图片 26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1121953" y="2347599"/>
            <a:ext cx="2012706" cy="2021893"/>
          </a:xfrm>
          <a:prstGeom prst="cloud">
            <a:avLst/>
          </a:prstGeom>
        </p:spPr>
      </p:pic>
      <p:pic>
        <p:nvPicPr>
          <p:cNvPr id="28" name="图片 27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616436" y="3451975"/>
            <a:ext cx="2012706" cy="2021893"/>
          </a:xfrm>
          <a:prstGeom prst="cloud">
            <a:avLst/>
          </a:prstGeom>
        </p:spPr>
      </p:pic>
      <p:pic>
        <p:nvPicPr>
          <p:cNvPr id="29" name="图片 28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616437" y="793274"/>
            <a:ext cx="2012706" cy="2021893"/>
          </a:xfrm>
          <a:prstGeom prst="cloud">
            <a:avLst/>
          </a:prstGeom>
        </p:spPr>
      </p:pic>
      <p:pic>
        <p:nvPicPr>
          <p:cNvPr id="30" name="图片 29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798213" y="-423684"/>
            <a:ext cx="2012706" cy="2021893"/>
          </a:xfrm>
          <a:prstGeom prst="cloud">
            <a:avLst/>
          </a:prstGeom>
        </p:spPr>
      </p:pic>
      <p:pic>
        <p:nvPicPr>
          <p:cNvPr id="31" name="图片 30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392884" y="4818800"/>
            <a:ext cx="1295038" cy="1300949"/>
          </a:xfrm>
          <a:prstGeom prst="cloud">
            <a:avLst/>
          </a:prstGeom>
        </p:spPr>
      </p:pic>
      <p:pic>
        <p:nvPicPr>
          <p:cNvPr id="32" name="图片 31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846007" y="5466319"/>
            <a:ext cx="1295038" cy="1300949"/>
          </a:xfrm>
          <a:prstGeom prst="cloud">
            <a:avLst/>
          </a:prstGeom>
        </p:spPr>
      </p:pic>
      <p:pic>
        <p:nvPicPr>
          <p:cNvPr id="33" name="图片 32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542211" y="3922224"/>
            <a:ext cx="1295038" cy="1300949"/>
          </a:xfrm>
          <a:prstGeom prst="cloud">
            <a:avLst/>
          </a:prstGeom>
        </p:spPr>
      </p:pic>
      <p:pic>
        <p:nvPicPr>
          <p:cNvPr id="34" name="图片 33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542211" y="455496"/>
            <a:ext cx="1295038" cy="1300949"/>
          </a:xfrm>
          <a:prstGeom prst="cloud">
            <a:avLst/>
          </a:prstGeom>
        </p:spPr>
      </p:pic>
      <p:pic>
        <p:nvPicPr>
          <p:cNvPr id="35" name="图片 34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8345085" y="2109370"/>
            <a:ext cx="1295038" cy="1300949"/>
          </a:xfrm>
          <a:prstGeom prst="cloud">
            <a:avLst/>
          </a:prstGeom>
        </p:spPr>
      </p:pic>
      <p:pic>
        <p:nvPicPr>
          <p:cNvPr id="36" name="图片 35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7124891" y="3066905"/>
            <a:ext cx="1295038" cy="1300949"/>
          </a:xfrm>
          <a:prstGeom prst="cloud">
            <a:avLst/>
          </a:prstGeom>
        </p:spPr>
      </p:pic>
      <p:pic>
        <p:nvPicPr>
          <p:cNvPr id="37" name="图片 36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8043359" y="3442804"/>
            <a:ext cx="1295038" cy="1300949"/>
          </a:xfrm>
          <a:prstGeom prst="cloud">
            <a:avLst/>
          </a:prstGeom>
        </p:spPr>
      </p:pic>
      <p:pic>
        <p:nvPicPr>
          <p:cNvPr id="38" name="图片 37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247827" y="2524319"/>
            <a:ext cx="1295038" cy="1300949"/>
          </a:xfrm>
          <a:prstGeom prst="cloud">
            <a:avLst/>
          </a:prstGeom>
        </p:spPr>
      </p:pic>
      <p:pic>
        <p:nvPicPr>
          <p:cNvPr id="39" name="图片 38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400227" y="301593"/>
            <a:ext cx="1295038" cy="1300949"/>
          </a:xfrm>
          <a:prstGeom prst="cloud">
            <a:avLst/>
          </a:prstGeom>
        </p:spPr>
      </p:pic>
      <p:pic>
        <p:nvPicPr>
          <p:cNvPr id="40" name="图片 39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402648" y="1350116"/>
            <a:ext cx="1295038" cy="1300949"/>
          </a:xfrm>
          <a:prstGeom prst="cloud">
            <a:avLst/>
          </a:prstGeom>
        </p:spPr>
      </p:pic>
      <p:pic>
        <p:nvPicPr>
          <p:cNvPr id="41" name="图片 40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247827" y="4657861"/>
            <a:ext cx="1295038" cy="1300949"/>
          </a:xfrm>
          <a:prstGeom prst="cloud">
            <a:avLst/>
          </a:prstGeom>
        </p:spPr>
      </p:pic>
      <p:pic>
        <p:nvPicPr>
          <p:cNvPr id="42" name="图片 41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487236" y="5787161"/>
            <a:ext cx="1295038" cy="1300949"/>
          </a:xfrm>
          <a:prstGeom prst="cloud">
            <a:avLst/>
          </a:prstGeom>
        </p:spPr>
      </p:pic>
      <p:pic>
        <p:nvPicPr>
          <p:cNvPr id="43" name="图片 42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250248" y="5292041"/>
            <a:ext cx="1295038" cy="1300949"/>
          </a:xfrm>
          <a:prstGeom prst="cloud">
            <a:avLst/>
          </a:prstGeom>
        </p:spPr>
      </p:pic>
      <p:pic>
        <p:nvPicPr>
          <p:cNvPr id="44" name="图片 43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292425" y="3586571"/>
            <a:ext cx="1295038" cy="1300949"/>
          </a:xfrm>
          <a:prstGeom prst="cloud">
            <a:avLst/>
          </a:prstGeom>
        </p:spPr>
      </p:pic>
      <p:pic>
        <p:nvPicPr>
          <p:cNvPr id="45" name="图片 44" descr="dog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5400000" flipH="1">
            <a:off x="-358050" y="3776416"/>
            <a:ext cx="1295038" cy="1300949"/>
          </a:xfrm>
          <a:prstGeom prst="cloud">
            <a:avLst/>
          </a:prstGeom>
        </p:spPr>
      </p:pic>
    </p:spTree>
    <p:extLst>
      <p:ext uri="{BB962C8B-B14F-4D97-AF65-F5344CB8AC3E}">
        <p14:creationId xmlns:p14="http://schemas.microsoft.com/office/powerpoint/2010/main" val="184027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571" y="226538"/>
            <a:ext cx="109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Roles</a:t>
            </a:r>
            <a:endParaRPr kumimoji="1" lang="zh-CN" altLang="en-US" sz="28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33559"/>
              </p:ext>
            </p:extLst>
          </p:nvPr>
        </p:nvGraphicFramePr>
        <p:xfrm>
          <a:off x="286018" y="721334"/>
          <a:ext cx="5211323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Fermentation Unit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Adding hops to wort, fermenting and transferring the product to </a:t>
                      </a:r>
                      <a:r>
                        <a:rPr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PackagingWorkshop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Hop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Ferment, </a:t>
                      </a:r>
                      <a:r>
                        <a:rPr kumimoji="1"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AwaitFermentation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u="sng" normalizeH="0" baseline="0" dirty="0" err="1" smtClean="0">
                          <a:latin typeface="Times New Roman"/>
                          <a:cs typeface="Times New Roman"/>
                        </a:rPr>
                        <a:t>Transferr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Await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produceStatus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production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status</a:t>
                      </a:r>
                      <a:endParaRPr kumimoji="1" lang="en-US" altLang="zh-CN" sz="1200" b="0" i="1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productionPlan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production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plan</a:t>
                      </a: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produceStatus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raw material 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storage</a:t>
                      </a:r>
                      <a:endParaRPr kumimoji="1" lang="en-US" altLang="zh-CN" sz="1200" i="1" normalizeH="0" baseline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Fermentation Unit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Ferment, </a:t>
                      </a:r>
                      <a:r>
                        <a:rPr kumimoji="1"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AwaitFermentation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Await)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Humidity =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FERMENTING_HUMIDITY</a:t>
                      </a: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Temperature = FERMENTING_TEMPERATURE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87157"/>
              </p:ext>
            </p:extLst>
          </p:nvPr>
        </p:nvGraphicFramePr>
        <p:xfrm>
          <a:off x="263571" y="4033494"/>
          <a:ext cx="5211323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Packaging Unit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Bottling and Packaging the beer, then transferring the packaged beer to warehouse.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Bottle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Package,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Await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finishedList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finished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production list</a:t>
                      </a: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         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produceStatus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raw material storage</a:t>
                      </a: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Packaging Unit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Bottle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Package, Warehouse, Await)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Number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of e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mpty package &gt; MINIMUM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_NUMBER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endParaRPr lang="zh-CN" altLang="en-US" sz="1200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9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571" y="226538"/>
            <a:ext cx="109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Roles</a:t>
            </a:r>
            <a:endParaRPr kumimoji="1"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66510"/>
              </p:ext>
            </p:extLst>
          </p:nvPr>
        </p:nvGraphicFramePr>
        <p:xfrm>
          <a:off x="263571" y="744961"/>
          <a:ext cx="5211323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Procure Unit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Procuring the raw ingredients according to the requirement order, and then transferring the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material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to the warehouse and informing the workshop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Procure,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Inform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Await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purchase</a:t>
                      </a:r>
                      <a:r>
                        <a:rPr kumimoji="1" lang="en-US" altLang="zh-CN" sz="1200" i="1" normalizeH="0" baseline="0" dirty="0" err="1" smtClean="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purchase 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order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read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requirementOrder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 req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uirement of raw materials</a:t>
                      </a: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Procurement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Procure,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Inform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Await</a:t>
                      </a:r>
                      <a:endParaRPr lang="zh-CN" altLang="en-US" sz="1200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Floating Capital &gt;=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REQUIRED_NUMBER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26324"/>
              </p:ext>
            </p:extLst>
          </p:nvPr>
        </p:nvGraphicFramePr>
        <p:xfrm>
          <a:off x="263571" y="3646135"/>
          <a:ext cx="5211323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Warehouse Unit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Storing the </a:t>
                      </a:r>
                      <a:r>
                        <a:rPr lang="en-US" altLang="zh-CN" sz="1200" i="0" normalizeH="0" baseline="0" dirty="0" smtClean="0">
                          <a:latin typeface="Times New Roman"/>
                          <a:cs typeface="Times New Roman"/>
                        </a:rPr>
                        <a:t>raw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material</a:t>
                      </a:r>
                      <a:r>
                        <a:rPr lang="en-US" altLang="zh-CN" sz="1200" i="0" normalizeH="0" baseline="0" dirty="0" smtClean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the packaged beer, and creating storage records.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u="sng" normalizeH="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kumimoji="1" lang="en-US" altLang="zh-CN" sz="1200" u="sng" normalizeH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Await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receipts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production in warehouse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read	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order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finishedList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finished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production list</a:t>
                      </a: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Warehouse Unit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(Await |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Shipping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Humidity =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RESEVERING_HUMIDITY</a:t>
                      </a: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Temperature = RESEVERING_TEMPERATURE</a:t>
                      </a:r>
                      <a:endParaRPr lang="zh-CN" altLang="en-US" sz="1200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79122"/>
              </p:ext>
            </p:extLst>
          </p:nvPr>
        </p:nvGraphicFramePr>
        <p:xfrm>
          <a:off x="199227" y="858352"/>
          <a:ext cx="8753337" cy="3186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209"/>
                <a:gridCol w="1581329"/>
                <a:gridCol w="1170432"/>
                <a:gridCol w="1606231"/>
                <a:gridCol w="1370490"/>
                <a:gridCol w="2053646"/>
              </a:tblGrid>
              <a:tr h="28745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Protocol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Survey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Inform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i="0" u="none" normalizeH="0" baseline="0" dirty="0" smtClean="0">
                          <a:latin typeface="Times New Roman"/>
                          <a:cs typeface="Times New Roman"/>
                        </a:rPr>
                        <a:t>Record account</a:t>
                      </a:r>
                      <a:r>
                        <a:rPr kumimoji="1"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lang="zh-CN" altLang="en-US" sz="1200" u="none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Pay Bill 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Reconciliation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54996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Purpose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confirm the precondition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for a plan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send plan to inform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Director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Record orders, invoices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and receipts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pay bills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as 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expense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reconcile the finance records and account records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Initiator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Planner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Planer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Cost Center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Finance Officer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Finance Officer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Responder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Recorder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Director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Accountant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source of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invoices or receipts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Accountant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5618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requests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plan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orders, invoices, receipts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invoices, receipts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finance records and account records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3505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records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book report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payment check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finance report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97837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Processing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check records and make analysis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plan through network to Director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 change account whenever orders, invoices or receipts arrive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write 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check to pay bill according to invoices or receipts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check numbers on 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finance records and account records for the same item; calculate the revenue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75436"/>
              </p:ext>
            </p:extLst>
          </p:nvPr>
        </p:nvGraphicFramePr>
        <p:xfrm>
          <a:off x="199227" y="4101474"/>
          <a:ext cx="875333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205"/>
                <a:gridCol w="1841327"/>
                <a:gridCol w="1855540"/>
                <a:gridCol w="2042632"/>
                <a:gridCol w="2042632"/>
              </a:tblGrid>
              <a:tr h="19243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Protocol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Check Inventory</a:t>
                      </a:r>
                      <a:endParaRPr lang="zh-CN" altLang="en-US" sz="1200" u="none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Fetch Material</a:t>
                      </a:r>
                      <a:endParaRPr lang="zh-CN" altLang="en-US" sz="1200" u="none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335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Purpose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prepare for sale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supplement products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goods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within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production process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prepare for saccharification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9243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Initiator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POS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Sales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Department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Workshop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Saccharification Unit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9243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Responder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Warehouse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Transporter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Transporter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Warehouse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9243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request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shipping order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order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production plan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9243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inventory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product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fetch material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92431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Processing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check the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available products in warehouse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send shipping order to transporter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, and once the products arrive, generate a product receipt for POS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whenever a transport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order comes, transfer the goods from place A to place B and generate a transfer order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fetch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available raw materials in warehouse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3571" y="226538"/>
            <a:ext cx="1771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Protocols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077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94613" y="2882671"/>
            <a:ext cx="259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en-US" sz="4800" b="1" dirty="0" smtClean="0"/>
              <a:t>Design</a:t>
            </a:r>
            <a:endParaRPr kumimoji="1" lang="zh-CN" altLang="en-US" sz="4800" b="1" dirty="0"/>
          </a:p>
        </p:txBody>
      </p:sp>
      <p:pic>
        <p:nvPicPr>
          <p:cNvPr id="3" name="图片 2" descr="do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5388519" y="2691372"/>
            <a:ext cx="1295038" cy="1300949"/>
          </a:xfrm>
          <a:prstGeom prst="cloud">
            <a:avLst/>
          </a:prstGeom>
        </p:spPr>
      </p:pic>
    </p:spTree>
    <p:extLst>
      <p:ext uri="{BB962C8B-B14F-4D97-AF65-F5344CB8AC3E}">
        <p14:creationId xmlns:p14="http://schemas.microsoft.com/office/powerpoint/2010/main" val="39387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31082" y="621123"/>
            <a:ext cx="33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en-US" sz="2800" b="1" dirty="0"/>
              <a:t>Agent </a:t>
            </a:r>
            <a:r>
              <a:rPr lang="en-IE" altLang="en-US" sz="2800" b="1" dirty="0" smtClean="0"/>
              <a:t>Model</a:t>
            </a:r>
            <a:endParaRPr lang="en-IE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42998" y="1693333"/>
            <a:ext cx="26267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Roles: </a:t>
            </a:r>
          </a:p>
          <a:p>
            <a:r>
              <a:rPr kumimoji="1" lang="en-US" altLang="zh-CN" dirty="0">
                <a:latin typeface="Times New Roman"/>
                <a:cs typeface="Times New Roman"/>
              </a:rPr>
              <a:t>	</a:t>
            </a:r>
            <a:r>
              <a:rPr lang="en-US" altLang="zh-CN" dirty="0" smtClean="0">
                <a:latin typeface="Times New Roman"/>
                <a:cs typeface="Times New Roman"/>
              </a:rPr>
              <a:t>Planner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lang="en-US" altLang="zh-CN" dirty="0" smtClean="0">
                <a:latin typeface="Times New Roman"/>
                <a:cs typeface="Times New Roman"/>
              </a:rPr>
              <a:t>Accountant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lang="en-US" altLang="zh-CN" dirty="0" smtClean="0">
                <a:latin typeface="Times New Roman"/>
                <a:cs typeface="Times New Roman"/>
              </a:rPr>
              <a:t>Finance Officer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lang="en-US" altLang="zh-CN" dirty="0" smtClean="0">
                <a:latin typeface="Times New Roman"/>
                <a:cs typeface="Times New Roman"/>
              </a:rPr>
              <a:t>POS (Point of Sells)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lang="en-US" altLang="zh-CN" dirty="0" smtClean="0">
                <a:latin typeface="Times New Roman"/>
                <a:cs typeface="Times New Roman"/>
              </a:rPr>
              <a:t>Procure Unit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lang="en-US" altLang="zh-CN" dirty="0" smtClean="0">
                <a:latin typeface="Times New Roman"/>
                <a:cs typeface="Times New Roman"/>
              </a:rPr>
              <a:t>Transporter</a:t>
            </a:r>
            <a:endParaRPr kumimoji="1" lang="en-US" altLang="zh-CN" dirty="0" smtClean="0"/>
          </a:p>
          <a:p>
            <a:pPr lvl="1"/>
            <a:r>
              <a:rPr lang="en-US" altLang="zh-CN" dirty="0">
                <a:latin typeface="Times New Roman"/>
                <a:cs typeface="Times New Roman"/>
              </a:rPr>
              <a:t>Saccharification Unit</a:t>
            </a:r>
            <a:endParaRPr lang="zh-CN" altLang="en-US" dirty="0">
              <a:latin typeface="Times New Roman"/>
              <a:cs typeface="Times New Roman"/>
            </a:endParaRPr>
          </a:p>
          <a:p>
            <a:pPr lvl="1"/>
            <a:r>
              <a:rPr lang="en-US" altLang="zh-CN" dirty="0">
                <a:latin typeface="Times New Roman"/>
                <a:cs typeface="Times New Roman"/>
              </a:rPr>
              <a:t>Fermentation </a:t>
            </a:r>
            <a:r>
              <a:rPr lang="en-US" altLang="zh-CN" dirty="0" smtClean="0">
                <a:latin typeface="Times New Roman"/>
                <a:cs typeface="Times New Roman"/>
              </a:rPr>
              <a:t>Unit</a:t>
            </a:r>
          </a:p>
          <a:p>
            <a:pPr lvl="1"/>
            <a:r>
              <a:rPr lang="en-US" altLang="zh-CN" dirty="0">
                <a:latin typeface="Times New Roman"/>
                <a:cs typeface="Times New Roman"/>
              </a:rPr>
              <a:t>Packaging Unit</a:t>
            </a:r>
            <a:endParaRPr lang="zh-CN" altLang="en-US" dirty="0">
              <a:latin typeface="Times New Roman"/>
              <a:cs typeface="Times New Roman"/>
            </a:endParaRPr>
          </a:p>
          <a:p>
            <a:pPr lvl="1"/>
            <a:r>
              <a:rPr lang="en-US" altLang="zh-CN" dirty="0">
                <a:latin typeface="Times New Roman"/>
                <a:cs typeface="Times New Roman"/>
              </a:rPr>
              <a:t>Cost </a:t>
            </a:r>
            <a:r>
              <a:rPr lang="en-US" altLang="zh-CN" dirty="0" smtClean="0">
                <a:latin typeface="Times New Roman"/>
                <a:cs typeface="Times New Roman"/>
              </a:rPr>
              <a:t>Center</a:t>
            </a:r>
          </a:p>
          <a:p>
            <a:pPr lvl="1"/>
            <a:r>
              <a:rPr lang="en-US" altLang="zh-CN" dirty="0">
                <a:latin typeface="Times New Roman"/>
                <a:cs typeface="Times New Roman"/>
              </a:rPr>
              <a:t>Warehouse </a:t>
            </a:r>
            <a:r>
              <a:rPr lang="en-US" altLang="zh-CN" dirty="0" smtClean="0">
                <a:latin typeface="Times New Roman"/>
                <a:cs typeface="Times New Roman"/>
              </a:rPr>
              <a:t>Unit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93719" y="1693333"/>
            <a:ext cx="2434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Agents: </a:t>
            </a:r>
          </a:p>
          <a:p>
            <a:r>
              <a:rPr kumimoji="1" lang="en-US" altLang="zh-CN" dirty="0">
                <a:latin typeface="Times New Roman"/>
                <a:cs typeface="Times New Roman"/>
              </a:rPr>
              <a:t>	</a:t>
            </a:r>
            <a:r>
              <a:rPr kumimoji="1" lang="en-US" altLang="zh-CN" dirty="0" smtClean="0">
                <a:latin typeface="Times New Roman"/>
                <a:cs typeface="Times New Roman"/>
              </a:rPr>
              <a:t>Market Agent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kumimoji="1" lang="en-US" altLang="zh-CN" dirty="0" smtClean="0">
                <a:latin typeface="Times New Roman"/>
                <a:cs typeface="Times New Roman"/>
              </a:rPr>
              <a:t>Finance Agent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kumimoji="1" lang="en-US" altLang="zh-CN" dirty="0" smtClean="0">
                <a:latin typeface="Times New Roman"/>
                <a:cs typeface="Times New Roman"/>
              </a:rPr>
              <a:t>Sales Agent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kumimoji="1" lang="en-US" altLang="zh-CN" dirty="0" smtClean="0">
                <a:latin typeface="Times New Roman"/>
                <a:cs typeface="Times New Roman"/>
              </a:rPr>
              <a:t>Procurement Agent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kumimoji="1" lang="en-US" altLang="zh-CN" dirty="0" smtClean="0">
                <a:latin typeface="Times New Roman"/>
                <a:cs typeface="Times New Roman"/>
              </a:rPr>
              <a:t>Production Agent</a:t>
            </a:r>
            <a:endParaRPr kumimoji="1" lang="zh-CN" altLang="en-US" dirty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	</a:t>
            </a:r>
            <a:r>
              <a:rPr kumimoji="1" lang="en-US" altLang="zh-CN" dirty="0" smtClean="0">
                <a:latin typeface="Times New Roman"/>
                <a:cs typeface="Times New Roman"/>
              </a:rPr>
              <a:t>Brewery Agent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Times New Roman"/>
                <a:cs typeface="Times New Roman"/>
              </a:rPr>
              <a:t>Transport Agent</a:t>
            </a:r>
          </a:p>
          <a:p>
            <a:pPr lvl="1"/>
            <a:r>
              <a:rPr kumimoji="1" lang="en-US" altLang="zh-CN" dirty="0" smtClean="0">
                <a:latin typeface="Times New Roman"/>
                <a:cs typeface="Times New Roman"/>
              </a:rPr>
              <a:t>Warehouse Agent</a:t>
            </a:r>
          </a:p>
        </p:txBody>
      </p:sp>
    </p:spTree>
    <p:extLst>
      <p:ext uri="{BB962C8B-B14F-4D97-AF65-F5344CB8AC3E}">
        <p14:creationId xmlns:p14="http://schemas.microsoft.com/office/powerpoint/2010/main" val="27588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 90"/>
          <p:cNvGrpSpPr/>
          <p:nvPr/>
        </p:nvGrpSpPr>
        <p:grpSpPr>
          <a:xfrm>
            <a:off x="3602741" y="3128517"/>
            <a:ext cx="1635258" cy="1153135"/>
            <a:chOff x="3952975" y="1040747"/>
            <a:chExt cx="1635258" cy="1153135"/>
          </a:xfrm>
        </p:grpSpPr>
        <p:sp>
          <p:nvSpPr>
            <p:cNvPr id="92" name="矩形 91"/>
            <p:cNvSpPr/>
            <p:nvPr/>
          </p:nvSpPr>
          <p:spPr>
            <a:xfrm>
              <a:off x="3952975" y="1824550"/>
              <a:ext cx="1635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Finance Officer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034008" y="104074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FinanceAgent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94" name="直线箭头连接符 93"/>
            <p:cNvCxnSpPr>
              <a:stCxn id="92" idx="0"/>
              <a:endCxn id="93" idx="2"/>
            </p:cNvCxnSpPr>
            <p:nvPr/>
          </p:nvCxnSpPr>
          <p:spPr>
            <a:xfrm flipH="1" flipV="1">
              <a:off x="4767542" y="1410079"/>
              <a:ext cx="3062" cy="4144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4816101" y="1332108"/>
              <a:ext cx="3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+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7334713" y="3120091"/>
            <a:ext cx="1467068" cy="1154122"/>
            <a:chOff x="4034008" y="1040747"/>
            <a:chExt cx="1467068" cy="1154122"/>
          </a:xfrm>
        </p:grpSpPr>
        <p:sp>
          <p:nvSpPr>
            <p:cNvPr id="97" name="矩形 96"/>
            <p:cNvSpPr/>
            <p:nvPr/>
          </p:nvSpPr>
          <p:spPr>
            <a:xfrm>
              <a:off x="4322548" y="1825537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Planner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034008" y="104074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/>
                  <a:cs typeface="Times New Roman"/>
                </a:rPr>
                <a:t>MarketAgent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99" name="直线箭头连接符 98"/>
            <p:cNvCxnSpPr>
              <a:stCxn id="97" idx="0"/>
              <a:endCxn id="98" idx="2"/>
            </p:cNvCxnSpPr>
            <p:nvPr/>
          </p:nvCxnSpPr>
          <p:spPr>
            <a:xfrm flipV="1">
              <a:off x="4767542" y="1410079"/>
              <a:ext cx="0" cy="4154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4816101" y="13321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5402803" y="3118386"/>
            <a:ext cx="1774845" cy="1166574"/>
            <a:chOff x="4163068" y="1040747"/>
            <a:chExt cx="1774845" cy="1166574"/>
          </a:xfrm>
        </p:grpSpPr>
        <p:sp>
          <p:nvSpPr>
            <p:cNvPr id="107" name="矩形 106"/>
            <p:cNvSpPr/>
            <p:nvPr/>
          </p:nvSpPr>
          <p:spPr>
            <a:xfrm>
              <a:off x="4605497" y="1837989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Planner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163068" y="1040747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/>
                  <a:cs typeface="Times New Roman"/>
                </a:rPr>
                <a:t>ProductionAgent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09" name="直线箭头连接符 108"/>
            <p:cNvCxnSpPr>
              <a:stCxn id="107" idx="0"/>
              <a:endCxn id="108" idx="2"/>
            </p:cNvCxnSpPr>
            <p:nvPr/>
          </p:nvCxnSpPr>
          <p:spPr>
            <a:xfrm flipV="1">
              <a:off x="5050491" y="1410079"/>
              <a:ext cx="0" cy="4279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5117979" y="14579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3395183" y="754652"/>
            <a:ext cx="5346311" cy="2033604"/>
            <a:chOff x="2912383" y="563203"/>
            <a:chExt cx="5346311" cy="2033604"/>
          </a:xfrm>
        </p:grpSpPr>
        <p:sp>
          <p:nvSpPr>
            <p:cNvPr id="10" name="矩形 9"/>
            <p:cNvSpPr/>
            <p:nvPr/>
          </p:nvSpPr>
          <p:spPr>
            <a:xfrm>
              <a:off x="6017760" y="2212836"/>
              <a:ext cx="12532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Transporter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12383" y="1749196"/>
              <a:ext cx="2152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Saccharification Unit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44400" y="1762290"/>
              <a:ext cx="1614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Packaging Unit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80942" y="563203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BreweryAgent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直线箭头连接符 2"/>
            <p:cNvCxnSpPr>
              <a:stCxn id="11" idx="0"/>
            </p:cNvCxnSpPr>
            <p:nvPr/>
          </p:nvCxnSpPr>
          <p:spPr>
            <a:xfrm flipV="1">
              <a:off x="3988572" y="932535"/>
              <a:ext cx="1444927" cy="816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715261" y="953033"/>
              <a:ext cx="3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+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051099" y="2227475"/>
              <a:ext cx="1883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Fermentation Unit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43" name="直线箭头连接符 42"/>
            <p:cNvCxnSpPr>
              <a:stCxn id="42" idx="0"/>
            </p:cNvCxnSpPr>
            <p:nvPr/>
          </p:nvCxnSpPr>
          <p:spPr>
            <a:xfrm flipV="1">
              <a:off x="4992880" y="932535"/>
              <a:ext cx="757687" cy="12949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>
              <a:stCxn id="13" idx="0"/>
            </p:cNvCxnSpPr>
            <p:nvPr/>
          </p:nvCxnSpPr>
          <p:spPr>
            <a:xfrm flipH="1" flipV="1">
              <a:off x="6382246" y="932535"/>
              <a:ext cx="1069301" cy="8297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200994" y="1117201"/>
              <a:ext cx="3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+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80340" y="93881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57" name="直线箭头连接符 56"/>
            <p:cNvCxnSpPr>
              <a:stCxn id="10" idx="0"/>
            </p:cNvCxnSpPr>
            <p:nvPr/>
          </p:nvCxnSpPr>
          <p:spPr>
            <a:xfrm flipH="1" flipV="1">
              <a:off x="6017760" y="946301"/>
              <a:ext cx="626640" cy="12665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208734" y="1107579"/>
              <a:ext cx="3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+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391025" y="3124421"/>
            <a:ext cx="3073316" cy="1417104"/>
            <a:chOff x="460723" y="3580073"/>
            <a:chExt cx="3073316" cy="1417104"/>
          </a:xfrm>
        </p:grpSpPr>
        <p:grpSp>
          <p:nvGrpSpPr>
            <p:cNvPr id="83" name="组 82"/>
            <p:cNvGrpSpPr/>
            <p:nvPr/>
          </p:nvGrpSpPr>
          <p:grpSpPr>
            <a:xfrm>
              <a:off x="460723" y="3580073"/>
              <a:ext cx="3073316" cy="1169188"/>
              <a:chOff x="4985564" y="5155529"/>
              <a:chExt cx="3073316" cy="1169188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5742957" y="5155529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/>
                    <a:cs typeface="Times New Roman"/>
                  </a:rPr>
                  <a:t>TransportAgent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777873" y="5955385"/>
                <a:ext cx="128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/>
                    <a:cs typeface="Times New Roman"/>
                  </a:rPr>
                  <a:t>Cost Center</a:t>
                </a:r>
                <a:endParaRPr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985564" y="5955385"/>
                <a:ext cx="1253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/>
                    <a:cs typeface="Times New Roman"/>
                  </a:rPr>
                  <a:t>Transporter</a:t>
                </a:r>
                <a:endParaRPr lang="zh-CN" alt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7" name="直线箭头连接符 86"/>
              <p:cNvCxnSpPr>
                <a:stCxn id="86" idx="0"/>
              </p:cNvCxnSpPr>
              <p:nvPr/>
            </p:nvCxnSpPr>
            <p:spPr>
              <a:xfrm flipV="1">
                <a:off x="5612204" y="5618925"/>
                <a:ext cx="718023" cy="33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>
                <a:stCxn id="85" idx="0"/>
              </p:cNvCxnSpPr>
              <p:nvPr/>
            </p:nvCxnSpPr>
            <p:spPr>
              <a:xfrm flipH="1" flipV="1">
                <a:off x="6801833" y="5618925"/>
                <a:ext cx="616544" cy="33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5631878" y="5437167"/>
                <a:ext cx="314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+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7242492" y="543716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415636" y="4627845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Accountant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6" name="直线箭头连接符 75"/>
            <p:cNvCxnSpPr>
              <a:stCxn id="73" idx="0"/>
              <a:endCxn id="84" idx="2"/>
            </p:cNvCxnSpPr>
            <p:nvPr/>
          </p:nvCxnSpPr>
          <p:spPr>
            <a:xfrm flipV="1">
              <a:off x="2040166" y="3949405"/>
              <a:ext cx="7665" cy="678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026859" y="41342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387562" y="4685690"/>
            <a:ext cx="3073316" cy="1445668"/>
            <a:chOff x="457260" y="5141342"/>
            <a:chExt cx="3073316" cy="1445668"/>
          </a:xfrm>
        </p:grpSpPr>
        <p:grpSp>
          <p:nvGrpSpPr>
            <p:cNvPr id="81" name="组 80"/>
            <p:cNvGrpSpPr/>
            <p:nvPr/>
          </p:nvGrpSpPr>
          <p:grpSpPr>
            <a:xfrm>
              <a:off x="457260" y="5141342"/>
              <a:ext cx="3073316" cy="1169188"/>
              <a:chOff x="4985564" y="5155529"/>
              <a:chExt cx="3073316" cy="116918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599197" y="5155529"/>
                <a:ext cx="1973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ProcurementAgent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777873" y="5943627"/>
                <a:ext cx="128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/>
                    <a:cs typeface="Times New Roman"/>
                  </a:rPr>
                  <a:t>Cost Center</a:t>
                </a:r>
                <a:endParaRPr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985564" y="5955385"/>
                <a:ext cx="1370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/>
                    <a:cs typeface="Times New Roman"/>
                  </a:rPr>
                  <a:t>Procure Unit</a:t>
                </a:r>
                <a:endParaRPr lang="zh-CN" alt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2" name="直线箭头连接符 71"/>
              <p:cNvCxnSpPr>
                <a:stCxn id="71" idx="0"/>
              </p:cNvCxnSpPr>
              <p:nvPr/>
            </p:nvCxnSpPr>
            <p:spPr>
              <a:xfrm flipV="1">
                <a:off x="5670871" y="5618925"/>
                <a:ext cx="659356" cy="33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/>
              <p:cNvCxnSpPr>
                <a:stCxn id="70" idx="0"/>
              </p:cNvCxnSpPr>
              <p:nvPr/>
            </p:nvCxnSpPr>
            <p:spPr>
              <a:xfrm flipH="1" flipV="1">
                <a:off x="6801833" y="5607167"/>
                <a:ext cx="616544" cy="33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5631878" y="5495957"/>
                <a:ext cx="314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+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7242492" y="549595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1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1431079" y="6217678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Accountant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直线箭头连接符 77"/>
            <p:cNvCxnSpPr>
              <a:stCxn id="74" idx="0"/>
              <a:endCxn id="18" idx="2"/>
            </p:cNvCxnSpPr>
            <p:nvPr/>
          </p:nvCxnSpPr>
          <p:spPr>
            <a:xfrm flipV="1">
              <a:off x="2055609" y="5510674"/>
              <a:ext cx="2206" cy="707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2047831" y="567460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546606" y="4667509"/>
            <a:ext cx="2521733" cy="1185846"/>
            <a:chOff x="4177943" y="5014282"/>
            <a:chExt cx="2521733" cy="1185846"/>
          </a:xfrm>
        </p:grpSpPr>
        <p:grpSp>
          <p:nvGrpSpPr>
            <p:cNvPr id="101" name="组 100"/>
            <p:cNvGrpSpPr/>
            <p:nvPr/>
          </p:nvGrpSpPr>
          <p:grpSpPr>
            <a:xfrm>
              <a:off x="4177943" y="5014282"/>
              <a:ext cx="1747872" cy="1185846"/>
              <a:chOff x="4461541" y="985467"/>
              <a:chExt cx="1747872" cy="1185846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4461541" y="1801981"/>
                <a:ext cx="608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/>
                    <a:cs typeface="Times New Roman"/>
                  </a:rPr>
                  <a:t>POS</a:t>
                </a:r>
                <a:endParaRPr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4973177" y="985467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/>
                    <a:cs typeface="Times New Roman"/>
                  </a:rPr>
                  <a:t>SalesAgent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04" name="直线箭头连接符 103"/>
              <p:cNvCxnSpPr>
                <a:stCxn id="102" idx="0"/>
                <a:endCxn id="103" idx="2"/>
              </p:cNvCxnSpPr>
              <p:nvPr/>
            </p:nvCxnSpPr>
            <p:spPr>
              <a:xfrm flipV="1">
                <a:off x="4765602" y="1354799"/>
                <a:ext cx="825693" cy="4471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文本框 104"/>
              <p:cNvSpPr txBox="1"/>
              <p:nvPr/>
            </p:nvSpPr>
            <p:spPr>
              <a:xfrm>
                <a:off x="4816101" y="1332108"/>
                <a:ext cx="314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+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5450616" y="5818814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Accountant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12" name="直线箭头连接符 111"/>
            <p:cNvCxnSpPr>
              <a:stCxn id="111" idx="0"/>
              <a:endCxn id="103" idx="2"/>
            </p:cNvCxnSpPr>
            <p:nvPr/>
          </p:nvCxnSpPr>
          <p:spPr>
            <a:xfrm flipH="1" flipV="1">
              <a:off x="5307697" y="5383614"/>
              <a:ext cx="767449" cy="435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5775064" y="53430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032336" y="4641980"/>
            <a:ext cx="2863898" cy="1199393"/>
            <a:chOff x="6032336" y="4641980"/>
            <a:chExt cx="2863898" cy="1199393"/>
          </a:xfrm>
        </p:grpSpPr>
        <p:grpSp>
          <p:nvGrpSpPr>
            <p:cNvPr id="69" name="组 68"/>
            <p:cNvGrpSpPr/>
            <p:nvPr/>
          </p:nvGrpSpPr>
          <p:grpSpPr>
            <a:xfrm>
              <a:off x="6032336" y="4641980"/>
              <a:ext cx="2443028" cy="1199393"/>
              <a:chOff x="4497676" y="3429000"/>
              <a:chExt cx="2443028" cy="119939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497676" y="4259061"/>
                <a:ext cx="1672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/>
                    <a:cs typeface="Times New Roman"/>
                  </a:rPr>
                  <a:t>Warehouse Unit</a:t>
                </a:r>
                <a:endParaRPr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114563" y="3429000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WarehouseAgent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5" name="直线箭头连接符 64"/>
              <p:cNvCxnSpPr>
                <a:stCxn id="15" idx="0"/>
                <a:endCxn id="20" idx="2"/>
              </p:cNvCxnSpPr>
              <p:nvPr/>
            </p:nvCxnSpPr>
            <p:spPr>
              <a:xfrm flipV="1">
                <a:off x="5333903" y="3798332"/>
                <a:ext cx="693731" cy="4607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本框 67"/>
              <p:cNvSpPr txBox="1"/>
              <p:nvPr/>
            </p:nvSpPr>
            <p:spPr>
              <a:xfrm>
                <a:off x="5364081" y="3767990"/>
                <a:ext cx="314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/>
                    <a:cs typeface="Times New Roman"/>
                  </a:rPr>
                  <a:t>+</a:t>
                </a:r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4" name="矩形 113"/>
            <p:cNvSpPr/>
            <p:nvPr/>
          </p:nvSpPr>
          <p:spPr>
            <a:xfrm>
              <a:off x="7647174" y="5468189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/>
                  <a:cs typeface="Times New Roman"/>
                </a:rPr>
                <a:t>Accountant</a:t>
              </a:r>
              <a:endParaRPr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15" name="直线箭头连接符 114"/>
            <p:cNvCxnSpPr>
              <a:stCxn id="114" idx="0"/>
              <a:endCxn id="20" idx="2"/>
            </p:cNvCxnSpPr>
            <p:nvPr/>
          </p:nvCxnSpPr>
          <p:spPr>
            <a:xfrm flipH="1" flipV="1">
              <a:off x="7562294" y="5011312"/>
              <a:ext cx="709410" cy="456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/>
            <p:cNvSpPr txBox="1"/>
            <p:nvPr/>
          </p:nvSpPr>
          <p:spPr>
            <a:xfrm>
              <a:off x="7972871" y="49646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/>
                  <a:cs typeface="Times New Roman"/>
                </a:rPr>
                <a:t>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642874" y="558298"/>
            <a:ext cx="17066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4400" b="1" dirty="0"/>
              <a:t>Agent </a:t>
            </a:r>
            <a:endParaRPr lang="en-IE" altLang="en-US" sz="4400" b="1" dirty="0" smtClean="0"/>
          </a:p>
          <a:p>
            <a:r>
              <a:rPr lang="en-IE" altLang="en-US" sz="4400" b="1" dirty="0" smtClean="0"/>
              <a:t>Model</a:t>
            </a:r>
            <a:endParaRPr lang="en-IE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154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28888" y="1967309"/>
            <a:ext cx="170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MarketAgent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60777" y="3274665"/>
            <a:ext cx="22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ProductionAgent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79118" y="6228300"/>
            <a:ext cx="238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ProcurementAgent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43873" y="5457448"/>
            <a:ext cx="188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TransportAgent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77046" y="3272682"/>
            <a:ext cx="216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WarehouseAgent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232948" y="451443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BreweryAgent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67859" y="989018"/>
            <a:ext cx="187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FinanceAgent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72930" y="1953198"/>
            <a:ext cx="14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SalesAgent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74" name="肘形连接符 73"/>
          <p:cNvCxnSpPr>
            <a:stCxn id="24" idx="3"/>
            <a:endCxn id="19" idx="3"/>
          </p:cNvCxnSpPr>
          <p:nvPr/>
        </p:nvCxnSpPr>
        <p:spPr>
          <a:xfrm flipH="1">
            <a:off x="7428787" y="2137864"/>
            <a:ext cx="685101" cy="3504250"/>
          </a:xfrm>
          <a:prstGeom prst="bentConnector3">
            <a:avLst>
              <a:gd name="adj1" fmla="val -33367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6" idx="2"/>
            <a:endCxn id="17" idx="0"/>
          </p:cNvCxnSpPr>
          <p:nvPr/>
        </p:nvCxnSpPr>
        <p:spPr>
          <a:xfrm rot="16200000" flipH="1">
            <a:off x="1517264" y="2801178"/>
            <a:ext cx="938024" cy="89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4" idx="2"/>
            <a:endCxn id="20" idx="3"/>
          </p:cNvCxnSpPr>
          <p:nvPr/>
        </p:nvCxnSpPr>
        <p:spPr>
          <a:xfrm rot="5400000">
            <a:off x="6250709" y="2314648"/>
            <a:ext cx="1134818" cy="1150582"/>
          </a:xfrm>
          <a:prstGeom prst="bentConnector2">
            <a:avLst/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7" idx="2"/>
            <a:endCxn id="22" idx="0"/>
          </p:cNvCxnSpPr>
          <p:nvPr/>
        </p:nvCxnSpPr>
        <p:spPr>
          <a:xfrm rot="16200000" flipH="1">
            <a:off x="1559427" y="4075320"/>
            <a:ext cx="870438" cy="779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0" idx="2"/>
            <a:endCxn id="19" idx="0"/>
          </p:cNvCxnSpPr>
          <p:nvPr/>
        </p:nvCxnSpPr>
        <p:spPr>
          <a:xfrm rot="16200000" flipH="1">
            <a:off x="4915416" y="3886534"/>
            <a:ext cx="1815434" cy="132639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7" idx="1"/>
            <a:endCxn id="18" idx="1"/>
          </p:cNvCxnSpPr>
          <p:nvPr/>
        </p:nvCxnSpPr>
        <p:spPr>
          <a:xfrm rot="10800000" flipH="1" flipV="1">
            <a:off x="860776" y="3459330"/>
            <a:ext cx="418341" cy="2953635"/>
          </a:xfrm>
          <a:prstGeom prst="bentConnector3">
            <a:avLst>
              <a:gd name="adj1" fmla="val -54644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24" idx="1"/>
            <a:endCxn id="16" idx="3"/>
          </p:cNvCxnSpPr>
          <p:nvPr/>
        </p:nvCxnSpPr>
        <p:spPr>
          <a:xfrm rot="10800000" flipV="1">
            <a:off x="2834714" y="2137863"/>
            <a:ext cx="3838217" cy="1411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9" idx="1"/>
            <a:endCxn id="22" idx="2"/>
          </p:cNvCxnSpPr>
          <p:nvPr/>
        </p:nvCxnSpPr>
        <p:spPr>
          <a:xfrm rot="10800000">
            <a:off x="1998543" y="4883768"/>
            <a:ext cx="3545331" cy="758347"/>
          </a:xfrm>
          <a:prstGeom prst="bentConnector2">
            <a:avLst/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8" idx="3"/>
            <a:endCxn id="19" idx="2"/>
          </p:cNvCxnSpPr>
          <p:nvPr/>
        </p:nvCxnSpPr>
        <p:spPr>
          <a:xfrm flipV="1">
            <a:off x="3667859" y="5826780"/>
            <a:ext cx="2818471" cy="586186"/>
          </a:xfrm>
          <a:prstGeom prst="bentConnector2">
            <a:avLst/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24" idx="0"/>
            <a:endCxn id="23" idx="3"/>
          </p:cNvCxnSpPr>
          <p:nvPr/>
        </p:nvCxnSpPr>
        <p:spPr>
          <a:xfrm rot="16200000" flipV="1">
            <a:off x="6078884" y="638673"/>
            <a:ext cx="779514" cy="1849536"/>
          </a:xfrm>
          <a:prstGeom prst="bentConnector2">
            <a:avLst/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肘形连接符 322"/>
          <p:cNvCxnSpPr>
            <a:stCxn id="23" idx="1"/>
            <a:endCxn id="16" idx="0"/>
          </p:cNvCxnSpPr>
          <p:nvPr/>
        </p:nvCxnSpPr>
        <p:spPr>
          <a:xfrm rot="10800000" flipV="1">
            <a:off x="1981801" y="1173683"/>
            <a:ext cx="1686058" cy="793625"/>
          </a:xfrm>
          <a:prstGeom prst="bentConnector2">
            <a:avLst/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1994957" y="5041952"/>
            <a:ext cx="11698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/>
                <a:cs typeface="Times New Roman"/>
              </a:rPr>
              <a:t>Transfer </a:t>
            </a:r>
            <a:r>
              <a:rPr lang="en-US" altLang="zh-CN" sz="1100" dirty="0" smtClean="0">
                <a:latin typeface="Times New Roman"/>
                <a:cs typeface="Times New Roman"/>
              </a:rPr>
              <a:t>between Warehouse and BreweryAgent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5083313" y="5812802"/>
            <a:ext cx="13073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/>
                <a:cs typeface="Times New Roman"/>
              </a:rPr>
              <a:t>Shipping between Warehouse and Procurement 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6320607" y="2856942"/>
            <a:ext cx="11167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Times New Roman"/>
                <a:cs typeface="Times New Roman"/>
              </a:rPr>
              <a:t>Check Inventory for finished products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7097495" y="4937539"/>
            <a:ext cx="11962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Times New Roman"/>
                <a:cs typeface="Times New Roman"/>
              </a:rPr>
              <a:t>Shipping between Warehouse and Sales 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5131226" y="3980355"/>
            <a:ext cx="11698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/>
                <a:cs typeface="Times New Roman"/>
              </a:rPr>
              <a:t>Transfer </a:t>
            </a:r>
            <a:r>
              <a:rPr lang="en-US" altLang="zh-CN" sz="1100" dirty="0" smtClean="0">
                <a:latin typeface="Times New Roman"/>
                <a:cs typeface="Times New Roman"/>
              </a:rPr>
              <a:t>between Warehouse and BreweryAgent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1994957" y="1173684"/>
            <a:ext cx="16729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/>
                <a:cs typeface="Times New Roman"/>
              </a:rPr>
              <a:t>Survey: </a:t>
            </a:r>
            <a:r>
              <a:rPr lang="en-US" altLang="zh-CN" sz="1100" dirty="0" smtClean="0">
                <a:latin typeface="Times New Roman"/>
                <a:cs typeface="Times New Roman"/>
              </a:rPr>
              <a:t>finance </a:t>
            </a:r>
            <a:r>
              <a:rPr lang="en-US" altLang="zh-CN" sz="1100" dirty="0">
                <a:latin typeface="Times New Roman"/>
                <a:cs typeface="Times New Roman"/>
              </a:rPr>
              <a:t>records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6242827" y="1173683"/>
            <a:ext cx="11739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Times New Roman"/>
                <a:cs typeface="Times New Roman"/>
              </a:rPr>
              <a:t>Record account from sales 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2912676" y="1876253"/>
            <a:ext cx="15103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/>
                <a:cs typeface="Times New Roman"/>
              </a:rPr>
              <a:t>Survey: sales </a:t>
            </a:r>
            <a:r>
              <a:rPr lang="en-US" altLang="zh-CN" sz="1100" dirty="0" smtClean="0">
                <a:latin typeface="Times New Roman"/>
                <a:cs typeface="Times New Roman"/>
              </a:rPr>
              <a:t>records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2008708" y="2496978"/>
            <a:ext cx="9611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/>
                <a:cs typeface="Times New Roman"/>
              </a:rPr>
              <a:t>Inform Production 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3100937" y="2859167"/>
            <a:ext cx="8083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/>
                <a:cs typeface="Times New Roman"/>
              </a:rPr>
              <a:t>Survey: material inventory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cxnSp>
        <p:nvCxnSpPr>
          <p:cNvPr id="363" name="肘形连接符 362"/>
          <p:cNvCxnSpPr>
            <a:stCxn id="17" idx="3"/>
            <a:endCxn id="20" idx="1"/>
          </p:cNvCxnSpPr>
          <p:nvPr/>
        </p:nvCxnSpPr>
        <p:spPr>
          <a:xfrm flipV="1">
            <a:off x="3120725" y="3457348"/>
            <a:ext cx="956321" cy="198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2032326" y="3765246"/>
            <a:ext cx="8703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/>
                <a:cs typeface="Times New Roman"/>
              </a:rPr>
              <a:t>Inform:</a:t>
            </a:r>
          </a:p>
          <a:p>
            <a:pPr>
              <a:defRPr/>
            </a:pPr>
            <a:r>
              <a:rPr lang="en-US" altLang="zh-CN" sz="1100" dirty="0" smtClean="0">
                <a:latin typeface="Times New Roman"/>
                <a:cs typeface="Times New Roman"/>
              </a:rPr>
              <a:t>Brewery</a:t>
            </a:r>
            <a:r>
              <a:rPr lang="zh-CN" altLang="en-US" sz="1100" dirty="0" smtClean="0">
                <a:latin typeface="Times New Roman"/>
                <a:cs typeface="Times New Roman"/>
              </a:rPr>
              <a:t> </a:t>
            </a:r>
            <a:r>
              <a:rPr lang="en-US" altLang="zh-CN" sz="1100" dirty="0" smtClean="0">
                <a:latin typeface="Times New Roman"/>
                <a:cs typeface="Times New Roman"/>
              </a:rPr>
              <a:t>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856250" y="5740477"/>
            <a:ext cx="9890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Times New Roman"/>
                <a:cs typeface="Times New Roman"/>
              </a:rPr>
              <a:t>Inform:</a:t>
            </a:r>
          </a:p>
          <a:p>
            <a:pPr>
              <a:defRPr/>
            </a:pPr>
            <a:r>
              <a:rPr lang="en-US" altLang="zh-CN" sz="1100" dirty="0">
                <a:latin typeface="Times New Roman"/>
                <a:cs typeface="Times New Roman"/>
              </a:rPr>
              <a:t>Procurement Agent</a:t>
            </a:r>
            <a:endParaRPr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263571" y="226538"/>
            <a:ext cx="327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Acquaintance Model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707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327" grpId="0"/>
      <p:bldP spid="328" grpId="0"/>
      <p:bldP spid="329" grpId="0"/>
      <p:bldP spid="353" grpId="0"/>
      <p:bldP spid="354" grpId="0"/>
      <p:bldP spid="357" grpId="0"/>
      <p:bldP spid="358" grpId="0"/>
      <p:bldP spid="359" grpId="0"/>
      <p:bldP spid="360" grpId="0"/>
      <p:bldP spid="361" grpId="0"/>
      <p:bldP spid="366" grpId="0"/>
      <p:bldP spid="3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68125"/>
              </p:ext>
            </p:extLst>
          </p:nvPr>
        </p:nvGraphicFramePr>
        <p:xfrm>
          <a:off x="263571" y="1295030"/>
          <a:ext cx="8709709" cy="512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66"/>
                <a:gridCol w="1079616"/>
                <a:gridCol w="1174074"/>
                <a:gridCol w="2575775"/>
                <a:gridCol w="2695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Service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Pre-condition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Post-condition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Record account from transport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agent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transportation cost invoices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expense account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invoice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 is legal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expenseAccount</a:t>
                      </a:r>
                      <a:r>
                        <a:rPr lang="en-US" altLang="zh-CN" sz="1200" i="1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increased by 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invoice.number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Record account from procurement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agent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order and invoice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expense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account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(invoice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 is legal) ^ (</a:t>
                      </a:r>
                      <a:r>
                        <a:rPr lang="en-US" altLang="zh-CN" sz="1200" b="0" i="1" baseline="0" dirty="0" err="1" smtClean="0">
                          <a:latin typeface="Times New Roman"/>
                          <a:cs typeface="Times New Roman"/>
                        </a:rPr>
                        <a:t>procurementInvoice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lang="en-US" altLang="zh-CN" sz="1200" b="0" i="1" baseline="0" dirty="0" err="1" smtClean="0">
                          <a:latin typeface="Times New Roman"/>
                          <a:cs typeface="Times New Roman"/>
                        </a:rPr>
                        <a:t>procurementOrder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expenseAccount</a:t>
                      </a:r>
                      <a:r>
                        <a:rPr lang="en-US" altLang="zh-CN" sz="1200" i="1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increased by 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invoice.number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Record account from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sales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agent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sales order,</a:t>
                      </a:r>
                    </a:p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account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income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(invoice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 is legal) ^ (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inventory</a:t>
                      </a:r>
                      <a:r>
                        <a:rPr lang="en-US" altLang="zh-CN" sz="1200" baseline="0" dirty="0" err="1" smtClean="0"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lang="en-US" altLang="zh-CN" sz="1200" b="0" i="1" baseline="0" dirty="0" err="1" smtClean="0">
                          <a:latin typeface="Times New Roman"/>
                          <a:cs typeface="Times New Roman"/>
                        </a:rPr>
                        <a:t>salesOrder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incomeAccount</a:t>
                      </a:r>
                      <a:r>
                        <a:rPr lang="en-US" altLang="zh-CN" sz="1200" i="1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increased by </a:t>
                      </a:r>
                      <a:r>
                        <a:rPr lang="en-US" altLang="zh-CN" sz="1200" i="0" baseline="0" dirty="0" err="1" smtClean="0">
                          <a:latin typeface="Times New Roman"/>
                          <a:cs typeface="Times New Roman"/>
                        </a:rPr>
                        <a:t>sales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Order.number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Record account from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warehouse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finished list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account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inventoryAmountt</a:t>
                      </a:r>
                      <a:r>
                        <a:rPr lang="en-US" altLang="zh-CN" sz="1200" i="1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increased by </a:t>
                      </a:r>
                      <a:r>
                        <a:rPr lang="en-US" altLang="zh-CN" sz="1200" i="0" baseline="0" dirty="0" err="1" smtClean="0">
                          <a:latin typeface="Times New Roman"/>
                          <a:cs typeface="Times New Roman"/>
                        </a:rPr>
                        <a:t>finishedList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Reconciliation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expense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account, income account, inventory account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quarter report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accounts are balanced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Pay Bill 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expense account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payment check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(e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xpense account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is reconciled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) ^ (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availableMoney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 &gt;= </a:t>
                      </a:r>
                      <a:r>
                        <a:rPr lang="en-US" altLang="zh-CN" sz="1200" b="0" i="0" baseline="0" dirty="0" err="1" smtClean="0">
                          <a:latin typeface="Times New Roman"/>
                          <a:cs typeface="Times New Roman"/>
                        </a:rPr>
                        <a:t>expenseAccount.number</a:t>
                      </a:r>
                      <a:r>
                        <a:rPr lang="en-US" altLang="zh-CN" sz="1200" b="0" i="0" baseline="0" dirty="0" smtClean="0">
                          <a:latin typeface="Times New Roman"/>
                          <a:cs typeface="Times New Roman"/>
                        </a:rPr>
                        <a:t> + MINIMUN_MONEY)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63571" y="832829"/>
            <a:ext cx="5859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FinanceAgent and Accountant-related Agents: service model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3571" y="226538"/>
            <a:ext cx="2444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2800" b="1" dirty="0"/>
              <a:t>Services Model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797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11481"/>
              </p:ext>
            </p:extLst>
          </p:nvPr>
        </p:nvGraphicFramePr>
        <p:xfrm>
          <a:off x="263571" y="1291701"/>
          <a:ext cx="862585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66"/>
                <a:gridCol w="1159985"/>
                <a:gridCol w="1159986"/>
                <a:gridCol w="2628478"/>
                <a:gridCol w="24927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Service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Pre-condition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Post-condition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from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Warehouse to Saccharification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production plan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fetch material receipt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materialAmount</a:t>
                      </a:r>
                      <a:r>
                        <a:rPr lang="en-US" altLang="zh-CN" sz="1200" i="1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&gt;= MINIMUM_MATERIAL_REQUIREMENT)</a:t>
                      </a:r>
                      <a:r>
                        <a:rPr kumimoji="1" lang="en-US" altLang="zh-CN" sz="1200" b="0" i="0" normalizeH="0" dirty="0" smtClean="0">
                          <a:latin typeface="Times New Roman"/>
                          <a:cs typeface="Times New Roman"/>
                        </a:rPr>
                        <a:t> ^ (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transporter </a:t>
                      </a:r>
                      <a:r>
                        <a:rPr kumimoji="1" lang="en-US" altLang="zh-CN" sz="1200" b="0" i="0" normalizeH="0" baseline="0" dirty="0" smtClean="0">
                          <a:latin typeface="Times New Roman"/>
                          <a:cs typeface="Times New Roman"/>
                        </a:rPr>
                        <a:t>&gt;= MINIMUN_TRANSFER_NUM)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({x | materials’ proportions} = CORRECT_MATERIAL_RATIO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) ^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fetchMaterialReceipt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production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from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Saccharification to Fermentation 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saccharification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order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fermentation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SEMI_FINISHED_WORT) ^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(Humidity =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SACCHARIFICATION_HUMIDITY) ^ (Temperature = SACCHARIFICATION_TEMPERATURE)</a:t>
                      </a:r>
                      <a:r>
                        <a:rPr kumimoji="1" lang="en-US" altLang="zh-CN" sz="1200" b="0" i="0" normalizeH="0" dirty="0" smtClean="0">
                          <a:latin typeface="Times New Roman"/>
                          <a:cs typeface="Times New Roman"/>
                        </a:rPr>
                        <a:t> ^ (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transporter </a:t>
                      </a:r>
                      <a:r>
                        <a:rPr kumimoji="1" lang="en-US" altLang="zh-CN" sz="1200" b="0" i="0" normalizeH="0" baseline="0" dirty="0" smtClean="0">
                          <a:latin typeface="Times New Roman"/>
                          <a:cs typeface="Times New Roman"/>
                        </a:rPr>
                        <a:t>&gt;= MINIMUN_TRANSFER_NUM)</a:t>
                      </a:r>
                      <a:endParaRPr lang="zh-CN" altLang="en-US" sz="1200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SEMI_STARTED_FERMENT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) ^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saccharificationTransferReceipt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fermentationTransferO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rder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from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Fermentation to Packaging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fermentation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order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packaging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SEMI_FINISHED_FERMENT) ^ (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Humidity =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FERMENTING_HUMIDITY) ^ (Temperature = FERMENTING_TEMPERATURE)</a:t>
                      </a:r>
                      <a:r>
                        <a:rPr kumimoji="1" lang="en-US" altLang="zh-CN" sz="1200" b="0" i="0" normalizeH="0" dirty="0" smtClean="0">
                          <a:latin typeface="Times New Roman"/>
                          <a:cs typeface="Times New Roman"/>
                        </a:rPr>
                        <a:t> ^ (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transporter </a:t>
                      </a:r>
                      <a:r>
                        <a:rPr kumimoji="1" lang="en-US" altLang="zh-CN" sz="1200" b="0" i="0" normalizeH="0" baseline="0" dirty="0" smtClean="0">
                          <a:latin typeface="Times New Roman"/>
                          <a:cs typeface="Times New Roman"/>
                        </a:rPr>
                        <a:t>&gt;= MINIMUN_TRANSFER_NUM)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SEMI_STARTED_PACKAGING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) ^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packagingTransferReceipt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fermentationTransferO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rder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from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Packaging to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Warehouse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packaging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warehouse transfer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&gt;=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finishedList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b="0" i="0" normalizeH="0" dirty="0" smtClean="0">
                          <a:latin typeface="Times New Roman"/>
                          <a:cs typeface="Times New Roman"/>
                        </a:rPr>
                        <a:t> ^ (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transporter </a:t>
                      </a:r>
                      <a:r>
                        <a:rPr kumimoji="1" lang="en-US" altLang="zh-CN" sz="1200" b="0" i="0" normalizeH="0" baseline="0" dirty="0" smtClean="0">
                          <a:latin typeface="Times New Roman"/>
                          <a:cs typeface="Times New Roman"/>
                        </a:rPr>
                        <a:t>&gt;= MINIMUN_TRANSFER_NUM)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increased by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finishedList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size) ^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warehouseTransferReceipt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packagingTransferO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rder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3571" y="831929"/>
            <a:ext cx="294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BreweryAgent: service model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263571" y="226538"/>
            <a:ext cx="2444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2800" b="1" dirty="0"/>
              <a:t>Services Model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635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12495"/>
              </p:ext>
            </p:extLst>
          </p:nvPr>
        </p:nvGraphicFramePr>
        <p:xfrm>
          <a:off x="263571" y="1294477"/>
          <a:ext cx="8709709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66"/>
                <a:gridCol w="1079616"/>
                <a:gridCol w="1174074"/>
                <a:gridCol w="2575775"/>
                <a:gridCol w="2695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Service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Pre-condition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Post-condition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 from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Packaging to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Warehouse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packaging 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order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warehouse transfer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&gt;=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finishedList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b="0" i="0" normalizeH="0" dirty="0" smtClean="0">
                          <a:latin typeface="Times New Roman"/>
                          <a:cs typeface="Times New Roman"/>
                        </a:rPr>
                        <a:t> ^ (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transporter </a:t>
                      </a:r>
                      <a:r>
                        <a:rPr kumimoji="1" lang="en-US" altLang="zh-CN" sz="1200" b="0" i="0" normalizeH="0" baseline="0" dirty="0" smtClean="0">
                          <a:latin typeface="Times New Roman"/>
                          <a:cs typeface="Times New Roman"/>
                        </a:rPr>
                        <a:t>&gt;= MINIMUN_TRANSFER_NUM)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increased by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finishedList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size) ^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warehouseTransferReceipt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packagingTransferO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rder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Shipping from finished-product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warehouse to POS’s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finished-product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shipping </a:t>
                      </a:r>
                      <a:r>
                        <a:rPr kumimoji="1" lang="en-US" altLang="zh-CN" sz="1200" i="0" normalizeH="0" baseline="0" dirty="0" smtClean="0">
                          <a:latin typeface="Times New Roman"/>
                          <a:cs typeface="Times New Roman"/>
                        </a:rPr>
                        <a:t>order</a:t>
                      </a:r>
                      <a:endParaRPr lang="zh-CN" altLang="en-US" sz="120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finished-product shipping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i="1" normalizeH="0" baseline="0" dirty="0" err="1" smtClean="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kumimoji="1" lang="en-US" altLang="zh-CN" sz="1200" i="0" normalizeH="0" baseline="0" dirty="0" err="1" smtClean="0">
                          <a:latin typeface="Times New Roman"/>
                          <a:cs typeface="Times New Roman"/>
                        </a:rPr>
                        <a:t>.numberOfRequirement</a:t>
                      </a:r>
                      <a:r>
                        <a:rPr kumimoji="1" lang="en-US" altLang="zh-CN" sz="1200" i="0" normalizeH="0" baseline="0" dirty="0" smtClean="0">
                          <a:latin typeface="Times New Roman"/>
                          <a:cs typeface="Times New Roman"/>
                        </a:rPr>
                        <a:t> &gt;= 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warehouseInventory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b="0" i="0" normalizeH="0" dirty="0" smtClean="0">
                          <a:latin typeface="Times New Roman"/>
                          <a:cs typeface="Times New Roman"/>
                        </a:rPr>
                        <a:t> ^ (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transporter </a:t>
                      </a:r>
                      <a:r>
                        <a:rPr kumimoji="1" lang="en-US" altLang="zh-CN" sz="1200" b="0" i="0" normalizeH="0" baseline="0" dirty="0" smtClean="0">
                          <a:latin typeface="Times New Roman"/>
                          <a:cs typeface="Times New Roman"/>
                        </a:rPr>
                        <a:t>&gt;= MINIMUN_SHIPPING_NUM)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warehouseInventory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decreased by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i="1" normalizeH="0" baseline="0" dirty="0" err="1" smtClean="0">
                          <a:latin typeface="Times New Roman"/>
                          <a:cs typeface="Times New Roman"/>
                        </a:rPr>
                        <a:t>Order.</a:t>
                      </a:r>
                      <a:r>
                        <a:rPr kumimoji="1" lang="en-US" altLang="zh-CN" sz="1200" i="0" normalizeH="0" baseline="0" dirty="0" err="1" smtClean="0">
                          <a:latin typeface="Times New Roman"/>
                          <a:cs typeface="Times New Roman"/>
                        </a:rPr>
                        <a:t>numberOfRequirement</a:t>
                      </a:r>
                      <a:r>
                        <a:rPr kumimoji="1" lang="en-US" altLang="zh-CN" sz="1200" i="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size) ^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materialShippingReceipt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1" dirty="0" smtClean="0">
                          <a:latin typeface="Times New Roman"/>
                          <a:cs typeface="Times New Roman"/>
                        </a:rPr>
                        <a:t>finished-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productShipping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rder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Shipping material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from source to warehouse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 o</a:t>
                      </a: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rder</a:t>
                      </a:r>
                      <a:endParaRPr lang="zh-CN" altLang="en-US" sz="120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material shipping receipt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rder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 = 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actualMaterialNumber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) ^ </a:t>
                      </a:r>
                      <a:r>
                        <a:rPr kumimoji="1" lang="en-US" altLang="zh-CN" sz="1200" b="0" i="0" normalizeH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transporter </a:t>
                      </a:r>
                      <a:r>
                        <a:rPr kumimoji="1" lang="en-US" altLang="zh-CN" sz="1200" b="0" i="0" normalizeH="0" baseline="0" dirty="0" smtClean="0">
                          <a:latin typeface="Times New Roman"/>
                          <a:cs typeface="Times New Roman"/>
                        </a:rPr>
                        <a:t>&gt;= MINIMUN_SHIPPING_NUM)</a:t>
                      </a:r>
                      <a:endParaRPr lang="zh-CN" altLang="en-US" sz="120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materialShippingReceipt</a:t>
                      </a:r>
                      <a:r>
                        <a:rPr lang="en-US" altLang="zh-CN" sz="120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rder</a:t>
                      </a:r>
                      <a:r>
                        <a:rPr lang="en-US" altLang="zh-CN" sz="1200" i="0" dirty="0" err="1" smtClean="0">
                          <a:latin typeface="Times New Roman"/>
                          <a:cs typeface="Times New Roman"/>
                        </a:rPr>
                        <a:t>.number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3571" y="831582"/>
            <a:ext cx="323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WarehouseAgent</a:t>
            </a:r>
            <a:r>
              <a:rPr kumimoji="1" lang="en-US" altLang="zh-CN" dirty="0" smtClean="0"/>
              <a:t>: service model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42333"/>
              </p:ext>
            </p:extLst>
          </p:nvPr>
        </p:nvGraphicFramePr>
        <p:xfrm>
          <a:off x="263571" y="4912589"/>
          <a:ext cx="8709709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66"/>
                <a:gridCol w="1079616"/>
                <a:gridCol w="1174074"/>
                <a:gridCol w="2575775"/>
                <a:gridCol w="2695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Service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Pre-condition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Post-condition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Check Inventory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for finished products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inventory request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inventory amount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63571" y="4462023"/>
            <a:ext cx="263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SalesAgent: service model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3571" y="226538"/>
            <a:ext cx="2444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2800" b="1" dirty="0"/>
              <a:t>Services Model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359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083" y="621123"/>
            <a:ext cx="228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2800" b="1" dirty="0" smtClean="0"/>
              <a:t>Requirements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05517" y="1342676"/>
            <a:ext cx="45186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Beer Company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Market </a:t>
            </a:r>
            <a:r>
              <a:rPr lang="en-US" altLang="zh-CN" dirty="0" smtClean="0"/>
              <a:t>Analysis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Product </a:t>
            </a:r>
            <a:r>
              <a:rPr lang="en-US" altLang="zh-CN" dirty="0" smtClean="0"/>
              <a:t>Plan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Saccharification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糖化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Fermentation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发酵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Packaging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Warehouse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Procurement</a:t>
            </a:r>
            <a:r>
              <a:rPr lang="en-US" altLang="zh-CN" dirty="0" smtClean="0"/>
              <a:t>, </a:t>
            </a:r>
            <a:r>
              <a:rPr kumimoji="1" lang="en-US" altLang="zh-CN" dirty="0" smtClean="0"/>
              <a:t>Sales and Transport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Finance and Account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5024192" y="1309696"/>
            <a:ext cx="3657600" cy="2926080"/>
            <a:chOff x="5024192" y="488148"/>
            <a:chExt cx="3657600" cy="29260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4192" y="488148"/>
              <a:ext cx="3657600" cy="2926080"/>
            </a:xfrm>
            <a:prstGeom prst="rect">
              <a:avLst/>
            </a:prstGeom>
          </p:spPr>
        </p:pic>
        <p:pic>
          <p:nvPicPr>
            <p:cNvPr id="10" name="图片 9" descr="doge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1" t="324" r="4342" b="-649"/>
            <a:stretch/>
          </p:blipFill>
          <p:spPr>
            <a:xfrm rot="14624409">
              <a:off x="6953400" y="1277368"/>
              <a:ext cx="790181" cy="793788"/>
            </a:xfrm>
            <a:prstGeom prst="ellipse">
              <a:avLst/>
            </a:prstGeom>
          </p:spPr>
        </p:pic>
        <p:pic>
          <p:nvPicPr>
            <p:cNvPr id="11" name="图片 10" descr="doge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1" t="324" r="4342" b="-649"/>
            <a:stretch/>
          </p:blipFill>
          <p:spPr>
            <a:xfrm rot="16200000">
              <a:off x="7441206" y="1475278"/>
              <a:ext cx="876047" cy="880046"/>
            </a:xfrm>
            <a:prstGeom prst="ellipse">
              <a:avLst/>
            </a:prstGeom>
          </p:spPr>
        </p:pic>
      </p:grpSp>
      <p:sp>
        <p:nvSpPr>
          <p:cNvPr id="15" name="矩形标注 14"/>
          <p:cNvSpPr/>
          <p:nvPr/>
        </p:nvSpPr>
        <p:spPr>
          <a:xfrm>
            <a:off x="2330306" y="4611042"/>
            <a:ext cx="4401542" cy="369869"/>
          </a:xfrm>
          <a:prstGeom prst="wedgeRectCallout">
            <a:avLst>
              <a:gd name="adj1" fmla="val 62175"/>
              <a:gd name="adj2" fmla="val -4301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What’s going on in my </a:t>
            </a:r>
            <a:r>
              <a:rPr kumimoji="1" lang="en-US" altLang="zh-CN" dirty="0" smtClean="0"/>
              <a:t>company?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96952" y="5218849"/>
            <a:ext cx="514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Hard to check Data &amp; Goods </a:t>
            </a:r>
          </a:p>
          <a:p>
            <a:r>
              <a:rPr kumimoji="1"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Not </a:t>
            </a:r>
            <a:r>
              <a:rPr kumimoji="1"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R</a:t>
            </a:r>
            <a:r>
              <a:rPr kumimoji="1"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eal Time Control</a:t>
            </a:r>
            <a:endParaRPr kumimoji="1"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653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00178"/>
              </p:ext>
            </p:extLst>
          </p:nvPr>
        </p:nvGraphicFramePr>
        <p:xfrm>
          <a:off x="263571" y="1282148"/>
          <a:ext cx="8709709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66"/>
                <a:gridCol w="1079616"/>
                <a:gridCol w="1174074"/>
                <a:gridCol w="2575775"/>
                <a:gridCol w="2695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Service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Pre-condition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Post-condition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Survey: sales records and finance records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requests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finance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report and account report and sales report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Inform Production Agent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production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 order</a:t>
                      </a:r>
                      <a:endParaRPr lang="zh-CN" altLang="en-US" sz="120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confirmation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IDLE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STARTED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3571" y="831582"/>
            <a:ext cx="284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MarketAgent</a:t>
            </a:r>
            <a:r>
              <a:rPr kumimoji="1" lang="en-US" altLang="zh-CN" dirty="0" smtClean="0"/>
              <a:t>: service 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3571" y="3384913"/>
            <a:ext cx="319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ProductionAgent</a:t>
            </a:r>
            <a:r>
              <a:rPr kumimoji="1" lang="en-US" altLang="zh-CN" dirty="0" smtClean="0"/>
              <a:t>: service model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04929"/>
              </p:ext>
            </p:extLst>
          </p:nvPr>
        </p:nvGraphicFramePr>
        <p:xfrm>
          <a:off x="263571" y="3838119"/>
          <a:ext cx="8709709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66"/>
                <a:gridCol w="1079616"/>
                <a:gridCol w="1174074"/>
                <a:gridCol w="2575775"/>
                <a:gridCol w="2695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Service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Outputs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Pre-condition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Post-condition</a:t>
                      </a:r>
                      <a:endParaRPr lang="zh-CN" altLang="en-US" sz="12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Survey: material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inventory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production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order, material inventory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order or production plan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>
                          <a:latin typeface="Times New Roman"/>
                          <a:cs typeface="Times New Roman"/>
                        </a:rPr>
                        <a:t>true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WAIT_MATERIAL  or </a:t>
                      </a: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START_PLAN_FINISHED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Inform: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Brewery Agent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production plan</a:t>
                      </a:r>
                      <a:endParaRPr lang="zh-CN" altLang="en-US" sz="120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confirmation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materialAmount</a:t>
                      </a:r>
                      <a:r>
                        <a:rPr lang="en-US" altLang="zh-CN" sz="1200" i="1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&gt;= MINIMUM_MATERIAL_REQUIREMENT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START_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SACCHARIFICATION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Inform: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Agent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 order</a:t>
                      </a:r>
                      <a:endParaRPr lang="zh-CN" altLang="en-US" sz="120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confirmation</a:t>
                      </a:r>
                      <a:endParaRPr lang="zh-CN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baseline="0" dirty="0" err="1" smtClean="0">
                          <a:latin typeface="Times New Roman"/>
                          <a:cs typeface="Times New Roman"/>
                        </a:rPr>
                        <a:t>materialAmount</a:t>
                      </a:r>
                      <a:r>
                        <a:rPr lang="en-US" altLang="zh-CN" sz="1200" i="1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i="0" baseline="0" dirty="0" smtClean="0"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MINIMUM_MATERIAL_REQUIREMENT</a:t>
                      </a:r>
                      <a:endParaRPr lang="zh-CN" altLang="en-US" sz="1200" b="0" i="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 err="1" smtClean="0">
                          <a:latin typeface="Times New Roman"/>
                          <a:cs typeface="Times New Roman"/>
                        </a:rPr>
                        <a:t>produceStatues</a:t>
                      </a:r>
                      <a:r>
                        <a:rPr lang="en-US" altLang="zh-CN" sz="1200" baseline="0" dirty="0" smtClean="0">
                          <a:latin typeface="Times New Roman"/>
                          <a:cs typeface="Times New Roman"/>
                        </a:rPr>
                        <a:t> = WAIT_MATERIAL </a:t>
                      </a:r>
                      <a:endParaRPr lang="zh-CN" altLang="en-US" sz="1200" b="0" i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3571" y="226538"/>
            <a:ext cx="2444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2800" b="1" dirty="0"/>
              <a:t>Services Model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103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组 368"/>
          <p:cNvGrpSpPr/>
          <p:nvPr/>
        </p:nvGrpSpPr>
        <p:grpSpPr>
          <a:xfrm>
            <a:off x="856250" y="989018"/>
            <a:ext cx="7437492" cy="5608614"/>
            <a:chOff x="843920" y="927373"/>
            <a:chExt cx="7437492" cy="5608614"/>
          </a:xfrm>
        </p:grpSpPr>
        <p:sp>
          <p:nvSpPr>
            <p:cNvPr id="16" name="文本框 15"/>
            <p:cNvSpPr txBox="1"/>
            <p:nvPr/>
          </p:nvSpPr>
          <p:spPr>
            <a:xfrm>
              <a:off x="1116558" y="1905664"/>
              <a:ext cx="17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MarketAgent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8447" y="3213020"/>
              <a:ext cx="225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ProductionAgent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66788" y="6166655"/>
              <a:ext cx="2388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ProcurementAgent</a:t>
              </a:r>
              <a:endParaRPr kumimoji="1"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31543" y="5395803"/>
              <a:ext cx="1884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</a:rPr>
                <a:t>TransportAgent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064716" y="3211037"/>
              <a:ext cx="216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WarehouseAgent</a:t>
              </a:r>
              <a:endParaRPr kumimoji="1"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20618" y="445279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BreweryAgent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55529" y="927373"/>
              <a:ext cx="1876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FinanceAgent</a:t>
              </a:r>
              <a:endParaRPr kumimoji="1"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60600" y="1891553"/>
              <a:ext cx="1440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00"/>
                  </a:solidFill>
                </a:rPr>
                <a:t>SalesAgent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4" name="肘形连接符 73"/>
            <p:cNvCxnSpPr>
              <a:stCxn id="24" idx="3"/>
              <a:endCxn id="19" idx="3"/>
            </p:cNvCxnSpPr>
            <p:nvPr/>
          </p:nvCxnSpPr>
          <p:spPr>
            <a:xfrm flipH="1">
              <a:off x="7416457" y="2076219"/>
              <a:ext cx="685101" cy="3504250"/>
            </a:xfrm>
            <a:prstGeom prst="bentConnector3">
              <a:avLst>
                <a:gd name="adj1" fmla="val -33367"/>
              </a:avLst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16" idx="2"/>
              <a:endCxn id="17" idx="0"/>
            </p:cNvCxnSpPr>
            <p:nvPr/>
          </p:nvCxnSpPr>
          <p:spPr>
            <a:xfrm rot="16200000" flipH="1">
              <a:off x="1504934" y="2739533"/>
              <a:ext cx="938024" cy="895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24" idx="2"/>
              <a:endCxn id="20" idx="3"/>
            </p:cNvCxnSpPr>
            <p:nvPr/>
          </p:nvCxnSpPr>
          <p:spPr>
            <a:xfrm rot="5400000">
              <a:off x="6238379" y="2253003"/>
              <a:ext cx="1134818" cy="1150582"/>
            </a:xfrm>
            <a:prstGeom prst="bentConnector2">
              <a:avLst/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17" idx="2"/>
              <a:endCxn id="22" idx="0"/>
            </p:cNvCxnSpPr>
            <p:nvPr/>
          </p:nvCxnSpPr>
          <p:spPr>
            <a:xfrm rot="16200000" flipH="1">
              <a:off x="1547097" y="4013675"/>
              <a:ext cx="870438" cy="779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20" idx="2"/>
              <a:endCxn id="19" idx="0"/>
            </p:cNvCxnSpPr>
            <p:nvPr/>
          </p:nvCxnSpPr>
          <p:spPr>
            <a:xfrm rot="16200000" flipH="1">
              <a:off x="4903086" y="3824889"/>
              <a:ext cx="1815434" cy="13263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17" idx="1"/>
              <a:endCxn id="18" idx="1"/>
            </p:cNvCxnSpPr>
            <p:nvPr/>
          </p:nvCxnSpPr>
          <p:spPr>
            <a:xfrm rot="10800000" flipH="1" flipV="1">
              <a:off x="848446" y="3397685"/>
              <a:ext cx="418341" cy="2953635"/>
            </a:xfrm>
            <a:prstGeom prst="bentConnector3">
              <a:avLst>
                <a:gd name="adj1" fmla="val -54644"/>
              </a:avLst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4" idx="1"/>
              <a:endCxn id="16" idx="3"/>
            </p:cNvCxnSpPr>
            <p:nvPr/>
          </p:nvCxnSpPr>
          <p:spPr>
            <a:xfrm rot="10800000" flipV="1">
              <a:off x="2822384" y="2076218"/>
              <a:ext cx="3838217" cy="1411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肘形连接符 165"/>
            <p:cNvCxnSpPr>
              <a:stCxn id="19" idx="1"/>
              <a:endCxn id="22" idx="2"/>
            </p:cNvCxnSpPr>
            <p:nvPr/>
          </p:nvCxnSpPr>
          <p:spPr>
            <a:xfrm rot="10800000">
              <a:off x="1986213" y="4822123"/>
              <a:ext cx="3545331" cy="758347"/>
            </a:xfrm>
            <a:prstGeom prst="bentConnector2">
              <a:avLst/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肘形连接符 208"/>
            <p:cNvCxnSpPr>
              <a:stCxn id="18" idx="3"/>
              <a:endCxn id="19" idx="2"/>
            </p:cNvCxnSpPr>
            <p:nvPr/>
          </p:nvCxnSpPr>
          <p:spPr>
            <a:xfrm flipV="1">
              <a:off x="3655529" y="5765135"/>
              <a:ext cx="2818471" cy="586186"/>
            </a:xfrm>
            <a:prstGeom prst="bentConnector2">
              <a:avLst/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肘形连接符 273"/>
            <p:cNvCxnSpPr>
              <a:stCxn id="24" idx="0"/>
              <a:endCxn id="23" idx="3"/>
            </p:cNvCxnSpPr>
            <p:nvPr/>
          </p:nvCxnSpPr>
          <p:spPr>
            <a:xfrm rot="16200000" flipV="1">
              <a:off x="6066554" y="577028"/>
              <a:ext cx="779514" cy="1849536"/>
            </a:xfrm>
            <a:prstGeom prst="bentConnector2">
              <a:avLst/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肘形连接符 322"/>
            <p:cNvCxnSpPr>
              <a:stCxn id="23" idx="1"/>
              <a:endCxn id="16" idx="0"/>
            </p:cNvCxnSpPr>
            <p:nvPr/>
          </p:nvCxnSpPr>
          <p:spPr>
            <a:xfrm rot="10800000" flipV="1">
              <a:off x="1969471" y="1112038"/>
              <a:ext cx="1686058" cy="793625"/>
            </a:xfrm>
            <a:prstGeom prst="bentConnector2">
              <a:avLst/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矩形 326"/>
            <p:cNvSpPr/>
            <p:nvPr/>
          </p:nvSpPr>
          <p:spPr>
            <a:xfrm>
              <a:off x="1982627" y="4980307"/>
              <a:ext cx="116988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Times New Roman"/>
                  <a:cs typeface="Times New Roman"/>
                </a:rPr>
                <a:t>Transfer </a:t>
              </a:r>
              <a:r>
                <a:rPr lang="en-US" altLang="zh-CN" sz="1100" dirty="0" smtClean="0">
                  <a:latin typeface="Times New Roman"/>
                  <a:cs typeface="Times New Roman"/>
                </a:rPr>
                <a:t>between Warehouse and BreweryAgent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5070983" y="5751157"/>
              <a:ext cx="130739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 smtClean="0">
                  <a:latin typeface="Times New Roman"/>
                  <a:cs typeface="Times New Roman"/>
                </a:rPr>
                <a:t>Shipping between Warehouse and Procurement 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6308277" y="2795297"/>
              <a:ext cx="111671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100" dirty="0">
                  <a:latin typeface="Times New Roman"/>
                  <a:cs typeface="Times New Roman"/>
                </a:rPr>
                <a:t>Check Inventory for finished products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7085165" y="4875894"/>
              <a:ext cx="1196247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 smtClean="0">
                  <a:latin typeface="Times New Roman"/>
                  <a:cs typeface="Times New Roman"/>
                </a:rPr>
                <a:t>Shipping between Warehouse and Sales 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5118896" y="3918710"/>
              <a:ext cx="116988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Times New Roman"/>
                  <a:cs typeface="Times New Roman"/>
                </a:rPr>
                <a:t>Transfer </a:t>
              </a:r>
              <a:r>
                <a:rPr lang="en-US" altLang="zh-CN" sz="1100" dirty="0" smtClean="0">
                  <a:latin typeface="Times New Roman"/>
                  <a:cs typeface="Times New Roman"/>
                </a:rPr>
                <a:t>between Warehouse and BreweryAgent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1982627" y="1112039"/>
              <a:ext cx="167290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Times New Roman"/>
                  <a:cs typeface="Times New Roman"/>
                </a:rPr>
                <a:t>Survey: </a:t>
              </a:r>
              <a:r>
                <a:rPr lang="en-US" altLang="zh-CN" sz="1100" dirty="0" smtClean="0">
                  <a:latin typeface="Times New Roman"/>
                  <a:cs typeface="Times New Roman"/>
                </a:rPr>
                <a:t>finance </a:t>
              </a:r>
              <a:r>
                <a:rPr lang="en-US" altLang="zh-CN" sz="1100" dirty="0">
                  <a:latin typeface="Times New Roman"/>
                  <a:cs typeface="Times New Roman"/>
                </a:rPr>
                <a:t>records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6230497" y="1112038"/>
              <a:ext cx="11739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100" dirty="0">
                  <a:latin typeface="Times New Roman"/>
                  <a:cs typeface="Times New Roman"/>
                </a:rPr>
                <a:t>Record account from sales 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2900346" y="1814608"/>
              <a:ext cx="151036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Times New Roman"/>
                  <a:cs typeface="Times New Roman"/>
                </a:rPr>
                <a:t>Survey: sales </a:t>
              </a:r>
              <a:r>
                <a:rPr lang="en-US" altLang="zh-CN" sz="1100" dirty="0" smtClean="0">
                  <a:latin typeface="Times New Roman"/>
                  <a:cs typeface="Times New Roman"/>
                </a:rPr>
                <a:t>records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1996378" y="2435333"/>
              <a:ext cx="96113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Times New Roman"/>
                  <a:cs typeface="Times New Roman"/>
                </a:rPr>
                <a:t>Inform Production 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3088607" y="2797522"/>
              <a:ext cx="80839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Times New Roman"/>
                  <a:cs typeface="Times New Roman"/>
                </a:rPr>
                <a:t>Survey: material inventory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cxnSp>
          <p:nvCxnSpPr>
            <p:cNvPr id="363" name="肘形连接符 362"/>
            <p:cNvCxnSpPr>
              <a:stCxn id="17" idx="3"/>
              <a:endCxn id="20" idx="1"/>
            </p:cNvCxnSpPr>
            <p:nvPr/>
          </p:nvCxnSpPr>
          <p:spPr>
            <a:xfrm flipV="1">
              <a:off x="3108395" y="3395703"/>
              <a:ext cx="956321" cy="198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arrow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矩形 365"/>
            <p:cNvSpPr/>
            <p:nvPr/>
          </p:nvSpPr>
          <p:spPr>
            <a:xfrm>
              <a:off x="2000220" y="3618628"/>
              <a:ext cx="87039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Times New Roman"/>
                  <a:cs typeface="Times New Roman"/>
                </a:rPr>
                <a:t>Inform:</a:t>
              </a:r>
            </a:p>
            <a:p>
              <a:pPr>
                <a:defRPr/>
              </a:pPr>
              <a:r>
                <a:rPr lang="en-US" altLang="zh-CN" sz="1100" dirty="0" smtClean="0">
                  <a:latin typeface="Times New Roman"/>
                  <a:cs typeface="Times New Roman"/>
                </a:rPr>
                <a:t>Brewery</a:t>
              </a:r>
              <a:r>
                <a:rPr lang="zh-CN" altLang="en-US" sz="1100" dirty="0" smtClean="0">
                  <a:latin typeface="Times New Roman"/>
                  <a:cs typeface="Times New Roman"/>
                </a:rPr>
                <a:t> </a:t>
              </a:r>
              <a:r>
                <a:rPr lang="en-US" altLang="zh-CN" sz="1100" dirty="0" smtClean="0">
                  <a:latin typeface="Times New Roman"/>
                  <a:cs typeface="Times New Roman"/>
                </a:rPr>
                <a:t>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  <p:sp>
          <p:nvSpPr>
            <p:cNvPr id="367" name="矩形 366"/>
            <p:cNvSpPr/>
            <p:nvPr/>
          </p:nvSpPr>
          <p:spPr>
            <a:xfrm>
              <a:off x="843920" y="5678832"/>
              <a:ext cx="9890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100" dirty="0">
                  <a:latin typeface="Times New Roman"/>
                  <a:cs typeface="Times New Roman"/>
                </a:rPr>
                <a:t>Inform:</a:t>
              </a:r>
            </a:p>
            <a:p>
              <a:pPr>
                <a:defRPr/>
              </a:pPr>
              <a:r>
                <a:rPr lang="en-US" altLang="zh-CN" sz="1100" dirty="0">
                  <a:latin typeface="Times New Roman"/>
                  <a:cs typeface="Times New Roman"/>
                </a:rPr>
                <a:t>Procurement Agent</a:t>
              </a:r>
              <a:endParaRPr lang="zh-CN" altLang="en-US" sz="11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70" name="文本框 369"/>
          <p:cNvSpPr txBox="1"/>
          <p:nvPr/>
        </p:nvSpPr>
        <p:spPr>
          <a:xfrm>
            <a:off x="263571" y="226538"/>
            <a:ext cx="327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Acquaintance Model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970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00510" y="1879197"/>
            <a:ext cx="1822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2800" b="1" dirty="0" smtClean="0"/>
              <a:t>Summary</a:t>
            </a:r>
            <a:endParaRPr kumimoji="1"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13557" y="3036697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GAIA Methodology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dirty="0" smtClean="0"/>
              <a:t>Role to Agents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Agent Oriented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dirty="0" smtClean="0"/>
              <a:t>Function Unit</a:t>
            </a:r>
          </a:p>
        </p:txBody>
      </p:sp>
      <p:pic>
        <p:nvPicPr>
          <p:cNvPr id="9" name="图片 8" descr="do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6047441" y="3033741"/>
            <a:ext cx="1295038" cy="1300949"/>
          </a:xfrm>
          <a:prstGeom prst="cloud">
            <a:avLst/>
          </a:prstGeom>
        </p:spPr>
      </p:pic>
    </p:spTree>
    <p:extLst>
      <p:ext uri="{BB962C8B-B14F-4D97-AF65-F5344CB8AC3E}">
        <p14:creationId xmlns:p14="http://schemas.microsoft.com/office/powerpoint/2010/main" val="422340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o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6047441" y="3033741"/>
            <a:ext cx="1295038" cy="1300949"/>
          </a:xfrm>
          <a:prstGeom prst="cloud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2779441" y="2180661"/>
            <a:ext cx="2443990" cy="1821212"/>
          </a:xfrm>
          <a:prstGeom prst="wedgeRoundRectCallout">
            <a:avLst>
              <a:gd name="adj1" fmla="val 73775"/>
              <a:gd name="adj2" fmla="val 322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Thank you</a:t>
            </a:r>
          </a:p>
          <a:p>
            <a:pPr algn="ctr"/>
            <a:r>
              <a:rPr kumimoji="1" lang="en-US" altLang="zh-CN" dirty="0" smtClean="0"/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22717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05576"/>
              </p:ext>
            </p:extLst>
          </p:nvPr>
        </p:nvGraphicFramePr>
        <p:xfrm>
          <a:off x="937057" y="2163396"/>
          <a:ext cx="7233798" cy="267920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11266"/>
                <a:gridCol w="2411266"/>
                <a:gridCol w="2411266"/>
              </a:tblGrid>
              <a:tr h="392102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Data 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Finance</a:t>
                      </a:r>
                      <a:r>
                        <a:rPr lang="en-US" altLang="zh-CN" baseline="0" dirty="0" smtClean="0"/>
                        <a:t> 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Goods Flow</a:t>
                      </a:r>
                      <a:endParaRPr lang="zh-CN" altLang="en-US" dirty="0"/>
                    </a:p>
                  </a:txBody>
                  <a:tcPr/>
                </a:tc>
              </a:tr>
              <a:tr h="419340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Sales Order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Income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Products on POS (point of sells)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2102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Material Purchase Invoices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Expense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Materials 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cargo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2102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Transport cost Receipts 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Expense</a:t>
                      </a:r>
                      <a:r>
                        <a:rPr lang="en-US" altLang="zh-CN" baseline="0" dirty="0" smtClean="0"/>
                        <a:t>  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Products to</a:t>
                      </a:r>
                      <a:r>
                        <a:rPr lang="en-US" altLang="zh-CN" baseline="0" dirty="0" smtClean="0"/>
                        <a:t> POS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686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64443" y="1342676"/>
            <a:ext cx="62511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Solution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Unified Data Flow &amp; </a:t>
            </a:r>
            <a:r>
              <a:rPr lang="en-US" altLang="zh-CN" dirty="0"/>
              <a:t>Finance </a:t>
            </a:r>
            <a:r>
              <a:rPr lang="en-US" altLang="zh-CN" dirty="0" smtClean="0"/>
              <a:t>Flow &amp; Goods Flow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1083" y="621123"/>
            <a:ext cx="228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en-US" sz="2800" b="1" dirty="0" smtClean="0"/>
              <a:t>Requirements</a:t>
            </a:r>
            <a:endParaRPr kumimoji="1"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64443" y="4902513"/>
            <a:ext cx="7871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Function Unit = Agent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Interaction between departments simultaneously generates: 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Data </a:t>
            </a:r>
            <a:r>
              <a:rPr lang="en-US" altLang="zh-CN" dirty="0">
                <a:solidFill>
                  <a:srgbClr val="000000"/>
                </a:solidFill>
              </a:rPr>
              <a:t>(electronic receipts or orders) &lt;=&gt;Real goods </a:t>
            </a:r>
          </a:p>
        </p:txBody>
      </p:sp>
    </p:spTree>
    <p:extLst>
      <p:ext uri="{BB962C8B-B14F-4D97-AF65-F5344CB8AC3E}">
        <p14:creationId xmlns:p14="http://schemas.microsoft.com/office/powerpoint/2010/main" val="210066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06476" y="2882671"/>
            <a:ext cx="259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en-US" sz="4800" b="1" dirty="0" smtClean="0"/>
              <a:t>Analysis</a:t>
            </a:r>
            <a:endParaRPr kumimoji="1" lang="zh-CN" altLang="en-US" sz="4800" b="1" dirty="0"/>
          </a:p>
        </p:txBody>
      </p:sp>
      <p:pic>
        <p:nvPicPr>
          <p:cNvPr id="4" name="图片 3" descr="do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324" r="4342" b="-649"/>
          <a:stretch/>
        </p:blipFill>
        <p:spPr>
          <a:xfrm rot="16200000">
            <a:off x="5388519" y="2691372"/>
            <a:ext cx="1295038" cy="1300949"/>
          </a:xfrm>
          <a:prstGeom prst="cloud">
            <a:avLst/>
          </a:prstGeom>
        </p:spPr>
      </p:pic>
    </p:spTree>
    <p:extLst>
      <p:ext uri="{BB962C8B-B14F-4D97-AF65-F5344CB8AC3E}">
        <p14:creationId xmlns:p14="http://schemas.microsoft.com/office/powerpoint/2010/main" val="300226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06200"/>
              </p:ext>
            </p:extLst>
          </p:nvPr>
        </p:nvGraphicFramePr>
        <p:xfrm>
          <a:off x="263571" y="721354"/>
          <a:ext cx="5212468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2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Planner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Making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plans according to the available sources from other roles. 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  <a:r>
                        <a:rPr lang="en-US" altLang="zh-CN" sz="1200" u="sng" dirty="0" smtClean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Plan.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Inform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kumimoji="1"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AwaitPeriod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i="0" normalizeH="0" dirty="0" smtClean="0">
                          <a:latin typeface="Times New Roman"/>
                          <a:cs typeface="Times New Roman"/>
                        </a:rPr>
                        <a:t>reads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records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 available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source</a:t>
                      </a:r>
                      <a:endParaRPr kumimoji="1" lang="en-US" altLang="zh-CN" sz="1200" b="0" i="1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creates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a plan for next role</a:t>
                      </a:r>
                      <a:endParaRPr lang="zh-CN" altLang="en-US" sz="1200" i="1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Planner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(</a:t>
                      </a:r>
                      <a:r>
                        <a:rPr lang="en-US" altLang="zh-CN" sz="1200" u="sng" dirty="0" smtClean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lang="en-US" altLang="zh-CN" sz="12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Inform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kumimoji="1"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AwaitPeriod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records are verified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3571" y="226538"/>
            <a:ext cx="109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Roles</a:t>
            </a:r>
            <a:endParaRPr kumimoji="1" lang="zh-CN" altLang="en-US" sz="28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3822"/>
              </p:ext>
            </p:extLst>
          </p:nvPr>
        </p:nvGraphicFramePr>
        <p:xfrm>
          <a:off x="263571" y="3604776"/>
          <a:ext cx="5211323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Cost Center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independent cost unit; handle with the unit business; create cost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  <a:r>
                        <a:rPr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Monitor Business, </a:t>
                      </a:r>
                      <a:r>
                        <a:rPr kumimoji="1" lang="en-US" altLang="zh-CN" sz="1200" i="0" u="sng" normalizeH="0" baseline="0" dirty="0" smtClean="0">
                          <a:latin typeface="Times New Roman"/>
                          <a:cs typeface="Times New Roman"/>
                        </a:rPr>
                        <a:t>Record account</a:t>
                      </a:r>
                      <a:endParaRPr lang="zh-CN" altLang="en-US" sz="1200" u="none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businessReceipts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	</a:t>
                      </a:r>
                      <a:endParaRPr kumimoji="1" lang="en-US" altLang="zh-CN" sz="1200" b="0" i="1" normalizeH="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businessInvoices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	</a:t>
                      </a:r>
                      <a:endParaRPr kumimoji="1" lang="en-US" altLang="zh-CN" sz="1200" b="0" i="1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POS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(</a:t>
                      </a:r>
                      <a:r>
                        <a:rPr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Monitor Business | </a:t>
                      </a:r>
                      <a:r>
                        <a:rPr kumimoji="1" lang="en-US" altLang="zh-CN" sz="1200" i="0" u="sng" normalizeH="0" baseline="0" dirty="0" smtClean="0">
                          <a:latin typeface="Times New Roman"/>
                          <a:cs typeface="Times New Roman"/>
                        </a:rPr>
                        <a:t>Record account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localInventory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&gt; MINIMUN_SALE_REQUIREMENT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15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67444"/>
              </p:ext>
            </p:extLst>
          </p:nvPr>
        </p:nvGraphicFramePr>
        <p:xfrm>
          <a:off x="263571" y="726242"/>
          <a:ext cx="5211323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Finance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Officer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Check income and expense; pay bills</a:t>
                      </a: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  <a:r>
                        <a:rPr kumimoji="1" lang="en-US" altLang="zh-CN" sz="1200" i="0" u="sng" normalizeH="0" baseline="0" dirty="0" smtClean="0">
                          <a:latin typeface="Times New Roman"/>
                          <a:cs typeface="Times New Roman"/>
                        </a:rPr>
                        <a:t>Reconciliation</a:t>
                      </a:r>
                      <a:r>
                        <a:rPr kumimoji="1" lang="en-US" altLang="zh-CN" sz="1200" i="0" u="none" normalizeH="0" baseline="0" dirty="0" smtClean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Pay Bill </a:t>
                      </a:r>
                      <a:endParaRPr lang="zh-CN" altLang="en-US" sz="1200" u="sng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financeRecord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finance records</a:t>
                      </a:r>
                      <a:endParaRPr kumimoji="1" lang="en-US" altLang="zh-CN" sz="1200" i="1" normalizeH="0" baseline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paymentCheck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// pay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bills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read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accountRecords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1" normalizeH="0" baseline="0" dirty="0" err="1" smtClean="0">
                          <a:latin typeface="Times New Roman"/>
                          <a:cs typeface="Times New Roman"/>
                        </a:rPr>
                        <a:t>accountRecords</a:t>
                      </a:r>
                      <a:endParaRPr kumimoji="1" lang="en-US" altLang="zh-CN" sz="1200" i="1" normalizeH="0" baseline="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invoices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endParaRPr kumimoji="1" lang="en-US" altLang="zh-CN" sz="1200" i="1" normalizeH="0" baseline="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receipts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endParaRPr lang="zh-CN" altLang="en-US" sz="1200" i="1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changes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financeRecord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change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captital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records</a:t>
                      </a:r>
                      <a:endParaRPr lang="zh-CN" altLang="en-US" sz="1200" i="1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Finance Department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kumimoji="1" lang="en-US" altLang="zh-CN" sz="1200" i="0" u="sng" normalizeH="0" baseline="0" dirty="0" smtClean="0">
                          <a:latin typeface="Times New Roman"/>
                          <a:cs typeface="Times New Roman"/>
                        </a:rPr>
                        <a:t>Reconciliation</a:t>
                      </a:r>
                      <a:r>
                        <a:rPr kumimoji="1" lang="en-US" altLang="zh-CN" sz="1200" i="0" u="none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Pay Bill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income &gt;= expense</a:t>
                      </a:r>
                      <a:endParaRPr kumimoji="1" lang="en-US" altLang="zh-CN" sz="1200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3571" y="226538"/>
            <a:ext cx="109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Roles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335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84015"/>
              </p:ext>
            </p:extLst>
          </p:nvPr>
        </p:nvGraphicFramePr>
        <p:xfrm>
          <a:off x="263571" y="719664"/>
          <a:ext cx="5211323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POS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Point Of Sells, located on different sites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  <a:r>
                        <a:rPr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Check Inventory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 , Sale</a:t>
                      </a:r>
                      <a:endParaRPr lang="zh-CN" altLang="en-US" sz="1200" u="none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salesOrder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 sales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order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i="1" normalizeH="0" baseline="0" dirty="0" err="1" smtClean="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 transport production to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POS</a:t>
                      </a:r>
                      <a:endParaRPr kumimoji="1" lang="en-US" altLang="zh-CN" sz="1200" i="1" normalizeH="0" baseline="0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salesReceipts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sales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records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salesInvoices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		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// sales</a:t>
                      </a:r>
                      <a:r>
                        <a:rPr kumimoji="1" lang="en-US" altLang="zh-CN" sz="1200" b="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b="0" i="1" normalizeH="0" dirty="0" smtClean="0">
                          <a:latin typeface="Times New Roman"/>
                          <a:cs typeface="Times New Roman"/>
                        </a:rPr>
                        <a:t>invoices</a:t>
                      </a:r>
                      <a:endParaRPr kumimoji="1" lang="en-US" altLang="zh-CN" sz="1200" b="0" i="1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inventory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production in warehouse</a:t>
                      </a: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POS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(Sale | (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Check Inventory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localInventory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&gt; MINIMUN_SALE_REQUIREMENT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3571" y="226538"/>
            <a:ext cx="109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Roles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67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10163"/>
              </p:ext>
            </p:extLst>
          </p:nvPr>
        </p:nvGraphicFramePr>
        <p:xfrm>
          <a:off x="263571" y="727130"/>
          <a:ext cx="5211323" cy="33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Accountant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check and record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income and expense</a:t>
                      </a:r>
                      <a:endParaRPr lang="en-US" altLang="zh-CN" sz="1200" normalizeH="0" baseline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  <a:r>
                        <a:rPr kumimoji="1" lang="en-US" altLang="zh-CN" sz="1200" i="0" u="sng" normalizeH="0" baseline="0" dirty="0" smtClean="0">
                          <a:latin typeface="Times New Roman"/>
                          <a:cs typeface="Times New Roman"/>
                        </a:rPr>
                        <a:t>Record account</a:t>
                      </a:r>
                      <a:r>
                        <a:rPr kumimoji="1" lang="en-US" altLang="zh-CN" sz="1200" i="0" u="none" normalizeH="0" baseline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Check account</a:t>
                      </a:r>
                      <a:endParaRPr lang="zh-CN" altLang="en-US" sz="1200" u="none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accountRecords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account records</a:t>
                      </a:r>
                      <a:endParaRPr kumimoji="1" lang="en-US" altLang="zh-CN" sz="1200" i="1" normalizeH="0" baseline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read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orders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e.g. sales order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invoices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e.g. goods invoices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receipts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e.g. inventory receipts</a:t>
                      </a:r>
                      <a:endParaRPr lang="zh-CN" altLang="en-US" sz="1200" i="1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changes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accountRecords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change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records</a:t>
                      </a:r>
                      <a:endParaRPr lang="zh-CN" altLang="en-US" sz="1200" i="1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Accountant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kumimoji="1" lang="en-US" altLang="zh-CN" sz="1200" i="0" u="sng" normalizeH="0" baseline="0" dirty="0" smtClean="0">
                          <a:latin typeface="Times New Roman"/>
                          <a:cs typeface="Times New Roman"/>
                        </a:rPr>
                        <a:t>Record account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| </a:t>
                      </a:r>
                      <a:r>
                        <a:rPr kumimoji="1"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Check account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  <a:endParaRPr kumimoji="1" lang="en-US" altLang="zh-CN" sz="1200" normalizeH="0" baseline="3000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balance of account</a:t>
                      </a:r>
                      <a:endParaRPr kumimoji="1" lang="en-US" altLang="zh-CN" sz="1200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3571" y="226538"/>
            <a:ext cx="109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Roles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85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74589"/>
              </p:ext>
            </p:extLst>
          </p:nvPr>
        </p:nvGraphicFramePr>
        <p:xfrm>
          <a:off x="263570" y="726242"/>
          <a:ext cx="5211323" cy="257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Transporter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Responsible for transport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  <a:r>
                        <a:rPr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Transfer 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transportationCostInvoices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i="1" normalizeH="0" baseline="0" dirty="0" err="1" smtClean="0">
                          <a:latin typeface="Times New Roman"/>
                          <a:cs typeface="Times New Roman"/>
                        </a:rPr>
                        <a:t>transportationCost</a:t>
                      </a:r>
                      <a:endParaRPr kumimoji="1" lang="en-US" altLang="zh-CN" sz="1200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read   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kumimoji="1" lang="en-US" altLang="zh-CN" sz="1200" i="1" normalizeH="0" baseline="0" dirty="0" err="1" smtClean="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	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 transport production 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POS</a:t>
                      </a:r>
                      <a:endParaRPr kumimoji="1" lang="en-US" altLang="zh-CN" sz="1200" i="1" normalizeH="0" baseline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Liveness: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Transport Department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Shipping</a:t>
                      </a:r>
                      <a:r>
                        <a:rPr lang="en-US" altLang="zh-CN" sz="1200" u="none" normalizeH="0" baseline="0" dirty="0" smtClean="0">
                          <a:latin typeface="Times New Roman"/>
                          <a:cs typeface="Times New Roman"/>
                        </a:rPr>
                        <a:t> |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One transfer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order a time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3571" y="226538"/>
            <a:ext cx="109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Roles</a:t>
            </a:r>
            <a:endParaRPr kumimoji="1" lang="zh-CN" altLang="en-US" sz="28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40259"/>
              </p:ext>
            </p:extLst>
          </p:nvPr>
        </p:nvGraphicFramePr>
        <p:xfrm>
          <a:off x="251812" y="3465915"/>
          <a:ext cx="5211323" cy="3165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1323"/>
              </a:tblGrid>
              <a:tr h="41181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Schema: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Saccharification Unit</a:t>
                      </a:r>
                      <a:endParaRPr lang="zh-CN" altLang="en-US" sz="1200" normalizeH="0" dirty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Description: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This role involves fetching the raw </a:t>
                      </a:r>
                      <a:r>
                        <a:rPr kumimoji="1" lang="en-US" altLang="zh-CN" sz="1200" i="0" normalizeH="0" dirty="0" smtClean="0"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grinding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saccharifying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,  filtering the wort and transferring wort to fermentation workshop</a:t>
                      </a:r>
                      <a:r>
                        <a:rPr lang="en-US" altLang="zh-CN" sz="1200" normalizeH="0" baseline="0" dirty="0">
                          <a:latin typeface="Times New Roman"/>
                          <a:cs typeface="Times New Roman"/>
                        </a:rPr>
                        <a:t>.</a:t>
                      </a:r>
                      <a:endParaRPr lang="zh-CN" altLang="en-US" sz="1200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and Activities: 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u="sng" normalizeH="0" dirty="0" smtClean="0">
                          <a:latin typeface="Times New Roman"/>
                          <a:cs typeface="Times New Roman"/>
                        </a:rPr>
                        <a:t>Fetch Material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Grind, </a:t>
                      </a:r>
                      <a:r>
                        <a:rPr kumimoji="1"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Saccharify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Filter,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Await</a:t>
                      </a:r>
                      <a:endParaRPr lang="en-US" altLang="zh-CN" sz="1200" normalizeH="0" baseline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Permissions: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produceStatus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production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status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read		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productionPlan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// production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plan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           change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            </a:t>
                      </a:r>
                      <a:r>
                        <a:rPr kumimoji="1" lang="en-US" altLang="zh-CN" sz="1200" i="1" normalizeH="0" dirty="0" err="1" smtClean="0">
                          <a:latin typeface="Times New Roman"/>
                          <a:cs typeface="Times New Roman"/>
                        </a:rPr>
                        <a:t>produceStatus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kumimoji="1" lang="en-US" altLang="zh-CN" sz="1200" i="1" normalizeH="0" baseline="0" dirty="0" smtClean="0">
                          <a:latin typeface="Times New Roman"/>
                          <a:cs typeface="Times New Roman"/>
                        </a:rPr>
                        <a:t> raw material storage</a:t>
                      </a: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Responsibilities</a:t>
                      </a:r>
                    </a:p>
                    <a:p>
                      <a:r>
                        <a:rPr kumimoji="1" lang="en-US" altLang="zh-CN" sz="1200" normalizeH="0" dirty="0" err="1" smtClean="0">
                          <a:latin typeface="Times New Roman"/>
                          <a:cs typeface="Times New Roman"/>
                        </a:rPr>
                        <a:t>Liveness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Saccharification Unit 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= (</a:t>
                      </a:r>
                      <a:r>
                        <a:rPr kumimoji="1" lang="en-US" altLang="zh-CN" sz="1200" u="sng" normalizeH="0" dirty="0" smtClean="0">
                          <a:latin typeface="Times New Roman"/>
                          <a:cs typeface="Times New Roman"/>
                        </a:rPr>
                        <a:t>Fetch Material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Grind, </a:t>
                      </a:r>
                      <a:r>
                        <a:rPr kumimoji="1" lang="en-US" altLang="zh-CN" sz="1200" normalizeH="0" baseline="0" dirty="0" err="1" smtClean="0">
                          <a:latin typeface="Times New Roman"/>
                          <a:cs typeface="Times New Roman"/>
                        </a:rPr>
                        <a:t>Saccharify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Filter, </a:t>
                      </a:r>
                      <a:r>
                        <a:rPr kumimoji="1" lang="en-US" altLang="zh-CN" sz="1200" u="sng" normalizeH="0" baseline="0" dirty="0" smtClean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, Await</a:t>
                      </a:r>
                      <a:r>
                        <a:rPr lang="en-US" altLang="zh-CN" sz="1200" normalizeH="0" baseline="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kumimoji="1" lang="en-US" altLang="zh-CN" sz="1200" normalizeH="0" baseline="30000" dirty="0" smtClean="0">
                          <a:latin typeface="Times New Roman"/>
                          <a:cs typeface="Times New Roman"/>
                        </a:rPr>
                        <a:t> w</a:t>
                      </a:r>
                      <a:endParaRPr kumimoji="1" lang="en-US" altLang="zh-CN" sz="1200" normalizeH="0" dirty="0" smtClean="0"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altLang="zh-CN" sz="1200" normalizeH="0" dirty="0" smtClean="0">
                          <a:latin typeface="Times New Roman"/>
                          <a:cs typeface="Times New Roman"/>
                        </a:rPr>
                        <a:t>Safety:</a:t>
                      </a:r>
                    </a:p>
                    <a:p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kumimoji="1" lang="en-US" altLang="zh-CN" sz="1200" normalizeH="0" dirty="0" smtClean="0">
                          <a:latin typeface="Times New Roman"/>
                          <a:cs typeface="Times New Roman"/>
                        </a:rPr>
                        <a:t>Humidity =</a:t>
                      </a:r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SACCHARIFICATION_HUMIDITY</a:t>
                      </a:r>
                    </a:p>
                    <a:p>
                      <a:r>
                        <a:rPr kumimoji="1" lang="en-US" altLang="zh-CN" sz="1200" normalizeH="0" baseline="0" dirty="0" smtClean="0">
                          <a:latin typeface="Times New Roman"/>
                          <a:cs typeface="Times New Roman"/>
                        </a:rPr>
                        <a:t>            Temperature = SACCHARIFICATION_TEMPERATURE</a:t>
                      </a:r>
                      <a:endParaRPr lang="zh-CN" altLang="en-US" sz="1200" normalizeH="0" dirty="0" smtClean="0">
                        <a:latin typeface="Times New Roman"/>
                        <a:cs typeface="Times New Roman"/>
                      </a:endParaRPr>
                    </a:p>
                  </a:txBody>
                  <a:tcPr marL="10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7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夏季">
  <a:themeElements>
    <a:clrScheme name="夏季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夏季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夏季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夏季.thmx</Template>
  <TotalTime>2417</TotalTime>
  <Words>1472</Words>
  <Application>Microsoft Macintosh PowerPoint</Application>
  <PresentationFormat>全屏显示(4:3)</PresentationFormat>
  <Paragraphs>532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夏季</vt:lpstr>
      <vt:lpstr>Doge Beer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Apple apple</cp:lastModifiedBy>
  <cp:revision>471</cp:revision>
  <dcterms:created xsi:type="dcterms:W3CDTF">2014-10-29T12:55:08Z</dcterms:created>
  <dcterms:modified xsi:type="dcterms:W3CDTF">2014-10-31T05:21:34Z</dcterms:modified>
</cp:coreProperties>
</file>