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76" r:id="rId5"/>
    <p:sldId id="268" r:id="rId6"/>
    <p:sldId id="263" r:id="rId7"/>
    <p:sldId id="258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48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8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494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837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7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9000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4505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977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2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976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48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FE425B-4CB3-4B09-BBA3-71CD157CC643}" type="datetimeFigureOut">
              <a:rPr lang="en-IE" smtClean="0"/>
              <a:t>03/12/2015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E06A1-CD7B-4E3E-9E1F-2EE76F99F1C4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6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0"/>
            <a:ext cx="10318418" cy="2405575"/>
          </a:xfrm>
        </p:spPr>
        <p:txBody>
          <a:bodyPr/>
          <a:lstStyle/>
          <a:p>
            <a:r>
              <a:rPr lang="en-IE" dirty="0" smtClean="0"/>
              <a:t>The BEE’S KNEES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94445"/>
              </p:ext>
            </p:extLst>
          </p:nvPr>
        </p:nvGraphicFramePr>
        <p:xfrm>
          <a:off x="4011128" y="2142737"/>
          <a:ext cx="4368802" cy="233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1"/>
                <a:gridCol w="2184401"/>
              </a:tblGrid>
              <a:tr h="327579"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7579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noFill/>
                  </a:tcPr>
                </a:tc>
              </a:tr>
              <a:tr h="327579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noFill/>
                  </a:tcPr>
                </a:tc>
              </a:tr>
              <a:tr h="508740">
                <a:tc>
                  <a:txBody>
                    <a:bodyPr/>
                    <a:lstStyle/>
                    <a:p>
                      <a:endParaRPr lang="en-IE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 smtClean="0"/>
                    </a:p>
                  </a:txBody>
                  <a:tcPr>
                    <a:noFill/>
                  </a:tcPr>
                </a:tc>
              </a:tr>
              <a:tr h="726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129" y="382385"/>
            <a:ext cx="10571871" cy="1492132"/>
          </a:xfrm>
        </p:spPr>
        <p:txBody>
          <a:bodyPr/>
          <a:lstStyle/>
          <a:p>
            <a:pPr algn="ctr"/>
            <a:r>
              <a:rPr lang="en-IE" dirty="0" smtClean="0"/>
              <a:t>Example role – Queen mater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571153" cy="3593591"/>
          </a:xfrm>
        </p:spPr>
        <p:txBody>
          <a:bodyPr>
            <a:normAutofit/>
          </a:bodyPr>
          <a:lstStyle/>
          <a:p>
            <a:r>
              <a:rPr lang="en-IE" sz="2800" dirty="0"/>
              <a:t>The role’s job </a:t>
            </a:r>
            <a:r>
              <a:rPr lang="en-IE" sz="2800" dirty="0" smtClean="0"/>
              <a:t>mate with the queen to produce larvae</a:t>
            </a:r>
          </a:p>
          <a:p>
            <a:r>
              <a:rPr lang="en-IE" sz="2800" dirty="0" smtClean="0"/>
              <a:t>Must compete with other drones to do this</a:t>
            </a:r>
          </a:p>
          <a:p>
            <a:r>
              <a:rPr lang="en-IE" sz="2800" dirty="0" smtClean="0"/>
              <a:t>Agent </a:t>
            </a:r>
            <a:r>
              <a:rPr lang="en-IE" sz="2800" dirty="0"/>
              <a:t>who carries out this role:  </a:t>
            </a:r>
            <a:r>
              <a:rPr lang="en-IE" sz="2800" dirty="0" smtClean="0"/>
              <a:t>Drone Bee</a:t>
            </a:r>
            <a:endParaRPr lang="en-IE" sz="2800" dirty="0"/>
          </a:p>
        </p:txBody>
      </p:sp>
      <p:pic>
        <p:nvPicPr>
          <p:cNvPr id="13314" name="Picture 2" descr="http://www.freeclipartpics.com/images/b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41" y="2398858"/>
            <a:ext cx="3387015" cy="24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978210" y="4452596"/>
            <a:ext cx="1601788" cy="1187450"/>
            <a:chOff x="31696" y="25702"/>
            <a:chExt cx="16021" cy="11883"/>
          </a:xfrm>
        </p:grpSpPr>
        <p:sp>
          <p:nvSpPr>
            <p:cNvPr id="5" name="矩形 91"/>
            <p:cNvSpPr>
              <a:spLocks noChangeArrowheads="1"/>
            </p:cNvSpPr>
            <p:nvPr/>
          </p:nvSpPr>
          <p:spPr bwMode="auto">
            <a:xfrm>
              <a:off x="34401" y="34098"/>
              <a:ext cx="10497" cy="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Lay Eggs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本框 92"/>
            <p:cNvSpPr txBox="1">
              <a:spLocks noChangeArrowheads="1"/>
            </p:cNvSpPr>
            <p:nvPr/>
          </p:nvSpPr>
          <p:spPr bwMode="auto">
            <a:xfrm>
              <a:off x="31696" y="25702"/>
              <a:ext cx="16021" cy="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Queen Agent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直线箭头连接符 93"/>
            <p:cNvSpPr>
              <a:spLocks noChangeShapeType="1"/>
            </p:cNvSpPr>
            <p:nvPr/>
          </p:nvSpPr>
          <p:spPr bwMode="auto">
            <a:xfrm flipH="1" flipV="1">
              <a:off x="39633" y="29538"/>
              <a:ext cx="33" cy="456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pSp>
        <p:nvGrpSpPr>
          <p:cNvPr id="8" name="组 105"/>
          <p:cNvGrpSpPr>
            <a:grpSpLocks/>
          </p:cNvGrpSpPr>
          <p:nvPr/>
        </p:nvGrpSpPr>
        <p:grpSpPr bwMode="auto">
          <a:xfrm>
            <a:off x="8905435" y="3269908"/>
            <a:ext cx="1770163" cy="1241518"/>
            <a:chOff x="47908" y="24365"/>
            <a:chExt cx="17704" cy="13315"/>
          </a:xfrm>
        </p:grpSpPr>
        <p:sp>
          <p:nvSpPr>
            <p:cNvPr id="9" name="矩形 106"/>
            <p:cNvSpPr>
              <a:spLocks noChangeArrowheads="1"/>
            </p:cNvSpPr>
            <p:nvPr/>
          </p:nvSpPr>
          <p:spPr bwMode="auto">
            <a:xfrm>
              <a:off x="47908" y="34136"/>
              <a:ext cx="17704" cy="3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Mate with Queen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本框 107"/>
            <p:cNvSpPr txBox="1">
              <a:spLocks noChangeArrowheads="1"/>
            </p:cNvSpPr>
            <p:nvPr/>
          </p:nvSpPr>
          <p:spPr bwMode="auto">
            <a:xfrm>
              <a:off x="48525" y="24365"/>
              <a:ext cx="16459" cy="4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Drone Agent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直线箭头连接符 108"/>
            <p:cNvSpPr>
              <a:spLocks noChangeShapeType="1"/>
            </p:cNvSpPr>
            <p:nvPr/>
          </p:nvSpPr>
          <p:spPr bwMode="auto">
            <a:xfrm flipH="1" flipV="1">
              <a:off x="53801" y="31788"/>
              <a:ext cx="5" cy="554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12" name="文本框 118"/>
          <p:cNvSpPr txBox="1">
            <a:spLocks noChangeArrowheads="1"/>
          </p:cNvSpPr>
          <p:nvPr/>
        </p:nvSpPr>
        <p:spPr bwMode="auto">
          <a:xfrm>
            <a:off x="1856935" y="682283"/>
            <a:ext cx="203993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4895410" y="5197133"/>
            <a:ext cx="1687513" cy="1187450"/>
            <a:chOff x="31273" y="25702"/>
            <a:chExt cx="16879" cy="11882"/>
          </a:xfrm>
        </p:grpSpPr>
        <p:sp>
          <p:nvSpPr>
            <p:cNvPr id="14" name="矩形 91"/>
            <p:cNvSpPr>
              <a:spLocks noChangeArrowheads="1"/>
            </p:cNvSpPr>
            <p:nvPr/>
          </p:nvSpPr>
          <p:spPr bwMode="auto">
            <a:xfrm>
              <a:off x="32962" y="34097"/>
              <a:ext cx="14307" cy="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Bee Producer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文本框 92"/>
            <p:cNvSpPr txBox="1">
              <a:spLocks noChangeArrowheads="1"/>
            </p:cNvSpPr>
            <p:nvPr/>
          </p:nvSpPr>
          <p:spPr bwMode="auto">
            <a:xfrm>
              <a:off x="31273" y="25702"/>
              <a:ext cx="16879" cy="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Larvae Agent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直线箭头连接符 93"/>
            <p:cNvSpPr>
              <a:spLocks noChangeShapeType="1"/>
            </p:cNvSpPr>
            <p:nvPr/>
          </p:nvSpPr>
          <p:spPr bwMode="auto">
            <a:xfrm flipH="1" flipV="1">
              <a:off x="39655" y="29245"/>
              <a:ext cx="11" cy="48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1856935" y="5197133"/>
            <a:ext cx="1658938" cy="1187450"/>
            <a:chOff x="31869" y="25702"/>
            <a:chExt cx="16592" cy="11882"/>
          </a:xfrm>
        </p:grpSpPr>
        <p:sp>
          <p:nvSpPr>
            <p:cNvPr id="18" name="矩形 91"/>
            <p:cNvSpPr>
              <a:spLocks noChangeArrowheads="1"/>
            </p:cNvSpPr>
            <p:nvPr/>
          </p:nvSpPr>
          <p:spPr bwMode="auto">
            <a:xfrm>
              <a:off x="31869" y="34097"/>
              <a:ext cx="16592" cy="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Pollen Producer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文本框 92"/>
            <p:cNvSpPr txBox="1">
              <a:spLocks noChangeArrowheads="1"/>
            </p:cNvSpPr>
            <p:nvPr/>
          </p:nvSpPr>
          <p:spPr bwMode="auto">
            <a:xfrm>
              <a:off x="31869" y="25702"/>
              <a:ext cx="16497" cy="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Flower Agent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直线箭头连接符 93"/>
            <p:cNvSpPr>
              <a:spLocks noChangeShapeType="1"/>
            </p:cNvSpPr>
            <p:nvPr/>
          </p:nvSpPr>
          <p:spPr bwMode="auto">
            <a:xfrm flipH="1" flipV="1">
              <a:off x="39655" y="29245"/>
              <a:ext cx="11" cy="48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pSp>
        <p:nvGrpSpPr>
          <p:cNvPr id="21" name="组 90"/>
          <p:cNvGrpSpPr>
            <a:grpSpLocks/>
          </p:cNvGrpSpPr>
          <p:nvPr/>
        </p:nvGrpSpPr>
        <p:grpSpPr bwMode="auto">
          <a:xfrm>
            <a:off x="8905435" y="5197133"/>
            <a:ext cx="1754188" cy="1187450"/>
            <a:chOff x="31555" y="25702"/>
            <a:chExt cx="17545" cy="11882"/>
          </a:xfrm>
        </p:grpSpPr>
        <p:sp>
          <p:nvSpPr>
            <p:cNvPr id="22" name="矩形 91"/>
            <p:cNvSpPr>
              <a:spLocks noChangeArrowheads="1"/>
            </p:cNvSpPr>
            <p:nvPr/>
          </p:nvSpPr>
          <p:spPr bwMode="auto">
            <a:xfrm>
              <a:off x="32965" y="34097"/>
              <a:ext cx="14877" cy="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Honey Holder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文本框 92"/>
            <p:cNvSpPr txBox="1">
              <a:spLocks noChangeArrowheads="1"/>
            </p:cNvSpPr>
            <p:nvPr/>
          </p:nvSpPr>
          <p:spPr bwMode="auto">
            <a:xfrm>
              <a:off x="31555" y="25702"/>
              <a:ext cx="17545" cy="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Beehive Agent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直线箭头连接符 93"/>
            <p:cNvSpPr>
              <a:spLocks noChangeShapeType="1"/>
            </p:cNvSpPr>
            <p:nvPr/>
          </p:nvSpPr>
          <p:spPr bwMode="auto">
            <a:xfrm flipH="1" flipV="1">
              <a:off x="39655" y="29245"/>
              <a:ext cx="11" cy="48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25" name="直线箭头连接符 48"/>
          <p:cNvSpPr>
            <a:spLocks noChangeShapeType="1"/>
          </p:cNvSpPr>
          <p:nvPr/>
        </p:nvSpPr>
        <p:spPr bwMode="auto">
          <a:xfrm flipH="1" flipV="1">
            <a:off x="5584385" y="2890496"/>
            <a:ext cx="1392238" cy="688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26" name="矩形 12"/>
          <p:cNvSpPr>
            <a:spLocks noChangeArrowheads="1"/>
          </p:cNvSpPr>
          <p:nvPr/>
        </p:nvSpPr>
        <p:spPr bwMode="auto">
          <a:xfrm>
            <a:off x="6513073" y="3581058"/>
            <a:ext cx="20510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Beehive Builder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9014973" y="2317408"/>
            <a:ext cx="15160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Larvae Feeder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5887598" y="1847508"/>
            <a:ext cx="1787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Colony Defender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9665848" y="1866558"/>
            <a:ext cx="13843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30" name="文本框 22"/>
          <p:cNvSpPr txBox="1">
            <a:spLocks noChangeArrowheads="1"/>
          </p:cNvSpPr>
          <p:nvPr/>
        </p:nvSpPr>
        <p:spPr bwMode="auto">
          <a:xfrm>
            <a:off x="7676710" y="682283"/>
            <a:ext cx="2054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Worker Agent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直线箭头连接符 2"/>
          <p:cNvSpPr>
            <a:spLocks noChangeShapeType="1"/>
          </p:cNvSpPr>
          <p:nvPr/>
        </p:nvSpPr>
        <p:spPr bwMode="auto">
          <a:xfrm flipV="1">
            <a:off x="6978210" y="1037883"/>
            <a:ext cx="1463675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32" name="矩形 41"/>
          <p:cNvSpPr>
            <a:spLocks noChangeArrowheads="1"/>
          </p:cNvSpPr>
          <p:nvPr/>
        </p:nvSpPr>
        <p:spPr bwMode="auto">
          <a:xfrm>
            <a:off x="7038535" y="2331696"/>
            <a:ext cx="16970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Pollen Collector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直线箭头连接符 42"/>
          <p:cNvSpPr>
            <a:spLocks noChangeShapeType="1"/>
          </p:cNvSpPr>
          <p:nvPr/>
        </p:nvSpPr>
        <p:spPr bwMode="auto">
          <a:xfrm flipV="1">
            <a:off x="7995798" y="1037883"/>
            <a:ext cx="768350" cy="12954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34" name="直线箭头连接符 56"/>
          <p:cNvSpPr>
            <a:spLocks noChangeShapeType="1"/>
          </p:cNvSpPr>
          <p:nvPr/>
        </p:nvSpPr>
        <p:spPr bwMode="auto">
          <a:xfrm flipH="1" flipV="1">
            <a:off x="9034023" y="1050583"/>
            <a:ext cx="635000" cy="1266825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2904685" y="4247808"/>
            <a:ext cx="1828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Honey Packager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1602935" y="3717583"/>
            <a:ext cx="18351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Honey Extractor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5489135" y="3962058"/>
            <a:ext cx="14208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Hive Guard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668273" y="2539658"/>
            <a:ext cx="212248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Beekeeper Agent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AutoShape 3"/>
          <p:cNvSpPr>
            <a:spLocks noChangeShapeType="1"/>
          </p:cNvSpPr>
          <p:nvPr/>
        </p:nvSpPr>
        <p:spPr bwMode="auto">
          <a:xfrm flipV="1">
            <a:off x="1979172" y="2994137"/>
            <a:ext cx="1501775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40" name="AutoShape 2"/>
          <p:cNvSpPr>
            <a:spLocks noChangeShapeType="1"/>
          </p:cNvSpPr>
          <p:nvPr/>
        </p:nvSpPr>
        <p:spPr bwMode="auto">
          <a:xfrm flipV="1">
            <a:off x="3960763" y="3385342"/>
            <a:ext cx="232971" cy="108335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41" name="AutoShape 1"/>
          <p:cNvSpPr>
            <a:spLocks noChangeShapeType="1"/>
          </p:cNvSpPr>
          <p:nvPr/>
        </p:nvSpPr>
        <p:spPr bwMode="auto">
          <a:xfrm flipH="1" flipV="1">
            <a:off x="5149410" y="2922246"/>
            <a:ext cx="1050925" cy="1039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856935" y="2250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70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Although we tried to keep it simple, model quickly grew in complexity</a:t>
            </a:r>
          </a:p>
          <a:p>
            <a:r>
              <a:rPr lang="en-IE" sz="2800" dirty="0" smtClean="0"/>
              <a:t>Had to limit the behaviour and protocols in order to keep them manageable</a:t>
            </a:r>
          </a:p>
          <a:p>
            <a:r>
              <a:rPr lang="en-IE" sz="2800" dirty="0" smtClean="0"/>
              <a:t>This project demonstrates the usefulness of the GAIA methodology when in designing multi-agent systems</a:t>
            </a:r>
            <a:endParaRPr lang="en-IE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conclusion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94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Problem 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080825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en-IE" sz="3200" dirty="0" smtClean="0"/>
              <a:t>The Problem we tried to solve was how to model a Beehive</a:t>
            </a:r>
          </a:p>
          <a:p>
            <a:r>
              <a:rPr lang="en-IE" sz="3200" dirty="0" smtClean="0"/>
              <a:t>In particular: how a collection of relatively simple creatures combine in a complex manner to produce honey</a:t>
            </a:r>
          </a:p>
          <a:p>
            <a:r>
              <a:rPr lang="en-IE" sz="3200" dirty="0" smtClean="0"/>
              <a:t>Beehive consists of many individual agents, performing differing roles</a:t>
            </a:r>
          </a:p>
          <a:p>
            <a:r>
              <a:rPr lang="en-IE" sz="3200" dirty="0" smtClean="0"/>
              <a:t>We also wanted to model the interaction of a bee keeper within this environment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8196" name="Picture 4" descr="Image result for bee hive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60" y="1128451"/>
            <a:ext cx="26860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SOLUTION 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000" dirty="0" smtClean="0"/>
              <a:t>We used the GAIA methodology to model </a:t>
            </a:r>
            <a:r>
              <a:rPr lang="en-IE" sz="3000" dirty="0"/>
              <a:t>the hierarchy of the </a:t>
            </a:r>
            <a:r>
              <a:rPr lang="en-IE" sz="3000" dirty="0" smtClean="0"/>
              <a:t>Beehive</a:t>
            </a:r>
          </a:p>
          <a:p>
            <a:r>
              <a:rPr lang="en-IE" sz="3000" dirty="0" smtClean="0"/>
              <a:t>From the Queen Bee down to the Larvae, including bee keeper and pollen producing flowers</a:t>
            </a:r>
          </a:p>
          <a:p>
            <a:r>
              <a:rPr lang="en-IE" sz="3000" dirty="0" smtClean="0"/>
              <a:t>We defined the various roles which need to be filled</a:t>
            </a:r>
          </a:p>
          <a:p>
            <a:r>
              <a:rPr lang="en-IE" sz="3000" dirty="0" smtClean="0"/>
              <a:t>As well as the agents which carried out those roles </a:t>
            </a:r>
          </a:p>
          <a:p>
            <a:r>
              <a:rPr lang="en-IE" sz="3000" dirty="0" smtClean="0"/>
              <a:t>And the Interactions between them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http://res.freestockphotos.biz/pictures/14/14210-illustration-of-a-cartoon-bee-p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9" y="103030"/>
            <a:ext cx="2201804" cy="29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5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41" y="566228"/>
            <a:ext cx="10171883" cy="1124444"/>
          </a:xfrm>
        </p:spPr>
        <p:txBody>
          <a:bodyPr>
            <a:noAutofit/>
          </a:bodyPr>
          <a:lstStyle/>
          <a:p>
            <a:pPr algn="ctr"/>
            <a:r>
              <a:rPr lang="en-IE" sz="6000" dirty="0" smtClean="0"/>
              <a:t>		design OVERVIEW</a:t>
            </a:r>
            <a:endParaRPr lang="en-IE" sz="6000" dirty="0"/>
          </a:p>
        </p:txBody>
      </p:sp>
      <p:pic>
        <p:nvPicPr>
          <p:cNvPr id="6" name="Picture 2" descr="https://openclipart.org/image/2400px/svg_to_png/221154/Cartoon-B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77964"/>
            <a:ext cx="2383387" cy="17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75046" y="2555355"/>
            <a:ext cx="97026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 smtClean="0"/>
              <a:t>Kept things as simple as possible, so we modelled: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The collection of pollen and nectar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Defence of the hive by bees and keeper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Creation of new bees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Feeding of larvae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Collection of honey by the bee keeper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Honey is implicitly created when nectar is brought back</a:t>
            </a:r>
          </a:p>
          <a:p>
            <a:r>
              <a:rPr lang="en-IE" sz="2800" dirty="0" smtClean="0"/>
              <a:t>to hive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19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8172" y="3236548"/>
            <a:ext cx="146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Queen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864" y="3275022"/>
            <a:ext cx="150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Worker Agent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344325" y="3275022"/>
            <a:ext cx="1391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Drone Agent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6525" y="2216380"/>
            <a:ext cx="23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Beehive Agent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59520" y="4405276"/>
            <a:ext cx="146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Larvae Agent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01341" y="2148815"/>
            <a:ext cx="274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Beekeeper Agent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18201" y="4882329"/>
            <a:ext cx="14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Flower Agent</a:t>
            </a:r>
            <a:endParaRPr lang="en-GB" sz="2800" dirty="0"/>
          </a:p>
        </p:txBody>
      </p:sp>
      <p:cxnSp>
        <p:nvCxnSpPr>
          <p:cNvPr id="52" name="Straight Arrow Connector 51"/>
          <p:cNvCxnSpPr>
            <a:endCxn id="10" idx="1"/>
          </p:cNvCxnSpPr>
          <p:nvPr/>
        </p:nvCxnSpPr>
        <p:spPr>
          <a:xfrm>
            <a:off x="4922104" y="2477990"/>
            <a:ext cx="10844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0" idx="0"/>
            <a:endCxn id="9" idx="0"/>
          </p:cNvCxnSpPr>
          <p:nvPr/>
        </p:nvCxnSpPr>
        <p:spPr>
          <a:xfrm rot="16200000" flipH="1">
            <a:off x="8588059" y="822797"/>
            <a:ext cx="1058642" cy="3845809"/>
          </a:xfrm>
          <a:prstGeom prst="bentConnector3">
            <a:avLst>
              <a:gd name="adj1" fmla="val -215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" idx="3"/>
            <a:endCxn id="4" idx="0"/>
          </p:cNvCxnSpPr>
          <p:nvPr/>
        </p:nvCxnSpPr>
        <p:spPr>
          <a:xfrm>
            <a:off x="8382427" y="2477990"/>
            <a:ext cx="230700" cy="7585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" idx="2"/>
            <a:endCxn id="11" idx="0"/>
          </p:cNvCxnSpPr>
          <p:nvPr/>
        </p:nvCxnSpPr>
        <p:spPr>
          <a:xfrm flipH="1">
            <a:off x="7194475" y="2739600"/>
            <a:ext cx="1" cy="1665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" idx="1"/>
          </p:cNvCxnSpPr>
          <p:nvPr/>
        </p:nvCxnSpPr>
        <p:spPr>
          <a:xfrm>
            <a:off x="6006525" y="2477990"/>
            <a:ext cx="0" cy="797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5" idx="2"/>
            <a:endCxn id="11" idx="1"/>
          </p:cNvCxnSpPr>
          <p:nvPr/>
        </p:nvCxnSpPr>
        <p:spPr>
          <a:xfrm rot="16200000" flipH="1">
            <a:off x="5799298" y="4222107"/>
            <a:ext cx="653201" cy="6672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4" idx="2"/>
          </p:cNvCxnSpPr>
          <p:nvPr/>
        </p:nvCxnSpPr>
        <p:spPr>
          <a:xfrm rot="5400000">
            <a:off x="7802452" y="3997374"/>
            <a:ext cx="617394" cy="10039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5" idx="1"/>
            <a:endCxn id="13" idx="0"/>
          </p:cNvCxnSpPr>
          <p:nvPr/>
        </p:nvCxnSpPr>
        <p:spPr>
          <a:xfrm rot="10800000" flipV="1">
            <a:off x="4661010" y="3752075"/>
            <a:ext cx="378854" cy="11302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9" idx="1"/>
          </p:cNvCxnSpPr>
          <p:nvPr/>
        </p:nvCxnSpPr>
        <p:spPr>
          <a:xfrm>
            <a:off x="9127951" y="3752075"/>
            <a:ext cx="12163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088108" y="2077288"/>
            <a:ext cx="7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Maintain Beehive</a:t>
            </a:r>
            <a:endParaRPr lang="en-GB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9366583" y="3341604"/>
            <a:ext cx="82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Mate with</a:t>
            </a:r>
          </a:p>
          <a:p>
            <a:r>
              <a:rPr lang="en-GB" sz="1200" dirty="0" smtClean="0"/>
              <a:t>Queen</a:t>
            </a:r>
            <a:endParaRPr lang="en-GB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739206" y="4268519"/>
            <a:ext cx="69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Produce</a:t>
            </a:r>
          </a:p>
          <a:p>
            <a:r>
              <a:rPr lang="en-GB" sz="1200" dirty="0" smtClean="0"/>
              <a:t>Larvae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064217" y="404949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Collect</a:t>
            </a:r>
          </a:p>
          <a:p>
            <a:r>
              <a:rPr lang="en-GB" sz="1200" dirty="0" smtClean="0"/>
              <a:t>nectar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874314" y="4405276"/>
            <a:ext cx="59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Feed</a:t>
            </a:r>
          </a:p>
          <a:p>
            <a:r>
              <a:rPr lang="en-GB" sz="1200" dirty="0" smtClean="0"/>
              <a:t>Larvae</a:t>
            </a:r>
            <a:endParaRPr lang="en-GB" sz="1200" dirty="0"/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3062000" y="3572437"/>
            <a:ext cx="7355" cy="260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062000" y="6177897"/>
            <a:ext cx="7978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11040285" y="4268519"/>
            <a:ext cx="0" cy="190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3062000" y="3572437"/>
            <a:ext cx="1977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397176" y="5900898"/>
            <a:ext cx="198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Lay Drone Eggs</a:t>
            </a:r>
            <a:endParaRPr lang="en-GB" sz="1200" dirty="0"/>
          </a:p>
        </p:txBody>
      </p:sp>
      <p:pic>
        <p:nvPicPr>
          <p:cNvPr id="30" name="Picture 2" descr="http://content.mycutegraphics.com/graphics/bee/funny-bee-alphabet-fis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90" y="600552"/>
            <a:ext cx="35718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 smtClean="0"/>
              <a:t>		     ACQUAINTANCE MODEL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33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41" y="566228"/>
            <a:ext cx="10171883" cy="1124444"/>
          </a:xfrm>
        </p:spPr>
        <p:txBody>
          <a:bodyPr>
            <a:noAutofit/>
          </a:bodyPr>
          <a:lstStyle/>
          <a:p>
            <a:pPr algn="ctr"/>
            <a:r>
              <a:rPr lang="en-IE" sz="6000" dirty="0" smtClean="0"/>
              <a:t>		Our design - Roles</a:t>
            </a:r>
            <a:endParaRPr lang="en-IE" sz="6000" dirty="0"/>
          </a:p>
        </p:txBody>
      </p:sp>
      <p:pic>
        <p:nvPicPr>
          <p:cNvPr id="6" name="Picture 2" descr="https://openclipart.org/image/2400px/svg_to_png/221154/Cartoon-B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77964"/>
            <a:ext cx="2383387" cy="17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82153" y="3642015"/>
            <a:ext cx="32777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Egg Layer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Colony Defender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Pollen Collector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Larvae Feeder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Mate with Queen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Bee Producing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Colony Builder</a:t>
            </a:r>
            <a:r>
              <a:rPr lang="en-IE" dirty="0" smtClean="0"/>
              <a:t>	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2550296" y="2400610"/>
            <a:ext cx="7860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We created Roles for each unique job which must be carried </a:t>
            </a:r>
          </a:p>
          <a:p>
            <a:r>
              <a:rPr lang="en-IE" sz="2400" dirty="0" smtClean="0"/>
              <a:t>out in the beehive:</a:t>
            </a:r>
          </a:p>
          <a:p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2550296" y="3334238"/>
            <a:ext cx="346534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	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Honey Extractor                             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Maintainer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Honey Packager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Hive Guard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Honey holder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Pollen Producer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Bee Producing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200" dirty="0" smtClean="0"/>
              <a:t>Colony Builder</a:t>
            </a:r>
          </a:p>
        </p:txBody>
      </p:sp>
    </p:spTree>
    <p:extLst>
      <p:ext uri="{BB962C8B-B14F-4D97-AF65-F5344CB8AC3E}">
        <p14:creationId xmlns:p14="http://schemas.microsoft.com/office/powerpoint/2010/main" val="39454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129" y="382385"/>
            <a:ext cx="10571871" cy="1492132"/>
          </a:xfrm>
        </p:spPr>
        <p:txBody>
          <a:bodyPr/>
          <a:lstStyle/>
          <a:p>
            <a:pPr algn="ctr"/>
            <a:r>
              <a:rPr lang="en-IE" dirty="0" smtClean="0"/>
              <a:t>Example role – pollen/nectar</a:t>
            </a:r>
            <a:br>
              <a:rPr lang="en-IE" dirty="0" smtClean="0"/>
            </a:br>
            <a:r>
              <a:rPr lang="en-IE" dirty="0" smtClean="0"/>
              <a:t>collector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571153" cy="3593591"/>
          </a:xfrm>
        </p:spPr>
        <p:txBody>
          <a:bodyPr>
            <a:normAutofit/>
          </a:bodyPr>
          <a:lstStyle/>
          <a:p>
            <a:r>
              <a:rPr lang="en-IE" sz="2800" dirty="0" smtClean="0"/>
              <a:t>This role’s job is to leave the </a:t>
            </a:r>
            <a:r>
              <a:rPr lang="en-IE" sz="2800" dirty="0"/>
              <a:t>hive </a:t>
            </a:r>
            <a:r>
              <a:rPr lang="en-IE" sz="2800" dirty="0" smtClean="0"/>
              <a:t>and search </a:t>
            </a:r>
            <a:r>
              <a:rPr lang="en-IE" sz="2800" dirty="0"/>
              <a:t>for </a:t>
            </a:r>
            <a:r>
              <a:rPr lang="en-IE" sz="2800" dirty="0" smtClean="0"/>
              <a:t>pollen and nectar</a:t>
            </a:r>
          </a:p>
          <a:p>
            <a:r>
              <a:rPr lang="en-IE" sz="2800" dirty="0" smtClean="0"/>
              <a:t>Brings it back to the hive</a:t>
            </a:r>
          </a:p>
          <a:p>
            <a:r>
              <a:rPr lang="en-IE" sz="2800" dirty="0" smtClean="0"/>
              <a:t>Agent who carries out this role:  Worker Bee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45" y="2418119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129" y="382385"/>
            <a:ext cx="10571871" cy="1492132"/>
          </a:xfrm>
        </p:spPr>
        <p:txBody>
          <a:bodyPr/>
          <a:lstStyle/>
          <a:p>
            <a:pPr algn="ctr"/>
            <a:r>
              <a:rPr lang="en-IE" dirty="0" smtClean="0"/>
              <a:t>Example role – EGG LAYER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571153" cy="3593591"/>
          </a:xfrm>
        </p:spPr>
        <p:txBody>
          <a:bodyPr>
            <a:normAutofit/>
          </a:bodyPr>
          <a:lstStyle/>
          <a:p>
            <a:r>
              <a:rPr lang="en-IE" sz="2800" dirty="0"/>
              <a:t>This </a:t>
            </a:r>
            <a:r>
              <a:rPr lang="en-IE" sz="2800" dirty="0" smtClean="0"/>
              <a:t>role’s main </a:t>
            </a:r>
            <a:r>
              <a:rPr lang="en-IE" sz="2800" dirty="0"/>
              <a:t>job to keep the hive population growing by laying </a:t>
            </a:r>
            <a:r>
              <a:rPr lang="en-IE" sz="2800" dirty="0" smtClean="0"/>
              <a:t>eggs</a:t>
            </a:r>
          </a:p>
          <a:p>
            <a:r>
              <a:rPr lang="en-IE" sz="2800" dirty="0" smtClean="0"/>
              <a:t>Also used to create the colony initially</a:t>
            </a:r>
          </a:p>
          <a:p>
            <a:r>
              <a:rPr lang="en-IE" sz="2800" dirty="0" smtClean="0"/>
              <a:t>Agent who carries out this role:  Queen Bee</a:t>
            </a:r>
          </a:p>
        </p:txBody>
      </p:sp>
      <p:pic>
        <p:nvPicPr>
          <p:cNvPr id="10242" name="Picture 2" descr="https://pbs.twimg.com/profile_images/1873001172/B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66" y="1874517"/>
            <a:ext cx="3360124" cy="363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129" y="382385"/>
            <a:ext cx="10571871" cy="1492132"/>
          </a:xfrm>
        </p:spPr>
        <p:txBody>
          <a:bodyPr/>
          <a:lstStyle/>
          <a:p>
            <a:pPr algn="ctr"/>
            <a:r>
              <a:rPr lang="en-IE" dirty="0" smtClean="0"/>
              <a:t>Example role – Larvae feeder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571153" cy="3593591"/>
          </a:xfrm>
        </p:spPr>
        <p:txBody>
          <a:bodyPr>
            <a:normAutofit/>
          </a:bodyPr>
          <a:lstStyle/>
          <a:p>
            <a:r>
              <a:rPr lang="en-IE" sz="2800" dirty="0"/>
              <a:t>The </a:t>
            </a:r>
            <a:r>
              <a:rPr lang="en-IE" sz="2800" dirty="0" smtClean="0"/>
              <a:t>role’s main </a:t>
            </a:r>
            <a:r>
              <a:rPr lang="en-IE" sz="2800" dirty="0"/>
              <a:t>job is to feed the larvae so that they grow and become </a:t>
            </a:r>
            <a:r>
              <a:rPr lang="en-IE" sz="2800" dirty="0" smtClean="0"/>
              <a:t>new bee’s</a:t>
            </a:r>
          </a:p>
          <a:p>
            <a:r>
              <a:rPr lang="en-IE" sz="2800" dirty="0" smtClean="0"/>
              <a:t>Must make sure larvae hunger levels remain low</a:t>
            </a:r>
            <a:endParaRPr lang="en-IE" sz="2800" dirty="0"/>
          </a:p>
          <a:p>
            <a:r>
              <a:rPr lang="en-IE" sz="2800" dirty="0"/>
              <a:t>Agent who carries out this role:  Worker Bee</a:t>
            </a:r>
          </a:p>
        </p:txBody>
      </p:sp>
      <p:pic>
        <p:nvPicPr>
          <p:cNvPr id="12290" name="Picture 2" descr="http://www.clker.com/cliparts/1/4/1/c/1317330832560070908Bee%20Eating%20Honey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46" y="1596684"/>
            <a:ext cx="3516435" cy="37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297</TotalTime>
  <Words>432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Times New Roman</vt:lpstr>
      <vt:lpstr>Badge</vt:lpstr>
      <vt:lpstr>The BEE’S KNEES</vt:lpstr>
      <vt:lpstr>Problem OVERVIEW</vt:lpstr>
      <vt:lpstr>SOLUTION OVERVIEW</vt:lpstr>
      <vt:lpstr>  design OVERVIEW</vt:lpstr>
      <vt:lpstr>PowerPoint Presentation</vt:lpstr>
      <vt:lpstr>  Our design - Roles</vt:lpstr>
      <vt:lpstr>Example role – pollen/nectar collector</vt:lpstr>
      <vt:lpstr>Example role – EGG LAYER</vt:lpstr>
      <vt:lpstr>Example role – Larvae feeder</vt:lpstr>
      <vt:lpstr>Example role – Queen mater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BEE’S KNEES</dc:title>
  <dc:creator>Shane</dc:creator>
  <cp:lastModifiedBy>Rem Collier</cp:lastModifiedBy>
  <cp:revision>49</cp:revision>
  <dcterms:created xsi:type="dcterms:W3CDTF">2015-11-24T12:01:18Z</dcterms:created>
  <dcterms:modified xsi:type="dcterms:W3CDTF">2015-12-03T13:01:21Z</dcterms:modified>
</cp:coreProperties>
</file>