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83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5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19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82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319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61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48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25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321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892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030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638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41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0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2825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0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3DAC27-9E58-44EE-90AA-8E28E818D39D}" type="datetimeFigureOut">
              <a:rPr lang="en-IE" smtClean="0"/>
              <a:t>29/11/2015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F588-10C5-4641-BBF1-FF5990EA7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10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ams Beast\Dropbox\Electric Sheep\Bees Knees\The Team\Adam the Dro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91" y="2292305"/>
            <a:ext cx="43338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400" y="176046"/>
            <a:ext cx="10444766" cy="2387600"/>
          </a:xfrm>
        </p:spPr>
        <p:txBody>
          <a:bodyPr>
            <a:noAutofit/>
          </a:bodyPr>
          <a:lstStyle/>
          <a:p>
            <a:r>
              <a:rPr lang="en-IE" sz="8800" dirty="0" smtClean="0">
                <a:latin typeface="Arial Rounded MT Bold" panose="020F0704030504030204" pitchFamily="34" charset="0"/>
              </a:rPr>
              <a:t>THE BEE’s KNEE’s</a:t>
            </a:r>
            <a:endParaRPr lang="en-IE" sz="88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03203"/>
              </p:ext>
            </p:extLst>
          </p:nvPr>
        </p:nvGraphicFramePr>
        <p:xfrm>
          <a:off x="1223490" y="3417799"/>
          <a:ext cx="4597758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98879"/>
                <a:gridCol w="2298879"/>
              </a:tblGrid>
              <a:tr h="135165">
                <a:tc>
                  <a:txBody>
                    <a:bodyPr/>
                    <a:lstStyle/>
                    <a:p>
                      <a:r>
                        <a:rPr lang="en-IE" dirty="0" smtClean="0"/>
                        <a:t>Shane Carty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mtClean="0"/>
                        <a:t>12713771</a:t>
                      </a:r>
                      <a:endParaRPr lang="en-IE" dirty="0"/>
                    </a:p>
                  </a:txBody>
                  <a:tcPr/>
                </a:tc>
              </a:tr>
              <a:tr h="135165">
                <a:tc>
                  <a:txBody>
                    <a:bodyPr/>
                    <a:lstStyle/>
                    <a:p>
                      <a:r>
                        <a:rPr lang="en-IE" dirty="0" smtClean="0"/>
                        <a:t>Adam</a:t>
                      </a:r>
                      <a:r>
                        <a:rPr lang="en-IE" baseline="0" dirty="0" smtClean="0"/>
                        <a:t> Moore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mtClean="0"/>
                        <a:t>12757645</a:t>
                      </a:r>
                      <a:endParaRPr lang="en-IE" dirty="0"/>
                    </a:p>
                  </a:txBody>
                  <a:tcPr/>
                </a:tc>
              </a:tr>
              <a:tr h="135165">
                <a:tc>
                  <a:txBody>
                    <a:bodyPr/>
                    <a:lstStyle/>
                    <a:p>
                      <a:r>
                        <a:rPr lang="en-IE" smtClean="0"/>
                        <a:t>Stephen Gallagher</a:t>
                      </a:r>
                      <a:endParaRPr lang="en-I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12751175</a:t>
                      </a:r>
                    </a:p>
                  </a:txBody>
                  <a:tcPr/>
                </a:tc>
              </a:tr>
              <a:tr h="135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mtClean="0"/>
                        <a:t>Fergus Mc</a:t>
                      </a:r>
                      <a:r>
                        <a:rPr lang="en-IE" baseline="0" smtClean="0"/>
                        <a:t> Donald</a:t>
                      </a:r>
                      <a:endParaRPr lang="en-I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12728719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5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 smtClean="0"/>
              <a:t>Interaction Model</a:t>
            </a:r>
            <a:endParaRPr lang="en-IE" sz="32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15" t="27674" r="5439" b="23324"/>
          <a:stretch/>
        </p:blipFill>
        <p:spPr bwMode="auto">
          <a:xfrm>
            <a:off x="360947" y="1214438"/>
            <a:ext cx="11429999" cy="5306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729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08" y="1299992"/>
            <a:ext cx="2860791" cy="4006711"/>
          </a:xfrm>
        </p:spPr>
      </p:pic>
      <p:sp>
        <p:nvSpPr>
          <p:cNvPr id="5" name="TextBox 4"/>
          <p:cNvSpPr txBox="1"/>
          <p:nvPr/>
        </p:nvSpPr>
        <p:spPr>
          <a:xfrm>
            <a:off x="1566829" y="1299992"/>
            <a:ext cx="51735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500" b="1" dirty="0" smtClean="0"/>
              <a:t>Design</a:t>
            </a:r>
            <a:endParaRPr lang="en-IE" sz="11500" b="1" dirty="0"/>
          </a:p>
        </p:txBody>
      </p:sp>
    </p:spTree>
    <p:extLst>
      <p:ext uri="{BB962C8B-B14F-4D97-AF65-F5344CB8AC3E}">
        <p14:creationId xmlns:p14="http://schemas.microsoft.com/office/powerpoint/2010/main" val="138949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5010"/>
            <a:ext cx="10515600" cy="64729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4000" b="1" dirty="0" smtClean="0"/>
              <a:t>Agent Model</a:t>
            </a:r>
          </a:p>
          <a:p>
            <a:pPr marL="0" indent="0">
              <a:buNone/>
            </a:pPr>
            <a:endParaRPr lang="en-IE" sz="3200" dirty="0" smtClean="0"/>
          </a:p>
          <a:p>
            <a:pPr marL="0" indent="0">
              <a:buNone/>
            </a:pPr>
            <a:r>
              <a:rPr lang="en-IE" sz="3200" b="1" dirty="0"/>
              <a:t>Roles:	</a:t>
            </a:r>
            <a:r>
              <a:rPr lang="en-IE" sz="3200" dirty="0"/>
              <a:t>						</a:t>
            </a:r>
            <a:r>
              <a:rPr lang="en-IE" sz="3200" dirty="0" smtClean="0"/>
              <a:t>		</a:t>
            </a:r>
            <a:r>
              <a:rPr lang="en-IE" sz="3200" b="1" dirty="0" smtClean="0"/>
              <a:t>Agents</a:t>
            </a:r>
            <a:r>
              <a:rPr lang="en-IE" sz="3200" b="1" dirty="0"/>
              <a:t>:</a:t>
            </a:r>
            <a:endParaRPr lang="en-IE" sz="3200" dirty="0"/>
          </a:p>
          <a:p>
            <a:r>
              <a:rPr lang="en-IE" sz="3200" dirty="0"/>
              <a:t>Lay Eggs						</a:t>
            </a:r>
            <a:r>
              <a:rPr lang="en-IE" sz="3200" dirty="0" smtClean="0"/>
              <a:t>	Queen </a:t>
            </a:r>
            <a:r>
              <a:rPr lang="en-IE" sz="3200" dirty="0"/>
              <a:t>Agent</a:t>
            </a:r>
          </a:p>
          <a:p>
            <a:r>
              <a:rPr lang="en-IE" sz="3200" dirty="0"/>
              <a:t>Colony Defender					</a:t>
            </a:r>
            <a:r>
              <a:rPr lang="en-IE" sz="3200" dirty="0" smtClean="0"/>
              <a:t>Worker </a:t>
            </a:r>
            <a:r>
              <a:rPr lang="en-IE" sz="3200" dirty="0"/>
              <a:t>Agent</a:t>
            </a:r>
          </a:p>
          <a:p>
            <a:r>
              <a:rPr lang="en-IE" sz="3200" dirty="0"/>
              <a:t>Pollen Collector					</a:t>
            </a:r>
            <a:r>
              <a:rPr lang="en-IE" sz="3200" dirty="0" smtClean="0"/>
              <a:t>Drone </a:t>
            </a:r>
            <a:r>
              <a:rPr lang="en-IE" sz="3200" dirty="0"/>
              <a:t>Agent</a:t>
            </a:r>
          </a:p>
          <a:p>
            <a:r>
              <a:rPr lang="en-IE" sz="3200" dirty="0"/>
              <a:t>Larvae Feeder					</a:t>
            </a:r>
            <a:r>
              <a:rPr lang="en-IE" sz="3200" dirty="0" smtClean="0"/>
              <a:t>Bee </a:t>
            </a:r>
            <a:r>
              <a:rPr lang="en-IE" sz="3200" dirty="0"/>
              <a:t>Hive Agent</a:t>
            </a:r>
          </a:p>
          <a:p>
            <a:r>
              <a:rPr lang="en-IE" sz="3200" dirty="0"/>
              <a:t>Mate with Queen					</a:t>
            </a:r>
            <a:r>
              <a:rPr lang="en-IE" sz="3200" dirty="0" smtClean="0"/>
              <a:t>Larvae </a:t>
            </a:r>
            <a:r>
              <a:rPr lang="en-IE" sz="3200" dirty="0"/>
              <a:t>Agent</a:t>
            </a:r>
          </a:p>
          <a:p>
            <a:r>
              <a:rPr lang="en-IE" sz="3200" dirty="0"/>
              <a:t>Colony Builder					</a:t>
            </a:r>
            <a:r>
              <a:rPr lang="en-IE" sz="3200" dirty="0" smtClean="0"/>
              <a:t>Beekeeper </a:t>
            </a:r>
            <a:r>
              <a:rPr lang="en-IE" sz="3200" dirty="0"/>
              <a:t>Agent</a:t>
            </a:r>
          </a:p>
          <a:p>
            <a:r>
              <a:rPr lang="en-IE" sz="3200" dirty="0"/>
              <a:t>Honey Extractor                           </a:t>
            </a:r>
            <a:r>
              <a:rPr lang="en-IE" sz="3200" dirty="0" smtClean="0"/>
              <a:t>Flower </a:t>
            </a:r>
            <a:r>
              <a:rPr lang="en-IE" sz="3200" dirty="0"/>
              <a:t>Agent</a:t>
            </a:r>
          </a:p>
          <a:p>
            <a:r>
              <a:rPr lang="en-IE" sz="3200" dirty="0"/>
              <a:t>Maintainer</a:t>
            </a:r>
          </a:p>
          <a:p>
            <a:r>
              <a:rPr lang="en-IE" sz="3200" dirty="0"/>
              <a:t>Honey Packager</a:t>
            </a:r>
          </a:p>
          <a:p>
            <a:r>
              <a:rPr lang="en-IE" sz="3200" dirty="0"/>
              <a:t>Hive Guard</a:t>
            </a:r>
          </a:p>
          <a:p>
            <a:r>
              <a:rPr lang="en-IE" sz="3200" dirty="0"/>
              <a:t>Honey holder</a:t>
            </a:r>
          </a:p>
          <a:p>
            <a:r>
              <a:rPr lang="en-IE" sz="3200" dirty="0"/>
              <a:t>Pollen Producer</a:t>
            </a:r>
          </a:p>
          <a:p>
            <a:r>
              <a:rPr lang="en-IE" sz="3200" dirty="0"/>
              <a:t>Bee Producing</a:t>
            </a:r>
          </a:p>
          <a:p>
            <a:pPr marL="0" indent="0">
              <a:buNone/>
            </a:pPr>
            <a:endParaRPr lang="en-IE" sz="32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85" y="4114244"/>
            <a:ext cx="5953593" cy="31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03"/>
          <p:cNvGrpSpPr>
            <a:grpSpLocks/>
          </p:cNvGrpSpPr>
          <p:nvPr/>
        </p:nvGrpSpPr>
        <p:grpSpPr bwMode="auto">
          <a:xfrm>
            <a:off x="6653861" y="4343423"/>
            <a:ext cx="1601788" cy="1187450"/>
            <a:chOff x="31696" y="25702"/>
            <a:chExt cx="16021" cy="11883"/>
          </a:xfrm>
        </p:grpSpPr>
        <p:sp>
          <p:nvSpPr>
            <p:cNvPr id="46" name="矩形 91"/>
            <p:cNvSpPr>
              <a:spLocks noChangeArrowheads="1"/>
            </p:cNvSpPr>
            <p:nvPr/>
          </p:nvSpPr>
          <p:spPr bwMode="auto">
            <a:xfrm>
              <a:off x="34401" y="34098"/>
              <a:ext cx="10497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Lay Eggs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文本框 92"/>
            <p:cNvSpPr txBox="1">
              <a:spLocks noChangeArrowheads="1"/>
            </p:cNvSpPr>
            <p:nvPr/>
          </p:nvSpPr>
          <p:spPr bwMode="auto">
            <a:xfrm>
              <a:off x="31696" y="25702"/>
              <a:ext cx="16021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Queen Agent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直线箭头连接符 93"/>
            <p:cNvSpPr>
              <a:spLocks noChangeShapeType="1"/>
            </p:cNvSpPr>
            <p:nvPr/>
          </p:nvSpPr>
          <p:spPr bwMode="auto">
            <a:xfrm flipH="1" flipV="1">
              <a:off x="39633" y="29538"/>
              <a:ext cx="33" cy="4560"/>
            </a:xfrm>
            <a:prstGeom prst="straightConnector1">
              <a:avLst/>
            </a:prstGeom>
            <a:noFill/>
            <a:ln w="12700">
              <a:solidFill>
                <a:srgbClr val="ED7D3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49" name="组 105"/>
          <p:cNvGrpSpPr>
            <a:grpSpLocks/>
          </p:cNvGrpSpPr>
          <p:nvPr/>
        </p:nvGrpSpPr>
        <p:grpSpPr bwMode="auto">
          <a:xfrm>
            <a:off x="8581086" y="3160735"/>
            <a:ext cx="2144713" cy="1241425"/>
            <a:chOff x="47908" y="24365"/>
            <a:chExt cx="17703" cy="13314"/>
          </a:xfrm>
        </p:grpSpPr>
        <p:sp>
          <p:nvSpPr>
            <p:cNvPr id="50" name="矩形 106"/>
            <p:cNvSpPr>
              <a:spLocks noChangeArrowheads="1"/>
            </p:cNvSpPr>
            <p:nvPr/>
          </p:nvSpPr>
          <p:spPr bwMode="auto">
            <a:xfrm>
              <a:off x="47908" y="34136"/>
              <a:ext cx="17704" cy="3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Mate with Queen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文本框 107"/>
            <p:cNvSpPr txBox="1">
              <a:spLocks noChangeArrowheads="1"/>
            </p:cNvSpPr>
            <p:nvPr/>
          </p:nvSpPr>
          <p:spPr bwMode="auto">
            <a:xfrm>
              <a:off x="48525" y="24365"/>
              <a:ext cx="16459" cy="4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Drone Agent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直线箭头连接符 108"/>
            <p:cNvSpPr>
              <a:spLocks noChangeShapeType="1"/>
            </p:cNvSpPr>
            <p:nvPr/>
          </p:nvSpPr>
          <p:spPr bwMode="auto">
            <a:xfrm flipH="1" flipV="1">
              <a:off x="56755" y="28587"/>
              <a:ext cx="5" cy="5549"/>
            </a:xfrm>
            <a:prstGeom prst="straightConnector1">
              <a:avLst/>
            </a:prstGeom>
            <a:noFill/>
            <a:ln w="12700">
              <a:solidFill>
                <a:srgbClr val="ED7D3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53" name="文本框 118"/>
          <p:cNvSpPr txBox="1">
            <a:spLocks noChangeArrowheads="1"/>
          </p:cNvSpPr>
          <p:nvPr/>
        </p:nvSpPr>
        <p:spPr bwMode="auto">
          <a:xfrm>
            <a:off x="1532586" y="573110"/>
            <a:ext cx="203993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5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5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4571061" y="5087960"/>
            <a:ext cx="1687513" cy="1187450"/>
            <a:chOff x="31273" y="25702"/>
            <a:chExt cx="16879" cy="11882"/>
          </a:xfrm>
        </p:grpSpPr>
        <p:sp>
          <p:nvSpPr>
            <p:cNvPr id="55" name="矩形 91"/>
            <p:cNvSpPr>
              <a:spLocks noChangeArrowheads="1"/>
            </p:cNvSpPr>
            <p:nvPr/>
          </p:nvSpPr>
          <p:spPr bwMode="auto">
            <a:xfrm>
              <a:off x="32962" y="34097"/>
              <a:ext cx="14307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Bee Producer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文本框 92"/>
            <p:cNvSpPr txBox="1">
              <a:spLocks noChangeArrowheads="1"/>
            </p:cNvSpPr>
            <p:nvPr/>
          </p:nvSpPr>
          <p:spPr bwMode="auto">
            <a:xfrm>
              <a:off x="31273" y="25702"/>
              <a:ext cx="16879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Larvae Agent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直线箭头连接符 93"/>
            <p:cNvSpPr>
              <a:spLocks noChangeShapeType="1"/>
            </p:cNvSpPr>
            <p:nvPr/>
          </p:nvSpPr>
          <p:spPr bwMode="auto">
            <a:xfrm flipH="1" flipV="1">
              <a:off x="39655" y="29245"/>
              <a:ext cx="11" cy="4853"/>
            </a:xfrm>
            <a:prstGeom prst="straightConnector1">
              <a:avLst/>
            </a:prstGeom>
            <a:noFill/>
            <a:ln w="12700">
              <a:solidFill>
                <a:srgbClr val="ED7D3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532586" y="5087960"/>
            <a:ext cx="1658938" cy="1187450"/>
            <a:chOff x="31869" y="25702"/>
            <a:chExt cx="16592" cy="11882"/>
          </a:xfrm>
        </p:grpSpPr>
        <p:sp>
          <p:nvSpPr>
            <p:cNvPr id="59" name="矩形 91"/>
            <p:cNvSpPr>
              <a:spLocks noChangeArrowheads="1"/>
            </p:cNvSpPr>
            <p:nvPr/>
          </p:nvSpPr>
          <p:spPr bwMode="auto">
            <a:xfrm>
              <a:off x="31869" y="34097"/>
              <a:ext cx="16592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Pollen Producer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文本框 92"/>
            <p:cNvSpPr txBox="1">
              <a:spLocks noChangeArrowheads="1"/>
            </p:cNvSpPr>
            <p:nvPr/>
          </p:nvSpPr>
          <p:spPr bwMode="auto">
            <a:xfrm>
              <a:off x="31869" y="25702"/>
              <a:ext cx="16497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Flower Agent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直线箭头连接符 93"/>
            <p:cNvSpPr>
              <a:spLocks noChangeShapeType="1"/>
            </p:cNvSpPr>
            <p:nvPr/>
          </p:nvSpPr>
          <p:spPr bwMode="auto">
            <a:xfrm flipH="1" flipV="1">
              <a:off x="39655" y="29245"/>
              <a:ext cx="11" cy="4853"/>
            </a:xfrm>
            <a:prstGeom prst="straightConnector1">
              <a:avLst/>
            </a:prstGeom>
            <a:noFill/>
            <a:ln w="12700">
              <a:solidFill>
                <a:srgbClr val="ED7D3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62" name="组 90"/>
          <p:cNvGrpSpPr>
            <a:grpSpLocks/>
          </p:cNvGrpSpPr>
          <p:nvPr/>
        </p:nvGrpSpPr>
        <p:grpSpPr bwMode="auto">
          <a:xfrm>
            <a:off x="8581086" y="5087960"/>
            <a:ext cx="1754188" cy="1187450"/>
            <a:chOff x="31555" y="25702"/>
            <a:chExt cx="17545" cy="11882"/>
          </a:xfrm>
        </p:grpSpPr>
        <p:sp>
          <p:nvSpPr>
            <p:cNvPr id="63" name="矩形 91"/>
            <p:cNvSpPr>
              <a:spLocks noChangeArrowheads="1"/>
            </p:cNvSpPr>
            <p:nvPr/>
          </p:nvSpPr>
          <p:spPr bwMode="auto">
            <a:xfrm>
              <a:off x="32965" y="34097"/>
              <a:ext cx="14877" cy="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Honey Holder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文本框 92"/>
            <p:cNvSpPr txBox="1">
              <a:spLocks noChangeArrowheads="1"/>
            </p:cNvSpPr>
            <p:nvPr/>
          </p:nvSpPr>
          <p:spPr bwMode="auto">
            <a:xfrm>
              <a:off x="31555" y="25702"/>
              <a:ext cx="17545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Beehive Agent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直线箭头连接符 93"/>
            <p:cNvSpPr>
              <a:spLocks noChangeShapeType="1"/>
            </p:cNvSpPr>
            <p:nvPr/>
          </p:nvSpPr>
          <p:spPr bwMode="auto">
            <a:xfrm flipH="1" flipV="1">
              <a:off x="39655" y="29245"/>
              <a:ext cx="11" cy="4853"/>
            </a:xfrm>
            <a:prstGeom prst="straightConnector1">
              <a:avLst/>
            </a:prstGeom>
            <a:noFill/>
            <a:ln w="12700">
              <a:solidFill>
                <a:srgbClr val="ED7D3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823B0B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66" name="直线箭头连接符 48"/>
          <p:cNvSpPr>
            <a:spLocks noChangeShapeType="1"/>
          </p:cNvSpPr>
          <p:nvPr/>
        </p:nvSpPr>
        <p:spPr bwMode="auto">
          <a:xfrm flipH="1" flipV="1">
            <a:off x="5260036" y="2781323"/>
            <a:ext cx="1392238" cy="688975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7" name="矩形 12"/>
          <p:cNvSpPr>
            <a:spLocks noChangeArrowheads="1"/>
          </p:cNvSpPr>
          <p:nvPr/>
        </p:nvSpPr>
        <p:spPr bwMode="auto">
          <a:xfrm>
            <a:off x="6188724" y="3471885"/>
            <a:ext cx="20510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Beehive Builder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矩形 9"/>
          <p:cNvSpPr>
            <a:spLocks noChangeArrowheads="1"/>
          </p:cNvSpPr>
          <p:nvPr/>
        </p:nvSpPr>
        <p:spPr bwMode="auto">
          <a:xfrm>
            <a:off x="8690624" y="2208235"/>
            <a:ext cx="1959214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Larvae Feeder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矩形 10"/>
          <p:cNvSpPr>
            <a:spLocks noChangeArrowheads="1"/>
          </p:cNvSpPr>
          <p:nvPr/>
        </p:nvSpPr>
        <p:spPr bwMode="auto">
          <a:xfrm>
            <a:off x="5348697" y="1738335"/>
            <a:ext cx="200207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Colony Defender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81"/>
          <p:cNvSpPr>
            <a:spLocks noChangeArrowheads="1"/>
          </p:cNvSpPr>
          <p:nvPr/>
        </p:nvSpPr>
        <p:spPr bwMode="auto">
          <a:xfrm>
            <a:off x="9341499" y="1757385"/>
            <a:ext cx="13843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1" name="文本框 22"/>
          <p:cNvSpPr txBox="1">
            <a:spLocks noChangeArrowheads="1"/>
          </p:cNvSpPr>
          <p:nvPr/>
        </p:nvSpPr>
        <p:spPr bwMode="auto">
          <a:xfrm>
            <a:off x="7352361" y="573110"/>
            <a:ext cx="2054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Worker Agent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直线箭头连接符 2"/>
          <p:cNvSpPr>
            <a:spLocks noChangeShapeType="1"/>
          </p:cNvSpPr>
          <p:nvPr/>
        </p:nvSpPr>
        <p:spPr bwMode="auto">
          <a:xfrm flipV="1">
            <a:off x="6653861" y="928710"/>
            <a:ext cx="1463675" cy="815975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3" name="矩形 41"/>
          <p:cNvSpPr>
            <a:spLocks noChangeArrowheads="1"/>
          </p:cNvSpPr>
          <p:nvPr/>
        </p:nvSpPr>
        <p:spPr bwMode="auto">
          <a:xfrm>
            <a:off x="6714186" y="2222523"/>
            <a:ext cx="18669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Pollen Collector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直线箭头连接符 42"/>
          <p:cNvSpPr>
            <a:spLocks noChangeShapeType="1"/>
          </p:cNvSpPr>
          <p:nvPr/>
        </p:nvSpPr>
        <p:spPr bwMode="auto">
          <a:xfrm flipV="1">
            <a:off x="7671449" y="928710"/>
            <a:ext cx="768350" cy="1295400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5" name="直线箭头连接符 56"/>
          <p:cNvSpPr>
            <a:spLocks noChangeShapeType="1"/>
          </p:cNvSpPr>
          <p:nvPr/>
        </p:nvSpPr>
        <p:spPr bwMode="auto">
          <a:xfrm flipH="1" flipV="1">
            <a:off x="8709674" y="941410"/>
            <a:ext cx="635000" cy="1266825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580336" y="4138635"/>
            <a:ext cx="2159586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Honey Packager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1278586" y="3608410"/>
            <a:ext cx="18351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Honey Extractor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5164786" y="3852885"/>
            <a:ext cx="14208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Hive Guard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3373885" y="2353491"/>
            <a:ext cx="2374296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Beekeeper Agent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AutoShape 71"/>
          <p:cNvSpPr>
            <a:spLocks noChangeShapeType="1"/>
          </p:cNvSpPr>
          <p:nvPr/>
        </p:nvSpPr>
        <p:spPr bwMode="auto">
          <a:xfrm flipV="1">
            <a:off x="2399361" y="2798785"/>
            <a:ext cx="1501775" cy="815975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1" name="AutoShape 70"/>
          <p:cNvSpPr>
            <a:spLocks noChangeShapeType="1"/>
          </p:cNvSpPr>
          <p:nvPr/>
        </p:nvSpPr>
        <p:spPr bwMode="auto">
          <a:xfrm flipV="1">
            <a:off x="3442349" y="2798785"/>
            <a:ext cx="787400" cy="1295400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2" name="AutoShape 69"/>
          <p:cNvSpPr>
            <a:spLocks noChangeShapeType="1"/>
          </p:cNvSpPr>
          <p:nvPr/>
        </p:nvSpPr>
        <p:spPr bwMode="auto">
          <a:xfrm flipH="1" flipV="1">
            <a:off x="4825061" y="2813073"/>
            <a:ext cx="1050925" cy="1039812"/>
          </a:xfrm>
          <a:prstGeom prst="straightConnector1">
            <a:avLst/>
          </a:prstGeom>
          <a:noFill/>
          <a:ln w="12700">
            <a:solidFill>
              <a:srgbClr val="ED7D3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3" name="Rectangle 107"/>
          <p:cNvSpPr>
            <a:spLocks noChangeArrowheads="1"/>
          </p:cNvSpPr>
          <p:nvPr/>
        </p:nvSpPr>
        <p:spPr bwMode="auto">
          <a:xfrm>
            <a:off x="1532586" y="115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84" name="Rectangle 129"/>
          <p:cNvSpPr>
            <a:spLocks noChangeArrowheads="1"/>
          </p:cNvSpPr>
          <p:nvPr/>
        </p:nvSpPr>
        <p:spPr bwMode="auto">
          <a:xfrm>
            <a:off x="1532586" y="5731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5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52875" algn="l"/>
              </a:tabLst>
            </a:pPr>
            <a:endParaRPr kumimoji="0" lang="en-IE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52875" algn="l"/>
              </a:tabLst>
            </a:pPr>
            <a:r>
              <a:rPr kumimoji="0" lang="en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I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52875" algn="l"/>
              </a:tabLst>
            </a:pPr>
            <a:r>
              <a:rPr kumimoji="0" lang="en-IE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IE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52875" algn="l"/>
              </a:tabLst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7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5132" y="3279319"/>
            <a:ext cx="1469390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Queen 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8945" y="3298004"/>
            <a:ext cx="1504315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Worker 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9431583" y="3408561"/>
            <a:ext cx="1424305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Drone 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5226683" y="2354934"/>
            <a:ext cx="2375535" cy="52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Beehive</a:t>
            </a:r>
            <a:r>
              <a:rPr lang="en-GB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5523866" y="4426297"/>
            <a:ext cx="1236980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Larvae 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295400" y="2239578"/>
            <a:ext cx="2744470" cy="52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Beekeeper</a:t>
            </a:r>
            <a:r>
              <a:rPr lang="en-GB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057888" y="4947125"/>
            <a:ext cx="1485265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Flower Agent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885190" y="595454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b="1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Acquaintance</a:t>
            </a:r>
            <a:r>
              <a:rPr lang="en-US" sz="3200" b="1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39870" y="2577398"/>
            <a:ext cx="1083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7704772" y="1077211"/>
            <a:ext cx="1058545" cy="3845560"/>
          </a:xfrm>
          <a:prstGeom prst="bentConnector3">
            <a:avLst>
              <a:gd name="adj1" fmla="val -215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7499985" y="2577398"/>
            <a:ext cx="230505" cy="7581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1900" y="2800918"/>
            <a:ext cx="0" cy="1665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24450" y="2539298"/>
            <a:ext cx="0" cy="796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4916170" y="4289993"/>
            <a:ext cx="652780" cy="6667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6920548" y="4061075"/>
            <a:ext cx="617220" cy="10039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3778885" y="3851208"/>
            <a:ext cx="378460" cy="1129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45475" y="3851208"/>
            <a:ext cx="1216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2"/>
          <p:cNvSpPr txBox="1"/>
          <p:nvPr/>
        </p:nvSpPr>
        <p:spPr>
          <a:xfrm>
            <a:off x="3968114" y="2242325"/>
            <a:ext cx="1442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 Beehive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135"/>
          <p:cNvSpPr txBox="1"/>
          <p:nvPr/>
        </p:nvSpPr>
        <p:spPr>
          <a:xfrm>
            <a:off x="8054816" y="3556387"/>
            <a:ext cx="160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 </a:t>
            </a:r>
            <a:r>
              <a:rPr lang="en-GB" sz="1200" kern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kern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136"/>
          <p:cNvSpPr txBox="1"/>
          <p:nvPr/>
        </p:nvSpPr>
        <p:spPr>
          <a:xfrm>
            <a:off x="6871839" y="4368046"/>
            <a:ext cx="882650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Larvae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137"/>
          <p:cNvSpPr txBox="1"/>
          <p:nvPr/>
        </p:nvSpPr>
        <p:spPr>
          <a:xfrm>
            <a:off x="3000244" y="4107307"/>
            <a:ext cx="916941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nectar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138"/>
          <p:cNvSpPr txBox="1"/>
          <p:nvPr/>
        </p:nvSpPr>
        <p:spPr>
          <a:xfrm>
            <a:off x="4940301" y="4466523"/>
            <a:ext cx="590550" cy="463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Larvae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173605" y="3671503"/>
            <a:ext cx="6351" cy="252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79955" y="6200708"/>
            <a:ext cx="797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56825" y="4329363"/>
            <a:ext cx="1270" cy="18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9955" y="3671503"/>
            <a:ext cx="1977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4"/>
          <p:cNvSpPr txBox="1"/>
          <p:nvPr/>
        </p:nvSpPr>
        <p:spPr>
          <a:xfrm>
            <a:off x="5514975" y="5879398"/>
            <a:ext cx="1985010" cy="27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 Drone Eggs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2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79" y="533567"/>
            <a:ext cx="3108158" cy="838033"/>
          </a:xfrm>
        </p:spPr>
        <p:txBody>
          <a:bodyPr>
            <a:normAutofit fontScale="90000"/>
          </a:bodyPr>
          <a:lstStyle/>
          <a:p>
            <a:r>
              <a:rPr lang="en-IE" sz="3600" b="1" dirty="0" smtClean="0"/>
              <a:t>Service Model</a:t>
            </a:r>
            <a:endParaRPr lang="en-IE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9597"/>
              </p:ext>
            </p:extLst>
          </p:nvPr>
        </p:nvGraphicFramePr>
        <p:xfrm>
          <a:off x="982578" y="4763600"/>
          <a:ext cx="10062410" cy="87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054"/>
                <a:gridCol w="2012054"/>
                <a:gridCol w="2012054"/>
                <a:gridCol w="2013124"/>
                <a:gridCol w="2013124"/>
              </a:tblGrid>
              <a:tr h="313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Inputs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Outputs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Lay eggs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Hasn’t laid 2000 eggs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X Larvae’s, Has laid 2000 eggs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Eggs in queen &lt;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Larvae level + X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80813"/>
              </p:ext>
            </p:extLst>
          </p:nvPr>
        </p:nvGraphicFramePr>
        <p:xfrm>
          <a:off x="982579" y="1754647"/>
          <a:ext cx="10086474" cy="2071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524"/>
                <a:gridCol w="1911524"/>
                <a:gridCol w="1915771"/>
                <a:gridCol w="2088871"/>
                <a:gridCol w="2258784"/>
              </a:tblGrid>
              <a:tr h="339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Inputs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Outputs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5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Feed Larvae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Larvae Hunger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Larvae hunger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Larvae hunger level &gt; </a:t>
                      </a:r>
                      <a:r>
                        <a:rPr lang="en-IE" sz="1100" dirty="0" smtClean="0">
                          <a:effectLst/>
                        </a:rPr>
                        <a:t>0, Honey level &gt; 0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Larvae hunger level reduces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5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Defend Hive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 safety status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 Safety Status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 under threat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 safe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Collect Pollen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Pollen Amount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Pollen Amount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Pollen Amount &lt;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Bee pollen held &gt; 0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8696" y="4314911"/>
            <a:ext cx="158216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Queen</a:t>
            </a: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08696" y="1308086"/>
            <a:ext cx="16597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Worker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79" y="533567"/>
            <a:ext cx="3108158" cy="838033"/>
          </a:xfrm>
        </p:spPr>
        <p:txBody>
          <a:bodyPr>
            <a:normAutofit fontScale="90000"/>
          </a:bodyPr>
          <a:lstStyle/>
          <a:p>
            <a:r>
              <a:rPr lang="en-IE" sz="3600" b="1" dirty="0" smtClean="0"/>
              <a:t>Service Model</a:t>
            </a:r>
            <a:endParaRPr lang="en-IE" sz="36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8695" y="5155560"/>
            <a:ext cx="178637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Beehive</a:t>
            </a: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08696" y="1308086"/>
            <a:ext cx="15261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Drone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8700"/>
              </p:ext>
            </p:extLst>
          </p:nvPr>
        </p:nvGraphicFramePr>
        <p:xfrm>
          <a:off x="982579" y="1767546"/>
          <a:ext cx="10014282" cy="125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332"/>
                <a:gridCol w="1891516"/>
                <a:gridCol w="1901005"/>
                <a:gridCol w="2371249"/>
                <a:gridCol w="1943180"/>
              </a:tblGrid>
              <a:tr h="146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Inputs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Outputs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Compete for Queens attention with other drones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Amount of competing drones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Drone that wins the queens attention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Drones &gt; 0, Queen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Drone granted attention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Mate with Queen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Drone that won attention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Fertilised Queen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Drones &gt; 0, Queen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Drone death &gt; 0 Queen fertilised eggs &gt; 0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90902"/>
              </p:ext>
            </p:extLst>
          </p:nvPr>
        </p:nvGraphicFramePr>
        <p:xfrm>
          <a:off x="982579" y="5622904"/>
          <a:ext cx="9942095" cy="684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2691"/>
                <a:gridCol w="1979387"/>
                <a:gridCol w="1988199"/>
                <a:gridCol w="1995909"/>
                <a:gridCol w="1995909"/>
              </a:tblGrid>
              <a:tr h="34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Inputs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Outputs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Holds honey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n/a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08695" y="3231823"/>
            <a:ext cx="159729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Flower</a:t>
            </a: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46923"/>
              </p:ext>
            </p:extLst>
          </p:nvPr>
        </p:nvGraphicFramePr>
        <p:xfrm>
          <a:off x="982579" y="3634773"/>
          <a:ext cx="9990220" cy="1335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5609"/>
                <a:gridCol w="1995609"/>
                <a:gridCol w="1994502"/>
                <a:gridCol w="2002250"/>
                <a:gridCol w="2002250"/>
              </a:tblGrid>
              <a:tr h="325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Inputs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Outputs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1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Release Pollen to attract Bees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Pollen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Number of bees attracted, new pollen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Pollen level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N/A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Produces Pollen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Pollen increase rate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Amount of pollen increased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Flower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Pollen level &gt; 0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5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79" y="533567"/>
            <a:ext cx="3108158" cy="838033"/>
          </a:xfrm>
        </p:spPr>
        <p:txBody>
          <a:bodyPr>
            <a:normAutofit fontScale="90000"/>
          </a:bodyPr>
          <a:lstStyle/>
          <a:p>
            <a:r>
              <a:rPr lang="en-IE" sz="3600" b="1" dirty="0" smtClean="0"/>
              <a:t>Service Model</a:t>
            </a:r>
            <a:endParaRPr lang="en-IE" sz="36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8696" y="3159880"/>
            <a:ext cx="20095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Beekeeper</a:t>
            </a: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08696" y="1308086"/>
            <a:ext cx="157421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Larvae</a:t>
            </a:r>
            <a:r>
              <a:rPr kumimoji="0" lang="en-I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  <a:endParaRPr kumimoji="0" lang="en-I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45749"/>
              </p:ext>
            </p:extLst>
          </p:nvPr>
        </p:nvGraphicFramePr>
        <p:xfrm>
          <a:off x="982577" y="1737143"/>
          <a:ext cx="10038348" cy="1127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5223"/>
                <a:gridCol w="2005223"/>
                <a:gridCol w="2004110"/>
                <a:gridCol w="2011896"/>
                <a:gridCol w="2011896"/>
              </a:tblGrid>
              <a:tr h="142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Inputs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Outputs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9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Becomes Worker or Drone Bee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Larvae Amount, Worker Bee Amount, Drone Bee Amount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Larvae Amount, Worker Bee Amount, Drone Bee Amount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Larvae &gt; 0 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Worker bee &gt; 0 || Drone bee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Feeds On Honey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 smtClean="0">
                          <a:effectLst/>
                        </a:rPr>
                        <a:t>Honey </a:t>
                      </a:r>
                      <a:r>
                        <a:rPr lang="en-IE" sz="1100" dirty="0">
                          <a:effectLst/>
                        </a:rPr>
                        <a:t>Level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 smtClean="0">
                          <a:effectLst/>
                        </a:rPr>
                        <a:t>Honey </a:t>
                      </a:r>
                      <a:r>
                        <a:rPr lang="en-IE" sz="1100" dirty="0">
                          <a:effectLst/>
                        </a:rPr>
                        <a:t>Level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Larvae Hunger Dropped &gt; 0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39480"/>
              </p:ext>
            </p:extLst>
          </p:nvPr>
        </p:nvGraphicFramePr>
        <p:xfrm>
          <a:off x="982579" y="3614306"/>
          <a:ext cx="9942096" cy="2681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996"/>
                <a:gridCol w="1985996"/>
                <a:gridCol w="1984894"/>
                <a:gridCol w="1992605"/>
                <a:gridCol w="1992605"/>
              </a:tblGrid>
              <a:tr h="32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Service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Inputs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Outputs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Pre-condition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Post-condition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Extract Honey from Beehive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Level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Taken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4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Package Honey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Amount of honey to be packaged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Amount of the  honey was packaged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Packaging in stock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Honey Packaged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Checks Beehive Safety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Beehive Safety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Beehive Safety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Beehive Safety = False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Beehive Safety = True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Remove Beehive Threat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Threat type/status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Threat Removed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 Threat level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Threat Removed = True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Assemble Beehive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Material List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Amount of hives constructed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Materials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Hives constructed &gt; 0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Insert Queen Bee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Queen Bee ID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Hive queen was inserted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Queen Bee &gt; 0 </a:t>
                      </a:r>
                      <a:endParaRPr lang="en-IE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Queen in inserted hive &gt; 0</a:t>
                      </a:r>
                      <a:endParaRPr lang="en-IE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50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b="1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have shown how to model a functioning beehive as a multi-agent system</a:t>
            </a:r>
          </a:p>
          <a:p>
            <a:r>
              <a:rPr lang="en-IE" dirty="0" smtClean="0"/>
              <a:t>Kept things simple to avoid complexity</a:t>
            </a:r>
          </a:p>
          <a:p>
            <a:r>
              <a:rPr lang="en-IE" dirty="0"/>
              <a:t>Had to limit the behaviour and protocols in order to keep them manageable</a:t>
            </a:r>
          </a:p>
          <a:p>
            <a:r>
              <a:rPr lang="en-IE" dirty="0"/>
              <a:t>This project demonstrates the usefulness of the GAIA methodology </a:t>
            </a:r>
            <a:r>
              <a:rPr lang="en-IE" dirty="0" smtClean="0"/>
              <a:t>when </a:t>
            </a:r>
            <a:r>
              <a:rPr lang="en-IE" dirty="0"/>
              <a:t>designing multi-agent systems</a:t>
            </a:r>
          </a:p>
          <a:p>
            <a:pPr marL="0" indent="0">
              <a:buNone/>
            </a:pPr>
            <a:r>
              <a:rPr lang="en-IE" dirty="0" smtClean="0"/>
              <a:t>												</a:t>
            </a:r>
            <a:r>
              <a:rPr lang="en-IE" dirty="0"/>
              <a:t>Thanks for stopping by!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AutoShape 2" descr="Image result for bee waving carto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 descr="Image result for bee waving cartoon png"/>
          <p:cNvSpPr>
            <a:spLocks noChangeAspect="1" noChangeArrowheads="1"/>
          </p:cNvSpPr>
          <p:nvPr/>
        </p:nvSpPr>
        <p:spPr bwMode="auto">
          <a:xfrm>
            <a:off x="2252685" y="13473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6" descr="Image result for bee waving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45" y="4765541"/>
            <a:ext cx="4547038" cy="24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286603"/>
            <a:ext cx="10176886" cy="1450757"/>
          </a:xfrm>
        </p:spPr>
        <p:txBody>
          <a:bodyPr/>
          <a:lstStyle/>
          <a:p>
            <a:r>
              <a:rPr lang="en-IE" b="1" dirty="0" smtClean="0"/>
              <a:t>Requirements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737360"/>
            <a:ext cx="5315112" cy="501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b="1" dirty="0" smtClean="0"/>
              <a:t>Fully functioning Beehive which models:</a:t>
            </a:r>
            <a:endParaRPr lang="en-I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collection of pollen and nectar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Defence of the hive by bees and keeper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Creation of new bees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Feeding of larvae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Collection of honey by the bee keeper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Honey is implicitly created when nectar is brought </a:t>
            </a:r>
            <a:r>
              <a:rPr lang="en-IE" dirty="0" smtClean="0"/>
              <a:t>back to </a:t>
            </a:r>
            <a:r>
              <a:rPr lang="en-IE" dirty="0"/>
              <a:t>hive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05" y="798059"/>
            <a:ext cx="7178892" cy="41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08" y="1299992"/>
            <a:ext cx="2860791" cy="4006711"/>
          </a:xfrm>
        </p:spPr>
      </p:pic>
      <p:sp>
        <p:nvSpPr>
          <p:cNvPr id="5" name="TextBox 4"/>
          <p:cNvSpPr txBox="1"/>
          <p:nvPr/>
        </p:nvSpPr>
        <p:spPr>
          <a:xfrm>
            <a:off x="1566829" y="1299992"/>
            <a:ext cx="5173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1" dirty="0" smtClean="0"/>
              <a:t>Analysis</a:t>
            </a:r>
            <a:endParaRPr lang="en-IE" sz="9600" b="1" dirty="0"/>
          </a:p>
        </p:txBody>
      </p:sp>
    </p:spTree>
    <p:extLst>
      <p:ext uri="{BB962C8B-B14F-4D97-AF65-F5344CB8AC3E}">
        <p14:creationId xmlns:p14="http://schemas.microsoft.com/office/powerpoint/2010/main" val="221619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 smtClean="0"/>
              <a:t>Role Model</a:t>
            </a:r>
            <a:endParaRPr lang="en-IE" sz="3200" dirty="0"/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45103"/>
              </p:ext>
            </p:extLst>
          </p:nvPr>
        </p:nvGraphicFramePr>
        <p:xfrm>
          <a:off x="838200" y="1297833"/>
          <a:ext cx="5009147" cy="487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9147"/>
              </a:tblGrid>
              <a:tr h="390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Name: </a:t>
                      </a:r>
                      <a:r>
                        <a:rPr lang="en-IE" sz="1100" dirty="0" smtClean="0">
                          <a:effectLst/>
                        </a:rPr>
                        <a:t>Pollen/</a:t>
                      </a:r>
                      <a:r>
                        <a:rPr lang="en-IE" sz="1100" dirty="0" err="1" smtClean="0">
                          <a:effectLst/>
                        </a:rPr>
                        <a:t>nector</a:t>
                      </a:r>
                      <a:r>
                        <a:rPr lang="en-IE" sz="1100" dirty="0" smtClean="0">
                          <a:effectLst/>
                        </a:rPr>
                        <a:t> </a:t>
                      </a:r>
                      <a:r>
                        <a:rPr lang="en-IE" sz="1100" dirty="0">
                          <a:effectLst/>
                        </a:rPr>
                        <a:t>Collector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Leave hive to search for flowers with pollen and then return to hive and insert pollen into hive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6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 Check for pollen in flower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 Extract pollen from flower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 Insert pollen into beehive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-Search for flowers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-Carry Pollen back to beehive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Permissions: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-Read/Change Flower pollen level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-Read/Change Hive pollen level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3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</a:t>
                      </a:r>
                      <a:r>
                        <a:rPr lang="en-IE" sz="900" dirty="0">
                          <a:effectLst/>
                        </a:rPr>
                        <a:t>Pollen Collector = </a:t>
                      </a:r>
                      <a:r>
                        <a:rPr lang="en-IE" sz="900" u="sng" dirty="0">
                          <a:effectLst/>
                        </a:rPr>
                        <a:t>(Search Flowers</a:t>
                      </a:r>
                      <a:r>
                        <a:rPr lang="en-IE" sz="900" dirty="0">
                          <a:effectLst/>
                        </a:rPr>
                        <a:t>, Check for pollen, Extract Pollen, </a:t>
                      </a:r>
                      <a:r>
                        <a:rPr lang="en-IE" sz="900" u="sng" dirty="0">
                          <a:effectLst/>
                        </a:rPr>
                        <a:t>Carry Pollen back to beehive</a:t>
                      </a:r>
                      <a:r>
                        <a:rPr lang="en-IE" sz="900" dirty="0">
                          <a:effectLst/>
                        </a:rPr>
                        <a:t>, insert pollen)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0 &lt; Hive Pollen Levels &lt; N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36173"/>
              </p:ext>
            </p:extLst>
          </p:nvPr>
        </p:nvGraphicFramePr>
        <p:xfrm>
          <a:off x="6352673" y="1308349"/>
          <a:ext cx="5373169" cy="4868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3169"/>
              </a:tblGrid>
              <a:tr h="31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Name: Egg Layer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Lays larvae eggs to produce more bees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91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Lay larvae egg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 smtClean="0">
                          <a:effectLst/>
                        </a:rPr>
                        <a:t>Check</a:t>
                      </a:r>
                      <a:r>
                        <a:rPr lang="en-IE" sz="1100" baseline="0" dirty="0" smtClean="0">
                          <a:effectLst/>
                        </a:rPr>
                        <a:t> Larvae Levels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Permissions: 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IE" sz="1100" dirty="0" smtClean="0">
                          <a:effectLst/>
                        </a:rPr>
                        <a:t>Read/Change </a:t>
                      </a:r>
                      <a:r>
                        <a:rPr lang="en-IE" sz="1100" dirty="0">
                          <a:effectLst/>
                        </a:rPr>
                        <a:t>larvae </a:t>
                      </a:r>
                      <a:r>
                        <a:rPr lang="en-IE" sz="1100" dirty="0" smtClean="0">
                          <a:effectLst/>
                        </a:rPr>
                        <a:t>number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           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Egg </a:t>
                      </a:r>
                      <a:r>
                        <a:rPr lang="en-IE" sz="1100" dirty="0" smtClean="0">
                          <a:effectLst/>
                        </a:rPr>
                        <a:t>Layer(</a:t>
                      </a:r>
                      <a:r>
                        <a:rPr lang="en-IE" sz="1100" u="sng" dirty="0" smtClean="0">
                          <a:effectLst/>
                        </a:rPr>
                        <a:t>Check larvae levels, </a:t>
                      </a:r>
                      <a:r>
                        <a:rPr lang="en-IE" sz="1100" dirty="0" smtClean="0">
                          <a:effectLst/>
                        </a:rPr>
                        <a:t>Lay </a:t>
                      </a:r>
                      <a:r>
                        <a:rPr lang="en-IE" sz="1100" dirty="0">
                          <a:effectLst/>
                        </a:rPr>
                        <a:t>larvae </a:t>
                      </a:r>
                      <a:r>
                        <a:rPr lang="en-IE" sz="1100" dirty="0" smtClean="0">
                          <a:effectLst/>
                        </a:rPr>
                        <a:t>egg)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/>
              <a:t>Role Model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4380"/>
              </p:ext>
            </p:extLst>
          </p:nvPr>
        </p:nvGraphicFramePr>
        <p:xfrm>
          <a:off x="6352673" y="1295230"/>
          <a:ext cx="5276917" cy="4881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6917"/>
              </a:tblGrid>
              <a:tr h="365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Name: Larvae Feeder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The agent doing this role has to feed the larvae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93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Feed Larvae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Activities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Check larvae hungry status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9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Permissions: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Read/change larvae hungry status,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Read/change honey levels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9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Larvae Feeder = (</a:t>
                      </a:r>
                      <a:r>
                        <a:rPr lang="en-IE" sz="1100" u="sng" dirty="0">
                          <a:effectLst/>
                        </a:rPr>
                        <a:t>check larvae hungry status</a:t>
                      </a:r>
                      <a:r>
                        <a:rPr lang="en-IE" sz="1100" dirty="0">
                          <a:effectLst/>
                        </a:rPr>
                        <a:t>, feed larvae)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larvae hungry &lt; 25%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26227"/>
              </p:ext>
            </p:extLst>
          </p:nvPr>
        </p:nvGraphicFramePr>
        <p:xfrm>
          <a:off x="838200" y="1319295"/>
          <a:ext cx="5009147" cy="4857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9147"/>
              </a:tblGrid>
              <a:tr h="346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Name: Colony Defender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3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Description: Colony defender has to patrol the bee hive perimeter and defend it from attack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1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Check is hive safe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Neutralize threat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3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Permissions: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>
                          <a:effectLst/>
                        </a:rPr>
                        <a:t>Read/change hive safety status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40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Colony Defender=(check is hive safe, </a:t>
                      </a:r>
                      <a:r>
                        <a:rPr lang="en-IE" sz="1100" u="sng" dirty="0">
                          <a:effectLst/>
                        </a:rPr>
                        <a:t>neutralize threat</a:t>
                      </a:r>
                      <a:r>
                        <a:rPr lang="en-IE" sz="11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colony breached = false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/>
              <a:t>Role Model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05689"/>
              </p:ext>
            </p:extLst>
          </p:nvPr>
        </p:nvGraphicFramePr>
        <p:xfrm>
          <a:off x="838200" y="1332413"/>
          <a:ext cx="5009147" cy="4844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9147"/>
              </a:tblGrid>
              <a:tr h="313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Name: Queen Mater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This role involves mating with queen to produce bees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Compete for queens attention with other drones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Mate with queen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Activities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N/A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Permissions: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>
                          <a:effectLst/>
                        </a:rPr>
                        <a:t>Read queen busy status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Queen mater(Compete for queens attention with other drones, mate with queen)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07119"/>
              </p:ext>
            </p:extLst>
          </p:nvPr>
        </p:nvGraphicFramePr>
        <p:xfrm>
          <a:off x="6328611" y="1310440"/>
          <a:ext cx="5293894" cy="4866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3894"/>
              </a:tblGrid>
              <a:tr h="461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Schema: Hive Guard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Description: The Beekeeper keeps an eye on hive throughout the day to guard it from any possible danger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08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Checks Bee Hive safety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Remove Bee Hive Threat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Permissions: 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>
                          <a:effectLst/>
                        </a:rPr>
                        <a:t>Read/Change Bee Hive (Safety)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11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</a:t>
                      </a:r>
                      <a:r>
                        <a:rPr lang="en-IE" sz="900" dirty="0">
                          <a:effectLst/>
                        </a:rPr>
                        <a:t>Hive Guard = (checks bee hive safety, remove bee hive threat)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Bee hive safe = true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2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/>
              <a:t>Role Model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12683"/>
              </p:ext>
            </p:extLst>
          </p:nvPr>
        </p:nvGraphicFramePr>
        <p:xfrm>
          <a:off x="838200" y="1325036"/>
          <a:ext cx="5009147" cy="4851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9147"/>
              </a:tblGrid>
              <a:tr h="537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Schema: Honey Holder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7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This agent stores the honey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34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E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NOTE:</a:t>
                      </a:r>
                      <a:r>
                        <a:rPr lang="en-IE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Honey Holder only has the role of holding honey and nothing else, so has no activities or protocols.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3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Permissions:  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86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</a:t>
                      </a:r>
                      <a:r>
                        <a:rPr lang="en-IE" sz="1100" dirty="0" err="1">
                          <a:effectLst/>
                        </a:rPr>
                        <a:t>Honey_Level</a:t>
                      </a:r>
                      <a:r>
                        <a:rPr lang="en-IE" sz="1100" dirty="0">
                          <a:effectLst/>
                        </a:rPr>
                        <a:t> &lt; N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32172"/>
              </p:ext>
            </p:extLst>
          </p:nvPr>
        </p:nvGraphicFramePr>
        <p:xfrm>
          <a:off x="6352674" y="1319772"/>
          <a:ext cx="5245768" cy="4857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5768"/>
              </a:tblGrid>
              <a:tr h="556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Schema: Pollen Producer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These are Flowers that produce pollen for the worker bees to forage from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5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Release Pollen to attract Bees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>
                          <a:effectLst/>
                        </a:rPr>
                        <a:t>Produces Pollen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Permissions: 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IE" sz="1100" dirty="0" smtClean="0">
                          <a:effectLst/>
                        </a:rPr>
                        <a:t>Change </a:t>
                      </a:r>
                      <a:r>
                        <a:rPr lang="en-IE" sz="1100" dirty="0">
                          <a:effectLst/>
                        </a:rPr>
                        <a:t>Pollen Amount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6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</a:t>
                      </a:r>
                      <a:r>
                        <a:rPr lang="en-IE" sz="900" dirty="0">
                          <a:effectLst/>
                        </a:rPr>
                        <a:t>Pollen Producer = (</a:t>
                      </a:r>
                      <a:r>
                        <a:rPr lang="en-IE" sz="900" u="sng" dirty="0">
                          <a:effectLst/>
                        </a:rPr>
                        <a:t>Produces Pollen</a:t>
                      </a:r>
                      <a:r>
                        <a:rPr lang="en-IE" sz="900" dirty="0">
                          <a:effectLst/>
                        </a:rPr>
                        <a:t>, Release Pollen to attract Bees)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/>
              <a:t>Role Model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93848"/>
              </p:ext>
            </p:extLst>
          </p:nvPr>
        </p:nvGraphicFramePr>
        <p:xfrm>
          <a:off x="838200" y="1334025"/>
          <a:ext cx="4985084" cy="484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5084"/>
              </a:tblGrid>
              <a:tr h="459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Schema: </a:t>
                      </a:r>
                      <a:r>
                        <a:rPr lang="en-IE" sz="1200" dirty="0">
                          <a:effectLst/>
                        </a:rPr>
                        <a:t>Beehive Builder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Construct an artificial beehive where the bees can live.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-Assemble Beehive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-Insert Queen Bee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Activity;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-Find suitable setup location 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Permissions: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</a:t>
                      </a:r>
                      <a:r>
                        <a:rPr lang="en-IE" sz="1100" dirty="0" smtClean="0">
                          <a:effectLst/>
                        </a:rPr>
                        <a:t>Generate/Change </a:t>
                      </a:r>
                      <a:r>
                        <a:rPr lang="en-IE" sz="1100" dirty="0">
                          <a:effectLst/>
                        </a:rPr>
                        <a:t>Beehive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6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</a:t>
                      </a:r>
                      <a:r>
                        <a:rPr lang="en-IE" sz="900" dirty="0">
                          <a:effectLst/>
                        </a:rPr>
                        <a:t>Beehive Builder = (</a:t>
                      </a:r>
                      <a:r>
                        <a:rPr lang="en-IE" sz="900" u="sng" dirty="0">
                          <a:effectLst/>
                        </a:rPr>
                        <a:t>Find suitable setup location</a:t>
                      </a:r>
                      <a:r>
                        <a:rPr lang="en-IE" sz="900" dirty="0">
                          <a:effectLst/>
                        </a:rPr>
                        <a:t>, Assemble Beehive , Insert Queen Bee)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6006"/>
              </p:ext>
            </p:extLst>
          </p:nvPr>
        </p:nvGraphicFramePr>
        <p:xfrm>
          <a:off x="6376737" y="1330410"/>
          <a:ext cx="5197641" cy="4846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7641"/>
              </a:tblGrid>
              <a:tr h="560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Role Schema: </a:t>
                      </a:r>
                      <a:r>
                        <a:rPr lang="en-IE" sz="1200" dirty="0">
                          <a:effectLst/>
                        </a:rPr>
                        <a:t>Honey Extractor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Extract excess honey from the beehive.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4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 smtClean="0">
                          <a:effectLst/>
                        </a:rPr>
                        <a:t>Protocols;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-Extract honey from beehive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 smtClean="0">
                          <a:effectLst/>
                        </a:rPr>
                        <a:t>Activity;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4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Permissions: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-Read/change honey </a:t>
                      </a:r>
                      <a:r>
                        <a:rPr lang="en-IE" sz="1100" dirty="0" smtClean="0">
                          <a:effectLst/>
                        </a:rPr>
                        <a:t>level</a:t>
                      </a:r>
                      <a:endParaRPr lang="en-IE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124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</a:t>
                      </a:r>
                      <a:r>
                        <a:rPr lang="en-IE" sz="900" dirty="0">
                          <a:effectLst/>
                        </a:rPr>
                        <a:t>Honey Extractor = (Extract </a:t>
                      </a:r>
                      <a:r>
                        <a:rPr lang="en-IE" sz="900" dirty="0" smtClean="0">
                          <a:effectLst/>
                        </a:rPr>
                        <a:t>honey from beehive)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honey level &gt; 0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/>
              <a:t>Role Model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17212"/>
              </p:ext>
            </p:extLst>
          </p:nvPr>
        </p:nvGraphicFramePr>
        <p:xfrm>
          <a:off x="838200" y="1342541"/>
          <a:ext cx="4961020" cy="4834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1020"/>
              </a:tblGrid>
              <a:tr h="578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Role Schema: </a:t>
                      </a:r>
                      <a:r>
                        <a:rPr lang="en-IE" sz="1200">
                          <a:effectLst/>
                        </a:rPr>
                        <a:t>Honey Packager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Description: Package the honey extracted from the beehive.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48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Protocols and Activities: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Protocols;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N/A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Activity;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Package honey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8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Permissions: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N/A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62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Responsibilities;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</a:t>
                      </a:r>
                      <a:r>
                        <a:rPr lang="en-IE" sz="1100" dirty="0" err="1">
                          <a:effectLst/>
                        </a:rPr>
                        <a:t>Liveness</a:t>
                      </a:r>
                      <a:r>
                        <a:rPr lang="en-IE" sz="1100" dirty="0">
                          <a:effectLst/>
                        </a:rPr>
                        <a:t>: </a:t>
                      </a:r>
                      <a:r>
                        <a:rPr lang="en-IE" sz="900" dirty="0">
                          <a:effectLst/>
                        </a:rPr>
                        <a:t>Honey Packager = (</a:t>
                      </a:r>
                      <a:r>
                        <a:rPr lang="en-IE" sz="900" u="sng" dirty="0">
                          <a:effectLst/>
                        </a:rPr>
                        <a:t>Package honey</a:t>
                      </a:r>
                      <a:r>
                        <a:rPr lang="en-IE" sz="900" dirty="0">
                          <a:effectLst/>
                        </a:rPr>
                        <a:t>)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Safety: N/A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20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1273</Words>
  <Application>Microsoft Office PowerPoint</Application>
  <PresentationFormat>Widescreen</PresentationFormat>
  <Paragraphs>368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Century Gothic</vt:lpstr>
      <vt:lpstr>Times New Roman</vt:lpstr>
      <vt:lpstr>Wingdings 3</vt:lpstr>
      <vt:lpstr>Ion</vt:lpstr>
      <vt:lpstr>THE BEE’s KNEE’s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Model</vt:lpstr>
      <vt:lpstr>Service Model</vt:lpstr>
      <vt:lpstr>Service Model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BEE’s KNEE’s</dc:title>
  <dc:creator>Adams Beast</dc:creator>
  <cp:lastModifiedBy>Shane</cp:lastModifiedBy>
  <cp:revision>35</cp:revision>
  <dcterms:created xsi:type="dcterms:W3CDTF">2015-11-24T13:41:39Z</dcterms:created>
  <dcterms:modified xsi:type="dcterms:W3CDTF">2015-11-29T22:16:47Z</dcterms:modified>
</cp:coreProperties>
</file>