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343" r:id="rId2"/>
    <p:sldId id="344" r:id="rId3"/>
    <p:sldId id="345" r:id="rId4"/>
    <p:sldId id="347" r:id="rId5"/>
    <p:sldId id="337" r:id="rId6"/>
    <p:sldId id="338" r:id="rId7"/>
    <p:sldId id="339" r:id="rId8"/>
    <p:sldId id="340" r:id="rId9"/>
    <p:sldId id="349" r:id="rId10"/>
  </p:sldIdLst>
  <p:sldSz cx="9144000" cy="6858000" type="screen4x3"/>
  <p:notesSz cx="6858000" cy="9144000"/>
  <p:defaultTextStyle>
    <a:defPPr>
      <a:defRPr lang="en-I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755779-A492-4C41-B259-5CFC2E26D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1EC7BD44-FD56-42D9-ADC3-1B535A4C6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19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E58A26-E930-4246-AD0A-1C5D4AAEDB2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91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C5BE4-9CBF-4626-A5A1-7CF137E7312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8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 userDrawn="1"/>
        </p:nvSpPr>
        <p:spPr bwMode="blackWhite">
          <a:xfrm>
            <a:off x="0" y="13843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4417" y="-1"/>
              </a:cxn>
              <a:cxn ang="0">
                <a:pos x="4917" y="500"/>
              </a:cxn>
              <a:cxn ang="0">
                <a:pos x="4416" y="1000"/>
              </a:cxn>
              <a:cxn ang="0">
                <a:pos x="0" y="1000"/>
              </a:cxn>
            </a:cxnLst>
            <a:rect l="T0" t="T1" r="T2" b="T3"/>
            <a:pathLst>
              <a:path w="4917" h="1000">
                <a:moveTo>
                  <a:pt x="0" y="0"/>
                </a:moveTo>
                <a:lnTo>
                  <a:pt x="4417" y="-1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1000"/>
                  <a:pt x="4416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-107" charset="2"/>
              <a:buNone/>
              <a:defRPr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pitchFamily="34" charset="0"/>
              </a:defRPr>
            </a:lvl1pPr>
          </a:lstStyle>
          <a:p>
            <a:pPr>
              <a:defRPr/>
            </a:pPr>
            <a:fld id="{AB456B7D-160C-469E-9D6E-070A04E5304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92088"/>
            <a:ext cx="2155825" cy="6332537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192088"/>
            <a:ext cx="6316662" cy="6332537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192088"/>
            <a:ext cx="8015287" cy="9144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/>
          <p:cNvSpPr>
            <a:spLocks noChangeArrowheads="1"/>
          </p:cNvSpPr>
          <p:nvPr/>
        </p:nvSpPr>
        <p:spPr bwMode="blackWhite">
          <a:xfrm>
            <a:off x="0" y="115888"/>
            <a:ext cx="8534400" cy="10033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8006" y="-1"/>
              </a:cxn>
              <a:cxn ang="0">
                <a:pos x="8506" y="500"/>
              </a:cxn>
              <a:cxn ang="0">
                <a:pos x="8005" y="1000"/>
              </a:cxn>
              <a:cxn ang="0">
                <a:pos x="0" y="1000"/>
              </a:cxn>
            </a:cxnLst>
            <a:rect l="T0" t="T1" r="T2" b="T3"/>
            <a:pathLst>
              <a:path w="8506" h="1000">
                <a:moveTo>
                  <a:pt x="0" y="0"/>
                </a:moveTo>
                <a:lnTo>
                  <a:pt x="8006" y="-1"/>
                </a:lnTo>
                <a:cubicBezTo>
                  <a:pt x="8282" y="0"/>
                  <a:pt x="8506" y="223"/>
                  <a:pt x="8506" y="500"/>
                </a:cubicBezTo>
                <a:cubicBezTo>
                  <a:pt x="8506" y="776"/>
                  <a:pt x="8282" y="1000"/>
                  <a:pt x="8005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192088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MS PGothic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MS PGothic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MS PGothic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  <a:ea typeface="MS PGothic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-107" charset="2"/>
        <a:buChar char="l"/>
        <a:defRPr sz="20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sz="3600" smtClean="0"/>
              <a:t>Binary Search Trees</a:t>
            </a:r>
            <a:endParaRPr lang="en-IE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768725"/>
            <a:ext cx="66294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IE" sz="2000" smtClean="0"/>
              <a:t>Rem Collier	</a:t>
            </a:r>
            <a:endParaRPr lang="en-IE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IE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IE" sz="1800" smtClean="0"/>
              <a:t>Room A1.02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IE" sz="1800" smtClean="0"/>
              <a:t>School of Computer Science and Informatics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IE" sz="1800" smtClean="0"/>
              <a:t>University College Dublin, Ireland</a:t>
            </a:r>
            <a:endParaRPr lang="en-IE" sz="2400" smtClean="0"/>
          </a:p>
        </p:txBody>
      </p:sp>
      <p:pic>
        <p:nvPicPr>
          <p:cNvPr id="3076" name="Picture 4" descr="ucd_brandmark_colo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288" y="3500438"/>
            <a:ext cx="137318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Tree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 Binary Search Tree is a Binary Tree that satisfies the following properties:</a:t>
            </a:r>
          </a:p>
          <a:p>
            <a:pPr lvl="1" eaLnBrk="1" hangingPunct="1"/>
            <a:r>
              <a:rPr lang="en-US" sz="2000" dirty="0" smtClean="0"/>
              <a:t>Each internal node holds a (unique) value.</a:t>
            </a:r>
          </a:p>
          <a:p>
            <a:pPr lvl="1" eaLnBrk="1" hangingPunct="1"/>
            <a:r>
              <a:rPr lang="en-US" sz="2000" dirty="0" smtClean="0"/>
              <a:t>A </a:t>
            </a:r>
            <a:r>
              <a:rPr lang="en-US" sz="2000" b="1" u="sng" dirty="0" smtClean="0"/>
              <a:t>total-order relation</a:t>
            </a:r>
            <a:r>
              <a:rPr lang="en-US" sz="2000" dirty="0" smtClean="0"/>
              <a:t> (~) is defined on those values.</a:t>
            </a:r>
          </a:p>
          <a:p>
            <a:pPr lvl="2" eaLnBrk="1" hangingPunct="1"/>
            <a:r>
              <a:rPr lang="en-US" sz="1600" dirty="0" smtClean="0"/>
              <a:t>Reflexive: k ~ k</a:t>
            </a:r>
          </a:p>
          <a:p>
            <a:pPr lvl="2" eaLnBrk="1" hangingPunct="1"/>
            <a:r>
              <a:rPr lang="en-US" sz="1600" dirty="0" err="1" smtClean="0"/>
              <a:t>Antisymmetric</a:t>
            </a:r>
            <a:r>
              <a:rPr lang="en-US" sz="1600" dirty="0" smtClean="0"/>
              <a:t>: if k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~ k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and k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~ k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then k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= k</a:t>
            </a:r>
            <a:r>
              <a:rPr lang="en-US" sz="1600" baseline="-25000" dirty="0" smtClean="0"/>
              <a:t>2</a:t>
            </a:r>
          </a:p>
          <a:p>
            <a:pPr lvl="2" eaLnBrk="1" hangingPunct="1"/>
            <a:r>
              <a:rPr lang="en-US" sz="1600" dirty="0" smtClean="0"/>
              <a:t>Transitive: if k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~ k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and k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~ k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then k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~ k</a:t>
            </a:r>
            <a:r>
              <a:rPr lang="en-US" sz="1600" baseline="-25000" dirty="0" smtClean="0"/>
              <a:t>3</a:t>
            </a:r>
            <a:endParaRPr lang="en-US" sz="1600" dirty="0" smtClean="0"/>
          </a:p>
          <a:p>
            <a:pPr lvl="1" eaLnBrk="1" hangingPunct="1"/>
            <a:r>
              <a:rPr lang="en-US" sz="2000" dirty="0" smtClean="0"/>
              <a:t>All the values (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) in the left sub-tree of a node with value k satisfy the </a:t>
            </a:r>
            <a:r>
              <a:rPr lang="en-US" sz="2000" dirty="0"/>
              <a:t>relation </a:t>
            </a:r>
            <a:r>
              <a:rPr lang="en-US" sz="2000" dirty="0" err="1"/>
              <a:t>k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 </a:t>
            </a:r>
            <a:r>
              <a:rPr lang="en-US" sz="2000" dirty="0" smtClean="0"/>
              <a:t>~ k.</a:t>
            </a:r>
          </a:p>
          <a:p>
            <a:pPr lvl="1" eaLnBrk="1" hangingPunct="1"/>
            <a:r>
              <a:rPr lang="en-US" sz="2000" dirty="0"/>
              <a:t>All the values (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) </a:t>
            </a:r>
            <a:r>
              <a:rPr lang="en-US" sz="2000" dirty="0"/>
              <a:t>in the </a:t>
            </a:r>
            <a:r>
              <a:rPr lang="en-US" sz="2000" dirty="0" smtClean="0"/>
              <a:t>right sub-tree </a:t>
            </a:r>
            <a:r>
              <a:rPr lang="en-US" sz="2000" dirty="0"/>
              <a:t>of a node with value k satisfy the relation </a:t>
            </a:r>
            <a:r>
              <a:rPr lang="en-US" sz="2000" dirty="0" smtClean="0"/>
              <a:t>k ~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.</a:t>
            </a:r>
          </a:p>
          <a:p>
            <a:pPr lvl="4" eaLnBrk="1" hangingPunct="1"/>
            <a:endParaRPr lang="en-US" sz="1200" dirty="0" smtClean="0"/>
          </a:p>
          <a:p>
            <a:pPr eaLnBrk="1" hangingPunct="1"/>
            <a:r>
              <a:rPr lang="en-US" sz="2400" dirty="0" smtClean="0"/>
              <a:t>Useful Feature:</a:t>
            </a:r>
          </a:p>
          <a:p>
            <a:pPr lvl="1" eaLnBrk="1" hangingPunct="1"/>
            <a:r>
              <a:rPr lang="en-US" sz="2000" dirty="0" smtClean="0"/>
              <a:t>An in-order traversal of a binary search trees visits the values in the order specified by the total-order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Tree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Consider a Binary Search Tree for integer values, using the less than (≤) total order relation.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The state of a Binary Search Tree depends on the order in which items are added.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1828800" y="2514600"/>
            <a:ext cx="4953000" cy="2438400"/>
            <a:chOff x="2953" y="2544"/>
            <a:chExt cx="2496" cy="1142"/>
          </a:xfrm>
        </p:grpSpPr>
        <p:sp>
          <p:nvSpPr>
            <p:cNvPr id="5125" name="Oval 5"/>
            <p:cNvSpPr>
              <a:spLocks noChangeArrowheads="1"/>
            </p:cNvSpPr>
            <p:nvPr/>
          </p:nvSpPr>
          <p:spPr bwMode="auto">
            <a:xfrm>
              <a:off x="4080" y="2544"/>
              <a:ext cx="202" cy="2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5126" name="Oval 6"/>
            <p:cNvSpPr>
              <a:spLocks noChangeArrowheads="1"/>
            </p:cNvSpPr>
            <p:nvPr/>
          </p:nvSpPr>
          <p:spPr bwMode="auto">
            <a:xfrm>
              <a:off x="4969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auto">
            <a:xfrm>
              <a:off x="3480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5128" name="Oval 8"/>
            <p:cNvSpPr>
              <a:spLocks noChangeArrowheads="1"/>
            </p:cNvSpPr>
            <p:nvPr/>
          </p:nvSpPr>
          <p:spPr bwMode="auto">
            <a:xfrm>
              <a:off x="3850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5129" name="Rectangle 9"/>
            <p:cNvSpPr>
              <a:spLocks noChangeAspect="1" noChangeArrowheads="1"/>
            </p:cNvSpPr>
            <p:nvPr/>
          </p:nvSpPr>
          <p:spPr bwMode="auto">
            <a:xfrm>
              <a:off x="3694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5130" name="Rectangle 10"/>
            <p:cNvSpPr>
              <a:spLocks noChangeAspect="1" noChangeArrowheads="1"/>
            </p:cNvSpPr>
            <p:nvPr/>
          </p:nvSpPr>
          <p:spPr bwMode="auto">
            <a:xfrm>
              <a:off x="4063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5131" name="Rectangle 11"/>
            <p:cNvSpPr>
              <a:spLocks noChangeAspect="1" noChangeArrowheads="1"/>
            </p:cNvSpPr>
            <p:nvPr/>
          </p:nvSpPr>
          <p:spPr bwMode="auto">
            <a:xfrm>
              <a:off x="5304" y="3206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cxnSp>
          <p:nvCxnSpPr>
            <p:cNvPr id="5132" name="AutoShape 12"/>
            <p:cNvCxnSpPr>
              <a:cxnSpLocks noChangeShapeType="1"/>
              <a:stCxn id="5125" idx="3"/>
              <a:endCxn id="5127" idx="7"/>
            </p:cNvCxnSpPr>
            <p:nvPr/>
          </p:nvCxnSpPr>
          <p:spPr bwMode="auto">
            <a:xfrm flipH="1">
              <a:off x="3652" y="2721"/>
              <a:ext cx="458" cy="1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3" name="AutoShape 13"/>
            <p:cNvCxnSpPr>
              <a:cxnSpLocks noChangeShapeType="1"/>
              <a:stCxn id="5126" idx="1"/>
              <a:endCxn id="5125" idx="5"/>
            </p:cNvCxnSpPr>
            <p:nvPr/>
          </p:nvCxnSpPr>
          <p:spPr bwMode="auto">
            <a:xfrm flipH="1" flipV="1">
              <a:off x="4252" y="2722"/>
              <a:ext cx="746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4" name="AutoShape 14"/>
            <p:cNvCxnSpPr>
              <a:cxnSpLocks noChangeShapeType="1"/>
              <a:stCxn id="5131" idx="0"/>
              <a:endCxn id="5126" idx="5"/>
            </p:cNvCxnSpPr>
            <p:nvPr/>
          </p:nvCxnSpPr>
          <p:spPr bwMode="auto">
            <a:xfrm flipH="1" flipV="1">
              <a:off x="5141" y="3044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5" name="AutoShape 15"/>
            <p:cNvCxnSpPr>
              <a:cxnSpLocks noChangeShapeType="1"/>
              <a:stCxn id="5145" idx="7"/>
              <a:endCxn id="5126" idx="3"/>
            </p:cNvCxnSpPr>
            <p:nvPr/>
          </p:nvCxnSpPr>
          <p:spPr bwMode="auto">
            <a:xfrm flipV="1">
              <a:off x="4830" y="3044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6" name="AutoShape 16"/>
            <p:cNvCxnSpPr>
              <a:cxnSpLocks noChangeShapeType="1"/>
              <a:stCxn id="5130" idx="0"/>
              <a:endCxn id="5128" idx="5"/>
            </p:cNvCxnSpPr>
            <p:nvPr/>
          </p:nvCxnSpPr>
          <p:spPr bwMode="auto">
            <a:xfrm flipH="1" flipV="1">
              <a:off x="402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7" name="AutoShape 17"/>
            <p:cNvCxnSpPr>
              <a:cxnSpLocks noChangeShapeType="1"/>
              <a:stCxn id="5129" idx="0"/>
              <a:endCxn id="5128" idx="3"/>
            </p:cNvCxnSpPr>
            <p:nvPr/>
          </p:nvCxnSpPr>
          <p:spPr bwMode="auto">
            <a:xfrm flipV="1">
              <a:off x="3767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8" name="AutoShape 18"/>
            <p:cNvCxnSpPr>
              <a:cxnSpLocks noChangeShapeType="1"/>
              <a:stCxn id="5140" idx="7"/>
              <a:endCxn id="5127" idx="3"/>
            </p:cNvCxnSpPr>
            <p:nvPr/>
          </p:nvCxnSpPr>
          <p:spPr bwMode="auto">
            <a:xfrm flipV="1">
              <a:off x="3282" y="3044"/>
              <a:ext cx="227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9" name="AutoShape 19"/>
            <p:cNvCxnSpPr>
              <a:cxnSpLocks noChangeShapeType="1"/>
              <a:stCxn id="5128" idx="1"/>
              <a:endCxn id="5127" idx="5"/>
            </p:cNvCxnSpPr>
            <p:nvPr/>
          </p:nvCxnSpPr>
          <p:spPr bwMode="auto">
            <a:xfrm flipH="1" flipV="1">
              <a:off x="3652" y="3044"/>
              <a:ext cx="22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3110" y="3178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5141" name="Rectangle 21"/>
            <p:cNvSpPr>
              <a:spLocks noChangeAspect="1" noChangeArrowheads="1"/>
            </p:cNvSpPr>
            <p:nvPr/>
          </p:nvSpPr>
          <p:spPr bwMode="auto">
            <a:xfrm>
              <a:off x="295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5142" name="Rectangle 22"/>
            <p:cNvSpPr>
              <a:spLocks noChangeAspect="1" noChangeArrowheads="1"/>
            </p:cNvSpPr>
            <p:nvPr/>
          </p:nvSpPr>
          <p:spPr bwMode="auto">
            <a:xfrm>
              <a:off x="332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cxnSp>
          <p:nvCxnSpPr>
            <p:cNvPr id="5143" name="AutoShape 23"/>
            <p:cNvCxnSpPr>
              <a:cxnSpLocks noChangeShapeType="1"/>
              <a:stCxn id="5142" idx="0"/>
              <a:endCxn id="5140" idx="5"/>
            </p:cNvCxnSpPr>
            <p:nvPr/>
          </p:nvCxnSpPr>
          <p:spPr bwMode="auto">
            <a:xfrm flipH="1" flipV="1">
              <a:off x="328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44" name="AutoShape 24"/>
            <p:cNvCxnSpPr>
              <a:cxnSpLocks noChangeShapeType="1"/>
              <a:stCxn id="5141" idx="0"/>
              <a:endCxn id="5140" idx="3"/>
            </p:cNvCxnSpPr>
            <p:nvPr/>
          </p:nvCxnSpPr>
          <p:spPr bwMode="auto">
            <a:xfrm flipV="1">
              <a:off x="3026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658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5146" name="Rectangle 26"/>
            <p:cNvSpPr>
              <a:spLocks noChangeAspect="1" noChangeArrowheads="1"/>
            </p:cNvSpPr>
            <p:nvPr/>
          </p:nvSpPr>
          <p:spPr bwMode="auto">
            <a:xfrm>
              <a:off x="4502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5147" name="Rectangle 27"/>
            <p:cNvSpPr>
              <a:spLocks noChangeAspect="1" noChangeArrowheads="1"/>
            </p:cNvSpPr>
            <p:nvPr/>
          </p:nvSpPr>
          <p:spPr bwMode="auto">
            <a:xfrm>
              <a:off x="4871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cxnSp>
          <p:nvCxnSpPr>
            <p:cNvPr id="5148" name="AutoShape 28"/>
            <p:cNvCxnSpPr>
              <a:cxnSpLocks noChangeShapeType="1"/>
              <a:stCxn id="5147" idx="0"/>
              <a:endCxn id="5145" idx="5"/>
            </p:cNvCxnSpPr>
            <p:nvPr/>
          </p:nvCxnSpPr>
          <p:spPr bwMode="auto">
            <a:xfrm flipH="1" flipV="1">
              <a:off x="4830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49" name="AutoShape 29"/>
            <p:cNvCxnSpPr>
              <a:cxnSpLocks noChangeShapeType="1"/>
              <a:stCxn id="5146" idx="0"/>
              <a:endCxn id="5145" idx="3"/>
            </p:cNvCxnSpPr>
            <p:nvPr/>
          </p:nvCxnSpPr>
          <p:spPr bwMode="auto">
            <a:xfrm flipV="1">
              <a:off x="4575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Uses of BSTs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Binary Search Trees are an implementation strategy for other ADTs.</a:t>
            </a:r>
            <a:endParaRPr lang="en-US" sz="2000" smtClean="0"/>
          </a:p>
          <a:p>
            <a:pPr lvl="1"/>
            <a:endParaRPr lang="en-US" sz="2000" smtClean="0"/>
          </a:p>
          <a:p>
            <a:r>
              <a:rPr lang="en-US" sz="2400" smtClean="0"/>
              <a:t>Support three basic operations:</a:t>
            </a:r>
          </a:p>
          <a:p>
            <a:pPr lvl="1"/>
            <a:r>
              <a:rPr lang="en-US" sz="2000" smtClean="0"/>
              <a:t>insert(e):		Add a new node containing e, if one does not 				already exist</a:t>
            </a:r>
          </a:p>
          <a:p>
            <a:pPr lvl="1"/>
            <a:r>
              <a:rPr lang="en-US" sz="2000" smtClean="0"/>
              <a:t>find(e): 		Find the node containing e</a:t>
            </a:r>
          </a:p>
          <a:p>
            <a:pPr lvl="1"/>
            <a:r>
              <a:rPr lang="en-US" sz="2000" smtClean="0"/>
              <a:t>remove(e): 	Remove the node containing e</a:t>
            </a:r>
          </a:p>
          <a:p>
            <a:pPr lvl="1">
              <a:buFont typeface="Wingdings" pitchFamily="2" charset="2"/>
              <a:buNone/>
            </a:pPr>
            <a:endParaRPr lang="en-US" sz="2000" smtClean="0"/>
          </a:p>
          <a:p>
            <a:r>
              <a:rPr lang="en-US" sz="2400" smtClean="0"/>
              <a:t>Can easily be adapted to store entries and support retrieval by key.</a:t>
            </a:r>
          </a:p>
          <a:p>
            <a:pPr lvl="1"/>
            <a:endParaRPr lang="en-US" sz="2000" smtClean="0"/>
          </a:p>
          <a:p>
            <a:r>
              <a:rPr lang="en-US" sz="2400" smtClean="0"/>
              <a:t>Do you know of any other ADTs that have similar operations?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68413"/>
            <a:ext cx="363855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To search for a value </a:t>
            </a:r>
            <a:r>
              <a:rPr lang="en-US" sz="2200" b="1" i="1" dirty="0" smtClean="0">
                <a:latin typeface="Times New Roman" pitchFamily="18" charset="0"/>
              </a:rPr>
              <a:t>k</a:t>
            </a:r>
            <a:r>
              <a:rPr lang="en-US" sz="2200" dirty="0" smtClean="0"/>
              <a:t>, we trace a downward path starting at the root.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The next node visited depends on the outcome of the comparison of </a:t>
            </a:r>
            <a:r>
              <a:rPr lang="en-US" sz="2200" b="1" i="1" dirty="0" smtClean="0">
                <a:latin typeface="Times New Roman" pitchFamily="18" charset="0"/>
              </a:rPr>
              <a:t>k</a:t>
            </a:r>
            <a:r>
              <a:rPr lang="en-US" sz="2200" dirty="0" smtClean="0"/>
              <a:t> with the value of the current node</a:t>
            </a:r>
          </a:p>
          <a:p>
            <a:pPr lvl="1" eaLnBrk="1" hangingPunct="1">
              <a:lnSpc>
                <a:spcPct val="90000"/>
              </a:lnSpc>
            </a:pPr>
            <a:endParaRPr lang="en-US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If we reach a leaf, the key is not found and we return </a:t>
            </a:r>
            <a:r>
              <a:rPr lang="en-US" sz="2200" b="1" dirty="0" smtClean="0"/>
              <a:t>null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Example: find(</a:t>
            </a:r>
            <a:r>
              <a:rPr lang="en-US" sz="2000" dirty="0" smtClean="0">
                <a:sym typeface="Symbol" pitchFamily="18" charset="2"/>
              </a:rPr>
              <a:t>4</a:t>
            </a:r>
            <a:r>
              <a:rPr lang="en-US" sz="2000" dirty="0" smtClean="0"/>
              <a:t>)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962400" y="1524000"/>
            <a:ext cx="4838700" cy="2774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Algorithm</a:t>
            </a:r>
            <a:r>
              <a:rPr lang="en-US" b="0" dirty="0">
                <a:latin typeface="Times New Roman" pitchFamily="18" charset="0"/>
              </a:rPr>
              <a:t> find(k, v)	</a:t>
            </a:r>
          </a:p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</a:rPr>
              <a:t>if</a:t>
            </a:r>
            <a:r>
              <a:rPr lang="en-US" b="0" dirty="0">
                <a:latin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</a:rPr>
              <a:t>T.isExternal</a:t>
            </a:r>
            <a:r>
              <a:rPr lang="en-US" b="0" dirty="0">
                <a:latin typeface="Times New Roman" pitchFamily="18" charset="0"/>
              </a:rPr>
              <a:t>(v)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</a:rPr>
              <a:t>return</a:t>
            </a:r>
            <a:r>
              <a:rPr lang="en-US" b="0" dirty="0">
                <a:latin typeface="Times New Roman" pitchFamily="18" charset="0"/>
              </a:rPr>
              <a:t> </a:t>
            </a:r>
            <a:r>
              <a:rPr lang="en-US" b="0" dirty="0" smtClean="0">
                <a:latin typeface="Times New Roman" pitchFamily="18" charset="0"/>
              </a:rPr>
              <a:t>v</a:t>
            </a:r>
            <a:endParaRPr lang="en-US" b="0" dirty="0">
              <a:latin typeface="Times New Roman" pitchFamily="18" charset="0"/>
            </a:endParaRP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if</a:t>
            </a:r>
            <a:r>
              <a:rPr lang="en-US" b="0" dirty="0">
                <a:latin typeface="Times New Roman" pitchFamily="18" charset="0"/>
              </a:rPr>
              <a:t> k </a:t>
            </a:r>
            <a:r>
              <a:rPr lang="en-US" b="0" dirty="0">
                <a:latin typeface="Symbol" pitchFamily="18" charset="2"/>
                <a:sym typeface="Symbol" pitchFamily="18" charset="2"/>
              </a:rPr>
              <a:t>&lt;</a:t>
            </a:r>
            <a:r>
              <a:rPr lang="en-US" b="0" dirty="0">
                <a:latin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</a:rPr>
              <a:t>v.element</a:t>
            </a:r>
            <a:r>
              <a:rPr lang="en-US" b="0" dirty="0">
                <a:latin typeface="Times New Roman" pitchFamily="18" charset="0"/>
              </a:rPr>
              <a:t>()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</a:rPr>
              <a:t>return</a:t>
            </a:r>
            <a:r>
              <a:rPr lang="en-US" b="0" dirty="0">
                <a:latin typeface="Times New Roman" pitchFamily="18" charset="0"/>
              </a:rPr>
              <a:t> find(k, </a:t>
            </a:r>
            <a:r>
              <a:rPr lang="en-US" b="0" dirty="0" err="1">
                <a:latin typeface="Times New Roman" pitchFamily="18" charset="0"/>
              </a:rPr>
              <a:t>T.leftChild</a:t>
            </a:r>
            <a:r>
              <a:rPr lang="en-US" b="0" dirty="0">
                <a:latin typeface="Times New Roman" pitchFamily="18" charset="0"/>
              </a:rPr>
              <a:t>(v))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else</a:t>
            </a:r>
            <a:r>
              <a:rPr lang="en-US" b="0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if</a:t>
            </a:r>
            <a:r>
              <a:rPr lang="en-US" b="0" dirty="0">
                <a:latin typeface="Times New Roman" pitchFamily="18" charset="0"/>
              </a:rPr>
              <a:t> k </a:t>
            </a:r>
            <a:r>
              <a:rPr lang="en-US" b="0" dirty="0">
                <a:latin typeface="Symbol" pitchFamily="18" charset="2"/>
                <a:sym typeface="Symbol" pitchFamily="18" charset="2"/>
              </a:rPr>
              <a:t>=</a:t>
            </a:r>
            <a:r>
              <a:rPr lang="en-US" b="0" dirty="0">
                <a:latin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</a:rPr>
              <a:t>v.element</a:t>
            </a:r>
            <a:r>
              <a:rPr lang="en-US" b="0" dirty="0">
                <a:latin typeface="Times New Roman" pitchFamily="18" charset="0"/>
              </a:rPr>
              <a:t>()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</a:rPr>
              <a:t>return</a:t>
            </a:r>
            <a:r>
              <a:rPr lang="en-US" b="0" dirty="0">
                <a:latin typeface="Times New Roman" pitchFamily="18" charset="0"/>
              </a:rPr>
              <a:t> v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else</a:t>
            </a:r>
            <a:endParaRPr lang="en-US" b="0" dirty="0">
              <a:latin typeface="Times New Roman" pitchFamily="18" charset="0"/>
            </a:endParaRP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</a:rPr>
              <a:t>return</a:t>
            </a:r>
            <a:r>
              <a:rPr lang="en-US" b="0" dirty="0">
                <a:latin typeface="Times New Roman" pitchFamily="18" charset="0"/>
              </a:rPr>
              <a:t> find(k, </a:t>
            </a:r>
            <a:r>
              <a:rPr lang="en-US" b="0" dirty="0" err="1">
                <a:latin typeface="Times New Roman" pitchFamily="18" charset="0"/>
              </a:rPr>
              <a:t>T.rightChild</a:t>
            </a:r>
            <a:r>
              <a:rPr lang="en-US" b="0" dirty="0">
                <a:latin typeface="Times New Roman" pitchFamily="18" charset="0"/>
              </a:rPr>
              <a:t>(v))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6361113" y="4435475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7772400" y="49466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5408613" y="4946650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5995988" y="544195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7177" name="Rectangle 9"/>
          <p:cNvSpPr>
            <a:spLocks noChangeAspect="1" noChangeArrowheads="1"/>
          </p:cNvSpPr>
          <p:nvPr/>
        </p:nvSpPr>
        <p:spPr bwMode="auto">
          <a:xfrm>
            <a:off x="5748338" y="601821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7178" name="Rectangle 10"/>
          <p:cNvSpPr>
            <a:spLocks noChangeAspect="1" noChangeArrowheads="1"/>
          </p:cNvSpPr>
          <p:nvPr/>
        </p:nvSpPr>
        <p:spPr bwMode="auto">
          <a:xfrm>
            <a:off x="6334125" y="601821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7179" name="Rectangle 11"/>
          <p:cNvSpPr>
            <a:spLocks noChangeAspect="1" noChangeArrowheads="1"/>
          </p:cNvSpPr>
          <p:nvPr/>
        </p:nvSpPr>
        <p:spPr bwMode="auto">
          <a:xfrm>
            <a:off x="8304213" y="5486400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7180" name="AutoShape 12"/>
          <p:cNvCxnSpPr>
            <a:cxnSpLocks noChangeShapeType="1"/>
            <a:stCxn id="7173" idx="3"/>
            <a:endCxn id="7175" idx="7"/>
          </p:cNvCxnSpPr>
          <p:nvPr/>
        </p:nvCxnSpPr>
        <p:spPr bwMode="auto">
          <a:xfrm flipH="1">
            <a:off x="5681663" y="4737100"/>
            <a:ext cx="727075" cy="228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81" name="AutoShape 13"/>
          <p:cNvCxnSpPr>
            <a:cxnSpLocks noChangeShapeType="1"/>
            <a:stCxn id="7174" idx="1"/>
            <a:endCxn id="7173" idx="5"/>
          </p:cNvCxnSpPr>
          <p:nvPr/>
        </p:nvCxnSpPr>
        <p:spPr bwMode="auto">
          <a:xfrm flipH="1" flipV="1">
            <a:off x="6634163" y="4737100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2" name="AutoShape 14"/>
          <p:cNvCxnSpPr>
            <a:cxnSpLocks noChangeShapeType="1"/>
            <a:stCxn id="7179" idx="0"/>
            <a:endCxn id="7174" idx="5"/>
          </p:cNvCxnSpPr>
          <p:nvPr/>
        </p:nvCxnSpPr>
        <p:spPr bwMode="auto">
          <a:xfrm flipH="1" flipV="1">
            <a:off x="8045450" y="5229225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3" name="AutoShape 15"/>
          <p:cNvCxnSpPr>
            <a:cxnSpLocks noChangeShapeType="1"/>
            <a:stCxn id="7193" idx="7"/>
            <a:endCxn id="7174" idx="3"/>
          </p:cNvCxnSpPr>
          <p:nvPr/>
        </p:nvCxnSpPr>
        <p:spPr bwMode="auto">
          <a:xfrm flipV="1">
            <a:off x="7588250" y="5229225"/>
            <a:ext cx="230188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4" name="AutoShape 16"/>
          <p:cNvCxnSpPr>
            <a:cxnSpLocks noChangeShapeType="1"/>
            <a:stCxn id="7178" idx="0"/>
            <a:endCxn id="7176" idx="5"/>
          </p:cNvCxnSpPr>
          <p:nvPr/>
        </p:nvCxnSpPr>
        <p:spPr bwMode="auto">
          <a:xfrm flipH="1" flipV="1">
            <a:off x="6269038" y="574357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5" name="AutoShape 17"/>
          <p:cNvCxnSpPr>
            <a:cxnSpLocks noChangeShapeType="1"/>
            <a:stCxn id="7177" idx="0"/>
            <a:endCxn id="7176" idx="3"/>
          </p:cNvCxnSpPr>
          <p:nvPr/>
        </p:nvCxnSpPr>
        <p:spPr bwMode="auto">
          <a:xfrm flipV="1">
            <a:off x="5864225" y="5743575"/>
            <a:ext cx="1793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6" name="AutoShape 18"/>
          <p:cNvCxnSpPr>
            <a:cxnSpLocks noChangeShapeType="1"/>
            <a:stCxn id="7188" idx="7"/>
            <a:endCxn id="7175" idx="3"/>
          </p:cNvCxnSpPr>
          <p:nvPr/>
        </p:nvCxnSpPr>
        <p:spPr bwMode="auto">
          <a:xfrm flipV="1">
            <a:off x="5094288" y="5248275"/>
            <a:ext cx="360362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7" name="AutoShape 19"/>
          <p:cNvCxnSpPr>
            <a:cxnSpLocks noChangeShapeType="1"/>
            <a:stCxn id="7176" idx="1"/>
            <a:endCxn id="7175" idx="5"/>
          </p:cNvCxnSpPr>
          <p:nvPr/>
        </p:nvCxnSpPr>
        <p:spPr bwMode="auto">
          <a:xfrm flipH="1" flipV="1">
            <a:off x="5681663" y="5248275"/>
            <a:ext cx="361950" cy="2127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7188" name="Oval 20"/>
          <p:cNvSpPr>
            <a:spLocks noChangeArrowheads="1"/>
          </p:cNvSpPr>
          <p:nvPr/>
        </p:nvSpPr>
        <p:spPr bwMode="auto">
          <a:xfrm>
            <a:off x="4821238" y="5441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7189" name="Rectangle 21"/>
          <p:cNvSpPr>
            <a:spLocks noChangeAspect="1" noChangeArrowheads="1"/>
          </p:cNvSpPr>
          <p:nvPr/>
        </p:nvSpPr>
        <p:spPr bwMode="auto">
          <a:xfrm>
            <a:off x="4572000" y="60182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7190" name="Rectangle 22"/>
          <p:cNvSpPr>
            <a:spLocks noChangeAspect="1" noChangeArrowheads="1"/>
          </p:cNvSpPr>
          <p:nvPr/>
        </p:nvSpPr>
        <p:spPr bwMode="auto">
          <a:xfrm>
            <a:off x="5159375" y="60182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7191" name="AutoShape 23"/>
          <p:cNvCxnSpPr>
            <a:cxnSpLocks noChangeShapeType="1"/>
            <a:stCxn id="7190" idx="0"/>
            <a:endCxn id="7188" idx="5"/>
          </p:cNvCxnSpPr>
          <p:nvPr/>
        </p:nvCxnSpPr>
        <p:spPr bwMode="auto">
          <a:xfrm flipH="1" flipV="1">
            <a:off x="5094288" y="572452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2" name="AutoShape 24"/>
          <p:cNvCxnSpPr>
            <a:cxnSpLocks noChangeShapeType="1"/>
            <a:stCxn id="7189" idx="0"/>
            <a:endCxn id="7188" idx="3"/>
          </p:cNvCxnSpPr>
          <p:nvPr/>
        </p:nvCxnSpPr>
        <p:spPr bwMode="auto">
          <a:xfrm flipV="1">
            <a:off x="4687888" y="5724525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93" name="Oval 25"/>
          <p:cNvSpPr>
            <a:spLocks noChangeArrowheads="1"/>
          </p:cNvSpPr>
          <p:nvPr/>
        </p:nvSpPr>
        <p:spPr bwMode="auto">
          <a:xfrm>
            <a:off x="7315200" y="54260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7194" name="Rectangle 26"/>
          <p:cNvSpPr>
            <a:spLocks noChangeAspect="1" noChangeArrowheads="1"/>
          </p:cNvSpPr>
          <p:nvPr/>
        </p:nvSpPr>
        <p:spPr bwMode="auto">
          <a:xfrm>
            <a:off x="7031038" y="601821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7195" name="Rectangle 27"/>
          <p:cNvSpPr>
            <a:spLocks noChangeAspect="1" noChangeArrowheads="1"/>
          </p:cNvSpPr>
          <p:nvPr/>
        </p:nvSpPr>
        <p:spPr bwMode="auto">
          <a:xfrm>
            <a:off x="7616825" y="601821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7196" name="AutoShape 28"/>
          <p:cNvCxnSpPr>
            <a:cxnSpLocks noChangeShapeType="1"/>
            <a:stCxn id="7195" idx="0"/>
            <a:endCxn id="7193" idx="5"/>
          </p:cNvCxnSpPr>
          <p:nvPr/>
        </p:nvCxnSpPr>
        <p:spPr bwMode="auto">
          <a:xfrm flipH="1" flipV="1">
            <a:off x="7588250" y="5708650"/>
            <a:ext cx="144463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7" name="AutoShape 29"/>
          <p:cNvCxnSpPr>
            <a:cxnSpLocks noChangeShapeType="1"/>
            <a:stCxn id="7194" idx="0"/>
            <a:endCxn id="7193" idx="3"/>
          </p:cNvCxnSpPr>
          <p:nvPr/>
        </p:nvCxnSpPr>
        <p:spPr bwMode="auto">
          <a:xfrm flipV="1">
            <a:off x="7146925" y="5708650"/>
            <a:ext cx="215900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5810250" y="4467225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&lt;</a:t>
            </a:r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5810250" y="5000625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&gt;</a:t>
            </a:r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6324600" y="5394325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To perform operation insert(k), we search for value k</a:t>
            </a:r>
          </a:p>
          <a:p>
            <a:pPr lvl="1" eaLnBrk="1" hangingPunct="1">
              <a:lnSpc>
                <a:spcPct val="90000"/>
              </a:lnSpc>
            </a:pPr>
            <a:endParaRPr lang="en-US" sz="22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Assume k is not already in the tree, and let let w be the leaf reached by the search</a:t>
            </a:r>
          </a:p>
          <a:p>
            <a:pPr lvl="1" eaLnBrk="1" hangingPunct="1">
              <a:lnSpc>
                <a:spcPct val="90000"/>
              </a:lnSpc>
            </a:pPr>
            <a:endParaRPr lang="en-US" sz="22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We insert k at node w and expand w into an internal node</a:t>
            </a:r>
          </a:p>
          <a:p>
            <a:pPr lvl="1" eaLnBrk="1" hangingPunct="1">
              <a:lnSpc>
                <a:spcPct val="90000"/>
              </a:lnSpc>
            </a:pPr>
            <a:endParaRPr lang="en-US" sz="22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Example: insert(5)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6765925" y="3886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7964488" y="4397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5408613" y="4397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5995988" y="4892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8200" name="Rectangle 8"/>
          <p:cNvSpPr>
            <a:spLocks noChangeAspect="1" noChangeArrowheads="1"/>
          </p:cNvSpPr>
          <p:nvPr/>
        </p:nvSpPr>
        <p:spPr bwMode="auto">
          <a:xfrm>
            <a:off x="5748338" y="54689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8201" name="Rectangle 9"/>
          <p:cNvSpPr>
            <a:spLocks noChangeAspect="1" noChangeArrowheads="1"/>
          </p:cNvSpPr>
          <p:nvPr/>
        </p:nvSpPr>
        <p:spPr bwMode="auto">
          <a:xfrm>
            <a:off x="8496300" y="49371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8202" name="AutoShape 10"/>
          <p:cNvCxnSpPr>
            <a:cxnSpLocks noChangeShapeType="1"/>
            <a:stCxn id="8196" idx="3"/>
            <a:endCxn id="8198" idx="7"/>
          </p:cNvCxnSpPr>
          <p:nvPr/>
        </p:nvCxnSpPr>
        <p:spPr bwMode="auto">
          <a:xfrm flipH="1">
            <a:off x="5681663" y="4168775"/>
            <a:ext cx="1131887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3" name="AutoShape 11"/>
          <p:cNvCxnSpPr>
            <a:cxnSpLocks noChangeShapeType="1"/>
            <a:stCxn id="8197" idx="1"/>
            <a:endCxn id="8196" idx="5"/>
          </p:cNvCxnSpPr>
          <p:nvPr/>
        </p:nvCxnSpPr>
        <p:spPr bwMode="auto">
          <a:xfrm flipH="1" flipV="1">
            <a:off x="7038975" y="4168775"/>
            <a:ext cx="971550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4" name="AutoShape 12"/>
          <p:cNvCxnSpPr>
            <a:cxnSpLocks noChangeShapeType="1"/>
            <a:stCxn id="8201" idx="0"/>
            <a:endCxn id="8197" idx="5"/>
          </p:cNvCxnSpPr>
          <p:nvPr/>
        </p:nvCxnSpPr>
        <p:spPr bwMode="auto">
          <a:xfrm flipH="1" flipV="1">
            <a:off x="8237538" y="46799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5" name="AutoShape 13"/>
          <p:cNvCxnSpPr>
            <a:cxnSpLocks noChangeShapeType="1"/>
            <a:stCxn id="8215" idx="7"/>
            <a:endCxn id="8197" idx="3"/>
          </p:cNvCxnSpPr>
          <p:nvPr/>
        </p:nvCxnSpPr>
        <p:spPr bwMode="auto">
          <a:xfrm flipV="1">
            <a:off x="7743825" y="46799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6" name="AutoShape 14"/>
          <p:cNvCxnSpPr>
            <a:cxnSpLocks noChangeShapeType="1"/>
            <a:stCxn id="8245" idx="1"/>
            <a:endCxn id="8199" idx="5"/>
          </p:cNvCxnSpPr>
          <p:nvPr/>
        </p:nvCxnSpPr>
        <p:spPr bwMode="auto">
          <a:xfrm flipH="1" flipV="1">
            <a:off x="6269038" y="5175250"/>
            <a:ext cx="198437" cy="254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7" name="AutoShape 15"/>
          <p:cNvCxnSpPr>
            <a:cxnSpLocks noChangeShapeType="1"/>
            <a:stCxn id="8200" idx="0"/>
            <a:endCxn id="8199" idx="3"/>
          </p:cNvCxnSpPr>
          <p:nvPr/>
        </p:nvCxnSpPr>
        <p:spPr bwMode="auto">
          <a:xfrm flipV="1">
            <a:off x="5864225" y="51752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8" name="AutoShape 16"/>
          <p:cNvCxnSpPr>
            <a:cxnSpLocks noChangeShapeType="1"/>
            <a:stCxn id="8210" idx="7"/>
            <a:endCxn id="8198" idx="3"/>
          </p:cNvCxnSpPr>
          <p:nvPr/>
        </p:nvCxnSpPr>
        <p:spPr bwMode="auto">
          <a:xfrm flipV="1">
            <a:off x="5094288" y="4679950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9" name="AutoShape 17"/>
          <p:cNvCxnSpPr>
            <a:cxnSpLocks noChangeShapeType="1"/>
            <a:stCxn id="8199" idx="1"/>
            <a:endCxn id="8198" idx="5"/>
          </p:cNvCxnSpPr>
          <p:nvPr/>
        </p:nvCxnSpPr>
        <p:spPr bwMode="auto">
          <a:xfrm flipH="1" flipV="1">
            <a:off x="5681663" y="4679950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4821238" y="48926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8211" name="Rectangle 19"/>
          <p:cNvSpPr>
            <a:spLocks noChangeAspect="1" noChangeArrowheads="1"/>
          </p:cNvSpPr>
          <p:nvPr/>
        </p:nvSpPr>
        <p:spPr bwMode="auto">
          <a:xfrm>
            <a:off x="4572000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8212" name="Rectangle 20"/>
          <p:cNvSpPr>
            <a:spLocks noChangeAspect="1" noChangeArrowheads="1"/>
          </p:cNvSpPr>
          <p:nvPr/>
        </p:nvSpPr>
        <p:spPr bwMode="auto">
          <a:xfrm>
            <a:off x="5159375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8213" name="AutoShape 21"/>
          <p:cNvCxnSpPr>
            <a:cxnSpLocks noChangeShapeType="1"/>
            <a:stCxn id="8212" idx="0"/>
            <a:endCxn id="8210" idx="5"/>
          </p:cNvCxnSpPr>
          <p:nvPr/>
        </p:nvCxnSpPr>
        <p:spPr bwMode="auto">
          <a:xfrm flipH="1" flipV="1">
            <a:off x="5094288" y="5175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4" name="AutoShape 22"/>
          <p:cNvCxnSpPr>
            <a:cxnSpLocks noChangeShapeType="1"/>
            <a:stCxn id="8211" idx="0"/>
            <a:endCxn id="8210" idx="3"/>
          </p:cNvCxnSpPr>
          <p:nvPr/>
        </p:nvCxnSpPr>
        <p:spPr bwMode="auto">
          <a:xfrm flipV="1">
            <a:off x="4687888" y="5175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7470775" y="4892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8216" name="Rectangle 24"/>
          <p:cNvSpPr>
            <a:spLocks noChangeAspect="1" noChangeArrowheads="1"/>
          </p:cNvSpPr>
          <p:nvPr/>
        </p:nvSpPr>
        <p:spPr bwMode="auto">
          <a:xfrm>
            <a:off x="7223125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8217" name="Rectangle 25"/>
          <p:cNvSpPr>
            <a:spLocks noChangeAspect="1" noChangeArrowheads="1"/>
          </p:cNvSpPr>
          <p:nvPr/>
        </p:nvSpPr>
        <p:spPr bwMode="auto">
          <a:xfrm>
            <a:off x="7808913" y="54689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8218" name="AutoShape 26"/>
          <p:cNvCxnSpPr>
            <a:cxnSpLocks noChangeShapeType="1"/>
            <a:stCxn id="8217" idx="0"/>
            <a:endCxn id="8215" idx="5"/>
          </p:cNvCxnSpPr>
          <p:nvPr/>
        </p:nvCxnSpPr>
        <p:spPr bwMode="auto">
          <a:xfrm flipH="1" flipV="1">
            <a:off x="7743825" y="5175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9" name="AutoShape 27"/>
          <p:cNvCxnSpPr>
            <a:cxnSpLocks noChangeShapeType="1"/>
            <a:stCxn id="8216" idx="0"/>
            <a:endCxn id="8215" idx="3"/>
          </p:cNvCxnSpPr>
          <p:nvPr/>
        </p:nvCxnSpPr>
        <p:spPr bwMode="auto">
          <a:xfrm flipV="1">
            <a:off x="7339013" y="5175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20" name="Oval 28"/>
          <p:cNvSpPr>
            <a:spLocks noChangeArrowheads="1"/>
          </p:cNvSpPr>
          <p:nvPr/>
        </p:nvSpPr>
        <p:spPr bwMode="auto">
          <a:xfrm>
            <a:off x="6553200" y="15240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8221" name="Oval 29"/>
          <p:cNvSpPr>
            <a:spLocks noChangeArrowheads="1"/>
          </p:cNvSpPr>
          <p:nvPr/>
        </p:nvSpPr>
        <p:spPr bwMode="auto">
          <a:xfrm>
            <a:off x="7964488" y="20351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8222" name="Oval 30"/>
          <p:cNvSpPr>
            <a:spLocks noChangeArrowheads="1"/>
          </p:cNvSpPr>
          <p:nvPr/>
        </p:nvSpPr>
        <p:spPr bwMode="auto">
          <a:xfrm>
            <a:off x="5600700" y="203517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8223" name="Oval 31"/>
          <p:cNvSpPr>
            <a:spLocks noChangeArrowheads="1"/>
          </p:cNvSpPr>
          <p:nvPr/>
        </p:nvSpPr>
        <p:spPr bwMode="auto">
          <a:xfrm>
            <a:off x="6188075" y="25304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8224" name="Rectangle 32"/>
          <p:cNvSpPr>
            <a:spLocks noChangeAspect="1" noChangeArrowheads="1"/>
          </p:cNvSpPr>
          <p:nvPr/>
        </p:nvSpPr>
        <p:spPr bwMode="auto">
          <a:xfrm>
            <a:off x="5940425" y="3106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8225" name="Rectangle 33"/>
          <p:cNvSpPr>
            <a:spLocks noChangeAspect="1" noChangeArrowheads="1"/>
          </p:cNvSpPr>
          <p:nvPr/>
        </p:nvSpPr>
        <p:spPr bwMode="auto">
          <a:xfrm>
            <a:off x="6526213" y="3106738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8226" name="Rectangle 34"/>
          <p:cNvSpPr>
            <a:spLocks noChangeAspect="1" noChangeArrowheads="1"/>
          </p:cNvSpPr>
          <p:nvPr/>
        </p:nvSpPr>
        <p:spPr bwMode="auto">
          <a:xfrm>
            <a:off x="8496300" y="25749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8227" name="AutoShape 35"/>
          <p:cNvCxnSpPr>
            <a:cxnSpLocks noChangeShapeType="1"/>
            <a:stCxn id="8220" idx="3"/>
            <a:endCxn id="8222" idx="7"/>
          </p:cNvCxnSpPr>
          <p:nvPr/>
        </p:nvCxnSpPr>
        <p:spPr bwMode="auto">
          <a:xfrm flipH="1">
            <a:off x="5873750" y="1825625"/>
            <a:ext cx="727075" cy="228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228" name="AutoShape 36"/>
          <p:cNvCxnSpPr>
            <a:cxnSpLocks noChangeShapeType="1"/>
            <a:stCxn id="8221" idx="1"/>
            <a:endCxn id="8220" idx="5"/>
          </p:cNvCxnSpPr>
          <p:nvPr/>
        </p:nvCxnSpPr>
        <p:spPr bwMode="auto">
          <a:xfrm flipH="1" flipV="1">
            <a:off x="6826250" y="1825625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9" name="AutoShape 37"/>
          <p:cNvCxnSpPr>
            <a:cxnSpLocks noChangeShapeType="1"/>
            <a:stCxn id="8226" idx="0"/>
            <a:endCxn id="8221" idx="5"/>
          </p:cNvCxnSpPr>
          <p:nvPr/>
        </p:nvCxnSpPr>
        <p:spPr bwMode="auto">
          <a:xfrm flipH="1" flipV="1">
            <a:off x="8237538" y="23177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0" name="AutoShape 38"/>
          <p:cNvCxnSpPr>
            <a:cxnSpLocks noChangeShapeType="1"/>
            <a:stCxn id="8240" idx="7"/>
            <a:endCxn id="8221" idx="3"/>
          </p:cNvCxnSpPr>
          <p:nvPr/>
        </p:nvCxnSpPr>
        <p:spPr bwMode="auto">
          <a:xfrm flipV="1">
            <a:off x="7743825" y="23177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1" name="AutoShape 39"/>
          <p:cNvCxnSpPr>
            <a:cxnSpLocks noChangeShapeType="1"/>
            <a:stCxn id="8225" idx="0"/>
            <a:endCxn id="8223" idx="5"/>
          </p:cNvCxnSpPr>
          <p:nvPr/>
        </p:nvCxnSpPr>
        <p:spPr bwMode="auto">
          <a:xfrm flipH="1" flipV="1">
            <a:off x="6461125" y="2832100"/>
            <a:ext cx="180975" cy="24606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232" name="AutoShape 40"/>
          <p:cNvCxnSpPr>
            <a:cxnSpLocks noChangeShapeType="1"/>
            <a:stCxn id="8224" idx="0"/>
            <a:endCxn id="8223" idx="3"/>
          </p:cNvCxnSpPr>
          <p:nvPr/>
        </p:nvCxnSpPr>
        <p:spPr bwMode="auto">
          <a:xfrm flipV="1">
            <a:off x="6056313" y="2832100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3" name="AutoShape 41"/>
          <p:cNvCxnSpPr>
            <a:cxnSpLocks noChangeShapeType="1"/>
            <a:stCxn id="8235" idx="7"/>
            <a:endCxn id="8222" idx="3"/>
          </p:cNvCxnSpPr>
          <p:nvPr/>
        </p:nvCxnSpPr>
        <p:spPr bwMode="auto">
          <a:xfrm flipV="1">
            <a:off x="5286375" y="2336800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4" name="AutoShape 42"/>
          <p:cNvCxnSpPr>
            <a:cxnSpLocks noChangeShapeType="1"/>
            <a:stCxn id="8223" idx="1"/>
            <a:endCxn id="8222" idx="5"/>
          </p:cNvCxnSpPr>
          <p:nvPr/>
        </p:nvCxnSpPr>
        <p:spPr bwMode="auto">
          <a:xfrm flipH="1" flipV="1">
            <a:off x="5873750" y="2336800"/>
            <a:ext cx="361950" cy="2127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8235" name="Oval 43"/>
          <p:cNvSpPr>
            <a:spLocks noChangeArrowheads="1"/>
          </p:cNvSpPr>
          <p:nvPr/>
        </p:nvSpPr>
        <p:spPr bwMode="auto">
          <a:xfrm>
            <a:off x="5013325" y="25304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8236" name="Rectangle 44"/>
          <p:cNvSpPr>
            <a:spLocks noChangeAspect="1" noChangeArrowheads="1"/>
          </p:cNvSpPr>
          <p:nvPr/>
        </p:nvSpPr>
        <p:spPr bwMode="auto">
          <a:xfrm>
            <a:off x="4764088" y="3106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8237" name="Rectangle 45"/>
          <p:cNvSpPr>
            <a:spLocks noChangeAspect="1" noChangeArrowheads="1"/>
          </p:cNvSpPr>
          <p:nvPr/>
        </p:nvSpPr>
        <p:spPr bwMode="auto">
          <a:xfrm>
            <a:off x="5351463" y="3106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8238" name="AutoShape 46"/>
          <p:cNvCxnSpPr>
            <a:cxnSpLocks noChangeShapeType="1"/>
            <a:stCxn id="8237" idx="0"/>
            <a:endCxn id="8235" idx="5"/>
          </p:cNvCxnSpPr>
          <p:nvPr/>
        </p:nvCxnSpPr>
        <p:spPr bwMode="auto">
          <a:xfrm flipH="1" flipV="1">
            <a:off x="5286375" y="2813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9" name="AutoShape 47"/>
          <p:cNvCxnSpPr>
            <a:cxnSpLocks noChangeShapeType="1"/>
            <a:stCxn id="8236" idx="0"/>
            <a:endCxn id="8235" idx="3"/>
          </p:cNvCxnSpPr>
          <p:nvPr/>
        </p:nvCxnSpPr>
        <p:spPr bwMode="auto">
          <a:xfrm flipV="1">
            <a:off x="4879975" y="28130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40" name="Oval 48"/>
          <p:cNvSpPr>
            <a:spLocks noChangeArrowheads="1"/>
          </p:cNvSpPr>
          <p:nvPr/>
        </p:nvSpPr>
        <p:spPr bwMode="auto">
          <a:xfrm>
            <a:off x="7470775" y="25304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8241" name="Rectangle 49"/>
          <p:cNvSpPr>
            <a:spLocks noChangeAspect="1" noChangeArrowheads="1"/>
          </p:cNvSpPr>
          <p:nvPr/>
        </p:nvSpPr>
        <p:spPr bwMode="auto">
          <a:xfrm>
            <a:off x="7223125" y="3106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8242" name="Rectangle 50"/>
          <p:cNvSpPr>
            <a:spLocks noChangeAspect="1" noChangeArrowheads="1"/>
          </p:cNvSpPr>
          <p:nvPr/>
        </p:nvSpPr>
        <p:spPr bwMode="auto">
          <a:xfrm>
            <a:off x="7808913" y="3106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8243" name="AutoShape 51"/>
          <p:cNvCxnSpPr>
            <a:cxnSpLocks noChangeShapeType="1"/>
            <a:stCxn id="8242" idx="0"/>
            <a:endCxn id="8240" idx="5"/>
          </p:cNvCxnSpPr>
          <p:nvPr/>
        </p:nvCxnSpPr>
        <p:spPr bwMode="auto">
          <a:xfrm flipH="1" flipV="1">
            <a:off x="7743825" y="2813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44" name="AutoShape 52"/>
          <p:cNvCxnSpPr>
            <a:cxnSpLocks noChangeShapeType="1"/>
            <a:stCxn id="8241" idx="0"/>
            <a:endCxn id="8240" idx="3"/>
          </p:cNvCxnSpPr>
          <p:nvPr/>
        </p:nvCxnSpPr>
        <p:spPr bwMode="auto">
          <a:xfrm flipV="1">
            <a:off x="7339013" y="28130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45" name="Oval 53"/>
          <p:cNvSpPr>
            <a:spLocks noChangeArrowheads="1"/>
          </p:cNvSpPr>
          <p:nvPr/>
        </p:nvSpPr>
        <p:spPr bwMode="auto">
          <a:xfrm>
            <a:off x="6419850" y="54102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8246" name="Rectangle 54"/>
          <p:cNvSpPr>
            <a:spLocks noChangeAspect="1" noChangeArrowheads="1"/>
          </p:cNvSpPr>
          <p:nvPr/>
        </p:nvSpPr>
        <p:spPr bwMode="auto">
          <a:xfrm>
            <a:off x="6172200" y="5986463"/>
            <a:ext cx="230188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8247" name="Rectangle 55"/>
          <p:cNvSpPr>
            <a:spLocks noChangeAspect="1" noChangeArrowheads="1"/>
          </p:cNvSpPr>
          <p:nvPr/>
        </p:nvSpPr>
        <p:spPr bwMode="auto">
          <a:xfrm>
            <a:off x="6757988" y="5986463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solidFill>
                <a:schemeClr val="tx2"/>
              </a:solidFill>
              <a:latin typeface="Tahoma" pitchFamily="34" charset="0"/>
            </a:endParaRPr>
          </a:p>
        </p:txBody>
      </p:sp>
      <p:cxnSp>
        <p:nvCxnSpPr>
          <p:cNvPr id="8248" name="AutoShape 56"/>
          <p:cNvCxnSpPr>
            <a:cxnSpLocks noChangeShapeType="1"/>
            <a:stCxn id="8247" idx="0"/>
            <a:endCxn id="8245" idx="5"/>
          </p:cNvCxnSpPr>
          <p:nvPr/>
        </p:nvCxnSpPr>
        <p:spPr bwMode="auto">
          <a:xfrm flipH="1" flipV="1">
            <a:off x="6692900" y="5711825"/>
            <a:ext cx="180975" cy="24606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249" name="AutoShape 57"/>
          <p:cNvCxnSpPr>
            <a:cxnSpLocks noChangeShapeType="1"/>
            <a:stCxn id="8246" idx="0"/>
            <a:endCxn id="8245" idx="3"/>
          </p:cNvCxnSpPr>
          <p:nvPr/>
        </p:nvCxnSpPr>
        <p:spPr bwMode="auto">
          <a:xfrm flipV="1">
            <a:off x="6288088" y="5711825"/>
            <a:ext cx="179387" cy="24606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8250" name="Text Box 58"/>
          <p:cNvSpPr txBox="1">
            <a:spLocks noChangeArrowheads="1"/>
          </p:cNvSpPr>
          <p:nvPr/>
        </p:nvSpPr>
        <p:spPr bwMode="auto">
          <a:xfrm>
            <a:off x="6029325" y="1581150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&lt;</a:t>
            </a:r>
          </a:p>
        </p:txBody>
      </p:sp>
      <p:sp>
        <p:nvSpPr>
          <p:cNvPr id="8251" name="Text Box 59"/>
          <p:cNvSpPr txBox="1">
            <a:spLocks noChangeArrowheads="1"/>
          </p:cNvSpPr>
          <p:nvPr/>
        </p:nvSpPr>
        <p:spPr bwMode="auto">
          <a:xfrm>
            <a:off x="6029325" y="2114550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&gt;</a:t>
            </a:r>
          </a:p>
        </p:txBody>
      </p:sp>
      <p:sp>
        <p:nvSpPr>
          <p:cNvPr id="8252" name="Text Box 60"/>
          <p:cNvSpPr txBox="1">
            <a:spLocks noChangeArrowheads="1"/>
          </p:cNvSpPr>
          <p:nvPr/>
        </p:nvSpPr>
        <p:spPr bwMode="auto">
          <a:xfrm>
            <a:off x="6534150" y="2667000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&gt;</a:t>
            </a:r>
          </a:p>
        </p:txBody>
      </p:sp>
      <p:sp>
        <p:nvSpPr>
          <p:cNvPr id="8253" name="Text Box 61"/>
          <p:cNvSpPr txBox="1">
            <a:spLocks noChangeArrowheads="1"/>
          </p:cNvSpPr>
          <p:nvPr/>
        </p:nvSpPr>
        <p:spPr bwMode="auto">
          <a:xfrm>
            <a:off x="6461125" y="3276600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w</a:t>
            </a:r>
          </a:p>
        </p:txBody>
      </p:sp>
      <p:sp>
        <p:nvSpPr>
          <p:cNvPr id="8254" name="Text Box 62"/>
          <p:cNvSpPr txBox="1">
            <a:spLocks noChangeArrowheads="1"/>
          </p:cNvSpPr>
          <p:nvPr/>
        </p:nvSpPr>
        <p:spPr bwMode="auto">
          <a:xfrm>
            <a:off x="6629400" y="5105400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4"/>
          <p:cNvSpPr>
            <a:spLocks noChangeArrowheads="1"/>
          </p:cNvSpPr>
          <p:nvPr/>
        </p:nvSpPr>
        <p:spPr bwMode="auto">
          <a:xfrm>
            <a:off x="6781800" y="16002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9219" name="Oval 5"/>
          <p:cNvSpPr>
            <a:spLocks noChangeArrowheads="1"/>
          </p:cNvSpPr>
          <p:nvPr/>
        </p:nvSpPr>
        <p:spPr bwMode="auto">
          <a:xfrm>
            <a:off x="7980363" y="2111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9220" name="Oval 6"/>
          <p:cNvSpPr>
            <a:spLocks noChangeArrowheads="1"/>
          </p:cNvSpPr>
          <p:nvPr/>
        </p:nvSpPr>
        <p:spPr bwMode="auto">
          <a:xfrm>
            <a:off x="5424488" y="211137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9221" name="Oval 7"/>
          <p:cNvSpPr>
            <a:spLocks noChangeArrowheads="1"/>
          </p:cNvSpPr>
          <p:nvPr/>
        </p:nvSpPr>
        <p:spPr bwMode="auto">
          <a:xfrm>
            <a:off x="6011863" y="26066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9222" name="Rectangle 8"/>
          <p:cNvSpPr>
            <a:spLocks noChangeAspect="1" noChangeArrowheads="1"/>
          </p:cNvSpPr>
          <p:nvPr/>
        </p:nvSpPr>
        <p:spPr bwMode="auto">
          <a:xfrm>
            <a:off x="5764213" y="3182938"/>
            <a:ext cx="230187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223" name="Rectangle 9"/>
          <p:cNvSpPr>
            <a:spLocks noChangeAspect="1" noChangeArrowheads="1"/>
          </p:cNvSpPr>
          <p:nvPr/>
        </p:nvSpPr>
        <p:spPr bwMode="auto">
          <a:xfrm>
            <a:off x="8512175" y="26511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24" name="AutoShape 10"/>
          <p:cNvCxnSpPr>
            <a:cxnSpLocks noChangeShapeType="1"/>
            <a:stCxn id="9218" idx="3"/>
            <a:endCxn id="9220" idx="7"/>
          </p:cNvCxnSpPr>
          <p:nvPr/>
        </p:nvCxnSpPr>
        <p:spPr bwMode="auto">
          <a:xfrm flipH="1">
            <a:off x="5697538" y="1901825"/>
            <a:ext cx="1131887" cy="228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225" name="AutoShape 11"/>
          <p:cNvCxnSpPr>
            <a:cxnSpLocks noChangeShapeType="1"/>
            <a:stCxn id="9219" idx="1"/>
            <a:endCxn id="9218" idx="5"/>
          </p:cNvCxnSpPr>
          <p:nvPr/>
        </p:nvCxnSpPr>
        <p:spPr bwMode="auto">
          <a:xfrm flipH="1" flipV="1">
            <a:off x="7054850" y="1901825"/>
            <a:ext cx="9715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6" name="AutoShape 12"/>
          <p:cNvCxnSpPr>
            <a:cxnSpLocks noChangeShapeType="1"/>
            <a:stCxn id="9223" idx="0"/>
            <a:endCxn id="9219" idx="5"/>
          </p:cNvCxnSpPr>
          <p:nvPr/>
        </p:nvCxnSpPr>
        <p:spPr bwMode="auto">
          <a:xfrm flipH="1" flipV="1">
            <a:off x="8253413" y="23939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7" name="AutoShape 13"/>
          <p:cNvCxnSpPr>
            <a:cxnSpLocks noChangeShapeType="1"/>
            <a:stCxn id="9237" idx="7"/>
            <a:endCxn id="9219" idx="3"/>
          </p:cNvCxnSpPr>
          <p:nvPr/>
        </p:nvCxnSpPr>
        <p:spPr bwMode="auto">
          <a:xfrm flipV="1">
            <a:off x="7759700" y="23939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8" name="AutoShape 14"/>
          <p:cNvCxnSpPr>
            <a:cxnSpLocks noChangeShapeType="1"/>
            <a:stCxn id="9242" idx="1"/>
            <a:endCxn id="9221" idx="5"/>
          </p:cNvCxnSpPr>
          <p:nvPr/>
        </p:nvCxnSpPr>
        <p:spPr bwMode="auto">
          <a:xfrm flipH="1" flipV="1">
            <a:off x="6284913" y="2908300"/>
            <a:ext cx="198437" cy="23495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229" name="AutoShape 15"/>
          <p:cNvCxnSpPr>
            <a:cxnSpLocks noChangeShapeType="1"/>
            <a:stCxn id="9222" idx="0"/>
            <a:endCxn id="9221" idx="3"/>
          </p:cNvCxnSpPr>
          <p:nvPr/>
        </p:nvCxnSpPr>
        <p:spPr bwMode="auto">
          <a:xfrm flipV="1">
            <a:off x="5880100" y="2908300"/>
            <a:ext cx="179388" cy="24606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230" name="AutoShape 16"/>
          <p:cNvCxnSpPr>
            <a:cxnSpLocks noChangeShapeType="1"/>
            <a:stCxn id="9232" idx="7"/>
            <a:endCxn id="9220" idx="3"/>
          </p:cNvCxnSpPr>
          <p:nvPr/>
        </p:nvCxnSpPr>
        <p:spPr bwMode="auto">
          <a:xfrm flipV="1">
            <a:off x="5110163" y="2413000"/>
            <a:ext cx="360362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1" name="AutoShape 17"/>
          <p:cNvCxnSpPr>
            <a:cxnSpLocks noChangeShapeType="1"/>
            <a:stCxn id="9221" idx="1"/>
            <a:endCxn id="9220" idx="5"/>
          </p:cNvCxnSpPr>
          <p:nvPr/>
        </p:nvCxnSpPr>
        <p:spPr bwMode="auto">
          <a:xfrm flipH="1" flipV="1">
            <a:off x="5697538" y="2413000"/>
            <a:ext cx="361950" cy="2127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9232" name="Oval 18"/>
          <p:cNvSpPr>
            <a:spLocks noChangeArrowheads="1"/>
          </p:cNvSpPr>
          <p:nvPr/>
        </p:nvSpPr>
        <p:spPr bwMode="auto">
          <a:xfrm>
            <a:off x="4837113" y="26066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9233" name="Rectangle 19"/>
          <p:cNvSpPr>
            <a:spLocks noChangeAspect="1" noChangeArrowheads="1"/>
          </p:cNvSpPr>
          <p:nvPr/>
        </p:nvSpPr>
        <p:spPr bwMode="auto">
          <a:xfrm>
            <a:off x="4587875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34" name="Rectangle 20"/>
          <p:cNvSpPr>
            <a:spLocks noChangeAspect="1" noChangeArrowheads="1"/>
          </p:cNvSpPr>
          <p:nvPr/>
        </p:nvSpPr>
        <p:spPr bwMode="auto">
          <a:xfrm>
            <a:off x="5175250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35" name="AutoShape 21"/>
          <p:cNvCxnSpPr>
            <a:cxnSpLocks noChangeShapeType="1"/>
            <a:stCxn id="9234" idx="0"/>
            <a:endCxn id="9232" idx="5"/>
          </p:cNvCxnSpPr>
          <p:nvPr/>
        </p:nvCxnSpPr>
        <p:spPr bwMode="auto">
          <a:xfrm flipH="1" flipV="1">
            <a:off x="5110163" y="2889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6" name="AutoShape 22"/>
          <p:cNvCxnSpPr>
            <a:cxnSpLocks noChangeShapeType="1"/>
            <a:stCxn id="9233" idx="0"/>
            <a:endCxn id="9232" idx="3"/>
          </p:cNvCxnSpPr>
          <p:nvPr/>
        </p:nvCxnSpPr>
        <p:spPr bwMode="auto">
          <a:xfrm flipV="1">
            <a:off x="4703763" y="2889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37" name="Oval 23"/>
          <p:cNvSpPr>
            <a:spLocks noChangeArrowheads="1"/>
          </p:cNvSpPr>
          <p:nvPr/>
        </p:nvSpPr>
        <p:spPr bwMode="auto">
          <a:xfrm>
            <a:off x="7486650" y="2606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9238" name="Rectangle 24"/>
          <p:cNvSpPr>
            <a:spLocks noChangeAspect="1" noChangeArrowheads="1"/>
          </p:cNvSpPr>
          <p:nvPr/>
        </p:nvSpPr>
        <p:spPr bwMode="auto">
          <a:xfrm>
            <a:off x="7239000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39" name="Rectangle 25"/>
          <p:cNvSpPr>
            <a:spLocks noChangeAspect="1" noChangeArrowheads="1"/>
          </p:cNvSpPr>
          <p:nvPr/>
        </p:nvSpPr>
        <p:spPr bwMode="auto">
          <a:xfrm>
            <a:off x="7824788" y="31829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40" name="AutoShape 26"/>
          <p:cNvCxnSpPr>
            <a:cxnSpLocks noChangeShapeType="1"/>
            <a:stCxn id="9239" idx="0"/>
            <a:endCxn id="9237" idx="5"/>
          </p:cNvCxnSpPr>
          <p:nvPr/>
        </p:nvCxnSpPr>
        <p:spPr bwMode="auto">
          <a:xfrm flipH="1" flipV="1">
            <a:off x="7759700" y="2889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41" name="AutoShape 27"/>
          <p:cNvCxnSpPr>
            <a:cxnSpLocks noChangeShapeType="1"/>
            <a:stCxn id="9238" idx="0"/>
            <a:endCxn id="9237" idx="3"/>
          </p:cNvCxnSpPr>
          <p:nvPr/>
        </p:nvCxnSpPr>
        <p:spPr bwMode="auto">
          <a:xfrm flipV="1">
            <a:off x="7354888" y="2889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42" name="Oval 28"/>
          <p:cNvSpPr>
            <a:spLocks noChangeArrowheads="1"/>
          </p:cNvSpPr>
          <p:nvPr/>
        </p:nvSpPr>
        <p:spPr bwMode="auto">
          <a:xfrm>
            <a:off x="6435725" y="31242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9243" name="Rectangle 29"/>
          <p:cNvSpPr>
            <a:spLocks noChangeAspect="1" noChangeArrowheads="1"/>
          </p:cNvSpPr>
          <p:nvPr/>
        </p:nvSpPr>
        <p:spPr bwMode="auto">
          <a:xfrm>
            <a:off x="6188075" y="37004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44" name="Rectangle 30"/>
          <p:cNvSpPr>
            <a:spLocks noChangeAspect="1" noChangeArrowheads="1"/>
          </p:cNvSpPr>
          <p:nvPr/>
        </p:nvSpPr>
        <p:spPr bwMode="auto">
          <a:xfrm>
            <a:off x="6773863" y="37004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45" name="AutoShape 31"/>
          <p:cNvCxnSpPr>
            <a:cxnSpLocks noChangeShapeType="1"/>
            <a:stCxn id="9244" idx="0"/>
            <a:endCxn id="9242" idx="5"/>
          </p:cNvCxnSpPr>
          <p:nvPr/>
        </p:nvCxnSpPr>
        <p:spPr bwMode="auto">
          <a:xfrm flipH="1" flipV="1">
            <a:off x="6708775" y="342582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46" name="AutoShape 32"/>
          <p:cNvCxnSpPr>
            <a:cxnSpLocks noChangeShapeType="1"/>
            <a:stCxn id="9243" idx="0"/>
            <a:endCxn id="9242" idx="3"/>
          </p:cNvCxnSpPr>
          <p:nvPr/>
        </p:nvCxnSpPr>
        <p:spPr bwMode="auto">
          <a:xfrm flipV="1">
            <a:off x="6303963" y="3425825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47" name="Text Box 33"/>
          <p:cNvSpPr txBox="1">
            <a:spLocks noChangeArrowheads="1"/>
          </p:cNvSpPr>
          <p:nvPr/>
        </p:nvSpPr>
        <p:spPr bwMode="auto">
          <a:xfrm>
            <a:off x="6324600" y="2498725"/>
            <a:ext cx="2968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v</a:t>
            </a:r>
          </a:p>
        </p:txBody>
      </p:sp>
      <p:sp>
        <p:nvSpPr>
          <p:cNvPr id="9248" name="Text Box 34"/>
          <p:cNvSpPr txBox="1">
            <a:spLocks noChangeArrowheads="1"/>
          </p:cNvSpPr>
          <p:nvPr/>
        </p:nvSpPr>
        <p:spPr bwMode="auto">
          <a:xfrm>
            <a:off x="5589588" y="2819400"/>
            <a:ext cx="35401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w</a:t>
            </a:r>
          </a:p>
        </p:txBody>
      </p:sp>
      <p:sp>
        <p:nvSpPr>
          <p:cNvPr id="9249" name="Oval 35"/>
          <p:cNvSpPr>
            <a:spLocks noChangeArrowheads="1"/>
          </p:cNvSpPr>
          <p:nvPr/>
        </p:nvSpPr>
        <p:spPr bwMode="auto">
          <a:xfrm>
            <a:off x="6553200" y="42513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9250" name="Oval 36"/>
          <p:cNvSpPr>
            <a:spLocks noChangeArrowheads="1"/>
          </p:cNvSpPr>
          <p:nvPr/>
        </p:nvSpPr>
        <p:spPr bwMode="auto">
          <a:xfrm>
            <a:off x="7964488" y="47625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9251" name="Oval 37"/>
          <p:cNvSpPr>
            <a:spLocks noChangeArrowheads="1"/>
          </p:cNvSpPr>
          <p:nvPr/>
        </p:nvSpPr>
        <p:spPr bwMode="auto">
          <a:xfrm>
            <a:off x="5600700" y="4762500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9252" name="Oval 38"/>
          <p:cNvSpPr>
            <a:spLocks noChangeArrowheads="1"/>
          </p:cNvSpPr>
          <p:nvPr/>
        </p:nvSpPr>
        <p:spPr bwMode="auto">
          <a:xfrm>
            <a:off x="6188075" y="52578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9253" name="Rectangle 39"/>
          <p:cNvSpPr>
            <a:spLocks noChangeAspect="1" noChangeArrowheads="1"/>
          </p:cNvSpPr>
          <p:nvPr/>
        </p:nvSpPr>
        <p:spPr bwMode="auto">
          <a:xfrm>
            <a:off x="5940425" y="58340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54" name="Rectangle 40"/>
          <p:cNvSpPr>
            <a:spLocks noChangeAspect="1" noChangeArrowheads="1"/>
          </p:cNvSpPr>
          <p:nvPr/>
        </p:nvSpPr>
        <p:spPr bwMode="auto">
          <a:xfrm>
            <a:off x="6553200" y="58340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55" name="Rectangle 41"/>
          <p:cNvSpPr>
            <a:spLocks noChangeAspect="1" noChangeArrowheads="1"/>
          </p:cNvSpPr>
          <p:nvPr/>
        </p:nvSpPr>
        <p:spPr bwMode="auto">
          <a:xfrm>
            <a:off x="8496300" y="5302250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56" name="AutoShape 42"/>
          <p:cNvCxnSpPr>
            <a:cxnSpLocks noChangeShapeType="1"/>
            <a:stCxn id="9249" idx="3"/>
            <a:endCxn id="9251" idx="7"/>
          </p:cNvCxnSpPr>
          <p:nvPr/>
        </p:nvCxnSpPr>
        <p:spPr bwMode="auto">
          <a:xfrm flipH="1">
            <a:off x="5873750" y="4533900"/>
            <a:ext cx="7270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7" name="AutoShape 43"/>
          <p:cNvCxnSpPr>
            <a:cxnSpLocks noChangeShapeType="1"/>
            <a:stCxn id="9250" idx="1"/>
            <a:endCxn id="9249" idx="5"/>
          </p:cNvCxnSpPr>
          <p:nvPr/>
        </p:nvCxnSpPr>
        <p:spPr bwMode="auto">
          <a:xfrm flipH="1" flipV="1">
            <a:off x="6826250" y="4533900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8" name="AutoShape 44"/>
          <p:cNvCxnSpPr>
            <a:cxnSpLocks noChangeShapeType="1"/>
            <a:stCxn id="9255" idx="0"/>
            <a:endCxn id="9250" idx="5"/>
          </p:cNvCxnSpPr>
          <p:nvPr/>
        </p:nvCxnSpPr>
        <p:spPr bwMode="auto">
          <a:xfrm flipH="1" flipV="1">
            <a:off x="8237538" y="5045075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9" name="AutoShape 45"/>
          <p:cNvCxnSpPr>
            <a:cxnSpLocks noChangeShapeType="1"/>
            <a:stCxn id="9269" idx="7"/>
            <a:endCxn id="9250" idx="3"/>
          </p:cNvCxnSpPr>
          <p:nvPr/>
        </p:nvCxnSpPr>
        <p:spPr bwMode="auto">
          <a:xfrm flipV="1">
            <a:off x="7743825" y="5045075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60" name="AutoShape 46"/>
          <p:cNvCxnSpPr>
            <a:cxnSpLocks noChangeShapeType="1"/>
            <a:stCxn id="9254" idx="0"/>
            <a:endCxn id="9252" idx="5"/>
          </p:cNvCxnSpPr>
          <p:nvPr/>
        </p:nvCxnSpPr>
        <p:spPr bwMode="auto">
          <a:xfrm flipH="1" flipV="1">
            <a:off x="6461125" y="5559425"/>
            <a:ext cx="2079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61" name="AutoShape 47"/>
          <p:cNvCxnSpPr>
            <a:cxnSpLocks noChangeShapeType="1"/>
            <a:stCxn id="9253" idx="0"/>
            <a:endCxn id="9252" idx="3"/>
          </p:cNvCxnSpPr>
          <p:nvPr/>
        </p:nvCxnSpPr>
        <p:spPr bwMode="auto">
          <a:xfrm flipV="1">
            <a:off x="6056313" y="5559425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62" name="AutoShape 48"/>
          <p:cNvCxnSpPr>
            <a:cxnSpLocks noChangeShapeType="1"/>
            <a:stCxn id="9264" idx="7"/>
            <a:endCxn id="9251" idx="3"/>
          </p:cNvCxnSpPr>
          <p:nvPr/>
        </p:nvCxnSpPr>
        <p:spPr bwMode="auto">
          <a:xfrm flipV="1">
            <a:off x="5286375" y="5064125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63" name="AutoShape 49"/>
          <p:cNvCxnSpPr>
            <a:cxnSpLocks noChangeShapeType="1"/>
            <a:stCxn id="9252" idx="1"/>
            <a:endCxn id="9251" idx="5"/>
          </p:cNvCxnSpPr>
          <p:nvPr/>
        </p:nvCxnSpPr>
        <p:spPr bwMode="auto">
          <a:xfrm flipH="1" flipV="1">
            <a:off x="5873750" y="5064125"/>
            <a:ext cx="361950" cy="2127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9264" name="Oval 50"/>
          <p:cNvSpPr>
            <a:spLocks noChangeArrowheads="1"/>
          </p:cNvSpPr>
          <p:nvPr/>
        </p:nvSpPr>
        <p:spPr bwMode="auto">
          <a:xfrm>
            <a:off x="5013325" y="52578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9265" name="Rectangle 51"/>
          <p:cNvSpPr>
            <a:spLocks noChangeAspect="1" noChangeArrowheads="1"/>
          </p:cNvSpPr>
          <p:nvPr/>
        </p:nvSpPr>
        <p:spPr bwMode="auto">
          <a:xfrm>
            <a:off x="4764088" y="58340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66" name="Rectangle 52"/>
          <p:cNvSpPr>
            <a:spLocks noChangeAspect="1" noChangeArrowheads="1"/>
          </p:cNvSpPr>
          <p:nvPr/>
        </p:nvSpPr>
        <p:spPr bwMode="auto">
          <a:xfrm>
            <a:off x="5351463" y="58340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67" name="AutoShape 53"/>
          <p:cNvCxnSpPr>
            <a:cxnSpLocks noChangeShapeType="1"/>
            <a:stCxn id="9266" idx="0"/>
            <a:endCxn id="9264" idx="5"/>
          </p:cNvCxnSpPr>
          <p:nvPr/>
        </p:nvCxnSpPr>
        <p:spPr bwMode="auto">
          <a:xfrm flipH="1" flipV="1">
            <a:off x="5286375" y="554037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68" name="AutoShape 54"/>
          <p:cNvCxnSpPr>
            <a:cxnSpLocks noChangeShapeType="1"/>
            <a:stCxn id="9265" idx="0"/>
            <a:endCxn id="9264" idx="3"/>
          </p:cNvCxnSpPr>
          <p:nvPr/>
        </p:nvCxnSpPr>
        <p:spPr bwMode="auto">
          <a:xfrm flipV="1">
            <a:off x="4879975" y="5540375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69" name="Oval 55"/>
          <p:cNvSpPr>
            <a:spLocks noChangeArrowheads="1"/>
          </p:cNvSpPr>
          <p:nvPr/>
        </p:nvSpPr>
        <p:spPr bwMode="auto">
          <a:xfrm>
            <a:off x="7470775" y="52578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9270" name="Rectangle 56"/>
          <p:cNvSpPr>
            <a:spLocks noChangeAspect="1" noChangeArrowheads="1"/>
          </p:cNvSpPr>
          <p:nvPr/>
        </p:nvSpPr>
        <p:spPr bwMode="auto">
          <a:xfrm>
            <a:off x="7223125" y="58340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71" name="Rectangle 57"/>
          <p:cNvSpPr>
            <a:spLocks noChangeAspect="1" noChangeArrowheads="1"/>
          </p:cNvSpPr>
          <p:nvPr/>
        </p:nvSpPr>
        <p:spPr bwMode="auto">
          <a:xfrm>
            <a:off x="7808913" y="58340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72" name="AutoShape 58"/>
          <p:cNvCxnSpPr>
            <a:cxnSpLocks noChangeShapeType="1"/>
            <a:stCxn id="9271" idx="0"/>
            <a:endCxn id="9269" idx="5"/>
          </p:cNvCxnSpPr>
          <p:nvPr/>
        </p:nvCxnSpPr>
        <p:spPr bwMode="auto">
          <a:xfrm flipH="1" flipV="1">
            <a:off x="7743825" y="554037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73" name="AutoShape 59"/>
          <p:cNvCxnSpPr>
            <a:cxnSpLocks noChangeShapeType="1"/>
            <a:stCxn id="9270" idx="0"/>
            <a:endCxn id="9269" idx="3"/>
          </p:cNvCxnSpPr>
          <p:nvPr/>
        </p:nvCxnSpPr>
        <p:spPr bwMode="auto">
          <a:xfrm flipV="1">
            <a:off x="7339013" y="5540375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74" name="Text Box 60"/>
          <p:cNvSpPr txBox="1">
            <a:spLocks noChangeArrowheads="1"/>
          </p:cNvSpPr>
          <p:nvPr/>
        </p:nvSpPr>
        <p:spPr bwMode="auto">
          <a:xfrm>
            <a:off x="6019800" y="1660525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&lt;</a:t>
            </a:r>
          </a:p>
        </p:txBody>
      </p:sp>
      <p:sp>
        <p:nvSpPr>
          <p:cNvPr id="9275" name="Text Box 61"/>
          <p:cNvSpPr txBox="1">
            <a:spLocks noChangeArrowheads="1"/>
          </p:cNvSpPr>
          <p:nvPr/>
        </p:nvSpPr>
        <p:spPr bwMode="auto">
          <a:xfrm>
            <a:off x="5791200" y="2193925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&gt;</a:t>
            </a:r>
          </a:p>
        </p:txBody>
      </p:sp>
      <p:sp>
        <p:nvSpPr>
          <p:cNvPr id="9276" name="AutoShape 62"/>
          <p:cNvSpPr>
            <a:spLocks noChangeArrowheads="1"/>
          </p:cNvSpPr>
          <p:nvPr/>
        </p:nvSpPr>
        <p:spPr bwMode="auto">
          <a:xfrm rot="18601582" flipH="1">
            <a:off x="5442744" y="2667794"/>
            <a:ext cx="1217613" cy="612775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77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Deletion</a:t>
            </a:r>
          </a:p>
        </p:txBody>
      </p:sp>
      <p:sp>
        <p:nvSpPr>
          <p:cNvPr id="9278" name="Rectangle 64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424815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perform operation remove(k), we search for k.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Assume k is in the tree, and let </a:t>
            </a:r>
            <a:r>
              <a:rPr lang="en-US" sz="2400" dirty="0" err="1" smtClean="0"/>
              <a:t>let</a:t>
            </a:r>
            <a:r>
              <a:rPr lang="en-US" sz="2400" dirty="0" smtClean="0"/>
              <a:t> v be the node storing k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node v has one child, then we can remove it using the existing remove(v) operation.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Example: remove(4)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4"/>
          <p:cNvSpPr>
            <a:spLocks noChangeArrowheads="1"/>
          </p:cNvSpPr>
          <p:nvPr/>
        </p:nvSpPr>
        <p:spPr bwMode="auto">
          <a:xfrm flipH="1">
            <a:off x="6248400" y="1966913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0243" name="Oval 5"/>
          <p:cNvSpPr>
            <a:spLocks noChangeArrowheads="1"/>
          </p:cNvSpPr>
          <p:nvPr/>
        </p:nvSpPr>
        <p:spPr bwMode="auto">
          <a:xfrm flipH="1">
            <a:off x="5257800" y="158432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0244" name="Oval 6"/>
          <p:cNvSpPr>
            <a:spLocks noChangeArrowheads="1"/>
          </p:cNvSpPr>
          <p:nvPr/>
        </p:nvSpPr>
        <p:spPr bwMode="auto">
          <a:xfrm flipH="1">
            <a:off x="7586663" y="234632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0245" name="Oval 7"/>
          <p:cNvSpPr>
            <a:spLocks noChangeArrowheads="1"/>
          </p:cNvSpPr>
          <p:nvPr/>
        </p:nvSpPr>
        <p:spPr bwMode="auto">
          <a:xfrm flipH="1">
            <a:off x="6997700" y="28194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0246" name="Rectangle 8"/>
          <p:cNvSpPr>
            <a:spLocks noChangeAspect="1" noChangeArrowheads="1"/>
          </p:cNvSpPr>
          <p:nvPr/>
        </p:nvSpPr>
        <p:spPr bwMode="auto">
          <a:xfrm flipH="1">
            <a:off x="7335838" y="336708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47" name="AutoShape 9"/>
          <p:cNvCxnSpPr>
            <a:cxnSpLocks noChangeShapeType="1"/>
            <a:stCxn id="10242" idx="3"/>
            <a:endCxn id="10244" idx="7"/>
          </p:cNvCxnSpPr>
          <p:nvPr/>
        </p:nvCxnSpPr>
        <p:spPr bwMode="auto">
          <a:xfrm>
            <a:off x="6521450" y="2266950"/>
            <a:ext cx="1112838" cy="9683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48" name="AutoShape 10"/>
          <p:cNvCxnSpPr>
            <a:cxnSpLocks noChangeShapeType="1"/>
            <a:stCxn id="10243" idx="3"/>
            <a:endCxn id="10242" idx="7"/>
          </p:cNvCxnSpPr>
          <p:nvPr/>
        </p:nvCxnSpPr>
        <p:spPr bwMode="auto">
          <a:xfrm>
            <a:off x="5530850" y="1885950"/>
            <a:ext cx="763588" cy="984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49" name="AutoShape 11"/>
          <p:cNvCxnSpPr>
            <a:cxnSpLocks noChangeShapeType="1"/>
            <a:stCxn id="10272" idx="0"/>
            <a:endCxn id="10243" idx="5"/>
          </p:cNvCxnSpPr>
          <p:nvPr/>
        </p:nvCxnSpPr>
        <p:spPr bwMode="auto">
          <a:xfrm flipV="1">
            <a:off x="4840288" y="1885950"/>
            <a:ext cx="465137" cy="1158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0" name="AutoShape 12"/>
          <p:cNvCxnSpPr>
            <a:cxnSpLocks noChangeShapeType="1"/>
            <a:stCxn id="10259" idx="1"/>
            <a:endCxn id="10245" idx="5"/>
          </p:cNvCxnSpPr>
          <p:nvPr/>
        </p:nvCxnSpPr>
        <p:spPr bwMode="auto">
          <a:xfrm flipV="1">
            <a:off x="6846888" y="3121025"/>
            <a:ext cx="196850" cy="20478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51" name="AutoShape 13"/>
          <p:cNvCxnSpPr>
            <a:cxnSpLocks noChangeShapeType="1"/>
            <a:stCxn id="10246" idx="0"/>
            <a:endCxn id="10245" idx="3"/>
          </p:cNvCxnSpPr>
          <p:nvPr/>
        </p:nvCxnSpPr>
        <p:spPr bwMode="auto">
          <a:xfrm flipH="1" flipV="1">
            <a:off x="7270750" y="3121025"/>
            <a:ext cx="180975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2" name="AutoShape 14"/>
          <p:cNvCxnSpPr>
            <a:cxnSpLocks noChangeShapeType="1"/>
            <a:stCxn id="10254" idx="7"/>
            <a:endCxn id="10244" idx="3"/>
          </p:cNvCxnSpPr>
          <p:nvPr/>
        </p:nvCxnSpPr>
        <p:spPr bwMode="auto">
          <a:xfrm flipH="1" flipV="1">
            <a:off x="7859713" y="2647950"/>
            <a:ext cx="36195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3" name="AutoShape 15"/>
          <p:cNvCxnSpPr>
            <a:cxnSpLocks noChangeShapeType="1"/>
            <a:stCxn id="10245" idx="1"/>
            <a:endCxn id="10244" idx="5"/>
          </p:cNvCxnSpPr>
          <p:nvPr/>
        </p:nvCxnSpPr>
        <p:spPr bwMode="auto">
          <a:xfrm flipV="1">
            <a:off x="7270750" y="2647950"/>
            <a:ext cx="363538" cy="18891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54" name="Oval 16"/>
          <p:cNvSpPr>
            <a:spLocks noChangeArrowheads="1"/>
          </p:cNvSpPr>
          <p:nvPr/>
        </p:nvSpPr>
        <p:spPr bwMode="auto">
          <a:xfrm flipH="1">
            <a:off x="8174038" y="28194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10255" name="Rectangle 17"/>
          <p:cNvSpPr>
            <a:spLocks noChangeAspect="1" noChangeArrowheads="1"/>
          </p:cNvSpPr>
          <p:nvPr/>
        </p:nvSpPr>
        <p:spPr bwMode="auto">
          <a:xfrm flipH="1">
            <a:off x="8512175" y="33670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10256" name="Rectangle 18"/>
          <p:cNvSpPr>
            <a:spLocks noChangeAspect="1" noChangeArrowheads="1"/>
          </p:cNvSpPr>
          <p:nvPr/>
        </p:nvSpPr>
        <p:spPr bwMode="auto">
          <a:xfrm flipH="1">
            <a:off x="7924800" y="33670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57" name="AutoShape 19"/>
          <p:cNvCxnSpPr>
            <a:cxnSpLocks noChangeShapeType="1"/>
            <a:stCxn id="10256" idx="0"/>
            <a:endCxn id="10254" idx="5"/>
          </p:cNvCxnSpPr>
          <p:nvPr/>
        </p:nvCxnSpPr>
        <p:spPr bwMode="auto">
          <a:xfrm flipV="1">
            <a:off x="8040688" y="3101975"/>
            <a:ext cx="18097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8" name="AutoShape 20"/>
          <p:cNvCxnSpPr>
            <a:cxnSpLocks noChangeShapeType="1"/>
            <a:stCxn id="10255" idx="0"/>
            <a:endCxn id="10254" idx="3"/>
          </p:cNvCxnSpPr>
          <p:nvPr/>
        </p:nvCxnSpPr>
        <p:spPr bwMode="auto">
          <a:xfrm flipH="1" flipV="1">
            <a:off x="8447088" y="3101975"/>
            <a:ext cx="18097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59" name="Oval 21"/>
          <p:cNvSpPr>
            <a:spLocks noChangeArrowheads="1"/>
          </p:cNvSpPr>
          <p:nvPr/>
        </p:nvSpPr>
        <p:spPr bwMode="auto">
          <a:xfrm flipH="1">
            <a:off x="6573838" y="330835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10260" name="Rectangle 22"/>
          <p:cNvSpPr>
            <a:spLocks noChangeAspect="1" noChangeArrowheads="1"/>
          </p:cNvSpPr>
          <p:nvPr/>
        </p:nvSpPr>
        <p:spPr bwMode="auto">
          <a:xfrm flipH="1">
            <a:off x="6911975" y="38846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10261" name="Rectangle 23"/>
          <p:cNvSpPr>
            <a:spLocks noChangeAspect="1" noChangeArrowheads="1"/>
          </p:cNvSpPr>
          <p:nvPr/>
        </p:nvSpPr>
        <p:spPr bwMode="auto">
          <a:xfrm flipH="1">
            <a:off x="6324600" y="3884613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solidFill>
                <a:srgbClr val="FF0000"/>
              </a:solidFill>
              <a:latin typeface="Tahoma" pitchFamily="34" charset="0"/>
            </a:endParaRPr>
          </a:p>
        </p:txBody>
      </p:sp>
      <p:cxnSp>
        <p:nvCxnSpPr>
          <p:cNvPr id="10262" name="AutoShape 24"/>
          <p:cNvCxnSpPr>
            <a:cxnSpLocks noChangeShapeType="1"/>
            <a:stCxn id="10261" idx="0"/>
            <a:endCxn id="10259" idx="5"/>
          </p:cNvCxnSpPr>
          <p:nvPr/>
        </p:nvCxnSpPr>
        <p:spPr bwMode="auto">
          <a:xfrm flipV="1">
            <a:off x="6440488" y="3609975"/>
            <a:ext cx="179387" cy="24606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63" name="AutoShape 25"/>
          <p:cNvCxnSpPr>
            <a:cxnSpLocks noChangeShapeType="1"/>
            <a:stCxn id="10260" idx="0"/>
            <a:endCxn id="10259" idx="3"/>
          </p:cNvCxnSpPr>
          <p:nvPr/>
        </p:nvCxnSpPr>
        <p:spPr bwMode="auto">
          <a:xfrm flipH="1" flipV="1">
            <a:off x="6846888" y="360997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64" name="Text Box 26"/>
          <p:cNvSpPr txBox="1">
            <a:spLocks noChangeArrowheads="1"/>
          </p:cNvSpPr>
          <p:nvPr/>
        </p:nvSpPr>
        <p:spPr bwMode="auto">
          <a:xfrm flipH="1">
            <a:off x="6477000" y="1676400"/>
            <a:ext cx="2968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v</a:t>
            </a:r>
          </a:p>
        </p:txBody>
      </p:sp>
      <p:sp>
        <p:nvSpPr>
          <p:cNvPr id="10265" name="Text Box 27"/>
          <p:cNvSpPr txBox="1">
            <a:spLocks noChangeArrowheads="1"/>
          </p:cNvSpPr>
          <p:nvPr/>
        </p:nvSpPr>
        <p:spPr bwMode="auto">
          <a:xfrm flipH="1">
            <a:off x="6286500" y="3073400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w</a:t>
            </a:r>
          </a:p>
        </p:txBody>
      </p:sp>
      <p:sp>
        <p:nvSpPr>
          <p:cNvPr id="10266" name="Text Box 28"/>
          <p:cNvSpPr txBox="1">
            <a:spLocks noChangeArrowheads="1"/>
          </p:cNvSpPr>
          <p:nvPr/>
        </p:nvSpPr>
        <p:spPr bwMode="auto">
          <a:xfrm flipH="1">
            <a:off x="6032500" y="3581400"/>
            <a:ext cx="2825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z</a:t>
            </a:r>
          </a:p>
        </p:txBody>
      </p:sp>
      <p:sp>
        <p:nvSpPr>
          <p:cNvPr id="10267" name="Oval 29"/>
          <p:cNvSpPr>
            <a:spLocks noChangeArrowheads="1"/>
          </p:cNvSpPr>
          <p:nvPr/>
        </p:nvSpPr>
        <p:spPr bwMode="auto">
          <a:xfrm flipH="1">
            <a:off x="5486400" y="234632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268" name="Rectangle 30"/>
          <p:cNvSpPr>
            <a:spLocks noChangeAspect="1" noChangeArrowheads="1"/>
          </p:cNvSpPr>
          <p:nvPr/>
        </p:nvSpPr>
        <p:spPr bwMode="auto">
          <a:xfrm flipH="1">
            <a:off x="5859463" y="286385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10269" name="Rectangle 31"/>
          <p:cNvSpPr>
            <a:spLocks noChangeAspect="1" noChangeArrowheads="1"/>
          </p:cNvSpPr>
          <p:nvPr/>
        </p:nvSpPr>
        <p:spPr bwMode="auto">
          <a:xfrm flipH="1">
            <a:off x="5202238" y="286385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70" name="AutoShape 32"/>
          <p:cNvCxnSpPr>
            <a:cxnSpLocks noChangeShapeType="1"/>
            <a:stCxn id="10269" idx="0"/>
            <a:endCxn id="10267" idx="5"/>
          </p:cNvCxnSpPr>
          <p:nvPr/>
        </p:nvCxnSpPr>
        <p:spPr bwMode="auto">
          <a:xfrm flipV="1">
            <a:off x="5318125" y="2647950"/>
            <a:ext cx="2159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71" name="AutoShape 33"/>
          <p:cNvCxnSpPr>
            <a:cxnSpLocks noChangeShapeType="1"/>
            <a:stCxn id="10268" idx="0"/>
            <a:endCxn id="10267" idx="3"/>
          </p:cNvCxnSpPr>
          <p:nvPr/>
        </p:nvCxnSpPr>
        <p:spPr bwMode="auto">
          <a:xfrm flipH="1" flipV="1">
            <a:off x="5759450" y="2647950"/>
            <a:ext cx="2159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2" name="Rectangle 34"/>
          <p:cNvSpPr>
            <a:spLocks noChangeAspect="1" noChangeArrowheads="1"/>
          </p:cNvSpPr>
          <p:nvPr/>
        </p:nvSpPr>
        <p:spPr bwMode="auto">
          <a:xfrm flipH="1">
            <a:off x="4724400" y="20113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73" name="AutoShape 35"/>
          <p:cNvCxnSpPr>
            <a:cxnSpLocks noChangeShapeType="1"/>
            <a:stCxn id="10267" idx="1"/>
            <a:endCxn id="10242" idx="5"/>
          </p:cNvCxnSpPr>
          <p:nvPr/>
        </p:nvCxnSpPr>
        <p:spPr bwMode="auto">
          <a:xfrm flipV="1">
            <a:off x="5759450" y="2266950"/>
            <a:ext cx="534988" cy="9683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74" name="Oval 36"/>
          <p:cNvSpPr>
            <a:spLocks noChangeArrowheads="1"/>
          </p:cNvSpPr>
          <p:nvPr/>
        </p:nvSpPr>
        <p:spPr bwMode="auto">
          <a:xfrm flipH="1">
            <a:off x="6324600" y="4725988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10275" name="Oval 37"/>
          <p:cNvSpPr>
            <a:spLocks noChangeArrowheads="1"/>
          </p:cNvSpPr>
          <p:nvPr/>
        </p:nvSpPr>
        <p:spPr bwMode="auto">
          <a:xfrm flipH="1">
            <a:off x="5334000" y="43434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0276" name="Oval 38"/>
          <p:cNvSpPr>
            <a:spLocks noChangeArrowheads="1"/>
          </p:cNvSpPr>
          <p:nvPr/>
        </p:nvSpPr>
        <p:spPr bwMode="auto">
          <a:xfrm flipH="1">
            <a:off x="7662863" y="5075238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0277" name="Oval 39"/>
          <p:cNvSpPr>
            <a:spLocks noChangeArrowheads="1"/>
          </p:cNvSpPr>
          <p:nvPr/>
        </p:nvSpPr>
        <p:spPr bwMode="auto">
          <a:xfrm flipH="1">
            <a:off x="7073900" y="5548313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0278" name="Rectangle 40"/>
          <p:cNvSpPr>
            <a:spLocks noChangeAspect="1" noChangeArrowheads="1"/>
          </p:cNvSpPr>
          <p:nvPr/>
        </p:nvSpPr>
        <p:spPr bwMode="auto">
          <a:xfrm flipH="1">
            <a:off x="7412038" y="609600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79" name="AutoShape 41"/>
          <p:cNvCxnSpPr>
            <a:cxnSpLocks noChangeShapeType="1"/>
            <a:stCxn id="10274" idx="3"/>
            <a:endCxn id="10276" idx="7"/>
          </p:cNvCxnSpPr>
          <p:nvPr/>
        </p:nvCxnSpPr>
        <p:spPr bwMode="auto">
          <a:xfrm>
            <a:off x="6597650" y="5026025"/>
            <a:ext cx="1112838" cy="85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0" name="AutoShape 42"/>
          <p:cNvCxnSpPr>
            <a:cxnSpLocks noChangeShapeType="1"/>
            <a:stCxn id="10275" idx="3"/>
            <a:endCxn id="10274" idx="7"/>
          </p:cNvCxnSpPr>
          <p:nvPr/>
        </p:nvCxnSpPr>
        <p:spPr bwMode="auto">
          <a:xfrm>
            <a:off x="5607050" y="4625975"/>
            <a:ext cx="763588" cy="117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1" name="AutoShape 43"/>
          <p:cNvCxnSpPr>
            <a:cxnSpLocks noChangeShapeType="1"/>
            <a:stCxn id="10298" idx="0"/>
            <a:endCxn id="10275" idx="5"/>
          </p:cNvCxnSpPr>
          <p:nvPr/>
        </p:nvCxnSpPr>
        <p:spPr bwMode="auto">
          <a:xfrm flipV="1">
            <a:off x="4916488" y="4625975"/>
            <a:ext cx="465137" cy="134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2" name="AutoShape 44"/>
          <p:cNvCxnSpPr>
            <a:cxnSpLocks noChangeShapeType="1"/>
            <a:stCxn id="10291" idx="0"/>
            <a:endCxn id="10277" idx="5"/>
          </p:cNvCxnSpPr>
          <p:nvPr/>
        </p:nvCxnSpPr>
        <p:spPr bwMode="auto">
          <a:xfrm flipV="1">
            <a:off x="6875463" y="5849938"/>
            <a:ext cx="244475" cy="223837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83" name="AutoShape 45"/>
          <p:cNvCxnSpPr>
            <a:cxnSpLocks noChangeShapeType="1"/>
            <a:stCxn id="10278" idx="0"/>
            <a:endCxn id="10277" idx="3"/>
          </p:cNvCxnSpPr>
          <p:nvPr/>
        </p:nvCxnSpPr>
        <p:spPr bwMode="auto">
          <a:xfrm flipH="1" flipV="1">
            <a:off x="7346950" y="5849938"/>
            <a:ext cx="180975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4" name="AutoShape 46"/>
          <p:cNvCxnSpPr>
            <a:cxnSpLocks noChangeShapeType="1"/>
            <a:stCxn id="10286" idx="7"/>
            <a:endCxn id="10276" idx="3"/>
          </p:cNvCxnSpPr>
          <p:nvPr/>
        </p:nvCxnSpPr>
        <p:spPr bwMode="auto">
          <a:xfrm flipH="1" flipV="1">
            <a:off x="7935913" y="5357813"/>
            <a:ext cx="361950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5" name="AutoShape 47"/>
          <p:cNvCxnSpPr>
            <a:cxnSpLocks noChangeShapeType="1"/>
            <a:stCxn id="10277" idx="1"/>
            <a:endCxn id="10276" idx="5"/>
          </p:cNvCxnSpPr>
          <p:nvPr/>
        </p:nvCxnSpPr>
        <p:spPr bwMode="auto">
          <a:xfrm flipV="1">
            <a:off x="7346950" y="5357813"/>
            <a:ext cx="363538" cy="207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86" name="Oval 48"/>
          <p:cNvSpPr>
            <a:spLocks noChangeArrowheads="1"/>
          </p:cNvSpPr>
          <p:nvPr/>
        </p:nvSpPr>
        <p:spPr bwMode="auto">
          <a:xfrm flipH="1">
            <a:off x="8250238" y="554831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10287" name="Rectangle 49"/>
          <p:cNvSpPr>
            <a:spLocks noChangeAspect="1" noChangeArrowheads="1"/>
          </p:cNvSpPr>
          <p:nvPr/>
        </p:nvSpPr>
        <p:spPr bwMode="auto">
          <a:xfrm flipH="1">
            <a:off x="8588375" y="6096000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10288" name="Rectangle 50"/>
          <p:cNvSpPr>
            <a:spLocks noChangeAspect="1" noChangeArrowheads="1"/>
          </p:cNvSpPr>
          <p:nvPr/>
        </p:nvSpPr>
        <p:spPr bwMode="auto">
          <a:xfrm flipH="1">
            <a:off x="8001000" y="6096000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89" name="AutoShape 51"/>
          <p:cNvCxnSpPr>
            <a:cxnSpLocks noChangeShapeType="1"/>
            <a:stCxn id="10288" idx="0"/>
            <a:endCxn id="10286" idx="5"/>
          </p:cNvCxnSpPr>
          <p:nvPr/>
        </p:nvCxnSpPr>
        <p:spPr bwMode="auto">
          <a:xfrm flipV="1">
            <a:off x="8116888" y="5830888"/>
            <a:ext cx="180975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90" name="AutoShape 52"/>
          <p:cNvCxnSpPr>
            <a:cxnSpLocks noChangeShapeType="1"/>
            <a:stCxn id="10287" idx="0"/>
            <a:endCxn id="10286" idx="3"/>
          </p:cNvCxnSpPr>
          <p:nvPr/>
        </p:nvCxnSpPr>
        <p:spPr bwMode="auto">
          <a:xfrm flipH="1" flipV="1">
            <a:off x="8523288" y="5830888"/>
            <a:ext cx="180975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91" name="Rectangle 53"/>
          <p:cNvSpPr>
            <a:spLocks noChangeAspect="1" noChangeArrowheads="1"/>
          </p:cNvSpPr>
          <p:nvPr/>
        </p:nvSpPr>
        <p:spPr bwMode="auto">
          <a:xfrm flipH="1">
            <a:off x="6759575" y="6102350"/>
            <a:ext cx="231775" cy="230188"/>
          </a:xfrm>
          <a:prstGeom prst="rect">
            <a:avLst/>
          </a:prstGeom>
          <a:solidFill>
            <a:schemeClr val="folHlink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10292" name="Text Box 54"/>
          <p:cNvSpPr txBox="1">
            <a:spLocks noChangeArrowheads="1"/>
          </p:cNvSpPr>
          <p:nvPr/>
        </p:nvSpPr>
        <p:spPr bwMode="auto">
          <a:xfrm flipH="1">
            <a:off x="6553200" y="4419600"/>
            <a:ext cx="2968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v</a:t>
            </a:r>
          </a:p>
        </p:txBody>
      </p:sp>
      <p:sp>
        <p:nvSpPr>
          <p:cNvPr id="10293" name="Oval 55"/>
          <p:cNvSpPr>
            <a:spLocks noChangeArrowheads="1"/>
          </p:cNvSpPr>
          <p:nvPr/>
        </p:nvSpPr>
        <p:spPr bwMode="auto">
          <a:xfrm flipH="1">
            <a:off x="5562600" y="507523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294" name="Rectangle 56"/>
          <p:cNvSpPr>
            <a:spLocks noChangeAspect="1" noChangeArrowheads="1"/>
          </p:cNvSpPr>
          <p:nvPr/>
        </p:nvSpPr>
        <p:spPr bwMode="auto">
          <a:xfrm flipH="1">
            <a:off x="5935663" y="55927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10295" name="Rectangle 57"/>
          <p:cNvSpPr>
            <a:spLocks noChangeAspect="1" noChangeArrowheads="1"/>
          </p:cNvSpPr>
          <p:nvPr/>
        </p:nvSpPr>
        <p:spPr bwMode="auto">
          <a:xfrm flipH="1">
            <a:off x="5278438" y="55927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96" name="AutoShape 58"/>
          <p:cNvCxnSpPr>
            <a:cxnSpLocks noChangeShapeType="1"/>
            <a:stCxn id="10295" idx="0"/>
            <a:endCxn id="10293" idx="5"/>
          </p:cNvCxnSpPr>
          <p:nvPr/>
        </p:nvCxnSpPr>
        <p:spPr bwMode="auto">
          <a:xfrm flipV="1">
            <a:off x="5394325" y="5357813"/>
            <a:ext cx="21590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97" name="AutoShape 59"/>
          <p:cNvCxnSpPr>
            <a:cxnSpLocks noChangeShapeType="1"/>
            <a:stCxn id="10294" idx="0"/>
            <a:endCxn id="10293" idx="3"/>
          </p:cNvCxnSpPr>
          <p:nvPr/>
        </p:nvCxnSpPr>
        <p:spPr bwMode="auto">
          <a:xfrm flipH="1" flipV="1">
            <a:off x="5835650" y="5357813"/>
            <a:ext cx="21590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98" name="Rectangle 60"/>
          <p:cNvSpPr>
            <a:spLocks noChangeAspect="1" noChangeArrowheads="1"/>
          </p:cNvSpPr>
          <p:nvPr/>
        </p:nvSpPr>
        <p:spPr bwMode="auto">
          <a:xfrm flipH="1">
            <a:off x="4800600" y="47704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99" name="AutoShape 61"/>
          <p:cNvCxnSpPr>
            <a:cxnSpLocks noChangeShapeType="1"/>
            <a:stCxn id="10293" idx="1"/>
            <a:endCxn id="10274" idx="5"/>
          </p:cNvCxnSpPr>
          <p:nvPr/>
        </p:nvCxnSpPr>
        <p:spPr bwMode="auto">
          <a:xfrm flipV="1">
            <a:off x="5835650" y="5026025"/>
            <a:ext cx="534988" cy="85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300" name="AutoShape 62"/>
          <p:cNvSpPr>
            <a:spLocks noChangeArrowheads="1"/>
          </p:cNvSpPr>
          <p:nvPr/>
        </p:nvSpPr>
        <p:spPr bwMode="auto">
          <a:xfrm rot="18050680" flipH="1">
            <a:off x="5938044" y="3299619"/>
            <a:ext cx="1103312" cy="736600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Deletion (cont.)</a:t>
            </a:r>
          </a:p>
        </p:txBody>
      </p:sp>
      <p:sp>
        <p:nvSpPr>
          <p:cNvPr id="10302" name="Rectangle 64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4476750" cy="52562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What about the case where the k to be removed is stored at a node v that has 2 children?</a:t>
            </a:r>
          </a:p>
          <a:p>
            <a:pPr lvl="1" eaLnBrk="1" hangingPunct="1"/>
            <a:r>
              <a:rPr lang="en-US" sz="2000" dirty="0" smtClean="0"/>
              <a:t>we find the internal node w that follows v in an </a:t>
            </a:r>
            <a:r>
              <a:rPr lang="en-US" sz="2000" dirty="0" err="1" smtClean="0"/>
              <a:t>inorder</a:t>
            </a:r>
            <a:r>
              <a:rPr lang="en-US" sz="2000" dirty="0" smtClean="0"/>
              <a:t> traversal</a:t>
            </a:r>
          </a:p>
          <a:p>
            <a:pPr lvl="1" eaLnBrk="1" hangingPunct="1"/>
            <a:r>
              <a:rPr lang="en-US" sz="2000" dirty="0" smtClean="0"/>
              <a:t>we copy </a:t>
            </a:r>
            <a:r>
              <a:rPr lang="en-US" sz="2000" dirty="0" err="1" smtClean="0"/>
              <a:t>w.element</a:t>
            </a:r>
            <a:r>
              <a:rPr lang="en-US" sz="2000" dirty="0" smtClean="0"/>
              <a:t>() into node v</a:t>
            </a:r>
          </a:p>
          <a:p>
            <a:pPr lvl="1" eaLnBrk="1" hangingPunct="1"/>
            <a:r>
              <a:rPr lang="en-US" sz="2000" dirty="0" smtClean="0"/>
              <a:t>we remove node w and its left child z (which must be a leaf)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Example: remove(3)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4"/>
          <p:cNvGrpSpPr>
            <a:grpSpLocks/>
          </p:cNvGrpSpPr>
          <p:nvPr/>
        </p:nvGrpSpPr>
        <p:grpSpPr bwMode="auto">
          <a:xfrm>
            <a:off x="5181600" y="1676400"/>
            <a:ext cx="3067050" cy="2120900"/>
            <a:chOff x="2938" y="960"/>
            <a:chExt cx="2258" cy="1562"/>
          </a:xfrm>
        </p:grpSpPr>
        <p:sp>
          <p:nvSpPr>
            <p:cNvPr id="12322" name="Oval 5"/>
            <p:cNvSpPr>
              <a:spLocks noChangeArrowheads="1"/>
            </p:cNvSpPr>
            <p:nvPr/>
          </p:nvSpPr>
          <p:spPr bwMode="auto">
            <a:xfrm flipH="1">
              <a:off x="3120" y="960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GB" b="0">
                <a:latin typeface="Times New Roman" pitchFamily="18" charset="0"/>
                <a:sym typeface="Symbol" pitchFamily="18" charset="2"/>
              </a:endParaRPr>
            </a:p>
          </p:txBody>
        </p:sp>
        <p:cxnSp>
          <p:nvCxnSpPr>
            <p:cNvPr id="12323" name="AutoShape 6"/>
            <p:cNvCxnSpPr>
              <a:cxnSpLocks noChangeShapeType="1"/>
              <a:stCxn id="12340" idx="3"/>
              <a:endCxn id="12342" idx="7"/>
            </p:cNvCxnSpPr>
            <p:nvPr/>
          </p:nvCxnSpPr>
          <p:spPr bwMode="auto">
            <a:xfrm>
              <a:off x="3714" y="1420"/>
              <a:ext cx="281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4" name="AutoShape 7"/>
            <p:cNvCxnSpPr>
              <a:cxnSpLocks noChangeShapeType="1"/>
              <a:stCxn id="12322" idx="3"/>
              <a:endCxn id="12340" idx="7"/>
            </p:cNvCxnSpPr>
            <p:nvPr/>
          </p:nvCxnSpPr>
          <p:spPr bwMode="auto">
            <a:xfrm>
              <a:off x="3292" y="1138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5" name="AutoShape 8"/>
            <p:cNvCxnSpPr>
              <a:cxnSpLocks noChangeShapeType="1"/>
              <a:stCxn id="12341" idx="0"/>
              <a:endCxn id="12322" idx="5"/>
            </p:cNvCxnSpPr>
            <p:nvPr/>
          </p:nvCxnSpPr>
          <p:spPr bwMode="auto">
            <a:xfrm flipV="1">
              <a:off x="3011" y="1138"/>
              <a:ext cx="139" cy="1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6" name="AutoShape 9"/>
            <p:cNvCxnSpPr>
              <a:cxnSpLocks noChangeShapeType="1"/>
              <a:stCxn id="12347" idx="7"/>
              <a:endCxn id="12338" idx="3"/>
            </p:cNvCxnSpPr>
            <p:nvPr/>
          </p:nvCxnSpPr>
          <p:spPr bwMode="auto">
            <a:xfrm flipH="1" flipV="1">
              <a:off x="4559" y="1988"/>
              <a:ext cx="281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7" name="AutoShape 10"/>
            <p:cNvCxnSpPr>
              <a:cxnSpLocks noChangeShapeType="1"/>
              <a:stCxn id="12346" idx="0"/>
              <a:endCxn id="12338" idx="5"/>
            </p:cNvCxnSpPr>
            <p:nvPr/>
          </p:nvCxnSpPr>
          <p:spPr bwMode="auto">
            <a:xfrm flipV="1">
              <a:off x="4277" y="1988"/>
              <a:ext cx="139" cy="14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8" name="AutoShape 11"/>
            <p:cNvCxnSpPr>
              <a:cxnSpLocks noChangeShapeType="1"/>
              <a:stCxn id="12339" idx="0"/>
              <a:endCxn id="12342" idx="5"/>
            </p:cNvCxnSpPr>
            <p:nvPr/>
          </p:nvCxnSpPr>
          <p:spPr bwMode="auto">
            <a:xfrm flipV="1">
              <a:off x="3855" y="1705"/>
              <a:ext cx="140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9" name="AutoShape 12"/>
            <p:cNvCxnSpPr>
              <a:cxnSpLocks noChangeShapeType="1"/>
              <a:stCxn id="12338" idx="7"/>
              <a:endCxn id="12342" idx="3"/>
            </p:cNvCxnSpPr>
            <p:nvPr/>
          </p:nvCxnSpPr>
          <p:spPr bwMode="auto">
            <a:xfrm flipH="1" flipV="1">
              <a:off x="4137" y="1705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2330" name="Group 13"/>
            <p:cNvGrpSpPr>
              <a:grpSpLocks/>
            </p:cNvGrpSpPr>
            <p:nvPr/>
          </p:nvGrpSpPr>
          <p:grpSpPr bwMode="auto">
            <a:xfrm>
              <a:off x="4204" y="2093"/>
              <a:ext cx="809" cy="202"/>
              <a:chOff x="4214" y="2496"/>
              <a:chExt cx="809" cy="202"/>
            </a:xfrm>
          </p:grpSpPr>
          <p:sp>
            <p:nvSpPr>
              <p:cNvPr id="12346" name="Rectangle 14"/>
              <p:cNvSpPr>
                <a:spLocks noChangeAspect="1" noChangeArrowheads="1"/>
              </p:cNvSpPr>
              <p:nvPr/>
            </p:nvSpPr>
            <p:spPr bwMode="auto">
              <a:xfrm flipH="1">
                <a:off x="4214" y="2544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b="0">
                  <a:latin typeface="Tahoma" pitchFamily="34" charset="0"/>
                </a:endParaRPr>
              </a:p>
            </p:txBody>
          </p:sp>
          <p:sp>
            <p:nvSpPr>
              <p:cNvPr id="12347" name="Oval 15"/>
              <p:cNvSpPr>
                <a:spLocks noChangeArrowheads="1"/>
              </p:cNvSpPr>
              <p:nvPr/>
            </p:nvSpPr>
            <p:spPr bwMode="auto">
              <a:xfrm flipH="1">
                <a:off x="4821" y="2496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GB" b="0"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12331" name="Group 16"/>
            <p:cNvGrpSpPr>
              <a:grpSpLocks/>
            </p:cNvGrpSpPr>
            <p:nvPr/>
          </p:nvGrpSpPr>
          <p:grpSpPr bwMode="auto">
            <a:xfrm>
              <a:off x="4627" y="2377"/>
              <a:ext cx="569" cy="145"/>
              <a:chOff x="4637" y="2859"/>
              <a:chExt cx="569" cy="145"/>
            </a:xfrm>
          </p:grpSpPr>
          <p:sp>
            <p:nvSpPr>
              <p:cNvPr id="12344" name="Rectangle 17"/>
              <p:cNvSpPr>
                <a:spLocks noChangeAspect="1" noChangeArrowheads="1"/>
              </p:cNvSpPr>
              <p:nvPr/>
            </p:nvSpPr>
            <p:spPr bwMode="auto">
              <a:xfrm flipH="1">
                <a:off x="5061" y="2859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b="0">
                  <a:latin typeface="Tahoma" pitchFamily="34" charset="0"/>
                </a:endParaRPr>
              </a:p>
            </p:txBody>
          </p:sp>
          <p:sp>
            <p:nvSpPr>
              <p:cNvPr id="12345" name="Rectangle 18"/>
              <p:cNvSpPr>
                <a:spLocks noChangeAspect="1" noChangeArrowheads="1"/>
              </p:cNvSpPr>
              <p:nvPr/>
            </p:nvSpPr>
            <p:spPr bwMode="auto">
              <a:xfrm flipH="1">
                <a:off x="4637" y="2859"/>
                <a:ext cx="146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b="0">
                  <a:latin typeface="Tahoma" pitchFamily="34" charset="0"/>
                </a:endParaRPr>
              </a:p>
            </p:txBody>
          </p:sp>
        </p:grpSp>
        <p:cxnSp>
          <p:nvCxnSpPr>
            <p:cNvPr id="12332" name="AutoShape 19"/>
            <p:cNvCxnSpPr>
              <a:cxnSpLocks noChangeShapeType="1"/>
              <a:stCxn id="12345" idx="0"/>
              <a:endCxn id="12347" idx="5"/>
            </p:cNvCxnSpPr>
            <p:nvPr/>
          </p:nvCxnSpPr>
          <p:spPr bwMode="auto">
            <a:xfrm flipV="1">
              <a:off x="4700" y="2271"/>
              <a:ext cx="140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33" name="AutoShape 20"/>
            <p:cNvCxnSpPr>
              <a:cxnSpLocks noChangeShapeType="1"/>
              <a:stCxn id="12344" idx="0"/>
              <a:endCxn id="12347" idx="3"/>
            </p:cNvCxnSpPr>
            <p:nvPr/>
          </p:nvCxnSpPr>
          <p:spPr bwMode="auto">
            <a:xfrm flipH="1" flipV="1">
              <a:off x="4983" y="2271"/>
              <a:ext cx="141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2334" name="Group 21"/>
            <p:cNvGrpSpPr>
              <a:grpSpLocks/>
            </p:cNvGrpSpPr>
            <p:nvPr/>
          </p:nvGrpSpPr>
          <p:grpSpPr bwMode="auto">
            <a:xfrm>
              <a:off x="3359" y="1525"/>
              <a:ext cx="807" cy="204"/>
              <a:chOff x="3369" y="1920"/>
              <a:chExt cx="807" cy="204"/>
            </a:xfrm>
          </p:grpSpPr>
          <p:sp>
            <p:nvSpPr>
              <p:cNvPr id="12342" name="Oval 22"/>
              <p:cNvSpPr>
                <a:spLocks noChangeArrowheads="1"/>
              </p:cNvSpPr>
              <p:nvPr/>
            </p:nvSpPr>
            <p:spPr bwMode="auto">
              <a:xfrm flipH="1">
                <a:off x="3975" y="1922"/>
                <a:ext cx="201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GB" b="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2343" name="Rectangle 23"/>
              <p:cNvSpPr>
                <a:spLocks noChangeAspect="1" noChangeArrowheads="1"/>
              </p:cNvSpPr>
              <p:nvPr/>
            </p:nvSpPr>
            <p:spPr bwMode="auto">
              <a:xfrm flipH="1">
                <a:off x="3369" y="1920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b="0">
                  <a:latin typeface="Tahoma" pitchFamily="34" charset="0"/>
                </a:endParaRPr>
              </a:p>
            </p:txBody>
          </p:sp>
        </p:grpSp>
        <p:grpSp>
          <p:nvGrpSpPr>
            <p:cNvPr id="12335" name="Group 24"/>
            <p:cNvGrpSpPr>
              <a:grpSpLocks/>
            </p:cNvGrpSpPr>
            <p:nvPr/>
          </p:nvGrpSpPr>
          <p:grpSpPr bwMode="auto">
            <a:xfrm>
              <a:off x="2938" y="1243"/>
              <a:ext cx="806" cy="201"/>
              <a:chOff x="2948" y="1683"/>
              <a:chExt cx="806" cy="201"/>
            </a:xfrm>
          </p:grpSpPr>
          <p:sp>
            <p:nvSpPr>
              <p:cNvPr id="12340" name="Oval 25"/>
              <p:cNvSpPr>
                <a:spLocks noChangeArrowheads="1"/>
              </p:cNvSpPr>
              <p:nvPr/>
            </p:nvSpPr>
            <p:spPr bwMode="auto">
              <a:xfrm flipH="1">
                <a:off x="3552" y="1683"/>
                <a:ext cx="202" cy="20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GB" b="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2341" name="Rectangle 26"/>
              <p:cNvSpPr>
                <a:spLocks noChangeAspect="1" noChangeArrowheads="1"/>
              </p:cNvSpPr>
              <p:nvPr/>
            </p:nvSpPr>
            <p:spPr bwMode="auto">
              <a:xfrm flipH="1">
                <a:off x="2948" y="1711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b="0">
                  <a:latin typeface="Tahoma" pitchFamily="34" charset="0"/>
                </a:endParaRPr>
              </a:p>
            </p:txBody>
          </p:sp>
        </p:grpSp>
        <p:cxnSp>
          <p:nvCxnSpPr>
            <p:cNvPr id="12336" name="AutoShape 27"/>
            <p:cNvCxnSpPr>
              <a:cxnSpLocks noChangeShapeType="1"/>
              <a:stCxn id="12343" idx="0"/>
              <a:endCxn id="12340" idx="5"/>
            </p:cNvCxnSpPr>
            <p:nvPr/>
          </p:nvCxnSpPr>
          <p:spPr bwMode="auto">
            <a:xfrm flipV="1">
              <a:off x="3432" y="1420"/>
              <a:ext cx="139" cy="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2337" name="Group 28"/>
            <p:cNvGrpSpPr>
              <a:grpSpLocks/>
            </p:cNvGrpSpPr>
            <p:nvPr/>
          </p:nvGrpSpPr>
          <p:grpSpPr bwMode="auto">
            <a:xfrm>
              <a:off x="3782" y="1810"/>
              <a:ext cx="807" cy="202"/>
              <a:chOff x="3792" y="2220"/>
              <a:chExt cx="807" cy="202"/>
            </a:xfrm>
          </p:grpSpPr>
          <p:sp>
            <p:nvSpPr>
              <p:cNvPr id="12338" name="Oval 29"/>
              <p:cNvSpPr>
                <a:spLocks noChangeArrowheads="1"/>
              </p:cNvSpPr>
              <p:nvPr/>
            </p:nvSpPr>
            <p:spPr bwMode="auto">
              <a:xfrm flipH="1">
                <a:off x="4397" y="2220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GB" b="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2339" name="Rectangle 30"/>
              <p:cNvSpPr>
                <a:spLocks noChangeAspect="1" noChangeArrowheads="1"/>
              </p:cNvSpPr>
              <p:nvPr/>
            </p:nvSpPr>
            <p:spPr bwMode="auto">
              <a:xfrm flipH="1">
                <a:off x="3792" y="2256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b="0">
                  <a:latin typeface="Tahoma" pitchFamily="34" charset="0"/>
                </a:endParaRPr>
              </a:p>
            </p:txBody>
          </p:sp>
        </p:grpSp>
      </p:grpSp>
      <p:sp>
        <p:nvSpPr>
          <p:cNvPr id="12291" name="Oval 31"/>
          <p:cNvSpPr>
            <a:spLocks noChangeArrowheads="1"/>
          </p:cNvSpPr>
          <p:nvPr/>
        </p:nvSpPr>
        <p:spPr bwMode="auto">
          <a:xfrm>
            <a:off x="6629400" y="4191000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2292" name="AutoShape 32"/>
          <p:cNvCxnSpPr>
            <a:cxnSpLocks noChangeShapeType="1"/>
            <a:stCxn id="12291" idx="3"/>
            <a:endCxn id="12294" idx="7"/>
          </p:cNvCxnSpPr>
          <p:nvPr/>
        </p:nvCxnSpPr>
        <p:spPr bwMode="auto">
          <a:xfrm flipH="1">
            <a:off x="5813425" y="4443413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93" name="AutoShape 33"/>
          <p:cNvCxnSpPr>
            <a:cxnSpLocks noChangeShapeType="1"/>
            <a:stCxn id="12307" idx="1"/>
            <a:endCxn id="12291" idx="5"/>
          </p:cNvCxnSpPr>
          <p:nvPr/>
        </p:nvCxnSpPr>
        <p:spPr bwMode="auto">
          <a:xfrm flipH="1" flipV="1">
            <a:off x="6873875" y="4443413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294" name="Oval 34"/>
          <p:cNvSpPr>
            <a:spLocks noChangeArrowheads="1"/>
          </p:cNvSpPr>
          <p:nvPr/>
        </p:nvSpPr>
        <p:spPr bwMode="auto">
          <a:xfrm>
            <a:off x="5570538" y="46466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295" name="Oval 35"/>
          <p:cNvSpPr>
            <a:spLocks noChangeArrowheads="1"/>
          </p:cNvSpPr>
          <p:nvPr/>
        </p:nvSpPr>
        <p:spPr bwMode="auto">
          <a:xfrm>
            <a:off x="6092825" y="51022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296" name="Rectangle 36"/>
          <p:cNvSpPr>
            <a:spLocks noChangeAspect="1" noChangeArrowheads="1"/>
          </p:cNvSpPr>
          <p:nvPr/>
        </p:nvSpPr>
        <p:spPr bwMode="auto">
          <a:xfrm>
            <a:off x="5873750" y="5614988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sp>
        <p:nvSpPr>
          <p:cNvPr id="12297" name="Rectangle 37"/>
          <p:cNvSpPr>
            <a:spLocks noChangeAspect="1" noChangeArrowheads="1"/>
          </p:cNvSpPr>
          <p:nvPr/>
        </p:nvSpPr>
        <p:spPr bwMode="auto">
          <a:xfrm>
            <a:off x="6394450" y="5614988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cxnSp>
        <p:nvCxnSpPr>
          <p:cNvPr id="12298" name="AutoShape 38"/>
          <p:cNvCxnSpPr>
            <a:cxnSpLocks noChangeShapeType="1"/>
            <a:stCxn id="12297" idx="0"/>
            <a:endCxn id="12295" idx="5"/>
          </p:cNvCxnSpPr>
          <p:nvPr/>
        </p:nvCxnSpPr>
        <p:spPr bwMode="auto">
          <a:xfrm flipH="1" flipV="1">
            <a:off x="6337300" y="535622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99" name="AutoShape 39"/>
          <p:cNvCxnSpPr>
            <a:cxnSpLocks noChangeShapeType="1"/>
            <a:stCxn id="12296" idx="0"/>
            <a:endCxn id="12295" idx="3"/>
          </p:cNvCxnSpPr>
          <p:nvPr/>
        </p:nvCxnSpPr>
        <p:spPr bwMode="auto">
          <a:xfrm flipV="1">
            <a:off x="5976938" y="5356225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0" name="AutoShape 40"/>
          <p:cNvCxnSpPr>
            <a:cxnSpLocks noChangeShapeType="1"/>
            <a:stCxn id="12302" idx="7"/>
            <a:endCxn id="12294" idx="3"/>
          </p:cNvCxnSpPr>
          <p:nvPr/>
        </p:nvCxnSpPr>
        <p:spPr bwMode="auto">
          <a:xfrm flipV="1">
            <a:off x="5291138" y="49006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1" name="AutoShape 41"/>
          <p:cNvCxnSpPr>
            <a:cxnSpLocks noChangeShapeType="1"/>
            <a:stCxn id="12295" idx="1"/>
            <a:endCxn id="12294" idx="5"/>
          </p:cNvCxnSpPr>
          <p:nvPr/>
        </p:nvCxnSpPr>
        <p:spPr bwMode="auto">
          <a:xfrm flipH="1" flipV="1">
            <a:off x="5813425" y="49006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02" name="Oval 42"/>
          <p:cNvSpPr>
            <a:spLocks noChangeArrowheads="1"/>
          </p:cNvSpPr>
          <p:nvPr/>
        </p:nvSpPr>
        <p:spPr bwMode="auto">
          <a:xfrm>
            <a:off x="5048250" y="510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303" name="Rectangle 43"/>
          <p:cNvSpPr>
            <a:spLocks noChangeAspect="1" noChangeArrowheads="1"/>
          </p:cNvSpPr>
          <p:nvPr/>
        </p:nvSpPr>
        <p:spPr bwMode="auto">
          <a:xfrm>
            <a:off x="4826000" y="5614988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sp>
        <p:nvSpPr>
          <p:cNvPr id="12304" name="Rectangle 44"/>
          <p:cNvSpPr>
            <a:spLocks noChangeAspect="1" noChangeArrowheads="1"/>
          </p:cNvSpPr>
          <p:nvPr/>
        </p:nvSpPr>
        <p:spPr bwMode="auto">
          <a:xfrm>
            <a:off x="5348288" y="5614988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cxnSp>
        <p:nvCxnSpPr>
          <p:cNvPr id="12305" name="AutoShape 45"/>
          <p:cNvCxnSpPr>
            <a:cxnSpLocks noChangeShapeType="1"/>
            <a:stCxn id="12304" idx="0"/>
            <a:endCxn id="12302" idx="5"/>
          </p:cNvCxnSpPr>
          <p:nvPr/>
        </p:nvCxnSpPr>
        <p:spPr bwMode="auto">
          <a:xfrm flipH="1" flipV="1">
            <a:off x="5291138" y="535622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6" name="AutoShape 46"/>
          <p:cNvCxnSpPr>
            <a:cxnSpLocks noChangeShapeType="1"/>
            <a:stCxn id="12303" idx="0"/>
            <a:endCxn id="12302" idx="3"/>
          </p:cNvCxnSpPr>
          <p:nvPr/>
        </p:nvCxnSpPr>
        <p:spPr bwMode="auto">
          <a:xfrm flipV="1">
            <a:off x="4929188" y="535622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07" name="Oval 47"/>
          <p:cNvSpPr>
            <a:spLocks noChangeArrowheads="1"/>
          </p:cNvSpPr>
          <p:nvPr/>
        </p:nvSpPr>
        <p:spPr bwMode="auto">
          <a:xfrm>
            <a:off x="7689850" y="46482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308" name="Oval 48"/>
          <p:cNvSpPr>
            <a:spLocks noChangeArrowheads="1"/>
          </p:cNvSpPr>
          <p:nvPr/>
        </p:nvSpPr>
        <p:spPr bwMode="auto">
          <a:xfrm>
            <a:off x="8212138" y="510381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309" name="Rectangle 49"/>
          <p:cNvSpPr>
            <a:spLocks noChangeAspect="1" noChangeArrowheads="1"/>
          </p:cNvSpPr>
          <p:nvPr/>
        </p:nvSpPr>
        <p:spPr bwMode="auto">
          <a:xfrm>
            <a:off x="7993063" y="5616575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sp>
        <p:nvSpPr>
          <p:cNvPr id="12310" name="Rectangle 50"/>
          <p:cNvSpPr>
            <a:spLocks noChangeAspect="1" noChangeArrowheads="1"/>
          </p:cNvSpPr>
          <p:nvPr/>
        </p:nvSpPr>
        <p:spPr bwMode="auto">
          <a:xfrm>
            <a:off x="8513763" y="5616575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cxnSp>
        <p:nvCxnSpPr>
          <p:cNvPr id="12311" name="AutoShape 51"/>
          <p:cNvCxnSpPr>
            <a:cxnSpLocks noChangeShapeType="1"/>
            <a:stCxn id="12310" idx="0"/>
            <a:endCxn id="12308" idx="5"/>
          </p:cNvCxnSpPr>
          <p:nvPr/>
        </p:nvCxnSpPr>
        <p:spPr bwMode="auto">
          <a:xfrm flipH="1" flipV="1">
            <a:off x="8456613" y="535781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2" name="AutoShape 52"/>
          <p:cNvCxnSpPr>
            <a:cxnSpLocks noChangeShapeType="1"/>
            <a:stCxn id="12309" idx="0"/>
            <a:endCxn id="12308" idx="3"/>
          </p:cNvCxnSpPr>
          <p:nvPr/>
        </p:nvCxnSpPr>
        <p:spPr bwMode="auto">
          <a:xfrm flipV="1">
            <a:off x="8096250" y="5357813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3" name="AutoShape 53"/>
          <p:cNvCxnSpPr>
            <a:cxnSpLocks noChangeShapeType="1"/>
            <a:stCxn id="12315" idx="7"/>
            <a:endCxn id="12307" idx="3"/>
          </p:cNvCxnSpPr>
          <p:nvPr/>
        </p:nvCxnSpPr>
        <p:spPr bwMode="auto">
          <a:xfrm flipV="1">
            <a:off x="7410450" y="490220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4" name="AutoShape 54"/>
          <p:cNvCxnSpPr>
            <a:cxnSpLocks noChangeShapeType="1"/>
            <a:stCxn id="12308" idx="1"/>
            <a:endCxn id="12307" idx="5"/>
          </p:cNvCxnSpPr>
          <p:nvPr/>
        </p:nvCxnSpPr>
        <p:spPr bwMode="auto">
          <a:xfrm flipH="1" flipV="1">
            <a:off x="7932738" y="490220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15" name="Oval 55"/>
          <p:cNvSpPr>
            <a:spLocks noChangeArrowheads="1"/>
          </p:cNvSpPr>
          <p:nvPr/>
        </p:nvSpPr>
        <p:spPr bwMode="auto">
          <a:xfrm>
            <a:off x="7167563" y="51038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316" name="Rectangle 56"/>
          <p:cNvSpPr>
            <a:spLocks noChangeAspect="1" noChangeArrowheads="1"/>
          </p:cNvSpPr>
          <p:nvPr/>
        </p:nvSpPr>
        <p:spPr bwMode="auto">
          <a:xfrm>
            <a:off x="6945313" y="5616575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sp>
        <p:nvSpPr>
          <p:cNvPr id="12317" name="Rectangle 57"/>
          <p:cNvSpPr>
            <a:spLocks noChangeAspect="1" noChangeArrowheads="1"/>
          </p:cNvSpPr>
          <p:nvPr/>
        </p:nvSpPr>
        <p:spPr bwMode="auto">
          <a:xfrm>
            <a:off x="7467600" y="5616575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cxnSp>
        <p:nvCxnSpPr>
          <p:cNvPr id="12318" name="AutoShape 58"/>
          <p:cNvCxnSpPr>
            <a:cxnSpLocks noChangeShapeType="1"/>
            <a:stCxn id="12317" idx="0"/>
            <a:endCxn id="12315" idx="5"/>
          </p:cNvCxnSpPr>
          <p:nvPr/>
        </p:nvCxnSpPr>
        <p:spPr bwMode="auto">
          <a:xfrm flipH="1" flipV="1">
            <a:off x="7410450" y="535781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9" name="AutoShape 59"/>
          <p:cNvCxnSpPr>
            <a:cxnSpLocks noChangeShapeType="1"/>
            <a:stCxn id="12316" idx="0"/>
            <a:endCxn id="12315" idx="3"/>
          </p:cNvCxnSpPr>
          <p:nvPr/>
        </p:nvCxnSpPr>
        <p:spPr bwMode="auto">
          <a:xfrm flipV="1">
            <a:off x="7048500" y="535781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20" name="Rectangle 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Performance</a:t>
            </a:r>
          </a:p>
        </p:txBody>
      </p:sp>
      <p:sp>
        <p:nvSpPr>
          <p:cNvPr id="12321" name="Rectangle 61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4552950" cy="5256212"/>
          </a:xfrm>
        </p:spPr>
        <p:txBody>
          <a:bodyPr/>
          <a:lstStyle/>
          <a:p>
            <a:pPr eaLnBrk="1" hangingPunct="1"/>
            <a:r>
              <a:rPr lang="en-US" sz="2400" smtClean="0"/>
              <a:t>Consider a binary tree containing n items that is of height h</a:t>
            </a:r>
          </a:p>
          <a:p>
            <a:pPr lvl="1" eaLnBrk="1" hangingPunct="1"/>
            <a:r>
              <a:rPr lang="en-US" sz="2000" smtClean="0"/>
              <a:t>the space used is O(n)</a:t>
            </a:r>
          </a:p>
          <a:p>
            <a:pPr lvl="1" eaLnBrk="1" hangingPunct="1"/>
            <a:r>
              <a:rPr lang="en-US" sz="2000" smtClean="0"/>
              <a:t>methods find(), insert() and remove() take O(h) time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The height h is O(n) in the worst case and O(log n) in the best case!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The best case arises when the tree is </a:t>
            </a:r>
            <a:r>
              <a:rPr lang="en-US" sz="2400" b="1" u="sng" smtClean="0"/>
              <a:t>balanced</a:t>
            </a:r>
            <a:r>
              <a:rPr lang="en-US" sz="2400" smtClean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30708</TotalTime>
  <Words>560</Words>
  <Application>Microsoft Office PowerPoint</Application>
  <PresentationFormat>On-screen Show (4:3)</PresentationFormat>
  <Paragraphs>157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ＭＳ Ｐゴシック</vt:lpstr>
      <vt:lpstr>Arial</vt:lpstr>
      <vt:lpstr>Arial Black</vt:lpstr>
      <vt:lpstr>Symbol</vt:lpstr>
      <vt:lpstr>Tahoma</vt:lpstr>
      <vt:lpstr>Times New Roman</vt:lpstr>
      <vt:lpstr>Wingdings</vt:lpstr>
      <vt:lpstr>Radial</vt:lpstr>
      <vt:lpstr>Binary Search Trees</vt:lpstr>
      <vt:lpstr>Binary Search Tree</vt:lpstr>
      <vt:lpstr>Binary Search Tree Example</vt:lpstr>
      <vt:lpstr>Uses of BSTs</vt:lpstr>
      <vt:lpstr>Search</vt:lpstr>
      <vt:lpstr>Insertion</vt:lpstr>
      <vt:lpstr>Deletion</vt:lpstr>
      <vt:lpstr>Deletion (cont.)</vt:lpstr>
      <vt:lpstr>Performance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Agents with Agent Factory</dc:title>
  <dc:creator>Rem Collier</dc:creator>
  <cp:lastModifiedBy>Rem Collier</cp:lastModifiedBy>
  <cp:revision>687</cp:revision>
  <cp:lastPrinted>2008-03-04T14:26:47Z</cp:lastPrinted>
  <dcterms:created xsi:type="dcterms:W3CDTF">2009-02-12T07:39:57Z</dcterms:created>
  <dcterms:modified xsi:type="dcterms:W3CDTF">2016-03-08T15:48:11Z</dcterms:modified>
</cp:coreProperties>
</file>