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32"/>
  </p:notesMasterIdLst>
  <p:handoutMasterIdLst>
    <p:handoutMasterId r:id="rId33"/>
  </p:handoutMasterIdLst>
  <p:sldIdLst>
    <p:sldId id="289" r:id="rId2"/>
    <p:sldId id="290" r:id="rId3"/>
    <p:sldId id="378" r:id="rId4"/>
    <p:sldId id="377" r:id="rId5"/>
    <p:sldId id="379" r:id="rId6"/>
    <p:sldId id="380" r:id="rId7"/>
    <p:sldId id="381" r:id="rId8"/>
    <p:sldId id="390" r:id="rId9"/>
    <p:sldId id="383" r:id="rId10"/>
    <p:sldId id="384" r:id="rId11"/>
    <p:sldId id="386" r:id="rId12"/>
    <p:sldId id="388" r:id="rId13"/>
    <p:sldId id="387" r:id="rId14"/>
    <p:sldId id="389" r:id="rId15"/>
    <p:sldId id="406" r:id="rId16"/>
    <p:sldId id="385" r:id="rId17"/>
    <p:sldId id="391" r:id="rId18"/>
    <p:sldId id="392" r:id="rId19"/>
    <p:sldId id="393" r:id="rId20"/>
    <p:sldId id="398" r:id="rId21"/>
    <p:sldId id="394" r:id="rId22"/>
    <p:sldId id="395" r:id="rId23"/>
    <p:sldId id="396" r:id="rId24"/>
    <p:sldId id="410" r:id="rId25"/>
    <p:sldId id="411" r:id="rId26"/>
    <p:sldId id="412" r:id="rId27"/>
    <p:sldId id="413" r:id="rId28"/>
    <p:sldId id="414" r:id="rId29"/>
    <p:sldId id="415" r:id="rId30"/>
    <p:sldId id="416" r:id="rId31"/>
  </p:sldIdLst>
  <p:sldSz cx="9144000" cy="6858000" type="screen4x3"/>
  <p:notesSz cx="6797675" cy="9874250"/>
  <p:defaultTextStyle>
    <a:defPPr>
      <a:defRPr lang="en-I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40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3.xml"/><Relationship Id="rId1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B3A16AB-8D75-4BF9-86A7-F288E6BD9A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40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74B1DFA7-1B62-4419-8477-6A83114E8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834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17F731-DFE4-4385-BAE4-853222F9AEE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62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A86CD4-FECD-4D56-84AA-CF85C50D507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678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97DB52-DF20-40D3-A5E1-37ABE55BA0E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397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84B88-886D-42F8-8245-34D3BA52C7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504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977721-99E2-4BD0-BF93-5CDC6C977A7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31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85750A-9CC8-4DFB-9438-8EE88023B7F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883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84B88-886D-42F8-8245-34D3BA52C7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2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BE363-AD09-4AC0-B024-AB16F225C49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60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3D742C-29BD-41CA-98F3-CB73865275B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801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8AA03-B767-4213-BE38-DE9C0371030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602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8EA4F881-2F0E-4258-A67C-A024D4E73CCA}" type="slidenum">
              <a:rPr lang="en-US" altLang="en-US" b="0" smtClean="0"/>
              <a:pPr eaLnBrk="1" hangingPunct="1"/>
              <a:t>21</a:t>
            </a:fld>
            <a:endParaRPr lang="en-US" altLang="en-US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690269"/>
            <a:ext cx="4984962" cy="44434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89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5172B4-9F59-4918-BD03-774BCB0AA4B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42950"/>
            <a:ext cx="4929187" cy="3698875"/>
          </a:xfrm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0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386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9E362C2A-89D4-45EE-BFB9-4500D7F7C268}" type="slidenum">
              <a:rPr lang="en-US" altLang="en-US" b="0" smtClean="0"/>
              <a:pPr eaLnBrk="1" hangingPunct="1"/>
              <a:t>22</a:t>
            </a:fld>
            <a:endParaRPr lang="en-US" altLang="en-US" b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690269"/>
            <a:ext cx="4984962" cy="44434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68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81BC980B-A341-4AB5-9663-4BF690827AF4}" type="slidenum">
              <a:rPr lang="en-US" altLang="en-US" b="0" smtClean="0"/>
              <a:pPr eaLnBrk="1" hangingPunct="1"/>
              <a:t>23</a:t>
            </a:fld>
            <a:endParaRPr lang="en-US" altLang="en-US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690269"/>
            <a:ext cx="4984962" cy="44434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62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87BA7A3D-A923-4490-8935-9900F038025A}" type="slidenum">
              <a:rPr lang="en-US" altLang="en-US" b="0" smtClean="0"/>
              <a:pPr eaLnBrk="1" hangingPunct="1"/>
              <a:t>25</a:t>
            </a:fld>
            <a:endParaRPr lang="en-US" altLang="en-US" b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58825"/>
            <a:ext cx="4959350" cy="3719513"/>
          </a:xfrm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798" y="4705698"/>
            <a:ext cx="4966079" cy="44039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469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BD9FD741-4A98-4454-BA30-AA79E3431A98}" type="slidenum">
              <a:rPr lang="en-US" altLang="en-US" b="0" smtClean="0"/>
              <a:pPr eaLnBrk="1" hangingPunct="1"/>
              <a:t>26</a:t>
            </a:fld>
            <a:endParaRPr lang="en-US" altLang="en-US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58825"/>
            <a:ext cx="4959350" cy="3719513"/>
          </a:xfrm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798" y="4705698"/>
            <a:ext cx="4966079" cy="44039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690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3CF32-C52A-40FC-9FBF-11E2F3220446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690269"/>
            <a:ext cx="4984962" cy="4443413"/>
          </a:xfrm>
          <a:noFill/>
          <a:ln/>
        </p:spPr>
        <p:txBody>
          <a:bodyPr/>
          <a:lstStyle/>
          <a:p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9684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3C090FE5-CDC2-4F64-82E5-C708C93CF61A}" type="slidenum">
              <a:rPr lang="en-US" altLang="en-US" b="0" smtClean="0"/>
              <a:pPr eaLnBrk="1" hangingPunct="1"/>
              <a:t>29</a:t>
            </a:fld>
            <a:endParaRPr lang="en-US" altLang="en-US" b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58825"/>
            <a:ext cx="4959350" cy="3719513"/>
          </a:xfrm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798" y="4705698"/>
            <a:ext cx="4966079" cy="44039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945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607CAB-4B99-4A46-B0B2-F89BC1B8C19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42950"/>
            <a:ext cx="4929187" cy="3698875"/>
          </a:xfrm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0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902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2AE581-2CC2-402D-B8D8-3002D87F80E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42950"/>
            <a:ext cx="4929187" cy="3698875"/>
          </a:xfrm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0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389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DB28C-3BDA-466A-A5DB-A011387E43F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59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8AF4B0-776B-49A9-9C89-DFDF076B83A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934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47A3BF-3FA3-4351-9EC1-0C5849A923C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794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50FD10-9798-4749-AD4F-0126FC3C50F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398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282E66-A108-4837-8ECF-42D1052B699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1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 userDrawn="1"/>
        </p:nvSpPr>
        <p:spPr bwMode="blackWhite">
          <a:xfrm>
            <a:off x="0" y="1384300"/>
            <a:ext cx="8991600" cy="18288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4417" y="-1"/>
              </a:cxn>
              <a:cxn ang="0">
                <a:pos x="4917" y="500"/>
              </a:cxn>
              <a:cxn ang="0">
                <a:pos x="4416" y="1000"/>
              </a:cxn>
              <a:cxn ang="0">
                <a:pos x="0" y="1000"/>
              </a:cxn>
            </a:cxnLst>
            <a:rect l="T0" t="T1" r="T2" b="T3"/>
            <a:pathLst>
              <a:path w="4917" h="1000">
                <a:moveTo>
                  <a:pt x="0" y="0"/>
                </a:moveTo>
                <a:lnTo>
                  <a:pt x="4417" y="-1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1000"/>
                  <a:pt x="4416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lang="en-US" sz="2400" b="0">
              <a:latin typeface="Times New Roman" charset="0"/>
            </a:endParaRP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IE"/>
              <a:t>Click to edit Master title style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-107" charset="2"/>
              <a:buNone/>
              <a:defRPr/>
            </a:lvl1pPr>
          </a:lstStyle>
          <a:p>
            <a:r>
              <a:rPr lang="en-IE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charset="0"/>
              </a:defRPr>
            </a:lvl1pPr>
          </a:lstStyle>
          <a:p>
            <a:pPr>
              <a:defRPr/>
            </a:pPr>
            <a:fld id="{9E1AEBBC-F65E-48F2-943A-3CBF7938D02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192088"/>
            <a:ext cx="2155825" cy="6332537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192088"/>
            <a:ext cx="6316662" cy="6332537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192088"/>
            <a:ext cx="8015287" cy="914400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AutoShape 4"/>
          <p:cNvSpPr>
            <a:spLocks noChangeArrowheads="1"/>
          </p:cNvSpPr>
          <p:nvPr/>
        </p:nvSpPr>
        <p:spPr bwMode="blackWhite">
          <a:xfrm>
            <a:off x="0" y="115888"/>
            <a:ext cx="8534400" cy="10033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8006" y="-1"/>
              </a:cxn>
              <a:cxn ang="0">
                <a:pos x="8506" y="500"/>
              </a:cxn>
              <a:cxn ang="0">
                <a:pos x="8005" y="1000"/>
              </a:cxn>
              <a:cxn ang="0">
                <a:pos x="0" y="1000"/>
              </a:cxn>
            </a:cxnLst>
            <a:rect l="T0" t="T1" r="T2" b="T3"/>
            <a:pathLst>
              <a:path w="8506" h="1000">
                <a:moveTo>
                  <a:pt x="0" y="0"/>
                </a:moveTo>
                <a:lnTo>
                  <a:pt x="8006" y="-1"/>
                </a:lnTo>
                <a:cubicBezTo>
                  <a:pt x="8282" y="0"/>
                  <a:pt x="8506" y="223"/>
                  <a:pt x="8506" y="500"/>
                </a:cubicBezTo>
                <a:cubicBezTo>
                  <a:pt x="8506" y="776"/>
                  <a:pt x="8282" y="1000"/>
                  <a:pt x="8005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lang="en-US" sz="2400" b="0">
              <a:latin typeface="Times New Roman" charset="0"/>
            </a:endParaRP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192088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E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/>
              <a:t>Click to edit Master text styles</a:t>
            </a:r>
          </a:p>
          <a:p>
            <a:pPr lvl="1"/>
            <a:r>
              <a:rPr lang="en-IE"/>
              <a:t>Second level</a:t>
            </a:r>
          </a:p>
          <a:p>
            <a:pPr lvl="2"/>
            <a:r>
              <a:rPr lang="en-IE"/>
              <a:t>Third level</a:t>
            </a:r>
          </a:p>
          <a:p>
            <a:pPr lvl="3"/>
            <a:r>
              <a:rPr lang="en-IE"/>
              <a:t>Fourth level</a:t>
            </a:r>
          </a:p>
          <a:p>
            <a:pPr lvl="4"/>
            <a:r>
              <a:rPr lang="en-I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2"/>
        <a:buChar char="l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IE" sz="3600"/>
              <a:t>Trees</a:t>
            </a:r>
            <a:endParaRPr lang="en-I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768725"/>
            <a:ext cx="66294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IE" sz="2000"/>
              <a:t>Rem Collier	</a:t>
            </a:r>
            <a:endParaRPr lang="en-IE" sz="18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IE" sz="18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IE" sz="1800"/>
              <a:t>Room A1.02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IE" sz="1800"/>
              <a:t>School of Computer Science and Informatics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IE" sz="1800"/>
              <a:t>University College Dublin, Ireland</a:t>
            </a:r>
            <a:endParaRPr lang="en-IE" sz="2400"/>
          </a:p>
        </p:txBody>
      </p:sp>
      <p:pic>
        <p:nvPicPr>
          <p:cNvPr id="3076" name="Picture 4" descr="ucd_brandmark_colou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288" y="3500438"/>
            <a:ext cx="1373187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Trees: Terminology</a:t>
            </a:r>
            <a:endParaRPr lang="en-GB"/>
          </a:p>
        </p:txBody>
      </p:sp>
      <p:sp>
        <p:nvSpPr>
          <p:cNvPr id="13315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sz="2000" b="1" dirty="0"/>
              <a:t>Root </a:t>
            </a:r>
            <a:r>
              <a:rPr lang="en-IE" sz="2000" dirty="0"/>
              <a:t>of tree: A</a:t>
            </a:r>
            <a:endParaRPr lang="en-IE" sz="1800" dirty="0"/>
          </a:p>
          <a:p>
            <a:r>
              <a:rPr lang="en-IE" sz="2000" b="1" dirty="0"/>
              <a:t>Parent</a:t>
            </a:r>
            <a:r>
              <a:rPr lang="en-IE" sz="2000" dirty="0"/>
              <a:t> of H: F</a:t>
            </a:r>
            <a:endParaRPr lang="en-IE" sz="1800" b="1" dirty="0"/>
          </a:p>
          <a:p>
            <a:r>
              <a:rPr lang="en-IE" sz="2000" b="1" dirty="0"/>
              <a:t>Children</a:t>
            </a:r>
            <a:r>
              <a:rPr lang="en-IE" sz="2000" dirty="0"/>
              <a:t> of J: K and L</a:t>
            </a:r>
            <a:endParaRPr lang="en-IE" sz="1800" dirty="0"/>
          </a:p>
          <a:p>
            <a:r>
              <a:rPr lang="en-IE" sz="2000" b="1" dirty="0"/>
              <a:t>Sibling</a:t>
            </a:r>
            <a:r>
              <a:rPr lang="en-IE" sz="2000" dirty="0"/>
              <a:t> of F: G</a:t>
            </a:r>
            <a:endParaRPr lang="en-IE" sz="1800" dirty="0"/>
          </a:p>
          <a:p>
            <a:r>
              <a:rPr lang="en-IE" sz="2000" b="1" dirty="0"/>
              <a:t>Internal</a:t>
            </a:r>
            <a:r>
              <a:rPr lang="en-IE" sz="2000" dirty="0"/>
              <a:t> </a:t>
            </a:r>
            <a:r>
              <a:rPr lang="en-IE" sz="2000" b="1" dirty="0"/>
              <a:t>Nodes</a:t>
            </a:r>
            <a:r>
              <a:rPr lang="en-IE" sz="2000" dirty="0"/>
              <a:t>: A, B, I</a:t>
            </a:r>
          </a:p>
          <a:p>
            <a:pPr lvl="1"/>
            <a:endParaRPr lang="en-IE" sz="1800" dirty="0">
              <a:ea typeface="ＭＳ Ｐゴシック" charset="-128"/>
            </a:endParaRPr>
          </a:p>
          <a:p>
            <a:r>
              <a:rPr lang="en-IE" sz="2000" b="1" dirty="0"/>
              <a:t>External</a:t>
            </a:r>
            <a:r>
              <a:rPr lang="en-IE" sz="2000" dirty="0"/>
              <a:t> </a:t>
            </a:r>
            <a:r>
              <a:rPr lang="en-IE" sz="2000" b="1" dirty="0"/>
              <a:t>Nodes</a:t>
            </a:r>
            <a:r>
              <a:rPr lang="en-IE" sz="2000" dirty="0"/>
              <a:t>: D, H, L</a:t>
            </a:r>
          </a:p>
          <a:p>
            <a:pPr lvl="1"/>
            <a:r>
              <a:rPr lang="en-IE" sz="1800" dirty="0">
                <a:ea typeface="ＭＳ Ｐゴシック" charset="-128"/>
              </a:rPr>
              <a:t>Any node that has no children</a:t>
            </a:r>
          </a:p>
          <a:p>
            <a:pPr lvl="1"/>
            <a:r>
              <a:rPr lang="en-IE" sz="1800" dirty="0">
                <a:ea typeface="ＭＳ Ｐゴシック" charset="-128"/>
              </a:rPr>
              <a:t>Also known as </a:t>
            </a:r>
            <a:r>
              <a:rPr lang="en-IE" sz="1800" i="1" dirty="0">
                <a:ea typeface="ＭＳ Ｐゴシック" charset="-128"/>
              </a:rPr>
              <a:t>leaves</a:t>
            </a:r>
          </a:p>
        </p:txBody>
      </p:sp>
      <p:sp>
        <p:nvSpPr>
          <p:cNvPr id="13316" name="Oval 9"/>
          <p:cNvSpPr>
            <a:spLocks noChangeArrowheads="1"/>
          </p:cNvSpPr>
          <p:nvPr/>
        </p:nvSpPr>
        <p:spPr bwMode="auto">
          <a:xfrm>
            <a:off x="3786188" y="3071813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17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3318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3319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13320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3321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3322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13323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13324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13325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13326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3327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28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29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30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31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32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33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34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35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36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13337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13338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39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40" name="Oval 9"/>
          <p:cNvSpPr>
            <a:spLocks noChangeArrowheads="1"/>
          </p:cNvSpPr>
          <p:nvPr/>
        </p:nvSpPr>
        <p:spPr bwMode="auto">
          <a:xfrm>
            <a:off x="5715000" y="4143375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41" name="Oval 9"/>
          <p:cNvSpPr>
            <a:spLocks noChangeArrowheads="1"/>
          </p:cNvSpPr>
          <p:nvPr/>
        </p:nvSpPr>
        <p:spPr bwMode="auto">
          <a:xfrm>
            <a:off x="8143875" y="5643563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Trees: Terminology</a:t>
            </a:r>
            <a:endParaRPr lang="en-GB"/>
          </a:p>
        </p:txBody>
      </p:sp>
      <p:sp>
        <p:nvSpPr>
          <p:cNvPr id="14339" name="Content Placeholder 15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5819775" cy="5256212"/>
          </a:xfrm>
        </p:spPr>
        <p:txBody>
          <a:bodyPr/>
          <a:lstStyle/>
          <a:p>
            <a:r>
              <a:rPr lang="en-IE" sz="2000" b="1" dirty="0"/>
              <a:t>Root </a:t>
            </a:r>
            <a:r>
              <a:rPr lang="en-IE" sz="2000" dirty="0"/>
              <a:t>of tree: A</a:t>
            </a:r>
            <a:endParaRPr lang="en-IE" sz="1800" dirty="0"/>
          </a:p>
          <a:p>
            <a:r>
              <a:rPr lang="en-IE" sz="2000" b="1" dirty="0"/>
              <a:t>Parent</a:t>
            </a:r>
            <a:r>
              <a:rPr lang="en-IE" sz="2000" dirty="0"/>
              <a:t> of H: F</a:t>
            </a:r>
            <a:endParaRPr lang="en-IE" sz="1800" b="1" dirty="0"/>
          </a:p>
          <a:p>
            <a:r>
              <a:rPr lang="en-IE" sz="2000" b="1" dirty="0"/>
              <a:t>Children</a:t>
            </a:r>
            <a:r>
              <a:rPr lang="en-IE" sz="2000" dirty="0"/>
              <a:t> of J: K and L</a:t>
            </a:r>
            <a:endParaRPr lang="en-IE" sz="1800" dirty="0"/>
          </a:p>
          <a:p>
            <a:r>
              <a:rPr lang="en-IE" sz="2000" b="1" dirty="0"/>
              <a:t>Sibling</a:t>
            </a:r>
            <a:r>
              <a:rPr lang="en-IE" sz="2000" dirty="0"/>
              <a:t> of F: G</a:t>
            </a:r>
            <a:endParaRPr lang="en-IE" sz="1800" dirty="0"/>
          </a:p>
          <a:p>
            <a:r>
              <a:rPr lang="en-IE" sz="2000" b="1" dirty="0"/>
              <a:t>Internal</a:t>
            </a:r>
            <a:r>
              <a:rPr lang="en-IE" sz="2000" dirty="0"/>
              <a:t> </a:t>
            </a:r>
            <a:r>
              <a:rPr lang="en-IE" sz="2000" b="1" dirty="0"/>
              <a:t>Nodes</a:t>
            </a:r>
            <a:r>
              <a:rPr lang="en-IE" sz="2000" dirty="0"/>
              <a:t>: A, B, I</a:t>
            </a:r>
            <a:endParaRPr lang="en-IE" sz="1800" dirty="0"/>
          </a:p>
          <a:p>
            <a:r>
              <a:rPr lang="en-IE" sz="2000" b="1" dirty="0"/>
              <a:t>External</a:t>
            </a:r>
            <a:r>
              <a:rPr lang="en-IE" sz="2000" dirty="0"/>
              <a:t> </a:t>
            </a:r>
            <a:r>
              <a:rPr lang="en-IE" sz="2000" b="1" dirty="0"/>
              <a:t>Nodes</a:t>
            </a:r>
            <a:r>
              <a:rPr lang="en-IE" sz="2000" dirty="0"/>
              <a:t>: D, H, L</a:t>
            </a:r>
          </a:p>
          <a:p>
            <a:pPr lvl="1"/>
            <a:endParaRPr lang="en-IE" sz="1600" i="1" dirty="0">
              <a:ea typeface="ＭＳ Ｐゴシック" charset="-128"/>
            </a:endParaRPr>
          </a:p>
          <a:p>
            <a:r>
              <a:rPr lang="en-IE" sz="2000" b="1" dirty="0"/>
              <a:t>Ancestor </a:t>
            </a:r>
            <a:r>
              <a:rPr lang="en-IE" sz="2000" dirty="0"/>
              <a:t>of I: A, C, G, or I</a:t>
            </a:r>
          </a:p>
          <a:p>
            <a:pPr lvl="1"/>
            <a:r>
              <a:rPr lang="en-IE" sz="1800" dirty="0">
                <a:ea typeface="ＭＳ Ｐゴシック" charset="-128"/>
              </a:rPr>
              <a:t>A node </a:t>
            </a:r>
            <a:r>
              <a:rPr lang="en-IE" sz="1800" i="1" dirty="0">
                <a:ea typeface="ＭＳ Ｐゴシック" charset="-128"/>
              </a:rPr>
              <a:t>u</a:t>
            </a:r>
            <a:r>
              <a:rPr lang="en-IE" sz="1800" dirty="0">
                <a:ea typeface="ＭＳ Ｐゴシック" charset="-128"/>
              </a:rPr>
              <a:t> is an ancestor of </a:t>
            </a:r>
            <a:r>
              <a:rPr lang="en-IE" sz="1800" i="1" dirty="0">
                <a:ea typeface="ＭＳ Ｐゴシック" charset="-128"/>
              </a:rPr>
              <a:t>v</a:t>
            </a:r>
            <a:r>
              <a:rPr lang="en-IE" sz="1800" dirty="0">
                <a:ea typeface="ＭＳ Ｐゴシック" charset="-128"/>
              </a:rPr>
              <a:t> </a:t>
            </a:r>
            <a:r>
              <a:rPr lang="en-IE" sz="1800" dirty="0" err="1">
                <a:ea typeface="ＭＳ Ｐゴシック" charset="-128"/>
              </a:rPr>
              <a:t>iff</a:t>
            </a:r>
            <a:r>
              <a:rPr lang="en-IE" sz="1800" dirty="0">
                <a:ea typeface="ＭＳ Ｐゴシック" charset="-128"/>
              </a:rPr>
              <a:t> </a:t>
            </a:r>
            <a:r>
              <a:rPr lang="en-IE" sz="1800" i="1" dirty="0">
                <a:ea typeface="ＭＳ Ｐゴシック" charset="-128"/>
              </a:rPr>
              <a:t>u = v </a:t>
            </a:r>
            <a:r>
              <a:rPr lang="en-IE" sz="1800" dirty="0">
                <a:ea typeface="ＭＳ Ｐゴシック" charset="-128"/>
              </a:rPr>
              <a:t>or </a:t>
            </a:r>
            <a:r>
              <a:rPr lang="en-IE" sz="1800" i="1" dirty="0">
                <a:ea typeface="ＭＳ Ｐゴシック" charset="-128"/>
              </a:rPr>
              <a:t>u</a:t>
            </a:r>
            <a:r>
              <a:rPr lang="en-IE" sz="1800" dirty="0">
                <a:ea typeface="ＭＳ Ｐゴシック" charset="-128"/>
              </a:rPr>
              <a:t> </a:t>
            </a:r>
            <a:br>
              <a:rPr lang="en-IE" sz="1800" dirty="0">
                <a:ea typeface="ＭＳ Ｐゴシック" charset="-128"/>
              </a:rPr>
            </a:br>
            <a:r>
              <a:rPr lang="en-IE" sz="1800" dirty="0">
                <a:ea typeface="ＭＳ Ｐゴシック" charset="-128"/>
              </a:rPr>
              <a:t>is an ancestor of the parent of </a:t>
            </a:r>
            <a:r>
              <a:rPr lang="en-IE" sz="1800" i="1" dirty="0">
                <a:ea typeface="ＭＳ Ｐゴシック" charset="-128"/>
              </a:rPr>
              <a:t>v (recursion!)</a:t>
            </a:r>
          </a:p>
        </p:txBody>
      </p:sp>
      <p:sp>
        <p:nvSpPr>
          <p:cNvPr id="14340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4341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4342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14343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4344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4345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14346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14347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14348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14349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4351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4354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4355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4356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4357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4358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4359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14360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14361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4362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4363" name="Oval 9"/>
          <p:cNvSpPr>
            <a:spLocks noChangeArrowheads="1"/>
          </p:cNvSpPr>
          <p:nvPr/>
        </p:nvSpPr>
        <p:spPr bwMode="auto">
          <a:xfrm>
            <a:off x="5453063" y="1457325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64" name="Oval 9"/>
          <p:cNvSpPr>
            <a:spLocks noChangeArrowheads="1"/>
          </p:cNvSpPr>
          <p:nvPr/>
        </p:nvSpPr>
        <p:spPr bwMode="auto">
          <a:xfrm>
            <a:off x="6286500" y="2286000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65" name="Oval 9"/>
          <p:cNvSpPr>
            <a:spLocks noChangeArrowheads="1"/>
          </p:cNvSpPr>
          <p:nvPr/>
        </p:nvSpPr>
        <p:spPr bwMode="auto">
          <a:xfrm>
            <a:off x="7143750" y="3143250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66" name="Oval 9"/>
          <p:cNvSpPr>
            <a:spLocks noChangeArrowheads="1"/>
          </p:cNvSpPr>
          <p:nvPr/>
        </p:nvSpPr>
        <p:spPr bwMode="auto">
          <a:xfrm>
            <a:off x="7881938" y="3957638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Trees: Terminology</a:t>
            </a:r>
            <a:endParaRPr lang="en-GB"/>
          </a:p>
        </p:txBody>
      </p:sp>
      <p:sp>
        <p:nvSpPr>
          <p:cNvPr id="15363" name="Content Placeholder 15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5819775" cy="5256212"/>
          </a:xfrm>
        </p:spPr>
        <p:txBody>
          <a:bodyPr/>
          <a:lstStyle/>
          <a:p>
            <a:r>
              <a:rPr lang="en-IE" sz="2000" b="1" dirty="0"/>
              <a:t>Root </a:t>
            </a:r>
            <a:r>
              <a:rPr lang="en-IE" sz="2000" dirty="0"/>
              <a:t>of tree: A</a:t>
            </a:r>
            <a:endParaRPr lang="en-IE" sz="1800" dirty="0"/>
          </a:p>
          <a:p>
            <a:r>
              <a:rPr lang="en-IE" sz="2000" b="1" dirty="0"/>
              <a:t>Parent</a:t>
            </a:r>
            <a:r>
              <a:rPr lang="en-IE" sz="2000" dirty="0"/>
              <a:t> of H: F</a:t>
            </a:r>
            <a:endParaRPr lang="en-IE" sz="1800" b="1" dirty="0"/>
          </a:p>
          <a:p>
            <a:r>
              <a:rPr lang="en-IE" sz="2000" b="1" dirty="0"/>
              <a:t>Children</a:t>
            </a:r>
            <a:r>
              <a:rPr lang="en-IE" sz="2000" dirty="0"/>
              <a:t> of J: K and L</a:t>
            </a:r>
            <a:endParaRPr lang="en-IE" sz="1800" dirty="0"/>
          </a:p>
          <a:p>
            <a:r>
              <a:rPr lang="en-IE" sz="2000" b="1" dirty="0"/>
              <a:t>Sibling</a:t>
            </a:r>
            <a:r>
              <a:rPr lang="en-IE" sz="2000" dirty="0"/>
              <a:t> of F: G</a:t>
            </a:r>
            <a:endParaRPr lang="en-IE" sz="1800" dirty="0"/>
          </a:p>
          <a:p>
            <a:r>
              <a:rPr lang="en-IE" sz="2000" b="1" dirty="0"/>
              <a:t>Internal</a:t>
            </a:r>
            <a:r>
              <a:rPr lang="en-IE" sz="2000" dirty="0"/>
              <a:t> Nodes: A, B, I</a:t>
            </a:r>
            <a:endParaRPr lang="en-IE" sz="1800" dirty="0"/>
          </a:p>
          <a:p>
            <a:r>
              <a:rPr lang="en-IE" sz="2000" b="1" dirty="0"/>
              <a:t>External</a:t>
            </a:r>
            <a:r>
              <a:rPr lang="en-IE" sz="2000" dirty="0"/>
              <a:t> Nodes: D, H, L</a:t>
            </a:r>
            <a:endParaRPr lang="en-IE" sz="1600" i="1" dirty="0"/>
          </a:p>
          <a:p>
            <a:r>
              <a:rPr lang="en-IE" sz="2000" b="1" dirty="0"/>
              <a:t>Ancestor </a:t>
            </a:r>
            <a:r>
              <a:rPr lang="en-IE" sz="2000" dirty="0"/>
              <a:t>of I: A, C, G, or I</a:t>
            </a:r>
          </a:p>
          <a:p>
            <a:pPr lvl="1"/>
            <a:endParaRPr lang="en-IE" sz="1800" i="1" dirty="0">
              <a:ea typeface="ＭＳ Ｐゴシック" charset="-128"/>
            </a:endParaRPr>
          </a:p>
          <a:p>
            <a:r>
              <a:rPr lang="en-IE" sz="2000" b="1" dirty="0"/>
              <a:t>Descendent</a:t>
            </a:r>
            <a:r>
              <a:rPr lang="en-IE" sz="2000" dirty="0"/>
              <a:t> of I: I, J, K, or L</a:t>
            </a:r>
          </a:p>
          <a:p>
            <a:pPr lvl="1"/>
            <a:r>
              <a:rPr lang="en-IE" sz="1800" dirty="0">
                <a:ea typeface="ＭＳ Ｐゴシック" charset="-128"/>
              </a:rPr>
              <a:t>A node v is a descendent of u if u is an </a:t>
            </a:r>
            <a:br>
              <a:rPr lang="en-IE" sz="1800" dirty="0">
                <a:ea typeface="ＭＳ Ｐゴシック" charset="-128"/>
              </a:rPr>
            </a:br>
            <a:r>
              <a:rPr lang="en-IE" sz="1800" dirty="0">
                <a:ea typeface="ＭＳ Ｐゴシック" charset="-128"/>
              </a:rPr>
              <a:t>ancestor of v</a:t>
            </a:r>
          </a:p>
        </p:txBody>
      </p:sp>
      <p:sp>
        <p:nvSpPr>
          <p:cNvPr id="15364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5365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5366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15367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5368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5369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15370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15371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15372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15373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75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76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77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78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79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80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81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82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83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15384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15385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86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87" name="Oval 9"/>
          <p:cNvSpPr>
            <a:spLocks noChangeArrowheads="1"/>
          </p:cNvSpPr>
          <p:nvPr/>
        </p:nvSpPr>
        <p:spPr bwMode="auto">
          <a:xfrm>
            <a:off x="8096250" y="5643563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88" name="Oval 9"/>
          <p:cNvSpPr>
            <a:spLocks noChangeArrowheads="1"/>
          </p:cNvSpPr>
          <p:nvPr/>
        </p:nvSpPr>
        <p:spPr bwMode="auto">
          <a:xfrm>
            <a:off x="6667500" y="5643563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89" name="Oval 9"/>
          <p:cNvSpPr>
            <a:spLocks noChangeArrowheads="1"/>
          </p:cNvSpPr>
          <p:nvPr/>
        </p:nvSpPr>
        <p:spPr bwMode="auto">
          <a:xfrm>
            <a:off x="7524750" y="4886325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90" name="Oval 9"/>
          <p:cNvSpPr>
            <a:spLocks noChangeArrowheads="1"/>
          </p:cNvSpPr>
          <p:nvPr/>
        </p:nvSpPr>
        <p:spPr bwMode="auto">
          <a:xfrm>
            <a:off x="7881938" y="3957638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Trees: Terminology</a:t>
            </a:r>
            <a:endParaRPr lang="en-GB"/>
          </a:p>
        </p:txBody>
      </p:sp>
      <p:sp>
        <p:nvSpPr>
          <p:cNvPr id="16387" name="Content Placeholder 15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5819775" cy="5256212"/>
          </a:xfrm>
        </p:spPr>
        <p:txBody>
          <a:bodyPr/>
          <a:lstStyle/>
          <a:p>
            <a:r>
              <a:rPr lang="en-IE" sz="2000" b="1"/>
              <a:t>Root </a:t>
            </a:r>
            <a:r>
              <a:rPr lang="en-IE" sz="2000"/>
              <a:t>of tree: A</a:t>
            </a:r>
            <a:endParaRPr lang="en-IE" sz="1800"/>
          </a:p>
          <a:p>
            <a:r>
              <a:rPr lang="en-IE" sz="2000" b="1"/>
              <a:t>Parent</a:t>
            </a:r>
            <a:r>
              <a:rPr lang="en-IE" sz="2000"/>
              <a:t> of H: F</a:t>
            </a:r>
            <a:endParaRPr lang="en-IE" sz="1800" b="1"/>
          </a:p>
          <a:p>
            <a:r>
              <a:rPr lang="en-IE" sz="2000" b="1"/>
              <a:t>Children</a:t>
            </a:r>
            <a:r>
              <a:rPr lang="en-IE" sz="2000"/>
              <a:t> of J: K and L</a:t>
            </a:r>
            <a:endParaRPr lang="en-IE" sz="1800"/>
          </a:p>
          <a:p>
            <a:r>
              <a:rPr lang="en-IE" sz="2000" b="1"/>
              <a:t>Sibling</a:t>
            </a:r>
            <a:r>
              <a:rPr lang="en-IE" sz="2000"/>
              <a:t> of F: G</a:t>
            </a:r>
            <a:endParaRPr lang="en-IE" sz="1800"/>
          </a:p>
          <a:p>
            <a:r>
              <a:rPr lang="en-IE" sz="2000" b="1"/>
              <a:t>Internal</a:t>
            </a:r>
            <a:r>
              <a:rPr lang="en-IE" sz="2000"/>
              <a:t> Nodes: A, B, I</a:t>
            </a:r>
            <a:endParaRPr lang="en-IE" sz="1800"/>
          </a:p>
          <a:p>
            <a:r>
              <a:rPr lang="en-IE" sz="2000" b="1"/>
              <a:t>External</a:t>
            </a:r>
            <a:r>
              <a:rPr lang="en-IE" sz="2000"/>
              <a:t> Nodes: D, H, L</a:t>
            </a:r>
            <a:endParaRPr lang="en-IE" sz="1600" i="1"/>
          </a:p>
          <a:p>
            <a:r>
              <a:rPr lang="en-IE" sz="2000" b="1"/>
              <a:t>Ancestor </a:t>
            </a:r>
            <a:r>
              <a:rPr lang="en-IE" sz="2000"/>
              <a:t>of I: A, C, G, or I</a:t>
            </a:r>
          </a:p>
          <a:p>
            <a:r>
              <a:rPr lang="en-IE" sz="2000" b="1"/>
              <a:t>Descendent</a:t>
            </a:r>
            <a:r>
              <a:rPr lang="en-IE" sz="2000"/>
              <a:t> of I: I, J, K, or L</a:t>
            </a:r>
          </a:p>
          <a:p>
            <a:pPr lvl="1"/>
            <a:endParaRPr lang="en-IE" sz="1800" i="1">
              <a:ea typeface="ＭＳ Ｐゴシック" charset="-128"/>
            </a:endParaRPr>
          </a:p>
          <a:p>
            <a:r>
              <a:rPr lang="en-IE" sz="2000" b="1"/>
              <a:t>Edge</a:t>
            </a:r>
            <a:r>
              <a:rPr lang="en-IE" sz="2000"/>
              <a:t>: pair (u,v) s.t. u is the parent of v</a:t>
            </a:r>
            <a:endParaRPr lang="en-IE" sz="1600"/>
          </a:p>
          <a:p>
            <a:pPr lvl="1"/>
            <a:r>
              <a:rPr lang="en-IE" sz="1800">
                <a:ea typeface="ＭＳ Ｐゴシック" charset="-128"/>
              </a:rPr>
              <a:t>E.g. (A, B), (G, I) </a:t>
            </a:r>
          </a:p>
          <a:p>
            <a:pPr lvl="1"/>
            <a:r>
              <a:rPr lang="en-IE" sz="1800">
                <a:ea typeface="ＭＳ Ｐゴシック" charset="-128"/>
              </a:rPr>
              <a:t>(A, G) is not an edge!!!</a:t>
            </a:r>
            <a:endParaRPr lang="en-IE" sz="1800" i="1">
              <a:ea typeface="ＭＳ Ｐゴシック" charset="-128"/>
            </a:endParaRPr>
          </a:p>
          <a:p>
            <a:pPr lvl="1"/>
            <a:endParaRPr lang="en-IE" sz="1600" i="1">
              <a:ea typeface="ＭＳ Ｐゴシック" charset="-128"/>
            </a:endParaRPr>
          </a:p>
        </p:txBody>
      </p:sp>
      <p:sp>
        <p:nvSpPr>
          <p:cNvPr id="16388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6389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6390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16391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6392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6393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16394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16395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16396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16397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6398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399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00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01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02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03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04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05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06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07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16408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16409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10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11" name="Oval 9"/>
          <p:cNvSpPr>
            <a:spLocks noChangeArrowheads="1"/>
          </p:cNvSpPr>
          <p:nvPr/>
        </p:nvSpPr>
        <p:spPr bwMode="auto">
          <a:xfrm>
            <a:off x="5453063" y="1457325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12" name="Oval 9"/>
          <p:cNvSpPr>
            <a:spLocks noChangeArrowheads="1"/>
          </p:cNvSpPr>
          <p:nvPr/>
        </p:nvSpPr>
        <p:spPr bwMode="auto">
          <a:xfrm>
            <a:off x="6286500" y="2286000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13" name="Oval 9"/>
          <p:cNvSpPr>
            <a:spLocks noChangeArrowheads="1"/>
          </p:cNvSpPr>
          <p:nvPr/>
        </p:nvSpPr>
        <p:spPr bwMode="auto">
          <a:xfrm>
            <a:off x="7143750" y="3143250"/>
            <a:ext cx="762000" cy="685800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14" name="Oval 9"/>
          <p:cNvSpPr>
            <a:spLocks noChangeArrowheads="1"/>
          </p:cNvSpPr>
          <p:nvPr/>
        </p:nvSpPr>
        <p:spPr bwMode="auto">
          <a:xfrm>
            <a:off x="7881938" y="3957638"/>
            <a:ext cx="762000" cy="685800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Trees: Terminology</a:t>
            </a:r>
            <a:endParaRPr lang="en-GB"/>
          </a:p>
        </p:txBody>
      </p:sp>
      <p:sp>
        <p:nvSpPr>
          <p:cNvPr id="17411" name="Content Placeholder 15"/>
          <p:cNvSpPr>
            <a:spLocks noGrp="1"/>
          </p:cNvSpPr>
          <p:nvPr>
            <p:ph sz="half" idx="1"/>
          </p:nvPr>
        </p:nvSpPr>
        <p:spPr>
          <a:xfrm>
            <a:off x="323850" y="1285875"/>
            <a:ext cx="7605713" cy="5256213"/>
          </a:xfrm>
        </p:spPr>
        <p:txBody>
          <a:bodyPr/>
          <a:lstStyle/>
          <a:p>
            <a:r>
              <a:rPr lang="en-IE" sz="2000" b="1" dirty="0"/>
              <a:t>Root </a:t>
            </a:r>
            <a:r>
              <a:rPr lang="en-IE" sz="2000" dirty="0"/>
              <a:t>of tree: A</a:t>
            </a:r>
            <a:endParaRPr lang="en-IE" sz="1800" dirty="0"/>
          </a:p>
          <a:p>
            <a:r>
              <a:rPr lang="en-IE" sz="2000" b="1" dirty="0"/>
              <a:t>Parent</a:t>
            </a:r>
            <a:r>
              <a:rPr lang="en-IE" sz="2000" dirty="0"/>
              <a:t> of H: F</a:t>
            </a:r>
            <a:endParaRPr lang="en-IE" sz="1800" b="1" dirty="0"/>
          </a:p>
          <a:p>
            <a:r>
              <a:rPr lang="en-IE" sz="2000" b="1" dirty="0"/>
              <a:t>Children</a:t>
            </a:r>
            <a:r>
              <a:rPr lang="en-IE" sz="2000" dirty="0"/>
              <a:t> of J: K and L</a:t>
            </a:r>
            <a:endParaRPr lang="en-IE" sz="1800" dirty="0"/>
          </a:p>
          <a:p>
            <a:r>
              <a:rPr lang="en-IE" sz="2000" b="1" dirty="0"/>
              <a:t>Sibling</a:t>
            </a:r>
            <a:r>
              <a:rPr lang="en-IE" sz="2000" dirty="0"/>
              <a:t> of F: G</a:t>
            </a:r>
            <a:endParaRPr lang="en-IE" sz="1800" dirty="0"/>
          </a:p>
          <a:p>
            <a:r>
              <a:rPr lang="en-IE" sz="2000" b="1" dirty="0"/>
              <a:t>Internal</a:t>
            </a:r>
            <a:r>
              <a:rPr lang="en-IE" sz="2000" dirty="0"/>
              <a:t> Nodes: A, B, I</a:t>
            </a:r>
            <a:endParaRPr lang="en-IE" sz="1800" dirty="0"/>
          </a:p>
          <a:p>
            <a:r>
              <a:rPr lang="en-IE" sz="2000" b="1" dirty="0"/>
              <a:t>External</a:t>
            </a:r>
            <a:r>
              <a:rPr lang="en-IE" sz="2000" dirty="0"/>
              <a:t> Nodes: D, H, L</a:t>
            </a:r>
            <a:endParaRPr lang="en-IE" sz="1600" i="1" dirty="0"/>
          </a:p>
          <a:p>
            <a:r>
              <a:rPr lang="en-IE" sz="2000" b="1" dirty="0"/>
              <a:t>Ancestor </a:t>
            </a:r>
            <a:r>
              <a:rPr lang="en-IE" sz="2000" dirty="0"/>
              <a:t>of I: A, C, G, or I</a:t>
            </a:r>
          </a:p>
          <a:p>
            <a:r>
              <a:rPr lang="en-IE" sz="2000" b="1" dirty="0"/>
              <a:t>Descendent</a:t>
            </a:r>
            <a:r>
              <a:rPr lang="en-IE" sz="2000" dirty="0"/>
              <a:t> of I: I, J, K, or L</a:t>
            </a:r>
          </a:p>
          <a:p>
            <a:r>
              <a:rPr lang="en-IE" sz="2000" b="1" dirty="0"/>
              <a:t>Edge</a:t>
            </a:r>
            <a:r>
              <a:rPr lang="en-IE" sz="2000" dirty="0"/>
              <a:t>: pair (</a:t>
            </a:r>
            <a:r>
              <a:rPr lang="en-IE" sz="2000" dirty="0" err="1"/>
              <a:t>u,v</a:t>
            </a:r>
            <a:r>
              <a:rPr lang="en-IE" sz="2000" dirty="0"/>
              <a:t>) </a:t>
            </a:r>
            <a:r>
              <a:rPr lang="en-IE" sz="2000" dirty="0" err="1"/>
              <a:t>s.t.</a:t>
            </a:r>
            <a:r>
              <a:rPr lang="en-IE" sz="2000" dirty="0"/>
              <a:t> u is the parent of v</a:t>
            </a:r>
          </a:p>
          <a:p>
            <a:pPr lvl="1"/>
            <a:endParaRPr lang="en-IE" sz="1800" dirty="0">
              <a:ea typeface="ＭＳ Ｐゴシック" charset="-128"/>
            </a:endParaRPr>
          </a:p>
          <a:p>
            <a:pPr algn="just"/>
            <a:r>
              <a:rPr lang="en-IE" sz="2000" b="1" dirty="0"/>
              <a:t>Path</a:t>
            </a:r>
            <a:r>
              <a:rPr lang="en-IE" sz="2000" dirty="0"/>
              <a:t>: sequence (n</a:t>
            </a:r>
            <a:r>
              <a:rPr lang="en-IE" sz="1400" dirty="0"/>
              <a:t>1</a:t>
            </a:r>
            <a:r>
              <a:rPr lang="en-IE" sz="2000" dirty="0"/>
              <a:t>, ..., </a:t>
            </a:r>
            <a:r>
              <a:rPr lang="en-IE" sz="2000" dirty="0" err="1"/>
              <a:t>n</a:t>
            </a:r>
            <a:r>
              <a:rPr lang="en-IE" sz="1400" dirty="0" err="1"/>
              <a:t>i</a:t>
            </a:r>
            <a:r>
              <a:rPr lang="en-IE" sz="2000" dirty="0"/>
              <a:t>) </a:t>
            </a:r>
            <a:r>
              <a:rPr lang="en-IE" sz="2000" dirty="0" err="1"/>
              <a:t>s.t.</a:t>
            </a:r>
            <a:r>
              <a:rPr lang="en-IE" sz="2000" dirty="0"/>
              <a:t> consecutive nodes are edges</a:t>
            </a:r>
            <a:endParaRPr lang="en-IE" sz="1600" dirty="0"/>
          </a:p>
          <a:p>
            <a:pPr lvl="1"/>
            <a:r>
              <a:rPr lang="en-IE" sz="1800" dirty="0">
                <a:ea typeface="ＭＳ Ｐゴシック" charset="-128"/>
              </a:rPr>
              <a:t>E.g. (A, C, G, I) </a:t>
            </a:r>
          </a:p>
          <a:p>
            <a:pPr lvl="1"/>
            <a:r>
              <a:rPr lang="en-IE" sz="1800" dirty="0">
                <a:ea typeface="ＭＳ Ｐゴシック" charset="-128"/>
              </a:rPr>
              <a:t>(A, B, G) is not an path!!!</a:t>
            </a:r>
            <a:endParaRPr lang="en-IE" sz="1800" i="1" dirty="0">
              <a:ea typeface="ＭＳ Ｐゴシック" charset="-128"/>
            </a:endParaRPr>
          </a:p>
          <a:p>
            <a:pPr lvl="1"/>
            <a:endParaRPr lang="en-IE" sz="1600" i="1" dirty="0">
              <a:ea typeface="ＭＳ Ｐゴシック" charset="-128"/>
            </a:endParaRPr>
          </a:p>
        </p:txBody>
      </p:sp>
      <p:sp>
        <p:nvSpPr>
          <p:cNvPr id="17412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7413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7414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17415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7416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7417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17418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17419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17420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17421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7422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7423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7424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7425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7426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7427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7428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7429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7430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7431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17432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17433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7434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7435" name="Oval 9"/>
          <p:cNvSpPr>
            <a:spLocks noChangeArrowheads="1"/>
          </p:cNvSpPr>
          <p:nvPr/>
        </p:nvSpPr>
        <p:spPr bwMode="auto">
          <a:xfrm>
            <a:off x="5453063" y="1457325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36" name="Oval 9"/>
          <p:cNvSpPr>
            <a:spLocks noChangeArrowheads="1"/>
          </p:cNvSpPr>
          <p:nvPr/>
        </p:nvSpPr>
        <p:spPr bwMode="auto">
          <a:xfrm>
            <a:off x="6286500" y="2286000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37" name="Oval 9"/>
          <p:cNvSpPr>
            <a:spLocks noChangeArrowheads="1"/>
          </p:cNvSpPr>
          <p:nvPr/>
        </p:nvSpPr>
        <p:spPr bwMode="auto">
          <a:xfrm>
            <a:off x="7143750" y="3143250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38" name="Oval 9"/>
          <p:cNvSpPr>
            <a:spLocks noChangeArrowheads="1"/>
          </p:cNvSpPr>
          <p:nvPr/>
        </p:nvSpPr>
        <p:spPr bwMode="auto">
          <a:xfrm>
            <a:off x="7881938" y="3957638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Trees: Terminology</a:t>
            </a:r>
            <a:endParaRPr lang="en-GB"/>
          </a:p>
        </p:txBody>
      </p:sp>
      <p:sp>
        <p:nvSpPr>
          <p:cNvPr id="15363" name="Content Placeholder 15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5819775" cy="5256212"/>
          </a:xfrm>
        </p:spPr>
        <p:txBody>
          <a:bodyPr/>
          <a:lstStyle/>
          <a:p>
            <a:r>
              <a:rPr lang="en-IE" sz="2000" b="1" dirty="0"/>
              <a:t>Root </a:t>
            </a:r>
            <a:r>
              <a:rPr lang="en-IE" sz="2000" dirty="0"/>
              <a:t>of tree: A</a:t>
            </a:r>
          </a:p>
          <a:p>
            <a:pPr lvl="2"/>
            <a:endParaRPr lang="en-IE" sz="1200" dirty="0"/>
          </a:p>
          <a:p>
            <a:r>
              <a:rPr lang="en-IE" sz="2000" b="1" dirty="0"/>
              <a:t>Parent</a:t>
            </a:r>
            <a:r>
              <a:rPr lang="en-IE" sz="2000" dirty="0"/>
              <a:t> of H: F</a:t>
            </a:r>
            <a:endParaRPr lang="en-IE" sz="1800" b="1" dirty="0"/>
          </a:p>
          <a:p>
            <a:pPr lvl="2"/>
            <a:endParaRPr lang="en-IE" sz="1200" b="1" dirty="0"/>
          </a:p>
          <a:p>
            <a:r>
              <a:rPr lang="en-IE" sz="2000" b="1" dirty="0"/>
              <a:t>Edge</a:t>
            </a:r>
            <a:r>
              <a:rPr lang="en-IE" sz="2000" dirty="0"/>
              <a:t>: (F, H)</a:t>
            </a:r>
          </a:p>
          <a:p>
            <a:pPr lvl="2"/>
            <a:endParaRPr lang="en-IE" sz="1200" b="1" dirty="0"/>
          </a:p>
          <a:p>
            <a:r>
              <a:rPr lang="en-IE" sz="2000" b="1" dirty="0"/>
              <a:t>Children</a:t>
            </a:r>
            <a:r>
              <a:rPr lang="en-IE" sz="2000" dirty="0"/>
              <a:t> of J: K and L</a:t>
            </a:r>
            <a:endParaRPr lang="en-IE" sz="1800" dirty="0"/>
          </a:p>
          <a:p>
            <a:pPr lvl="2"/>
            <a:endParaRPr lang="en-IE" sz="1200" b="1" dirty="0"/>
          </a:p>
          <a:p>
            <a:r>
              <a:rPr lang="en-IE" sz="2000" b="1" dirty="0"/>
              <a:t>Sibling</a:t>
            </a:r>
            <a:r>
              <a:rPr lang="en-IE" sz="2000" dirty="0"/>
              <a:t> of F: G</a:t>
            </a:r>
            <a:endParaRPr lang="en-IE" sz="1800" dirty="0"/>
          </a:p>
          <a:p>
            <a:pPr lvl="2"/>
            <a:endParaRPr lang="en-IE" sz="1200" b="1" dirty="0"/>
          </a:p>
          <a:p>
            <a:r>
              <a:rPr lang="en-IE" sz="2000" b="1" dirty="0"/>
              <a:t>Internal</a:t>
            </a:r>
            <a:r>
              <a:rPr lang="en-IE" sz="2000" dirty="0"/>
              <a:t> Nodes: A, B, I</a:t>
            </a:r>
            <a:endParaRPr lang="en-IE" sz="1800" dirty="0"/>
          </a:p>
          <a:p>
            <a:pPr lvl="2"/>
            <a:endParaRPr lang="en-IE" sz="1200" b="1" dirty="0"/>
          </a:p>
          <a:p>
            <a:r>
              <a:rPr lang="en-IE" sz="2000" b="1" dirty="0"/>
              <a:t>External</a:t>
            </a:r>
            <a:r>
              <a:rPr lang="en-IE" sz="2000" dirty="0"/>
              <a:t> (leaf) Nodes: D, H, L</a:t>
            </a:r>
            <a:endParaRPr lang="en-IE" sz="1600" i="1" dirty="0"/>
          </a:p>
          <a:p>
            <a:pPr lvl="2"/>
            <a:endParaRPr lang="en-IE" sz="1200" b="1" dirty="0"/>
          </a:p>
          <a:p>
            <a:r>
              <a:rPr lang="en-IE" sz="2000" b="1" dirty="0"/>
              <a:t>Ancestor </a:t>
            </a:r>
            <a:r>
              <a:rPr lang="en-IE" sz="2000" dirty="0"/>
              <a:t>of I: A, C, G, or I</a:t>
            </a:r>
          </a:p>
          <a:p>
            <a:pPr lvl="2"/>
            <a:endParaRPr lang="en-IE" sz="1200" b="1" dirty="0"/>
          </a:p>
          <a:p>
            <a:r>
              <a:rPr lang="en-IE" sz="2000" b="1" dirty="0"/>
              <a:t>Descendent</a:t>
            </a:r>
            <a:r>
              <a:rPr lang="en-IE" sz="2000" dirty="0"/>
              <a:t> of I: I, J, K, or L</a:t>
            </a:r>
          </a:p>
        </p:txBody>
      </p:sp>
      <p:sp>
        <p:nvSpPr>
          <p:cNvPr id="15364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5365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5366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15367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5368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5369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15370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15371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15372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15373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75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76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77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78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79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80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81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82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83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15384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15385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86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7" name="Oval 9"/>
          <p:cNvSpPr>
            <a:spLocks noChangeArrowheads="1"/>
          </p:cNvSpPr>
          <p:nvPr/>
        </p:nvSpPr>
        <p:spPr bwMode="auto">
          <a:xfrm>
            <a:off x="5626968" y="2420888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M</a:t>
            </a:r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>
            <a:off x="5843588" y="2024063"/>
            <a:ext cx="0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905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Trees: Properties</a:t>
            </a:r>
            <a:endParaRPr lang="en-GB"/>
          </a:p>
        </p:txBody>
      </p:sp>
      <p:sp>
        <p:nvSpPr>
          <p:cNvPr id="18435" name="Content Placeholder 15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7177088" cy="5256212"/>
          </a:xfrm>
        </p:spPr>
        <p:txBody>
          <a:bodyPr/>
          <a:lstStyle/>
          <a:p>
            <a:r>
              <a:rPr lang="en-IE" sz="2000" b="1" dirty="0"/>
              <a:t>Depth </a:t>
            </a:r>
            <a:r>
              <a:rPr lang="en-IE" sz="2000" dirty="0"/>
              <a:t>of a node, </a:t>
            </a:r>
            <a:r>
              <a:rPr lang="en-IE" sz="2000" i="1" dirty="0"/>
              <a:t>v</a:t>
            </a:r>
            <a:r>
              <a:rPr lang="en-IE" sz="2000" dirty="0"/>
              <a:t>: the number of</a:t>
            </a:r>
            <a:br>
              <a:rPr lang="en-IE" sz="2000" dirty="0"/>
            </a:br>
            <a:r>
              <a:rPr lang="en-IE" sz="2000" dirty="0"/>
              <a:t>ancestors of </a:t>
            </a:r>
            <a:r>
              <a:rPr lang="en-IE" sz="2000" i="1" dirty="0"/>
              <a:t>v </a:t>
            </a:r>
            <a:r>
              <a:rPr lang="en-IE" sz="2000" dirty="0"/>
              <a:t>excluding</a:t>
            </a:r>
            <a:r>
              <a:rPr lang="en-IE" sz="2000" i="1" dirty="0"/>
              <a:t> v </a:t>
            </a:r>
            <a:r>
              <a:rPr lang="en-IE" sz="2000" dirty="0"/>
              <a:t>itself.</a:t>
            </a:r>
          </a:p>
          <a:p>
            <a:pPr lvl="1"/>
            <a:r>
              <a:rPr lang="en-IE" sz="1800" dirty="0">
                <a:ea typeface="ＭＳ Ｐゴシック" charset="-128"/>
              </a:rPr>
              <a:t>Depth(A) = 0</a:t>
            </a:r>
          </a:p>
          <a:p>
            <a:pPr lvl="1"/>
            <a:r>
              <a:rPr lang="en-IE" sz="1800" dirty="0">
                <a:ea typeface="ＭＳ Ｐゴシック" charset="-128"/>
              </a:rPr>
              <a:t>Depth(G) = 2</a:t>
            </a:r>
          </a:p>
          <a:p>
            <a:pPr lvl="1"/>
            <a:r>
              <a:rPr lang="en-IE" sz="1800" dirty="0">
                <a:ea typeface="ＭＳ Ｐゴシック" charset="-128"/>
              </a:rPr>
              <a:t>Depth(E) = 2</a:t>
            </a:r>
          </a:p>
          <a:p>
            <a:pPr lvl="1"/>
            <a:r>
              <a:rPr lang="en-IE" sz="1800" dirty="0">
                <a:ea typeface="ＭＳ Ｐゴシック" charset="-128"/>
              </a:rPr>
              <a:t>Depth(K) = 5</a:t>
            </a:r>
          </a:p>
          <a:p>
            <a:pPr>
              <a:buFont typeface="Wingdings" charset="2"/>
              <a:buNone/>
            </a:pPr>
            <a:endParaRPr lang="en-IE" sz="2000" dirty="0"/>
          </a:p>
          <a:p>
            <a:r>
              <a:rPr lang="en-IE" sz="2000" dirty="0"/>
              <a:t>Recursive definition for depth of a node, </a:t>
            </a:r>
            <a:r>
              <a:rPr lang="en-IE" sz="2000" i="1" dirty="0"/>
              <a:t>u</a:t>
            </a:r>
            <a:r>
              <a:rPr lang="en-IE" sz="2000" dirty="0"/>
              <a:t>:</a:t>
            </a:r>
          </a:p>
          <a:p>
            <a:pPr lvl="1"/>
            <a:r>
              <a:rPr lang="en-IE" sz="1600" i="1" dirty="0">
                <a:ea typeface="ＭＳ Ｐゴシック" charset="-128"/>
              </a:rPr>
              <a:t>u</a:t>
            </a:r>
            <a:r>
              <a:rPr lang="en-IE" sz="1600" dirty="0">
                <a:ea typeface="ＭＳ Ｐゴシック" charset="-128"/>
              </a:rPr>
              <a:t> is the root: Depth(u) = 0</a:t>
            </a:r>
            <a:endParaRPr lang="en-IE" sz="1600" i="1" dirty="0">
              <a:ea typeface="ＭＳ Ｐゴシック" charset="-128"/>
            </a:endParaRPr>
          </a:p>
          <a:p>
            <a:pPr lvl="1"/>
            <a:r>
              <a:rPr lang="en-IE" sz="1600" i="1" dirty="0">
                <a:ea typeface="ＭＳ Ｐゴシック" charset="-128"/>
              </a:rPr>
              <a:t>u</a:t>
            </a:r>
            <a:r>
              <a:rPr lang="en-IE" sz="1600" dirty="0">
                <a:ea typeface="ＭＳ Ｐゴシック" charset="-128"/>
              </a:rPr>
              <a:t> is not the root: Depth(</a:t>
            </a:r>
            <a:r>
              <a:rPr lang="en-IE" sz="1600" i="1" dirty="0">
                <a:ea typeface="ＭＳ Ｐゴシック" charset="-128"/>
              </a:rPr>
              <a:t>u</a:t>
            </a:r>
            <a:r>
              <a:rPr lang="en-IE" sz="1600" dirty="0">
                <a:ea typeface="ＭＳ Ｐゴシック" charset="-128"/>
              </a:rPr>
              <a:t>) = 1 + Depth(Parent(u))</a:t>
            </a:r>
          </a:p>
          <a:p>
            <a:pPr lvl="1"/>
            <a:endParaRPr lang="en-IE" sz="1600" dirty="0">
              <a:ea typeface="ＭＳ Ｐゴシック" charset="-128"/>
            </a:endParaRPr>
          </a:p>
          <a:p>
            <a:r>
              <a:rPr lang="en-IE" sz="2000" dirty="0"/>
              <a:t>Depth is sometimes referred to as the </a:t>
            </a:r>
            <a:r>
              <a:rPr lang="en-IE" sz="2000" b="1" i="1" dirty="0"/>
              <a:t>level of the node </a:t>
            </a:r>
            <a:r>
              <a:rPr lang="en-IE" sz="2000" dirty="0"/>
              <a:t>in the tree.</a:t>
            </a:r>
          </a:p>
          <a:p>
            <a:pPr lvl="1"/>
            <a:endParaRPr lang="en-IE" sz="1600" dirty="0">
              <a:ea typeface="ＭＳ Ｐゴシック" charset="-128"/>
            </a:endParaRPr>
          </a:p>
          <a:p>
            <a:r>
              <a:rPr lang="en-IE" sz="2000" b="1" dirty="0"/>
              <a:t>Degree </a:t>
            </a:r>
            <a:r>
              <a:rPr lang="en-IE" sz="2000" dirty="0"/>
              <a:t>of a node, </a:t>
            </a:r>
            <a:r>
              <a:rPr lang="en-IE" sz="2000" i="1" dirty="0"/>
              <a:t>v</a:t>
            </a:r>
            <a:r>
              <a:rPr lang="en-IE" sz="2000" dirty="0"/>
              <a:t>: the number of children of </a:t>
            </a:r>
            <a:r>
              <a:rPr lang="en-IE" sz="2000" i="1" dirty="0"/>
              <a:t>v</a:t>
            </a:r>
            <a:r>
              <a:rPr lang="en-IE" sz="2000" dirty="0"/>
              <a:t>.</a:t>
            </a:r>
          </a:p>
          <a:p>
            <a:pPr lvl="1"/>
            <a:r>
              <a:rPr lang="en-IE" sz="1800" dirty="0">
                <a:ea typeface="ＭＳ Ｐゴシック" charset="-128"/>
              </a:rPr>
              <a:t>Degree(A) = 2, Degree(G) = 1, Degree(E) = 0</a:t>
            </a:r>
          </a:p>
          <a:p>
            <a:pPr lvl="1"/>
            <a:endParaRPr lang="en-IE" sz="1800" dirty="0">
              <a:ea typeface="ＭＳ Ｐゴシック" charset="-128"/>
            </a:endParaRPr>
          </a:p>
          <a:p>
            <a:pPr lvl="1"/>
            <a:endParaRPr lang="en-IE" sz="1600" dirty="0">
              <a:ea typeface="ＭＳ Ｐゴシック" charset="-128"/>
            </a:endParaRPr>
          </a:p>
        </p:txBody>
      </p:sp>
      <p:sp>
        <p:nvSpPr>
          <p:cNvPr id="18436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8437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8438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18439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8440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8441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18442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18443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18444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18445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8446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47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48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49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50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51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52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53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54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55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18456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18457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58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7" name="Oval 9"/>
          <p:cNvSpPr>
            <a:spLocks noChangeArrowheads="1"/>
          </p:cNvSpPr>
          <p:nvPr/>
        </p:nvSpPr>
        <p:spPr bwMode="auto">
          <a:xfrm>
            <a:off x="5626968" y="2420888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M</a:t>
            </a:r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>
            <a:off x="5843588" y="2024063"/>
            <a:ext cx="0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Trees: Properties</a:t>
            </a:r>
            <a:endParaRPr lang="en-GB"/>
          </a:p>
        </p:txBody>
      </p:sp>
      <p:sp>
        <p:nvSpPr>
          <p:cNvPr id="19459" name="Content Placeholder 15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7177088" cy="5256212"/>
          </a:xfrm>
        </p:spPr>
        <p:txBody>
          <a:bodyPr/>
          <a:lstStyle/>
          <a:p>
            <a:r>
              <a:rPr lang="en-IE" sz="2000" b="1"/>
              <a:t>Height </a:t>
            </a:r>
            <a:r>
              <a:rPr lang="en-IE" sz="2000"/>
              <a:t>of a tree T: the maximum depth of</a:t>
            </a:r>
            <a:br>
              <a:rPr lang="en-IE" sz="2000"/>
            </a:br>
            <a:r>
              <a:rPr lang="en-IE" sz="2000"/>
              <a:t>an external node of T.</a:t>
            </a:r>
          </a:p>
          <a:p>
            <a:pPr lvl="1"/>
            <a:r>
              <a:rPr lang="en-IE" sz="1800">
                <a:ea typeface="ＭＳ Ｐゴシック" charset="-128"/>
              </a:rPr>
              <a:t>Height(T) = 5</a:t>
            </a:r>
          </a:p>
          <a:p>
            <a:pPr lvl="1"/>
            <a:endParaRPr lang="en-IE" sz="1800">
              <a:ea typeface="ＭＳ Ｐゴシック" charset="-128"/>
            </a:endParaRPr>
          </a:p>
          <a:p>
            <a:r>
              <a:rPr lang="en-IE" sz="2000"/>
              <a:t>Mathematically defined in terms</a:t>
            </a:r>
            <a:br>
              <a:rPr lang="en-IE" sz="2000"/>
            </a:br>
            <a:r>
              <a:rPr lang="en-IE" sz="2000"/>
              <a:t> of the height of a node, </a:t>
            </a:r>
            <a:r>
              <a:rPr lang="en-IE" sz="2000" i="1"/>
              <a:t>v</a:t>
            </a:r>
            <a:r>
              <a:rPr lang="en-IE" sz="2000"/>
              <a:t>:</a:t>
            </a:r>
          </a:p>
          <a:p>
            <a:pPr lvl="1"/>
            <a:r>
              <a:rPr lang="en-IE" sz="1800">
                <a:ea typeface="ＭＳ Ｐゴシック" charset="-128"/>
              </a:rPr>
              <a:t>v is external: Height(v) = 0</a:t>
            </a:r>
          </a:p>
          <a:p>
            <a:pPr lvl="1"/>
            <a:r>
              <a:rPr lang="en-IE" sz="1800">
                <a:ea typeface="ＭＳ Ｐゴシック" charset="-128"/>
              </a:rPr>
              <a:t>v is internal: Height(v) = 1 + max. Height</a:t>
            </a:r>
            <a:br>
              <a:rPr lang="en-IE" sz="1800">
                <a:ea typeface="ＭＳ Ｐゴシック" charset="-128"/>
              </a:rPr>
            </a:br>
            <a:r>
              <a:rPr lang="en-IE" sz="1800">
                <a:ea typeface="ＭＳ Ｐゴシック" charset="-128"/>
              </a:rPr>
              <a:t>				of v’s children</a:t>
            </a:r>
          </a:p>
          <a:p>
            <a:endParaRPr lang="en-IE" sz="2200"/>
          </a:p>
          <a:p>
            <a:r>
              <a:rPr lang="en-IE" sz="2000"/>
              <a:t>Example:</a:t>
            </a:r>
          </a:p>
          <a:p>
            <a:pPr lvl="1"/>
            <a:r>
              <a:rPr lang="en-IE" sz="1800">
                <a:ea typeface="ＭＳ Ｐゴシック" charset="-128"/>
              </a:rPr>
              <a:t>Height(A) = 1 + max(Height(B), Height(C))</a:t>
            </a:r>
          </a:p>
          <a:p>
            <a:pPr lvl="1"/>
            <a:r>
              <a:rPr lang="en-IE" sz="1800">
                <a:ea typeface="ＭＳ Ｐゴシック" charset="-128"/>
              </a:rPr>
              <a:t>Height(B) = 1 + max(Height(D), Height(E))</a:t>
            </a:r>
          </a:p>
          <a:p>
            <a:pPr lvl="1"/>
            <a:r>
              <a:rPr lang="en-IE" sz="1800">
                <a:ea typeface="ＭＳ Ｐゴシック" charset="-128"/>
              </a:rPr>
              <a:t>Height(D) = Height(E) = 0</a:t>
            </a:r>
          </a:p>
          <a:p>
            <a:pPr lvl="1"/>
            <a:r>
              <a:rPr lang="en-IE" sz="1800">
                <a:ea typeface="ＭＳ Ｐゴシック" charset="-128"/>
              </a:rPr>
              <a:t>...</a:t>
            </a:r>
            <a:endParaRPr lang="en-IE" sz="2200">
              <a:ea typeface="ＭＳ Ｐゴシック" charset="-128"/>
            </a:endParaRPr>
          </a:p>
          <a:p>
            <a:pPr lvl="1"/>
            <a:endParaRPr lang="en-IE" sz="1800">
              <a:ea typeface="ＭＳ Ｐゴシック" charset="-128"/>
            </a:endParaRPr>
          </a:p>
          <a:p>
            <a:pPr lvl="1"/>
            <a:endParaRPr lang="en-IE" sz="1800">
              <a:ea typeface="ＭＳ Ｐゴシック" charset="-128"/>
            </a:endParaRPr>
          </a:p>
        </p:txBody>
      </p:sp>
      <p:sp>
        <p:nvSpPr>
          <p:cNvPr id="19460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9461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9462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19463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9464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9465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19466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19467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19468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19469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9470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9471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9472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9473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9474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9475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9476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9477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9478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9479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19480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19481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9482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7" name="Oval 9"/>
          <p:cNvSpPr>
            <a:spLocks noChangeArrowheads="1"/>
          </p:cNvSpPr>
          <p:nvPr/>
        </p:nvSpPr>
        <p:spPr bwMode="auto">
          <a:xfrm>
            <a:off x="5626968" y="2420888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M</a:t>
            </a:r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>
            <a:off x="5843588" y="2024063"/>
            <a:ext cx="0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Tree ADT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000"/>
              <a:t>Trees make use of the </a:t>
            </a:r>
            <a:r>
              <a:rPr lang="en-GB" sz="2000" b="1" u="sng"/>
              <a:t>Position ADT</a:t>
            </a:r>
            <a:r>
              <a:rPr lang="en-GB" sz="2000"/>
              <a:t> and have the following operations:</a:t>
            </a:r>
          </a:p>
          <a:p>
            <a:pPr lvl="1" eaLnBrk="1" hangingPunct="1"/>
            <a:r>
              <a:rPr lang="en-GB" sz="1800" b="1">
                <a:ea typeface="ＭＳ Ｐゴシック" charset="-128"/>
              </a:rPr>
              <a:t>root()</a:t>
            </a:r>
            <a:r>
              <a:rPr lang="en-GB" sz="1800">
                <a:ea typeface="ＭＳ Ｐゴシック" charset="-128"/>
              </a:rPr>
              <a:t>		returns the Position for the root</a:t>
            </a:r>
          </a:p>
          <a:p>
            <a:pPr lvl="1" eaLnBrk="1" hangingPunct="1"/>
            <a:r>
              <a:rPr lang="en-GB" sz="1800" b="1">
                <a:ea typeface="ＭＳ Ｐゴシック" charset="-128"/>
              </a:rPr>
              <a:t>parent(p)</a:t>
            </a:r>
            <a:r>
              <a:rPr lang="en-GB" sz="1800">
                <a:ea typeface="ＭＳ Ｐゴシック" charset="-128"/>
              </a:rPr>
              <a:t> 		returns the Position of p’s parent</a:t>
            </a:r>
          </a:p>
          <a:p>
            <a:pPr lvl="1" eaLnBrk="1" hangingPunct="1"/>
            <a:r>
              <a:rPr lang="en-GB" sz="1800" b="1">
                <a:ea typeface="ＭＳ Ｐゴシック" charset="-128"/>
              </a:rPr>
              <a:t>children(p)</a:t>
            </a:r>
            <a:r>
              <a:rPr lang="en-GB" sz="1800">
                <a:ea typeface="ＭＳ Ｐゴシック" charset="-128"/>
              </a:rPr>
              <a:t>	returns an Iterator of the Positions of p’s children</a:t>
            </a:r>
          </a:p>
          <a:p>
            <a:pPr lvl="1" eaLnBrk="1" hangingPunct="1"/>
            <a:r>
              <a:rPr lang="en-GB" sz="1800" b="1">
                <a:ea typeface="ＭＳ Ｐゴシック" charset="-128"/>
              </a:rPr>
              <a:t>isInternal(p)</a:t>
            </a:r>
            <a:r>
              <a:rPr lang="en-GB" sz="1800">
                <a:ea typeface="ＭＳ Ｐゴシック" charset="-128"/>
              </a:rPr>
              <a:t>	does p have children?</a:t>
            </a:r>
          </a:p>
          <a:p>
            <a:pPr lvl="1" eaLnBrk="1" hangingPunct="1"/>
            <a:r>
              <a:rPr lang="en-GB" sz="1800" b="1">
                <a:ea typeface="ＭＳ Ｐゴシック" charset="-128"/>
              </a:rPr>
              <a:t>isExternal(p)</a:t>
            </a:r>
            <a:r>
              <a:rPr lang="en-GB" sz="1800">
                <a:ea typeface="ＭＳ Ｐゴシック" charset="-128"/>
              </a:rPr>
              <a:t>	is p a leaf?</a:t>
            </a:r>
          </a:p>
          <a:p>
            <a:pPr lvl="1" eaLnBrk="1" hangingPunct="1"/>
            <a:r>
              <a:rPr lang="en-GB" sz="1800" b="1">
                <a:ea typeface="ＭＳ Ｐゴシック" charset="-128"/>
              </a:rPr>
              <a:t>isRoot(p)</a:t>
            </a:r>
            <a:r>
              <a:rPr lang="en-GB" sz="1800">
                <a:ea typeface="ＭＳ Ｐゴシック" charset="-128"/>
              </a:rPr>
              <a:t>		is p==root()?</a:t>
            </a:r>
          </a:p>
          <a:p>
            <a:pPr lvl="1" eaLnBrk="1" hangingPunct="1"/>
            <a:r>
              <a:rPr lang="en-GB" sz="1800" b="1">
                <a:ea typeface="ＭＳ Ｐゴシック" charset="-128"/>
              </a:rPr>
              <a:t>size()</a:t>
            </a:r>
            <a:r>
              <a:rPr lang="en-GB" sz="1800">
                <a:ea typeface="ＭＳ Ｐゴシック" charset="-128"/>
              </a:rPr>
              <a:t>		number of nodes</a:t>
            </a:r>
          </a:p>
          <a:p>
            <a:pPr lvl="1" eaLnBrk="1" hangingPunct="1"/>
            <a:r>
              <a:rPr lang="en-GB" sz="1800" b="1">
                <a:ea typeface="ＭＳ Ｐゴシック" charset="-128"/>
              </a:rPr>
              <a:t>isEmpty()</a:t>
            </a:r>
            <a:r>
              <a:rPr lang="en-GB" sz="1800">
                <a:ea typeface="ＭＳ Ｐゴシック" charset="-128"/>
              </a:rPr>
              <a:t>		tests whether or not the tree is empty</a:t>
            </a:r>
          </a:p>
          <a:p>
            <a:pPr lvl="1" eaLnBrk="1" hangingPunct="1"/>
            <a:r>
              <a:rPr lang="en-GB" sz="1800" b="1">
                <a:ea typeface="ＭＳ Ｐゴシック" charset="-128"/>
              </a:rPr>
              <a:t>iterator() </a:t>
            </a:r>
            <a:r>
              <a:rPr lang="en-GB" sz="1800">
                <a:ea typeface="ＭＳ Ｐゴシック" charset="-128"/>
              </a:rPr>
              <a:t>		returns an Iterator of every element in the tree</a:t>
            </a:r>
          </a:p>
          <a:p>
            <a:pPr lvl="1" eaLnBrk="1" hangingPunct="1"/>
            <a:r>
              <a:rPr lang="en-GB" sz="1800" b="1">
                <a:ea typeface="ＭＳ Ｐゴシック" charset="-128"/>
              </a:rPr>
              <a:t>positions() </a:t>
            </a:r>
            <a:r>
              <a:rPr lang="en-GB" sz="1800">
                <a:ea typeface="ＭＳ Ｐゴシック" charset="-128"/>
              </a:rPr>
              <a:t>	returns an Iterator of every Position in the tree</a:t>
            </a:r>
          </a:p>
          <a:p>
            <a:pPr lvl="1" eaLnBrk="1" hangingPunct="1"/>
            <a:r>
              <a:rPr lang="en-GB" sz="1800" b="1">
                <a:ea typeface="ＭＳ Ｐゴシック" charset="-128"/>
              </a:rPr>
              <a:t>replace(p, e)</a:t>
            </a:r>
            <a:r>
              <a:rPr lang="en-GB" sz="1800">
                <a:ea typeface="ＭＳ Ｐゴシック" charset="-128"/>
              </a:rPr>
              <a:t>	replaces the element at Position p with e</a:t>
            </a:r>
          </a:p>
          <a:p>
            <a:pPr lvl="1" eaLnBrk="1" hangingPunct="1"/>
            <a:endParaRPr lang="en-GB" sz="180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Interface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sz="1400" dirty="0">
                <a:latin typeface="Courier New" charset="0"/>
                <a:cs typeface="Courier New" charset="0"/>
              </a:rPr>
              <a:t>public interface Tree&lt;T&gt; extends </a:t>
            </a:r>
            <a:r>
              <a:rPr lang="en-US" sz="1400" dirty="0" err="1">
                <a:latin typeface="Courier New" charset="0"/>
                <a:cs typeface="Courier New" charset="0"/>
              </a:rPr>
              <a:t>Iterable</a:t>
            </a:r>
            <a:r>
              <a:rPr lang="en-US" sz="1400" dirty="0">
                <a:latin typeface="Courier New" charset="0"/>
                <a:cs typeface="Courier New" charset="0"/>
              </a:rPr>
              <a:t>&lt;T&gt; {</a:t>
            </a:r>
          </a:p>
          <a:p>
            <a:pPr>
              <a:buFont typeface="Wingdings" charset="2"/>
              <a:buNone/>
            </a:pPr>
            <a:r>
              <a:rPr lang="en-US" sz="1400" dirty="0">
                <a:latin typeface="Courier New" charset="0"/>
                <a:cs typeface="Courier New" charset="0"/>
              </a:rPr>
              <a:t>    public Position&lt;T&gt; root();</a:t>
            </a:r>
          </a:p>
          <a:p>
            <a:pPr>
              <a:buFont typeface="Wingdings" charset="2"/>
              <a:buNone/>
            </a:pPr>
            <a:r>
              <a:rPr lang="en-US" sz="1400" dirty="0">
                <a:latin typeface="Courier New" charset="0"/>
                <a:cs typeface="Courier New" charset="0"/>
              </a:rPr>
              <a:t>    public Position&lt;T&gt; parent(Position&lt;T&gt; p);</a:t>
            </a:r>
          </a:p>
          <a:p>
            <a:pPr>
              <a:buFont typeface="Wingdings" charset="2"/>
              <a:buNone/>
            </a:pPr>
            <a:r>
              <a:rPr lang="en-US" sz="1400" dirty="0">
                <a:latin typeface="Courier New" charset="0"/>
                <a:cs typeface="Courier New" charset="0"/>
              </a:rPr>
              <a:t>    public Iterator&lt;Position&lt;T&gt;&gt; children(Position&lt;T&gt; p);</a:t>
            </a:r>
          </a:p>
          <a:p>
            <a:pPr>
              <a:buFont typeface="Wingdings" charset="2"/>
              <a:buNone/>
            </a:pPr>
            <a:r>
              <a:rPr lang="en-US" sz="1400" dirty="0">
                <a:latin typeface="Courier New" charset="0"/>
                <a:cs typeface="Courier New" charset="0"/>
              </a:rPr>
              <a:t>    public </a:t>
            </a:r>
            <a:r>
              <a:rPr lang="en-US" sz="1400" dirty="0" err="1">
                <a:latin typeface="Courier New" charset="0"/>
                <a:cs typeface="Courier New" charset="0"/>
              </a:rPr>
              <a:t>boolean</a:t>
            </a:r>
            <a:r>
              <a:rPr lang="en-US" sz="1400" dirty="0">
                <a:latin typeface="Courier New" charset="0"/>
                <a:cs typeface="Courier New" charset="0"/>
              </a:rPr>
              <a:t> </a:t>
            </a:r>
            <a:r>
              <a:rPr lang="en-US" sz="1400" dirty="0" err="1">
                <a:latin typeface="Courier New" charset="0"/>
                <a:cs typeface="Courier New" charset="0"/>
              </a:rPr>
              <a:t>isInternal</a:t>
            </a:r>
            <a:r>
              <a:rPr lang="en-US" sz="1400" dirty="0">
                <a:latin typeface="Courier New" charset="0"/>
                <a:cs typeface="Courier New" charset="0"/>
              </a:rPr>
              <a:t>(Position&lt;T&gt; p);</a:t>
            </a:r>
          </a:p>
          <a:p>
            <a:pPr>
              <a:buFont typeface="Wingdings" charset="2"/>
              <a:buNone/>
            </a:pPr>
            <a:r>
              <a:rPr lang="en-US" sz="1400" dirty="0">
                <a:latin typeface="Courier New" charset="0"/>
                <a:cs typeface="Courier New" charset="0"/>
              </a:rPr>
              <a:t>    public </a:t>
            </a:r>
            <a:r>
              <a:rPr lang="en-US" sz="1400" dirty="0" err="1">
                <a:latin typeface="Courier New" charset="0"/>
                <a:cs typeface="Courier New" charset="0"/>
              </a:rPr>
              <a:t>boolean</a:t>
            </a:r>
            <a:r>
              <a:rPr lang="en-US" sz="1400" dirty="0">
                <a:latin typeface="Courier New" charset="0"/>
                <a:cs typeface="Courier New" charset="0"/>
              </a:rPr>
              <a:t> </a:t>
            </a:r>
            <a:r>
              <a:rPr lang="en-US" sz="1400" dirty="0" err="1">
                <a:latin typeface="Courier New" charset="0"/>
                <a:cs typeface="Courier New" charset="0"/>
              </a:rPr>
              <a:t>isExternal</a:t>
            </a:r>
            <a:r>
              <a:rPr lang="en-US" sz="1400" dirty="0">
                <a:latin typeface="Courier New" charset="0"/>
                <a:cs typeface="Courier New" charset="0"/>
              </a:rPr>
              <a:t>(Position&lt;T&gt; p);</a:t>
            </a:r>
          </a:p>
          <a:p>
            <a:pPr>
              <a:buFont typeface="Wingdings" charset="2"/>
              <a:buNone/>
            </a:pPr>
            <a:r>
              <a:rPr lang="en-US" sz="1400" dirty="0">
                <a:latin typeface="Courier New" charset="0"/>
                <a:cs typeface="Courier New" charset="0"/>
              </a:rPr>
              <a:t>    public </a:t>
            </a:r>
            <a:r>
              <a:rPr lang="en-US" sz="1400" dirty="0" err="1">
                <a:latin typeface="Courier New" charset="0"/>
                <a:cs typeface="Courier New" charset="0"/>
              </a:rPr>
              <a:t>boolean</a:t>
            </a:r>
            <a:r>
              <a:rPr lang="en-US" sz="1400" dirty="0">
                <a:latin typeface="Courier New" charset="0"/>
                <a:cs typeface="Courier New" charset="0"/>
              </a:rPr>
              <a:t> </a:t>
            </a:r>
            <a:r>
              <a:rPr lang="en-US" sz="1400" dirty="0" err="1">
                <a:latin typeface="Courier New" charset="0"/>
                <a:cs typeface="Courier New" charset="0"/>
              </a:rPr>
              <a:t>isRoot</a:t>
            </a:r>
            <a:r>
              <a:rPr lang="en-US" sz="1400" dirty="0">
                <a:latin typeface="Courier New" charset="0"/>
                <a:cs typeface="Courier New" charset="0"/>
              </a:rPr>
              <a:t>(Position&lt;T&gt; p);</a:t>
            </a:r>
          </a:p>
          <a:p>
            <a:pPr>
              <a:buFont typeface="Wingdings" charset="2"/>
              <a:buNone/>
            </a:pPr>
            <a:r>
              <a:rPr lang="en-US" sz="1400" dirty="0">
                <a:latin typeface="Courier New" charset="0"/>
                <a:cs typeface="Courier New" charset="0"/>
              </a:rPr>
              <a:t>    public </a:t>
            </a:r>
            <a:r>
              <a:rPr lang="en-US" sz="1400" dirty="0" err="1">
                <a:latin typeface="Courier New" charset="0"/>
                <a:cs typeface="Courier New" charset="0"/>
              </a:rPr>
              <a:t>int</a:t>
            </a:r>
            <a:r>
              <a:rPr lang="en-US" sz="1400" dirty="0">
                <a:latin typeface="Courier New" charset="0"/>
                <a:cs typeface="Courier New" charset="0"/>
              </a:rPr>
              <a:t> size();</a:t>
            </a:r>
          </a:p>
          <a:p>
            <a:pPr>
              <a:buFont typeface="Wingdings" charset="2"/>
              <a:buNone/>
            </a:pPr>
            <a:r>
              <a:rPr lang="en-US" sz="1400" dirty="0">
                <a:latin typeface="Courier New" charset="0"/>
                <a:cs typeface="Courier New" charset="0"/>
              </a:rPr>
              <a:t>    public </a:t>
            </a:r>
            <a:r>
              <a:rPr lang="en-US" sz="1400" dirty="0" err="1">
                <a:latin typeface="Courier New" charset="0"/>
                <a:cs typeface="Courier New" charset="0"/>
              </a:rPr>
              <a:t>boolean</a:t>
            </a:r>
            <a:r>
              <a:rPr lang="en-US" sz="1400" dirty="0">
                <a:latin typeface="Courier New" charset="0"/>
                <a:cs typeface="Courier New" charset="0"/>
              </a:rPr>
              <a:t> </a:t>
            </a:r>
            <a:r>
              <a:rPr lang="en-US" sz="1400" dirty="0" err="1">
                <a:latin typeface="Courier New" charset="0"/>
                <a:cs typeface="Courier New" charset="0"/>
              </a:rPr>
              <a:t>isEmpty</a:t>
            </a:r>
            <a:r>
              <a:rPr lang="en-US" sz="1400" dirty="0">
                <a:latin typeface="Courier New" charset="0"/>
                <a:cs typeface="Courier New" charset="0"/>
              </a:rPr>
              <a:t>();</a:t>
            </a:r>
          </a:p>
          <a:p>
            <a:pPr>
              <a:buFont typeface="Wingdings" charset="2"/>
              <a:buNone/>
            </a:pPr>
            <a:r>
              <a:rPr lang="en-US" sz="1400" dirty="0">
                <a:latin typeface="Courier New" charset="0"/>
                <a:cs typeface="Courier New" charset="0"/>
              </a:rPr>
              <a:t>    public Iterator&lt;Position&lt;T&gt;&gt; positions();</a:t>
            </a:r>
          </a:p>
          <a:p>
            <a:pPr>
              <a:buFont typeface="Wingdings" charset="2"/>
              <a:buNone/>
            </a:pPr>
            <a:r>
              <a:rPr lang="en-US" sz="1400" dirty="0">
                <a:latin typeface="Courier New" charset="0"/>
                <a:cs typeface="Courier New" charset="0"/>
              </a:rPr>
              <a:t>    public T replace(Position&lt;T&gt; p, T t);</a:t>
            </a:r>
          </a:p>
          <a:p>
            <a:pPr>
              <a:buFont typeface="Wingdings" charset="2"/>
              <a:buNone/>
            </a:pPr>
            <a:r>
              <a:rPr lang="en-US" sz="1400" dirty="0"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Trees: Introduction</a:t>
            </a: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391525" cy="5256212"/>
          </a:xfrm>
        </p:spPr>
        <p:txBody>
          <a:bodyPr/>
          <a:lstStyle/>
          <a:p>
            <a:pPr eaLnBrk="1" hangingPunct="1"/>
            <a:r>
              <a:rPr lang="en-IE" sz="2000"/>
              <a:t>A Tree is a </a:t>
            </a:r>
            <a:r>
              <a:rPr lang="en-IE" sz="2000" b="1" u="sng"/>
              <a:t>hierarchical ADT</a:t>
            </a:r>
            <a:r>
              <a:rPr lang="en-IE" sz="2000"/>
              <a:t> where data is related in terms of parent-child relationships.</a:t>
            </a:r>
          </a:p>
          <a:p>
            <a:pPr lvl="1" eaLnBrk="1" hangingPunct="1"/>
            <a:r>
              <a:rPr lang="en-IE" sz="1800">
                <a:ea typeface="ＭＳ Ｐゴシック" charset="-128"/>
              </a:rPr>
              <a:t>Each element (node) in the tree has </a:t>
            </a:r>
            <a:r>
              <a:rPr lang="en-IE" sz="1800" b="1">
                <a:ea typeface="ＭＳ Ｐゴシック" charset="-128"/>
              </a:rPr>
              <a:t>at most 1 parent</a:t>
            </a:r>
            <a:r>
              <a:rPr lang="en-IE" sz="1800">
                <a:ea typeface="ＭＳ Ｐゴシック" charset="-128"/>
              </a:rPr>
              <a:t>.</a:t>
            </a:r>
          </a:p>
          <a:p>
            <a:pPr lvl="1" eaLnBrk="1" hangingPunct="1"/>
            <a:r>
              <a:rPr lang="en-IE" sz="1800">
                <a:ea typeface="ＭＳ Ｐゴシック" charset="-128"/>
              </a:rPr>
              <a:t>Each element (node) may have </a:t>
            </a:r>
            <a:r>
              <a:rPr lang="en-IE" sz="1800" b="1">
                <a:ea typeface="ＭＳ Ｐゴシック" charset="-128"/>
              </a:rPr>
              <a:t>0 or more children</a:t>
            </a:r>
            <a:r>
              <a:rPr lang="en-IE" sz="1800">
                <a:ea typeface="ＭＳ Ｐゴシック" charset="-128"/>
              </a:rPr>
              <a:t>.</a:t>
            </a:r>
          </a:p>
          <a:p>
            <a:pPr lvl="1" eaLnBrk="1" hangingPunct="1"/>
            <a:r>
              <a:rPr lang="en-IE" sz="1800">
                <a:ea typeface="ＭＳ Ｐゴシック" charset="-128"/>
              </a:rPr>
              <a:t>Each tree will include exactly one element (node), known as the </a:t>
            </a:r>
            <a:r>
              <a:rPr lang="en-IE" sz="1800" b="1">
                <a:ea typeface="ＭＳ Ｐゴシック" charset="-128"/>
              </a:rPr>
              <a:t>root</a:t>
            </a:r>
            <a:r>
              <a:rPr lang="en-IE" sz="1800">
                <a:ea typeface="ＭＳ Ｐゴシック" charset="-128"/>
              </a:rPr>
              <a:t>, which has no parent.</a:t>
            </a:r>
          </a:p>
          <a:p>
            <a:pPr lvl="2" eaLnBrk="1" hangingPunct="1"/>
            <a:endParaRPr lang="en-IE" sz="1400">
              <a:ea typeface="ＭＳ Ｐゴシック" charset="-128"/>
            </a:endParaRPr>
          </a:p>
          <a:p>
            <a:pPr eaLnBrk="1" hangingPunct="1"/>
            <a:r>
              <a:rPr lang="en-IE" sz="2000"/>
              <a:t>Trees can be defined </a:t>
            </a:r>
            <a:r>
              <a:rPr lang="en-IE" sz="2000" b="1"/>
              <a:t>recursively</a:t>
            </a:r>
            <a:r>
              <a:rPr lang="en-IE" sz="2000"/>
              <a:t>:</a:t>
            </a:r>
          </a:p>
          <a:p>
            <a:pPr lvl="1" eaLnBrk="1" hangingPunct="1"/>
            <a:r>
              <a:rPr lang="en-IE" sz="1800">
                <a:ea typeface="ＭＳ Ｐゴシック" charset="-128"/>
              </a:rPr>
              <a:t>A tree T consists of a root node, </a:t>
            </a:r>
            <a:r>
              <a:rPr lang="en-IE" sz="1800" i="1">
                <a:ea typeface="ＭＳ Ｐゴシック" charset="-128"/>
              </a:rPr>
              <a:t>r</a:t>
            </a:r>
            <a:r>
              <a:rPr lang="en-IE" sz="1800">
                <a:ea typeface="ＭＳ Ｐゴシック" charset="-128"/>
              </a:rPr>
              <a:t>, </a:t>
            </a:r>
            <a:br>
              <a:rPr lang="en-IE" sz="1800">
                <a:ea typeface="ＭＳ Ｐゴシック" charset="-128"/>
              </a:rPr>
            </a:br>
            <a:r>
              <a:rPr lang="en-IE" sz="1800">
                <a:ea typeface="ＭＳ Ｐゴシック" charset="-128"/>
              </a:rPr>
              <a:t>plus a set of subtrees whose roots</a:t>
            </a:r>
            <a:br>
              <a:rPr lang="en-IE" sz="1800">
                <a:ea typeface="ＭＳ Ｐゴシック" charset="-128"/>
              </a:rPr>
            </a:br>
            <a:r>
              <a:rPr lang="en-IE" sz="1800">
                <a:ea typeface="ＭＳ Ｐゴシック" charset="-128"/>
              </a:rPr>
              <a:t>are children of </a:t>
            </a:r>
            <a:r>
              <a:rPr lang="en-IE" sz="1800" i="1">
                <a:ea typeface="ＭＳ Ｐゴシック" charset="-128"/>
              </a:rPr>
              <a:t>r</a:t>
            </a:r>
            <a:r>
              <a:rPr lang="en-IE" sz="1800">
                <a:ea typeface="ＭＳ Ｐゴシック" charset="-128"/>
              </a:rPr>
              <a:t>.</a:t>
            </a:r>
          </a:p>
          <a:p>
            <a:pPr lvl="2" eaLnBrk="1" hangingPunct="1"/>
            <a:endParaRPr lang="en-IE" sz="1200">
              <a:ea typeface="ＭＳ Ｐゴシック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CE762D-C9A7-441F-9E4E-F468169EB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325" y="3645024"/>
            <a:ext cx="3495303" cy="26656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8AA14-21EC-4D90-92A1-1330D3CDD2FE}"/>
              </a:ext>
            </a:extLst>
          </p:cNvPr>
          <p:cNvSpPr/>
          <p:nvPr/>
        </p:nvSpPr>
        <p:spPr bwMode="auto">
          <a:xfrm>
            <a:off x="4932040" y="6021288"/>
            <a:ext cx="4104456" cy="6446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Binary Trees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7779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Tree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000" dirty="0"/>
              <a:t>A </a:t>
            </a:r>
            <a:r>
              <a:rPr lang="en-IE" altLang="en-US" sz="2000" b="1" dirty="0"/>
              <a:t>Binary Tree </a:t>
            </a:r>
            <a:r>
              <a:rPr lang="en-IE" altLang="en-US" sz="2000" dirty="0"/>
              <a:t>is a tree with the following properties:</a:t>
            </a:r>
          </a:p>
          <a:p>
            <a:pPr lvl="1" eaLnBrk="1" hangingPunct="1"/>
            <a:r>
              <a:rPr lang="en-IE" altLang="en-US" sz="1800" dirty="0"/>
              <a:t>Every node has at most 2 children (degree 2)</a:t>
            </a:r>
          </a:p>
          <a:p>
            <a:pPr lvl="1" eaLnBrk="1" hangingPunct="1"/>
            <a:r>
              <a:rPr lang="en-IE" altLang="en-US" sz="1800" dirty="0"/>
              <a:t>Each child node is labelled as being either a </a:t>
            </a:r>
            <a:r>
              <a:rPr lang="en-IE" altLang="en-US" sz="1800" b="1" dirty="0"/>
              <a:t>left child </a:t>
            </a:r>
            <a:r>
              <a:rPr lang="en-IE" altLang="en-US" sz="1800" dirty="0"/>
              <a:t>or a </a:t>
            </a:r>
            <a:r>
              <a:rPr lang="en-IE" altLang="en-US" sz="1800" b="1" dirty="0"/>
              <a:t>right child</a:t>
            </a:r>
          </a:p>
          <a:p>
            <a:pPr lvl="1" eaLnBrk="1" hangingPunct="1"/>
            <a:r>
              <a:rPr lang="en-IE" altLang="en-US" sz="1800" dirty="0"/>
              <a:t>A left child precedes a right child in the ordering of children of a node</a:t>
            </a:r>
          </a:p>
          <a:p>
            <a:pPr lvl="1" eaLnBrk="1" hangingPunct="1"/>
            <a:endParaRPr lang="en-IE" altLang="en-US" sz="1600" dirty="0"/>
          </a:p>
          <a:p>
            <a:pPr lvl="1" eaLnBrk="1" hangingPunct="1"/>
            <a:endParaRPr lang="en-IE" altLang="en-US" sz="1600" dirty="0"/>
          </a:p>
          <a:p>
            <a:pPr eaLnBrk="1" hangingPunct="1"/>
            <a:r>
              <a:rPr lang="en-IE" altLang="en-US" sz="2000" dirty="0"/>
              <a:t>A Binary Tree, T, is either empty or combines:</a:t>
            </a:r>
            <a:endParaRPr lang="en-IE" altLang="en-US" sz="1800" dirty="0"/>
          </a:p>
          <a:p>
            <a:pPr lvl="1" eaLnBrk="1" hangingPunct="1"/>
            <a:r>
              <a:rPr lang="en-IE" altLang="en-US" sz="1800" dirty="0"/>
              <a:t>a node </a:t>
            </a:r>
            <a:r>
              <a:rPr lang="en-IE" altLang="en-US" sz="1800" i="1" dirty="0"/>
              <a:t>r</a:t>
            </a:r>
            <a:r>
              <a:rPr lang="en-IE" altLang="en-US" sz="1800" dirty="0"/>
              <a:t>, called the root of T, which stores</a:t>
            </a:r>
            <a:br>
              <a:rPr lang="en-IE" altLang="en-US" sz="1800" dirty="0"/>
            </a:br>
            <a:r>
              <a:rPr lang="en-IE" altLang="en-US" sz="1800" dirty="0"/>
              <a:t>an element</a:t>
            </a:r>
          </a:p>
          <a:p>
            <a:pPr lvl="1" eaLnBrk="1" hangingPunct="1"/>
            <a:r>
              <a:rPr lang="en-IE" altLang="en-US" sz="1800" dirty="0"/>
              <a:t>a binary tree, called the left subtree of T</a:t>
            </a:r>
          </a:p>
          <a:p>
            <a:pPr lvl="1" eaLnBrk="1" hangingPunct="1"/>
            <a:r>
              <a:rPr lang="en-US" altLang="en-US" sz="1800" dirty="0"/>
              <a:t>a</a:t>
            </a:r>
            <a:r>
              <a:rPr lang="en-IE" altLang="en-US" sz="1800" dirty="0"/>
              <a:t> binary tree, called the right subtree of T</a:t>
            </a:r>
          </a:p>
          <a:p>
            <a:pPr lvl="1" eaLnBrk="1" hangingPunct="1"/>
            <a:endParaRPr lang="en-IE" altLang="en-US" sz="1800" dirty="0"/>
          </a:p>
          <a:p>
            <a:pPr lvl="1" eaLnBrk="1" hangingPunct="1"/>
            <a:endParaRPr lang="en-IE" altLang="en-US" sz="1800" dirty="0"/>
          </a:p>
          <a:p>
            <a:pPr eaLnBrk="1" hangingPunct="1"/>
            <a:r>
              <a:rPr lang="en-IE" altLang="en-US" sz="2000" b="1" dirty="0"/>
              <a:t>Level Property</a:t>
            </a:r>
            <a:r>
              <a:rPr lang="en-IE" altLang="en-US" sz="2000" dirty="0"/>
              <a:t>: Level d of a binary tree is the set of all nodes with depth d, of which there are at most 2</a:t>
            </a:r>
            <a:r>
              <a:rPr lang="en-IE" altLang="en-US" sz="2000" baseline="30000" dirty="0"/>
              <a:t>d</a:t>
            </a:r>
            <a:r>
              <a:rPr lang="en-IE" altLang="en-US" sz="2000" dirty="0"/>
              <a:t> nodes.</a:t>
            </a:r>
          </a:p>
          <a:p>
            <a:pPr lvl="1" eaLnBrk="1" hangingPunct="1">
              <a:buFont typeface="Wingdings" pitchFamily="2" charset="2"/>
              <a:buNone/>
            </a:pPr>
            <a:endParaRPr lang="en-GB" altLang="en-US" sz="18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071217"/>
            <a:ext cx="28194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351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Arithmetic Operations</a:t>
            </a:r>
          </a:p>
        </p:txBody>
      </p:sp>
      <p:sp>
        <p:nvSpPr>
          <p:cNvPr id="5123" name="Content Placeholder 25"/>
          <p:cNvSpPr>
            <a:spLocks noGrp="1"/>
          </p:cNvSpPr>
          <p:nvPr>
            <p:ph idx="1"/>
          </p:nvPr>
        </p:nvSpPr>
        <p:spPr>
          <a:xfrm>
            <a:off x="381000" y="1268413"/>
            <a:ext cx="8496300" cy="5256212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altLang="en-US" sz="2400"/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z="2400"/>
              <a:t>(1 + 3) x (7 – (2 + 1))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en-US" sz="2400">
              <a:sym typeface="Symbol" pitchFamily="18" charset="2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z="2400">
                <a:sym typeface="Symbol" pitchFamily="18" charset="2"/>
              </a:rPr>
              <a:t></a:t>
            </a:r>
            <a:endParaRPr lang="en-US" altLang="en-US" sz="2400"/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4405313" y="3400425"/>
            <a:ext cx="381000" cy="381000"/>
          </a:xfrm>
          <a:prstGeom prst="rect">
            <a:avLst/>
          </a:prstGeom>
          <a:solidFill>
            <a:srgbClr val="FFCF0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x</a:t>
            </a:r>
          </a:p>
        </p:txBody>
      </p:sp>
      <p:sp>
        <p:nvSpPr>
          <p:cNvPr id="5125" name="Rectangle 9"/>
          <p:cNvSpPr>
            <a:spLocks noChangeArrowheads="1"/>
          </p:cNvSpPr>
          <p:nvPr/>
        </p:nvSpPr>
        <p:spPr bwMode="auto">
          <a:xfrm>
            <a:off x="3414713" y="4086225"/>
            <a:ext cx="381000" cy="381000"/>
          </a:xfrm>
          <a:prstGeom prst="rect">
            <a:avLst/>
          </a:prstGeom>
          <a:solidFill>
            <a:srgbClr val="FFCF0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+</a:t>
            </a:r>
          </a:p>
        </p:txBody>
      </p:sp>
      <p:sp>
        <p:nvSpPr>
          <p:cNvPr id="5126" name="Rectangle 10"/>
          <p:cNvSpPr>
            <a:spLocks noChangeArrowheads="1"/>
          </p:cNvSpPr>
          <p:nvPr/>
        </p:nvSpPr>
        <p:spPr bwMode="auto">
          <a:xfrm>
            <a:off x="5700713" y="4086225"/>
            <a:ext cx="381000" cy="381000"/>
          </a:xfrm>
          <a:prstGeom prst="rect">
            <a:avLst/>
          </a:prstGeom>
          <a:solidFill>
            <a:srgbClr val="FFCF0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-</a:t>
            </a:r>
          </a:p>
        </p:txBody>
      </p:sp>
      <p:cxnSp>
        <p:nvCxnSpPr>
          <p:cNvPr id="5127" name="Straight Connector 16"/>
          <p:cNvCxnSpPr>
            <a:cxnSpLocks noChangeShapeType="1"/>
            <a:stCxn id="5124" idx="2"/>
            <a:endCxn id="5125" idx="0"/>
          </p:cNvCxnSpPr>
          <p:nvPr/>
        </p:nvCxnSpPr>
        <p:spPr bwMode="auto">
          <a:xfrm rot="5400000">
            <a:off x="3948113" y="3438525"/>
            <a:ext cx="304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Straight Connector 18"/>
          <p:cNvCxnSpPr>
            <a:cxnSpLocks noChangeShapeType="1"/>
            <a:stCxn id="5124" idx="2"/>
            <a:endCxn id="5126" idx="0"/>
          </p:cNvCxnSpPr>
          <p:nvPr/>
        </p:nvCxnSpPr>
        <p:spPr bwMode="auto">
          <a:xfrm rot="16200000" flipH="1">
            <a:off x="5091113" y="3286125"/>
            <a:ext cx="304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Straight Connector 20"/>
          <p:cNvCxnSpPr>
            <a:cxnSpLocks noChangeShapeType="1"/>
            <a:stCxn id="5125" idx="2"/>
          </p:cNvCxnSpPr>
          <p:nvPr/>
        </p:nvCxnSpPr>
        <p:spPr bwMode="auto">
          <a:xfrm rot="5400000">
            <a:off x="3109913" y="435292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Straight Connector 22"/>
          <p:cNvCxnSpPr>
            <a:cxnSpLocks noChangeShapeType="1"/>
            <a:stCxn id="5125" idx="2"/>
          </p:cNvCxnSpPr>
          <p:nvPr/>
        </p:nvCxnSpPr>
        <p:spPr bwMode="auto">
          <a:xfrm rot="16200000" flipH="1">
            <a:off x="3719513" y="435292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Straight Connector 23"/>
          <p:cNvCxnSpPr>
            <a:cxnSpLocks noChangeShapeType="1"/>
            <a:stCxn id="5126" idx="2"/>
          </p:cNvCxnSpPr>
          <p:nvPr/>
        </p:nvCxnSpPr>
        <p:spPr bwMode="auto">
          <a:xfrm rot="5400000">
            <a:off x="5395913" y="435292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Straight Connector 24"/>
          <p:cNvCxnSpPr>
            <a:cxnSpLocks noChangeShapeType="1"/>
            <a:stCxn id="5126" idx="2"/>
            <a:endCxn id="5133" idx="0"/>
          </p:cNvCxnSpPr>
          <p:nvPr/>
        </p:nvCxnSpPr>
        <p:spPr bwMode="auto">
          <a:xfrm rot="16200000" flipH="1">
            <a:off x="6157913" y="4200525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3" name="Rectangle 26"/>
          <p:cNvSpPr>
            <a:spLocks noChangeArrowheads="1"/>
          </p:cNvSpPr>
          <p:nvPr/>
        </p:nvSpPr>
        <p:spPr bwMode="auto">
          <a:xfrm>
            <a:off x="6615113" y="4848225"/>
            <a:ext cx="381000" cy="381000"/>
          </a:xfrm>
          <a:prstGeom prst="rect">
            <a:avLst/>
          </a:prstGeom>
          <a:solidFill>
            <a:srgbClr val="FFCF0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+</a:t>
            </a:r>
          </a:p>
        </p:txBody>
      </p:sp>
      <p:cxnSp>
        <p:nvCxnSpPr>
          <p:cNvPr id="5134" name="Straight Connector 29"/>
          <p:cNvCxnSpPr>
            <a:cxnSpLocks noChangeShapeType="1"/>
            <a:stCxn id="5133" idx="2"/>
            <a:endCxn id="5139" idx="0"/>
          </p:cNvCxnSpPr>
          <p:nvPr/>
        </p:nvCxnSpPr>
        <p:spPr bwMode="auto">
          <a:xfrm rot="5400000">
            <a:off x="6249988" y="5087937"/>
            <a:ext cx="414338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Straight Connector 30"/>
          <p:cNvCxnSpPr>
            <a:cxnSpLocks noChangeShapeType="1"/>
            <a:stCxn id="5133" idx="2"/>
          </p:cNvCxnSpPr>
          <p:nvPr/>
        </p:nvCxnSpPr>
        <p:spPr bwMode="auto">
          <a:xfrm rot="16200000" flipH="1">
            <a:off x="6958013" y="5076825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6" name="Rectangle 31"/>
          <p:cNvSpPr>
            <a:spLocks noChangeArrowheads="1"/>
          </p:cNvSpPr>
          <p:nvPr/>
        </p:nvSpPr>
        <p:spPr bwMode="auto">
          <a:xfrm>
            <a:off x="2714625" y="4857750"/>
            <a:ext cx="376238" cy="357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5137" name="Rectangle 42"/>
          <p:cNvSpPr>
            <a:spLocks noChangeArrowheads="1"/>
          </p:cNvSpPr>
          <p:nvPr/>
        </p:nvSpPr>
        <p:spPr bwMode="auto">
          <a:xfrm>
            <a:off x="4071938" y="4857750"/>
            <a:ext cx="357187" cy="357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5138" name="Rectangle 56"/>
          <p:cNvSpPr>
            <a:spLocks noChangeArrowheads="1"/>
          </p:cNvSpPr>
          <p:nvPr/>
        </p:nvSpPr>
        <p:spPr bwMode="auto">
          <a:xfrm>
            <a:off x="5072063" y="4857750"/>
            <a:ext cx="357187" cy="357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7</a:t>
            </a:r>
          </a:p>
        </p:txBody>
      </p:sp>
      <p:sp>
        <p:nvSpPr>
          <p:cNvPr id="5139" name="Rectangle 65"/>
          <p:cNvSpPr>
            <a:spLocks noChangeArrowheads="1"/>
          </p:cNvSpPr>
          <p:nvPr/>
        </p:nvSpPr>
        <p:spPr bwMode="auto">
          <a:xfrm>
            <a:off x="5929313" y="5643563"/>
            <a:ext cx="357187" cy="357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5140" name="Rectangle 72"/>
          <p:cNvSpPr>
            <a:spLocks noChangeArrowheads="1"/>
          </p:cNvSpPr>
          <p:nvPr/>
        </p:nvSpPr>
        <p:spPr bwMode="auto">
          <a:xfrm>
            <a:off x="7358063" y="5624513"/>
            <a:ext cx="357187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32344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Tree ADT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Binary Tree ADT</a:t>
            </a:r>
            <a:r>
              <a:rPr lang="en-US" altLang="en-US" sz="2000" dirty="0"/>
              <a:t> = Tree ADT + 4 extra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left(p)		return the Position of p’s left child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right(p)		return the Position of p’s right child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err="1"/>
              <a:t>hasLeft</a:t>
            </a:r>
            <a:r>
              <a:rPr lang="en-US" altLang="en-US" sz="1800" dirty="0"/>
              <a:t>(p)		test whether p has a left child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1800" dirty="0" err="1"/>
              <a:t>hasRight</a:t>
            </a:r>
            <a:r>
              <a:rPr lang="en-IE" altLang="en-US" sz="1800" dirty="0"/>
              <a:t>(p)	test whether p has a right child</a:t>
            </a:r>
          </a:p>
          <a:p>
            <a:pPr lvl="3" eaLnBrk="1" hangingPunct="1">
              <a:lnSpc>
                <a:spcPct val="90000"/>
              </a:lnSpc>
            </a:pPr>
            <a:endParaRPr lang="en-US" altLang="en-US" sz="1400" dirty="0"/>
          </a:p>
          <a:p>
            <a:pPr eaLnBrk="1" hangingPunct="1">
              <a:lnSpc>
                <a:spcPct val="90000"/>
              </a:lnSpc>
            </a:pPr>
            <a:r>
              <a:rPr lang="en-IE" altLang="en-US" sz="2000" dirty="0"/>
              <a:t>The corresponding Java Interface mirrors this:</a:t>
            </a:r>
            <a:endParaRPr lang="en-US" altLang="en-US" sz="1200" dirty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endParaRPr lang="en-US" altLang="en-US" sz="1400" dirty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&lt;T&gt; extends Tree&lt;T&gt; {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public Position&lt;T&gt; left(Position&lt;T&gt; p);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public Position&lt;T&gt; right(Position&lt;T&gt; p);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hasLeft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(Position&lt;T&gt; p);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hasRight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(Position&lt;T&gt; p);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 eaLnBrk="1" hangingPunct="1">
              <a:lnSpc>
                <a:spcPct val="90000"/>
              </a:lnSpc>
            </a:pPr>
            <a:endParaRPr lang="en-IE" altLang="en-US" sz="1400" dirty="0"/>
          </a:p>
          <a:p>
            <a:pPr eaLnBrk="1" hangingPunct="1">
              <a:lnSpc>
                <a:spcPct val="90000"/>
              </a:lnSpc>
            </a:pPr>
            <a:r>
              <a:rPr lang="en-IE" altLang="en-US" sz="2000" dirty="0"/>
              <a:t>Again, no update methods are provided – these depend on the type of binary tree you are creating…</a:t>
            </a:r>
          </a:p>
        </p:txBody>
      </p:sp>
    </p:spTree>
    <p:extLst>
      <p:ext uri="{BB962C8B-B14F-4D97-AF65-F5344CB8AC3E}">
        <p14:creationId xmlns:p14="http://schemas.microsoft.com/office/powerpoint/2010/main" val="3451449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Types of Binary Tree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446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/>
              <a:t>Standard Binary Tree</a:t>
            </a:r>
            <a:endParaRPr lang="en-GB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altLang="en-US" sz="2000" dirty="0"/>
              <a:t>For a “standard” binary tree: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1800" dirty="0" err="1"/>
              <a:t>addRoot</a:t>
            </a:r>
            <a:r>
              <a:rPr lang="en-IE" altLang="en-US" sz="1800" dirty="0"/>
              <a:t>(e)	create and return a new root node storing e;</a:t>
            </a:r>
            <a:br>
              <a:rPr lang="en-IE" altLang="en-US" sz="1800" dirty="0"/>
            </a:br>
            <a:r>
              <a:rPr lang="en-IE" altLang="en-US" sz="1800" dirty="0"/>
              <a:t>			an error should occur if the tree is not empty</a:t>
            </a:r>
          </a:p>
          <a:p>
            <a:pPr lvl="1" eaLnBrk="1" hangingPunct="1">
              <a:lnSpc>
                <a:spcPct val="90000"/>
              </a:lnSpc>
            </a:pPr>
            <a:endParaRPr lang="en-IE" alt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IE" altLang="en-US" sz="1800" dirty="0" err="1"/>
              <a:t>insertLeft</a:t>
            </a:r>
            <a:r>
              <a:rPr lang="en-IE" altLang="en-US" sz="1800" dirty="0"/>
              <a:t>(v, e)	create and return a new node storing e as the left 				child of v; an error should occur if v has a left 				child.</a:t>
            </a:r>
          </a:p>
          <a:p>
            <a:pPr lvl="1" eaLnBrk="1" hangingPunct="1">
              <a:lnSpc>
                <a:spcPct val="90000"/>
              </a:lnSpc>
            </a:pPr>
            <a:endParaRPr lang="en-IE" alt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IE" altLang="en-US" sz="1800" dirty="0" err="1"/>
              <a:t>insertRight</a:t>
            </a:r>
            <a:r>
              <a:rPr lang="en-IE" altLang="en-US" sz="1800" dirty="0"/>
              <a:t>(v, e)	create and return a new node storing e as the 				right child of v; an error should occur if v has a 				right child.</a:t>
            </a:r>
          </a:p>
          <a:p>
            <a:pPr lvl="1" eaLnBrk="1" hangingPunct="1">
              <a:lnSpc>
                <a:spcPct val="90000"/>
              </a:lnSpc>
            </a:pPr>
            <a:endParaRPr lang="en-IE" alt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IE" altLang="en-US" sz="1800" dirty="0"/>
              <a:t>remove(v)		remove node v and replace it with its child, if any, 				and return the element stored at v; an error 					occurs if v has two children.</a:t>
            </a:r>
          </a:p>
          <a:p>
            <a:pPr lvl="1" eaLnBrk="1" hangingPunct="1">
              <a:lnSpc>
                <a:spcPct val="90000"/>
              </a:lnSpc>
            </a:pPr>
            <a:endParaRPr lang="en-IE" alt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IE" altLang="en-US" sz="1800" dirty="0"/>
              <a:t>attach(v, T1, T2)	Attach T1 and T2 respectively, as the left and 				right </a:t>
            </a:r>
            <a:r>
              <a:rPr lang="en-IE" altLang="en-US" sz="1800" dirty="0" err="1"/>
              <a:t>subtrees</a:t>
            </a:r>
            <a:r>
              <a:rPr lang="en-IE" altLang="en-US" sz="1800" dirty="0"/>
              <a:t> of the external node v; an error 				occurs if v is not external.</a:t>
            </a:r>
          </a:p>
          <a:p>
            <a:pPr lvl="1" eaLnBrk="1" hangingPunct="1">
              <a:lnSpc>
                <a:spcPct val="90000"/>
              </a:lnSpc>
            </a:pPr>
            <a:endParaRPr lang="en-IE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35694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/>
              <a:t>Proper Binary Trees</a:t>
            </a:r>
            <a:endParaRPr lang="en-GB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000" b="1" dirty="0"/>
              <a:t>Proper Binary Tree:</a:t>
            </a:r>
            <a:endParaRPr lang="en-IE" altLang="en-US" sz="800" dirty="0"/>
          </a:p>
          <a:p>
            <a:pPr lvl="1" eaLnBrk="1" hangingPunct="1">
              <a:lnSpc>
                <a:spcPct val="90000"/>
              </a:lnSpc>
            </a:pPr>
            <a:r>
              <a:rPr lang="en-IE" altLang="en-US" sz="1800" dirty="0"/>
              <a:t>Every node, </a:t>
            </a:r>
            <a:r>
              <a:rPr lang="en-IE" altLang="en-US" sz="1800" i="1" dirty="0"/>
              <a:t>n</a:t>
            </a:r>
            <a:r>
              <a:rPr lang="en-IE" altLang="en-US" sz="1800" dirty="0"/>
              <a:t>, has degree 0 (external node) or 2 (internal node).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1800" dirty="0"/>
              <a:t>Build the tree by expanding external nodes to become internal nodes.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1800" dirty="0"/>
              <a:t>Start with one external node - the root node</a:t>
            </a:r>
          </a:p>
          <a:p>
            <a:pPr lvl="2" eaLnBrk="1" hangingPunct="1">
              <a:lnSpc>
                <a:spcPct val="90000"/>
              </a:lnSpc>
            </a:pPr>
            <a:endParaRPr lang="en-IE" altLang="en-US" sz="700" dirty="0"/>
          </a:p>
          <a:p>
            <a:pPr eaLnBrk="1" hangingPunct="1">
              <a:lnSpc>
                <a:spcPct val="90000"/>
              </a:lnSpc>
            </a:pPr>
            <a:r>
              <a:rPr lang="en-IE" altLang="en-US" sz="2000" dirty="0"/>
              <a:t>Key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1800" dirty="0" err="1"/>
              <a:t>expandExternal</a:t>
            </a:r>
            <a:r>
              <a:rPr lang="en-IE" altLang="en-US" sz="1800" dirty="0"/>
              <a:t>(v)	create two new null nodes and add them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IE" altLang="en-US" sz="1800" dirty="0"/>
              <a:t>			the left and right children of v. </a:t>
            </a:r>
            <a:r>
              <a:rPr lang="en-IE" altLang="en-US" sz="1800" i="1" dirty="0"/>
              <a:t>An error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IE" altLang="en-US" sz="1800" i="1" dirty="0"/>
              <a:t>			occurs if v is not external.</a:t>
            </a:r>
          </a:p>
          <a:p>
            <a:pPr lvl="1" eaLnBrk="1" hangingPunct="1">
              <a:lnSpc>
                <a:spcPct val="90000"/>
              </a:lnSpc>
            </a:pPr>
            <a:endParaRPr lang="en-IE" alt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IE" altLang="en-US" sz="1800" dirty="0"/>
              <a:t>remove(v)		v must be an internal node. If v has 1 external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IE" altLang="en-US" sz="1800" dirty="0"/>
              <a:t>			child, remove v and the external child and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IE" altLang="en-US" sz="1800" dirty="0"/>
              <a:t>			replace it with its internal child. If v has 2 external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IE" altLang="en-US" sz="1800" dirty="0"/>
              <a:t>			children, remove both children and make v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IE" altLang="en-US" sz="1800" dirty="0"/>
              <a:t>			external. </a:t>
            </a:r>
            <a:r>
              <a:rPr lang="en-IE" altLang="en-US" sz="1800" i="1" dirty="0"/>
              <a:t>An error occurs if v is external or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IE" altLang="en-US" sz="1800" i="1" dirty="0"/>
              <a:t>			has 2 internal children.</a:t>
            </a:r>
          </a:p>
        </p:txBody>
      </p:sp>
    </p:spTree>
    <p:extLst>
      <p:ext uri="{BB962C8B-B14F-4D97-AF65-F5344CB8AC3E}">
        <p14:creationId xmlns:p14="http://schemas.microsoft.com/office/powerpoint/2010/main" val="1711757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Complete Binary Trees</a:t>
            </a:r>
            <a:endParaRPr lang="en-GB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000" dirty="0"/>
              <a:t>A Binary Tree T, with height h, is </a:t>
            </a:r>
            <a:r>
              <a:rPr lang="en-IE" sz="2000" b="1" dirty="0"/>
              <a:t>complete</a:t>
            </a:r>
            <a:r>
              <a:rPr lang="en-IE" sz="2000" dirty="0"/>
              <a:t> if:</a:t>
            </a:r>
          </a:p>
          <a:p>
            <a:pPr lvl="1"/>
            <a:r>
              <a:rPr lang="en-IE" sz="1800" dirty="0"/>
              <a:t>Levels 0 to h-1 have the maximum number of nodes possible</a:t>
            </a:r>
          </a:p>
          <a:p>
            <a:pPr lvl="1"/>
            <a:r>
              <a:rPr lang="en-IE" sz="1800" dirty="0"/>
              <a:t>In level h-1, all the internal nodes are to the left of the external nodes, and there is at most one node that has only a left child.</a:t>
            </a:r>
          </a:p>
          <a:p>
            <a:pPr lvl="5"/>
            <a:endParaRPr lang="en-IE" sz="1100" dirty="0"/>
          </a:p>
          <a:p>
            <a:r>
              <a:rPr lang="en-IE" sz="2000" dirty="0"/>
              <a:t>When dealing with Complete Binary Trees, there are two important nodes:</a:t>
            </a:r>
          </a:p>
          <a:p>
            <a:pPr lvl="1"/>
            <a:r>
              <a:rPr lang="en-IE" sz="1800" dirty="0"/>
              <a:t>The </a:t>
            </a:r>
            <a:r>
              <a:rPr lang="en-IE" sz="1800" b="1" i="1" dirty="0"/>
              <a:t>root </a:t>
            </a:r>
            <a:r>
              <a:rPr lang="en-IE" sz="1800" dirty="0"/>
              <a:t>node (the top of the tree)</a:t>
            </a:r>
          </a:p>
          <a:p>
            <a:pPr lvl="1"/>
            <a:r>
              <a:rPr lang="en-IE" sz="1800" dirty="0"/>
              <a:t>The </a:t>
            </a:r>
            <a:r>
              <a:rPr lang="en-IE" sz="1800" b="1" i="1" dirty="0"/>
              <a:t>last </a:t>
            </a:r>
            <a:r>
              <a:rPr lang="en-IE" sz="1800" dirty="0"/>
              <a:t>node (the next insertion point for the tree).</a:t>
            </a:r>
          </a:p>
          <a:p>
            <a:pPr lvl="6"/>
            <a:endParaRPr lang="en-IE" sz="1400" dirty="0"/>
          </a:p>
          <a:p>
            <a:r>
              <a:rPr lang="en-IE" sz="2000" dirty="0"/>
              <a:t>Key Operations:</a:t>
            </a:r>
          </a:p>
          <a:p>
            <a:pPr lvl="1"/>
            <a:r>
              <a:rPr lang="en-IE" sz="1800" b="1" dirty="0"/>
              <a:t>add(e)</a:t>
            </a:r>
            <a:r>
              <a:rPr lang="en-IE" sz="1800" dirty="0"/>
              <a:t>		adds e to the tree and returns a new external 				node, v, such that the resulting tree is a complete 				binary tree with last node v.</a:t>
            </a:r>
          </a:p>
          <a:p>
            <a:pPr lvl="1"/>
            <a:r>
              <a:rPr lang="en-IE" sz="1800" b="1" dirty="0"/>
              <a:t>remove()		</a:t>
            </a:r>
            <a:r>
              <a:rPr lang="en-IE" sz="1800" dirty="0"/>
              <a:t>removes the last node of T and returns its element</a:t>
            </a:r>
          </a:p>
          <a:p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36883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Link-Based Binary Trees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3559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/>
              <a:t>Implementation: Link-Based</a:t>
            </a:r>
            <a:endParaRPr lang="en-GB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000"/>
              <a:t>Mirrors approach used in linear data types:</a:t>
            </a:r>
          </a:p>
          <a:p>
            <a:pPr lvl="1" eaLnBrk="1" hangingPunct="1"/>
            <a:r>
              <a:rPr lang="en-IE" altLang="en-US" sz="1800"/>
              <a:t>Nodes contain data (the element)</a:t>
            </a:r>
          </a:p>
          <a:p>
            <a:pPr lvl="1" eaLnBrk="1" hangingPunct="1"/>
            <a:r>
              <a:rPr lang="en-IE" altLang="en-US" sz="1800"/>
              <a:t>Key Relationships: parent / child (not previous / next)</a:t>
            </a:r>
          </a:p>
          <a:p>
            <a:pPr lvl="1" eaLnBrk="1" hangingPunct="1"/>
            <a:r>
              <a:rPr lang="en-GB" altLang="en-US" sz="1800"/>
              <a:t>Entry point: The root node</a:t>
            </a:r>
          </a:p>
          <a:p>
            <a:pPr lvl="1" eaLnBrk="1" hangingPunct="1"/>
            <a:r>
              <a:rPr lang="en-GB" altLang="en-US" sz="1800"/>
              <a:t>Additional Issues: the number of nodes in the tree (size)</a:t>
            </a:r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785813" y="3397250"/>
            <a:ext cx="2133600" cy="1676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H="1">
            <a:off x="785813" y="385445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471613" y="347345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l"/>
            <a:r>
              <a:rPr lang="en-IE" altLang="en-US" sz="1600" b="0">
                <a:latin typeface="Tahoma" pitchFamily="34" charset="0"/>
              </a:rPr>
              <a:t>parent</a:t>
            </a:r>
            <a:endParaRPr lang="en-GB" altLang="en-US" sz="1600" b="0">
              <a:latin typeface="Tahoma" pitchFamily="34" charset="0"/>
            </a:endParaRP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785813" y="446405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090613" y="3975100"/>
            <a:ext cx="1516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l"/>
            <a:r>
              <a:rPr lang="en-IE" altLang="en-US" sz="1600" b="0">
                <a:latin typeface="Tahoma" pitchFamily="34" charset="0"/>
              </a:rPr>
              <a:t>element (data)</a:t>
            </a:r>
            <a:endParaRPr lang="en-GB" altLang="en-US" sz="1600" b="0">
              <a:latin typeface="Tahoma" pitchFamily="34" charset="0"/>
            </a:endParaRP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1852613" y="446405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1166813" y="4492625"/>
            <a:ext cx="596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l"/>
            <a:r>
              <a:rPr lang="en-IE" altLang="en-US" sz="1600" b="0">
                <a:latin typeface="Tahoma" pitchFamily="34" charset="0"/>
              </a:rPr>
              <a:t>left</a:t>
            </a:r>
          </a:p>
          <a:p>
            <a:pPr algn="l"/>
            <a:r>
              <a:rPr lang="en-IE" altLang="en-US" sz="1600" b="0">
                <a:latin typeface="Tahoma" pitchFamily="34" charset="0"/>
              </a:rPr>
              <a:t>child</a:t>
            </a:r>
            <a:endParaRPr lang="en-GB" altLang="en-US" sz="1600" b="0">
              <a:latin typeface="Tahoma" pitchFamily="34" charset="0"/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943100" y="4492625"/>
            <a:ext cx="596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l"/>
            <a:r>
              <a:rPr lang="en-IE" altLang="en-US" sz="1600" b="0">
                <a:latin typeface="Tahoma" pitchFamily="34" charset="0"/>
              </a:rPr>
              <a:t>right</a:t>
            </a:r>
          </a:p>
          <a:p>
            <a:pPr algn="l"/>
            <a:r>
              <a:rPr lang="en-IE" altLang="en-US" sz="1600" b="0">
                <a:latin typeface="Tahoma" pitchFamily="34" charset="0"/>
              </a:rPr>
              <a:t>child</a:t>
            </a:r>
            <a:endParaRPr lang="en-GB" altLang="en-US" sz="1600" b="0">
              <a:latin typeface="Tahoma" pitchFamily="34" charset="0"/>
            </a:endParaRPr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auto">
          <a:xfrm>
            <a:off x="4595813" y="3778250"/>
            <a:ext cx="762000" cy="914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H="1">
            <a:off x="4595813" y="40830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4595813" y="43878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4976813" y="43878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4824413" y="3168650"/>
            <a:ext cx="35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l"/>
            <a:r>
              <a:rPr lang="en-GB" altLang="en-US" sz="1600" b="0">
                <a:latin typeface="Tahoma" pitchFamily="34" charset="0"/>
                <a:sym typeface="Symbol" pitchFamily="18" charset="2"/>
              </a:rPr>
              <a:t></a:t>
            </a:r>
            <a:endParaRPr lang="en-GB" altLang="en-US" sz="1600" b="0">
              <a:latin typeface="Tahoma" pitchFamily="34" charset="0"/>
            </a:endParaRPr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 flipV="1">
            <a:off x="4976813" y="35496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4976813" y="42370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5891213" y="4051300"/>
            <a:ext cx="876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l"/>
            <a:r>
              <a:rPr lang="en-GB" altLang="en-US" sz="1600" b="0">
                <a:latin typeface="Tahoma" pitchFamily="34" charset="0"/>
                <a:sym typeface="Symbol" pitchFamily="18" charset="2"/>
              </a:rPr>
              <a:t>“Albert”</a:t>
            </a:r>
            <a:endParaRPr lang="en-GB" altLang="en-US" sz="1600" b="0">
              <a:latin typeface="Tahoma" pitchFamily="34" charset="0"/>
            </a:endParaRPr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5129213" y="454025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37" name="AutoShape 21"/>
          <p:cNvSpPr>
            <a:spLocks noChangeArrowheads="1"/>
          </p:cNvSpPr>
          <p:nvPr/>
        </p:nvSpPr>
        <p:spPr bwMode="auto">
          <a:xfrm>
            <a:off x="5245100" y="5302250"/>
            <a:ext cx="762000" cy="914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flipH="1">
            <a:off x="5245100" y="56070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5245100" y="59118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5626100" y="59118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 flipH="1" flipV="1">
            <a:off x="5053013" y="4692650"/>
            <a:ext cx="573087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5626100" y="57610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6540500" y="5575300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l"/>
            <a:r>
              <a:rPr lang="en-GB" altLang="en-US" sz="1600" b="0">
                <a:latin typeface="Tahoma" pitchFamily="34" charset="0"/>
                <a:sym typeface="Symbol" pitchFamily="18" charset="2"/>
              </a:rPr>
              <a:t>“Chris”</a:t>
            </a:r>
            <a:endParaRPr lang="en-GB" altLang="en-US" sz="1600" b="0">
              <a:latin typeface="Tahoma" pitchFamily="34" charset="0"/>
            </a:endParaRPr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>
            <a:off x="5778500" y="60642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>
            <a:off x="5473700" y="60642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46" name="AutoShape 30"/>
          <p:cNvSpPr>
            <a:spLocks noChangeArrowheads="1"/>
          </p:cNvSpPr>
          <p:nvPr/>
        </p:nvSpPr>
        <p:spPr bwMode="auto">
          <a:xfrm>
            <a:off x="3986213" y="5302250"/>
            <a:ext cx="762000" cy="914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 flipH="1">
            <a:off x="3986213" y="56070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48" name="Line 32"/>
          <p:cNvSpPr>
            <a:spLocks noChangeShapeType="1"/>
          </p:cNvSpPr>
          <p:nvPr/>
        </p:nvSpPr>
        <p:spPr bwMode="auto">
          <a:xfrm>
            <a:off x="3986213" y="59118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49" name="Line 33"/>
          <p:cNvSpPr>
            <a:spLocks noChangeShapeType="1"/>
          </p:cNvSpPr>
          <p:nvPr/>
        </p:nvSpPr>
        <p:spPr bwMode="auto">
          <a:xfrm>
            <a:off x="4367213" y="59118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4016375" y="6521450"/>
            <a:ext cx="350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l"/>
            <a:r>
              <a:rPr lang="en-GB" altLang="en-US" sz="1600" b="0">
                <a:latin typeface="Tahoma" pitchFamily="34" charset="0"/>
                <a:sym typeface="Symbol" pitchFamily="18" charset="2"/>
              </a:rPr>
              <a:t></a:t>
            </a:r>
            <a:endParaRPr lang="en-GB" altLang="en-US" sz="1600" b="0">
              <a:latin typeface="Tahoma" pitchFamily="34" charset="0"/>
            </a:endParaRPr>
          </a:p>
        </p:txBody>
      </p:sp>
      <p:sp>
        <p:nvSpPr>
          <p:cNvPr id="9251" name="Line 35"/>
          <p:cNvSpPr>
            <a:spLocks noChangeShapeType="1"/>
          </p:cNvSpPr>
          <p:nvPr/>
        </p:nvSpPr>
        <p:spPr bwMode="auto">
          <a:xfrm flipH="1">
            <a:off x="3529013" y="57610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2538413" y="5607050"/>
            <a:ext cx="811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l"/>
            <a:r>
              <a:rPr lang="en-GB" altLang="en-US" sz="1600" b="0">
                <a:latin typeface="Tahoma" pitchFamily="34" charset="0"/>
                <a:sym typeface="Symbol" pitchFamily="18" charset="2"/>
              </a:rPr>
              <a:t>“Betty”</a:t>
            </a:r>
            <a:endParaRPr lang="en-GB" altLang="en-US" sz="1600" b="0">
              <a:latin typeface="Tahoma" pitchFamily="34" charset="0"/>
            </a:endParaRPr>
          </a:p>
        </p:txBody>
      </p:sp>
      <p:sp>
        <p:nvSpPr>
          <p:cNvPr id="9253" name="Line 37"/>
          <p:cNvSpPr>
            <a:spLocks noChangeShapeType="1"/>
          </p:cNvSpPr>
          <p:nvPr/>
        </p:nvSpPr>
        <p:spPr bwMode="auto">
          <a:xfrm>
            <a:off x="4519613" y="60642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54" name="Line 38"/>
          <p:cNvSpPr>
            <a:spLocks noChangeShapeType="1"/>
          </p:cNvSpPr>
          <p:nvPr/>
        </p:nvSpPr>
        <p:spPr bwMode="auto">
          <a:xfrm>
            <a:off x="4214813" y="60642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55" name="Line 39"/>
          <p:cNvSpPr>
            <a:spLocks noChangeShapeType="1"/>
          </p:cNvSpPr>
          <p:nvPr/>
        </p:nvSpPr>
        <p:spPr bwMode="auto">
          <a:xfrm flipH="1">
            <a:off x="4291013" y="454025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56" name="Line 40"/>
          <p:cNvSpPr>
            <a:spLocks noChangeShapeType="1"/>
          </p:cNvSpPr>
          <p:nvPr/>
        </p:nvSpPr>
        <p:spPr bwMode="auto">
          <a:xfrm flipV="1">
            <a:off x="4367213" y="4648200"/>
            <a:ext cx="533400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4397375" y="6521450"/>
            <a:ext cx="350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l"/>
            <a:r>
              <a:rPr lang="en-GB" altLang="en-US" sz="1600" b="0">
                <a:latin typeface="Tahoma" pitchFamily="34" charset="0"/>
                <a:sym typeface="Symbol" pitchFamily="18" charset="2"/>
              </a:rPr>
              <a:t></a:t>
            </a:r>
            <a:endParaRPr lang="en-GB" altLang="en-US" sz="1600" b="0">
              <a:latin typeface="Tahoma" pitchFamily="34" charset="0"/>
            </a:endParaRP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5281613" y="6521450"/>
            <a:ext cx="35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l"/>
            <a:r>
              <a:rPr lang="en-GB" altLang="en-US" sz="1600" b="0">
                <a:latin typeface="Tahoma" pitchFamily="34" charset="0"/>
                <a:sym typeface="Symbol" pitchFamily="18" charset="2"/>
              </a:rPr>
              <a:t></a:t>
            </a:r>
            <a:endParaRPr lang="en-GB" altLang="en-US" sz="1600" b="0">
              <a:latin typeface="Tahoma" pitchFamily="34" charset="0"/>
            </a:endParaRPr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5616575" y="6521450"/>
            <a:ext cx="350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l"/>
            <a:r>
              <a:rPr lang="en-GB" altLang="en-US" sz="1600" b="0">
                <a:latin typeface="Tahoma" pitchFamily="34" charset="0"/>
                <a:sym typeface="Symbol" pitchFamily="18" charset="2"/>
              </a:rPr>
              <a:t></a:t>
            </a:r>
            <a:endParaRPr lang="en-GB" altLang="en-US" sz="1600" b="0">
              <a:latin typeface="Tahoma" pitchFamily="34" charset="0"/>
            </a:endParaRPr>
          </a:p>
        </p:txBody>
      </p:sp>
      <p:sp>
        <p:nvSpPr>
          <p:cNvPr id="9260" name="Line 44"/>
          <p:cNvSpPr>
            <a:spLocks noChangeShapeType="1"/>
          </p:cNvSpPr>
          <p:nvPr/>
        </p:nvSpPr>
        <p:spPr bwMode="auto">
          <a:xfrm flipH="1" flipV="1">
            <a:off x="2690813" y="339725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61" name="Line 45"/>
          <p:cNvSpPr>
            <a:spLocks noChangeShapeType="1"/>
          </p:cNvSpPr>
          <p:nvPr/>
        </p:nvSpPr>
        <p:spPr bwMode="auto">
          <a:xfrm flipH="1">
            <a:off x="2690813" y="469265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62" name="Rounded Rectangle 45"/>
          <p:cNvSpPr>
            <a:spLocks noChangeArrowheads="1"/>
          </p:cNvSpPr>
          <p:nvPr/>
        </p:nvSpPr>
        <p:spPr bwMode="auto">
          <a:xfrm>
            <a:off x="7129463" y="3305175"/>
            <a:ext cx="928687" cy="2857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3" name="Rounded Rectangle 46"/>
          <p:cNvSpPr>
            <a:spLocks noChangeArrowheads="1"/>
          </p:cNvSpPr>
          <p:nvPr/>
        </p:nvSpPr>
        <p:spPr bwMode="auto">
          <a:xfrm>
            <a:off x="7129463" y="4019550"/>
            <a:ext cx="928687" cy="2857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IE" altLang="en-US" sz="1200"/>
              <a:t>3</a:t>
            </a:r>
          </a:p>
        </p:txBody>
      </p:sp>
      <p:sp>
        <p:nvSpPr>
          <p:cNvPr id="9264" name="TextBox 47"/>
          <p:cNvSpPr txBox="1">
            <a:spLocks noChangeArrowheads="1"/>
          </p:cNvSpPr>
          <p:nvPr/>
        </p:nvSpPr>
        <p:spPr bwMode="auto">
          <a:xfrm>
            <a:off x="7307263" y="3006725"/>
            <a:ext cx="5826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IE" altLang="en-US" sz="1600"/>
              <a:t>root</a:t>
            </a:r>
          </a:p>
        </p:txBody>
      </p:sp>
      <p:sp>
        <p:nvSpPr>
          <p:cNvPr id="9265" name="TextBox 48"/>
          <p:cNvSpPr txBox="1">
            <a:spLocks noChangeArrowheads="1"/>
          </p:cNvSpPr>
          <p:nvPr/>
        </p:nvSpPr>
        <p:spPr bwMode="auto">
          <a:xfrm>
            <a:off x="7342188" y="3733800"/>
            <a:ext cx="573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IE" altLang="en-US" sz="1600"/>
              <a:t>size</a:t>
            </a:r>
          </a:p>
        </p:txBody>
      </p:sp>
      <p:sp>
        <p:nvSpPr>
          <p:cNvPr id="9266" name="Line 18"/>
          <p:cNvSpPr>
            <a:spLocks noChangeShapeType="1"/>
          </p:cNvSpPr>
          <p:nvPr/>
        </p:nvSpPr>
        <p:spPr bwMode="auto">
          <a:xfrm flipH="1">
            <a:off x="5343525" y="3448050"/>
            <a:ext cx="2214563" cy="642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781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Trees: Introduction</a:t>
            </a: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391525" cy="5256212"/>
          </a:xfrm>
        </p:spPr>
        <p:txBody>
          <a:bodyPr/>
          <a:lstStyle/>
          <a:p>
            <a:pPr eaLnBrk="1" hangingPunct="1"/>
            <a:r>
              <a:rPr lang="en-IE" sz="2000" dirty="0"/>
              <a:t>A Tree is a </a:t>
            </a:r>
            <a:r>
              <a:rPr lang="en-IE" sz="2000" b="1" u="sng" dirty="0"/>
              <a:t>hierarchical ADT</a:t>
            </a:r>
            <a:r>
              <a:rPr lang="en-IE" sz="2000" dirty="0"/>
              <a:t> where data is related in terms of parent-child relationships.</a:t>
            </a:r>
          </a:p>
          <a:p>
            <a:pPr lvl="1" eaLnBrk="1" hangingPunct="1"/>
            <a:r>
              <a:rPr lang="en-IE" sz="1800" dirty="0">
                <a:ea typeface="ＭＳ Ｐゴシック" charset="-128"/>
              </a:rPr>
              <a:t>Each element (node) in the tree has </a:t>
            </a:r>
            <a:r>
              <a:rPr lang="en-IE" sz="1800" b="1" dirty="0">
                <a:ea typeface="ＭＳ Ｐゴシック" charset="-128"/>
              </a:rPr>
              <a:t>at most 1 parent</a:t>
            </a:r>
            <a:r>
              <a:rPr lang="en-IE" sz="1800" dirty="0">
                <a:ea typeface="ＭＳ Ｐゴシック" charset="-128"/>
              </a:rPr>
              <a:t>.</a:t>
            </a:r>
          </a:p>
          <a:p>
            <a:pPr lvl="1" eaLnBrk="1" hangingPunct="1"/>
            <a:r>
              <a:rPr lang="en-IE" sz="1800" dirty="0">
                <a:ea typeface="ＭＳ Ｐゴシック" charset="-128"/>
              </a:rPr>
              <a:t>Each element (node) may have </a:t>
            </a:r>
            <a:r>
              <a:rPr lang="en-IE" sz="1800" b="1" dirty="0">
                <a:ea typeface="ＭＳ Ｐゴシック" charset="-128"/>
              </a:rPr>
              <a:t>0 or more children</a:t>
            </a:r>
            <a:r>
              <a:rPr lang="en-IE" sz="1800" dirty="0">
                <a:ea typeface="ＭＳ Ｐゴシック" charset="-128"/>
              </a:rPr>
              <a:t>.</a:t>
            </a:r>
          </a:p>
          <a:p>
            <a:pPr lvl="1" eaLnBrk="1" hangingPunct="1"/>
            <a:r>
              <a:rPr lang="en-IE" sz="1800" dirty="0">
                <a:ea typeface="ＭＳ Ｐゴシック" charset="-128"/>
              </a:rPr>
              <a:t>Each tree will include exactly one element (node), known as the </a:t>
            </a:r>
            <a:r>
              <a:rPr lang="en-IE" sz="1800" b="1" dirty="0">
                <a:ea typeface="ＭＳ Ｐゴシック" charset="-128"/>
              </a:rPr>
              <a:t>root</a:t>
            </a:r>
            <a:r>
              <a:rPr lang="en-IE" sz="1800" dirty="0">
                <a:ea typeface="ＭＳ Ｐゴシック" charset="-128"/>
              </a:rPr>
              <a:t>, which has no parent.</a:t>
            </a:r>
          </a:p>
          <a:p>
            <a:pPr lvl="2" eaLnBrk="1" hangingPunct="1"/>
            <a:endParaRPr lang="en-IE" sz="1400" dirty="0">
              <a:ea typeface="ＭＳ Ｐゴシック" charset="-128"/>
            </a:endParaRPr>
          </a:p>
          <a:p>
            <a:pPr eaLnBrk="1" hangingPunct="1"/>
            <a:r>
              <a:rPr lang="en-IE" sz="2000" dirty="0"/>
              <a:t>Trees can be defined </a:t>
            </a:r>
            <a:r>
              <a:rPr lang="en-IE" sz="2000" b="1" dirty="0"/>
              <a:t>recursively</a:t>
            </a:r>
            <a:r>
              <a:rPr lang="en-IE" sz="2000" dirty="0"/>
              <a:t>:</a:t>
            </a:r>
          </a:p>
          <a:p>
            <a:pPr lvl="1" eaLnBrk="1" hangingPunct="1"/>
            <a:r>
              <a:rPr lang="en-IE" sz="1800" dirty="0">
                <a:ea typeface="ＭＳ Ｐゴシック" charset="-128"/>
              </a:rPr>
              <a:t>A tree T consists of a root node, </a:t>
            </a:r>
            <a:r>
              <a:rPr lang="en-IE" sz="1800" i="1" dirty="0">
                <a:ea typeface="ＭＳ Ｐゴシック" charset="-128"/>
              </a:rPr>
              <a:t>r</a:t>
            </a:r>
            <a:r>
              <a:rPr lang="en-IE" sz="1800" dirty="0">
                <a:ea typeface="ＭＳ Ｐゴシック" charset="-128"/>
              </a:rPr>
              <a:t>, </a:t>
            </a:r>
            <a:br>
              <a:rPr lang="en-IE" sz="1800" dirty="0">
                <a:ea typeface="ＭＳ Ｐゴシック" charset="-128"/>
              </a:rPr>
            </a:br>
            <a:r>
              <a:rPr lang="en-IE" sz="1800" dirty="0">
                <a:ea typeface="ＭＳ Ｐゴシック" charset="-128"/>
              </a:rPr>
              <a:t>plus a set of subtrees whose roots</a:t>
            </a:r>
            <a:br>
              <a:rPr lang="en-IE" sz="1800" dirty="0">
                <a:ea typeface="ＭＳ Ｐゴシック" charset="-128"/>
              </a:rPr>
            </a:br>
            <a:r>
              <a:rPr lang="en-IE" sz="1800" dirty="0">
                <a:ea typeface="ＭＳ Ｐゴシック" charset="-128"/>
              </a:rPr>
              <a:t>are children of </a:t>
            </a:r>
            <a:r>
              <a:rPr lang="en-IE" sz="1800" i="1" dirty="0">
                <a:ea typeface="ＭＳ Ｐゴシック" charset="-128"/>
              </a:rPr>
              <a:t>r</a:t>
            </a:r>
            <a:r>
              <a:rPr lang="en-IE" sz="1800" dirty="0">
                <a:ea typeface="ＭＳ Ｐゴシック" charset="-128"/>
              </a:rPr>
              <a:t>.</a:t>
            </a:r>
          </a:p>
          <a:p>
            <a:pPr lvl="2" eaLnBrk="1" hangingPunct="1"/>
            <a:endParaRPr lang="en-IE" sz="1200" dirty="0">
              <a:ea typeface="ＭＳ Ｐゴシック" charset="-128"/>
            </a:endParaRPr>
          </a:p>
          <a:p>
            <a:pPr eaLnBrk="1" hangingPunct="1"/>
            <a:r>
              <a:rPr lang="en-IE" sz="2000" dirty="0"/>
              <a:t>Trees occur throughout the real world:</a:t>
            </a:r>
          </a:p>
          <a:p>
            <a:pPr lvl="1" eaLnBrk="1" hangingPunct="1"/>
            <a:r>
              <a:rPr lang="en-IE" sz="1800" dirty="0">
                <a:ea typeface="ＭＳ Ｐゴシック" charset="-128"/>
              </a:rPr>
              <a:t>Organisational Structures</a:t>
            </a:r>
          </a:p>
          <a:p>
            <a:pPr lvl="1" eaLnBrk="1" hangingPunct="1"/>
            <a:endParaRPr lang="en-IE" sz="1800" dirty="0">
              <a:ea typeface="ＭＳ Ｐゴシック" charset="-128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0" y="3500438"/>
            <a:ext cx="3522663" cy="282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Implementation of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000" dirty="0"/>
              <a:t>Most of the implementations of the above types are the same.</a:t>
            </a:r>
          </a:p>
          <a:p>
            <a:pPr lvl="1"/>
            <a:r>
              <a:rPr lang="en-IE" sz="1800" dirty="0"/>
              <a:t>This means that most of the code is the same.</a:t>
            </a:r>
          </a:p>
          <a:p>
            <a:pPr lvl="1"/>
            <a:r>
              <a:rPr lang="en-IE" sz="1800" dirty="0"/>
              <a:t>Only the update operations differ….</a:t>
            </a:r>
          </a:p>
          <a:p>
            <a:pPr lvl="1"/>
            <a:endParaRPr lang="en-IE" sz="1800" dirty="0"/>
          </a:p>
          <a:p>
            <a:r>
              <a:rPr lang="en-IE" sz="2200" dirty="0"/>
              <a:t>We can handle this in OOP by defining an abstract base class that is common to all three implementations.</a:t>
            </a:r>
          </a:p>
          <a:p>
            <a:pPr marL="457200" lvl="1" indent="0">
              <a:buNone/>
            </a:pP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I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AbstractBinaryTree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I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BinaryTree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{</a:t>
            </a:r>
          </a:p>
          <a:p>
            <a:pPr marL="457200" lvl="1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protected class Node implements Position&lt;T&gt; { … }</a:t>
            </a:r>
          </a:p>
          <a:p>
            <a:pPr marL="457200" lvl="1" indent="0">
              <a:buNone/>
            </a:pP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457200" lvl="1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StandardBinaryTree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I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AbstractBinaryTree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{</a:t>
            </a:r>
          </a:p>
          <a:p>
            <a:pPr marL="457200" lvl="1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457200" lvl="1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498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Trees: Introduction</a:t>
            </a:r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391525" cy="5256212"/>
          </a:xfrm>
        </p:spPr>
        <p:txBody>
          <a:bodyPr/>
          <a:lstStyle/>
          <a:p>
            <a:pPr eaLnBrk="1" hangingPunct="1"/>
            <a:r>
              <a:rPr lang="en-IE" sz="2000" dirty="0"/>
              <a:t>A Tree is a </a:t>
            </a:r>
            <a:r>
              <a:rPr lang="en-IE" sz="2000" b="1" u="sng" dirty="0"/>
              <a:t>hierarchical ADT</a:t>
            </a:r>
            <a:r>
              <a:rPr lang="en-IE" sz="2000" dirty="0"/>
              <a:t> where data is related in terms of parent-child relationships.</a:t>
            </a:r>
          </a:p>
          <a:p>
            <a:pPr lvl="1" eaLnBrk="1" hangingPunct="1"/>
            <a:r>
              <a:rPr lang="en-IE" sz="1800" dirty="0">
                <a:ea typeface="ＭＳ Ｐゴシック" charset="-128"/>
              </a:rPr>
              <a:t>Each element (node) in the tree has </a:t>
            </a:r>
            <a:r>
              <a:rPr lang="en-IE" sz="1800" b="1" dirty="0">
                <a:ea typeface="ＭＳ Ｐゴシック" charset="-128"/>
              </a:rPr>
              <a:t>at most 1 parent</a:t>
            </a:r>
            <a:r>
              <a:rPr lang="en-IE" sz="1800" dirty="0">
                <a:ea typeface="ＭＳ Ｐゴシック" charset="-128"/>
              </a:rPr>
              <a:t>.</a:t>
            </a:r>
          </a:p>
          <a:p>
            <a:pPr lvl="1" eaLnBrk="1" hangingPunct="1"/>
            <a:r>
              <a:rPr lang="en-IE" sz="1800" dirty="0">
                <a:ea typeface="ＭＳ Ｐゴシック" charset="-128"/>
              </a:rPr>
              <a:t>Each element (node) may have </a:t>
            </a:r>
            <a:r>
              <a:rPr lang="en-IE" sz="1800" b="1" dirty="0">
                <a:ea typeface="ＭＳ Ｐゴシック" charset="-128"/>
              </a:rPr>
              <a:t>0 or more children</a:t>
            </a:r>
            <a:r>
              <a:rPr lang="en-IE" sz="1800" dirty="0">
                <a:ea typeface="ＭＳ Ｐゴシック" charset="-128"/>
              </a:rPr>
              <a:t>.</a:t>
            </a:r>
          </a:p>
          <a:p>
            <a:pPr lvl="1" eaLnBrk="1" hangingPunct="1"/>
            <a:r>
              <a:rPr lang="en-IE" sz="1800" dirty="0">
                <a:ea typeface="ＭＳ Ｐゴシック" charset="-128"/>
              </a:rPr>
              <a:t>Each tree will include exactly one element (node), known as the </a:t>
            </a:r>
            <a:r>
              <a:rPr lang="en-IE" sz="1800" b="1" dirty="0">
                <a:ea typeface="ＭＳ Ｐゴシック" charset="-128"/>
              </a:rPr>
              <a:t>root</a:t>
            </a:r>
            <a:r>
              <a:rPr lang="en-IE" sz="1800" dirty="0">
                <a:ea typeface="ＭＳ Ｐゴシック" charset="-128"/>
              </a:rPr>
              <a:t>, which has no parent.</a:t>
            </a:r>
          </a:p>
          <a:p>
            <a:pPr lvl="2" eaLnBrk="1" hangingPunct="1"/>
            <a:endParaRPr lang="en-IE" sz="1400" dirty="0">
              <a:ea typeface="ＭＳ Ｐゴシック" charset="-128"/>
            </a:endParaRPr>
          </a:p>
          <a:p>
            <a:pPr eaLnBrk="1" hangingPunct="1"/>
            <a:r>
              <a:rPr lang="en-IE" sz="2000" dirty="0"/>
              <a:t>Trees can be defined </a:t>
            </a:r>
            <a:r>
              <a:rPr lang="en-IE" sz="2000" b="1" dirty="0"/>
              <a:t>recursively</a:t>
            </a:r>
            <a:r>
              <a:rPr lang="en-IE" sz="2000" dirty="0"/>
              <a:t>:</a:t>
            </a:r>
          </a:p>
          <a:p>
            <a:pPr lvl="1" eaLnBrk="1" hangingPunct="1"/>
            <a:r>
              <a:rPr lang="en-IE" sz="1800" dirty="0">
                <a:ea typeface="ＭＳ Ｐゴシック" charset="-128"/>
              </a:rPr>
              <a:t>A tree T consists of a root node, </a:t>
            </a:r>
            <a:r>
              <a:rPr lang="en-IE" sz="1800" i="1" dirty="0">
                <a:ea typeface="ＭＳ Ｐゴシック" charset="-128"/>
              </a:rPr>
              <a:t>r</a:t>
            </a:r>
            <a:r>
              <a:rPr lang="en-IE" sz="1800" dirty="0">
                <a:ea typeface="ＭＳ Ｐゴシック" charset="-128"/>
              </a:rPr>
              <a:t>, </a:t>
            </a:r>
            <a:br>
              <a:rPr lang="en-IE" sz="1800" dirty="0">
                <a:ea typeface="ＭＳ Ｐゴシック" charset="-128"/>
              </a:rPr>
            </a:br>
            <a:r>
              <a:rPr lang="en-IE" sz="1800" dirty="0">
                <a:ea typeface="ＭＳ Ｐゴシック" charset="-128"/>
              </a:rPr>
              <a:t>plus a set of subtrees whose roots</a:t>
            </a:r>
            <a:br>
              <a:rPr lang="en-IE" sz="1800" dirty="0">
                <a:ea typeface="ＭＳ Ｐゴシック" charset="-128"/>
              </a:rPr>
            </a:br>
            <a:r>
              <a:rPr lang="en-IE" sz="1800" dirty="0">
                <a:ea typeface="ＭＳ Ｐゴシック" charset="-128"/>
              </a:rPr>
              <a:t>are children of </a:t>
            </a:r>
            <a:r>
              <a:rPr lang="en-IE" sz="1800" i="1" dirty="0">
                <a:ea typeface="ＭＳ Ｐゴシック" charset="-128"/>
              </a:rPr>
              <a:t>r</a:t>
            </a:r>
            <a:r>
              <a:rPr lang="en-IE" sz="1800" dirty="0">
                <a:ea typeface="ＭＳ Ｐゴシック" charset="-128"/>
              </a:rPr>
              <a:t>.</a:t>
            </a:r>
          </a:p>
          <a:p>
            <a:pPr lvl="2" eaLnBrk="1" hangingPunct="1"/>
            <a:endParaRPr lang="en-IE" sz="1200" dirty="0">
              <a:ea typeface="ＭＳ Ｐゴシック" charset="-128"/>
            </a:endParaRPr>
          </a:p>
          <a:p>
            <a:pPr eaLnBrk="1" hangingPunct="1"/>
            <a:r>
              <a:rPr lang="en-IE" sz="2000" dirty="0"/>
              <a:t>Trees occur throughout the real world:</a:t>
            </a:r>
          </a:p>
          <a:p>
            <a:pPr lvl="1" eaLnBrk="1" hangingPunct="1"/>
            <a:r>
              <a:rPr lang="en-IE" sz="1800" dirty="0">
                <a:ea typeface="ＭＳ Ｐゴシック" charset="-128"/>
              </a:rPr>
              <a:t>Organisational Structures</a:t>
            </a:r>
          </a:p>
          <a:p>
            <a:pPr lvl="1" eaLnBrk="1" hangingPunct="1"/>
            <a:r>
              <a:rPr lang="en-IE" sz="1800" dirty="0">
                <a:ea typeface="ＭＳ Ｐゴシック" charset="-128"/>
              </a:rPr>
              <a:t>File Systems</a:t>
            </a:r>
          </a:p>
          <a:p>
            <a:pPr lvl="1" eaLnBrk="1" hangingPunct="1"/>
            <a:endParaRPr lang="en-IE" sz="1800" dirty="0">
              <a:ea typeface="ＭＳ Ｐゴシック" charset="-128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3" y="3605213"/>
            <a:ext cx="36798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Trees: Terminology</a:t>
            </a:r>
            <a:endParaRPr lang="en-GB"/>
          </a:p>
        </p:txBody>
      </p:sp>
      <p:sp>
        <p:nvSpPr>
          <p:cNvPr id="8195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sz="2000" b="1"/>
              <a:t>Root </a:t>
            </a:r>
            <a:r>
              <a:rPr lang="en-IE" sz="2000"/>
              <a:t>of tree: A</a:t>
            </a:r>
          </a:p>
          <a:p>
            <a:pPr lvl="1"/>
            <a:r>
              <a:rPr lang="en-IE" sz="1800">
                <a:ea typeface="ＭＳ Ｐゴシック" charset="-128"/>
              </a:rPr>
              <a:t>The only node with no parent</a:t>
            </a:r>
          </a:p>
        </p:txBody>
      </p:sp>
      <p:sp>
        <p:nvSpPr>
          <p:cNvPr id="8196" name="Oval 9"/>
          <p:cNvSpPr>
            <a:spLocks noChangeArrowheads="1"/>
          </p:cNvSpPr>
          <p:nvPr/>
        </p:nvSpPr>
        <p:spPr bwMode="auto">
          <a:xfrm>
            <a:off x="5453063" y="1452563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7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8198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8199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8200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8201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8202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8203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8204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8205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8206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8207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208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209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210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211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212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213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214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215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216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8217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8218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219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Trees: Terminology</a:t>
            </a:r>
            <a:endParaRPr lang="en-GB"/>
          </a:p>
        </p:txBody>
      </p:sp>
      <p:sp>
        <p:nvSpPr>
          <p:cNvPr id="9219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sz="2000" b="1"/>
              <a:t>Root </a:t>
            </a:r>
            <a:r>
              <a:rPr lang="en-IE" sz="2000"/>
              <a:t>of tree: A</a:t>
            </a:r>
          </a:p>
          <a:p>
            <a:pPr lvl="1"/>
            <a:endParaRPr lang="en-IE" sz="1800">
              <a:ea typeface="ＭＳ Ｐゴシック" charset="-128"/>
            </a:endParaRPr>
          </a:p>
          <a:p>
            <a:r>
              <a:rPr lang="en-IE" sz="2000" b="1"/>
              <a:t>Parent</a:t>
            </a:r>
            <a:r>
              <a:rPr lang="en-IE" sz="2000"/>
              <a:t> of H: F</a:t>
            </a:r>
            <a:endParaRPr lang="en-IE" sz="1800" b="1"/>
          </a:p>
          <a:p>
            <a:pPr lvl="1"/>
            <a:r>
              <a:rPr lang="en-IE" sz="1600">
                <a:ea typeface="ＭＳ Ｐゴシック" charset="-128"/>
              </a:rPr>
              <a:t>C is the parent of F</a:t>
            </a:r>
          </a:p>
          <a:p>
            <a:pPr lvl="1"/>
            <a:r>
              <a:rPr lang="en-IE" sz="1600">
                <a:ea typeface="ＭＳ Ｐゴシック" charset="-128"/>
              </a:rPr>
              <a:t>A is the parent of C</a:t>
            </a:r>
          </a:p>
        </p:txBody>
      </p:sp>
      <p:sp>
        <p:nvSpPr>
          <p:cNvPr id="9220" name="Oval 9"/>
          <p:cNvSpPr>
            <a:spLocks noChangeArrowheads="1"/>
          </p:cNvSpPr>
          <p:nvPr/>
        </p:nvSpPr>
        <p:spPr bwMode="auto">
          <a:xfrm>
            <a:off x="6072188" y="3143250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1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9222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9223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9224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9225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9226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9227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9228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9229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9230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9231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232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233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234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235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236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237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238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239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240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9241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9242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243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Trees: Terminology</a:t>
            </a:r>
            <a:endParaRPr lang="en-GB"/>
          </a:p>
        </p:txBody>
      </p:sp>
      <p:sp>
        <p:nvSpPr>
          <p:cNvPr id="10243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sz="2000" b="1"/>
              <a:t>Root </a:t>
            </a:r>
            <a:r>
              <a:rPr lang="en-IE" sz="2000"/>
              <a:t>of tree: A</a:t>
            </a:r>
            <a:endParaRPr lang="en-IE" sz="1800"/>
          </a:p>
          <a:p>
            <a:r>
              <a:rPr lang="en-IE" sz="2000" b="1"/>
              <a:t>Parent</a:t>
            </a:r>
            <a:r>
              <a:rPr lang="en-IE" sz="2000"/>
              <a:t> of H: F</a:t>
            </a:r>
          </a:p>
          <a:p>
            <a:pPr lvl="1"/>
            <a:endParaRPr lang="en-IE" sz="1800" b="1">
              <a:ea typeface="ＭＳ Ｐゴシック" charset="-128"/>
            </a:endParaRPr>
          </a:p>
          <a:p>
            <a:r>
              <a:rPr lang="en-IE" sz="2000" b="1"/>
              <a:t>Children</a:t>
            </a:r>
            <a:r>
              <a:rPr lang="en-IE" sz="2000"/>
              <a:t> of J: K and L</a:t>
            </a:r>
          </a:p>
          <a:p>
            <a:pPr lvl="1"/>
            <a:r>
              <a:rPr lang="en-IE" sz="1800">
                <a:ea typeface="ＭＳ Ｐゴシック" charset="-128"/>
              </a:rPr>
              <a:t>K is a child of J</a:t>
            </a:r>
          </a:p>
          <a:p>
            <a:pPr lvl="1"/>
            <a:r>
              <a:rPr lang="en-IE" sz="1800">
                <a:ea typeface="ＭＳ Ｐゴシック" charset="-128"/>
              </a:rPr>
              <a:t>L is a child of J</a:t>
            </a:r>
          </a:p>
        </p:txBody>
      </p:sp>
      <p:sp>
        <p:nvSpPr>
          <p:cNvPr id="10244" name="Oval 9"/>
          <p:cNvSpPr>
            <a:spLocks noChangeArrowheads="1"/>
          </p:cNvSpPr>
          <p:nvPr/>
        </p:nvSpPr>
        <p:spPr bwMode="auto">
          <a:xfrm>
            <a:off x="6667500" y="5643563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5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0246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0247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10248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0249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0250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10251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10252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10253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10254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0255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0256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0257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0258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0259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0260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0261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0262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0263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0264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10265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10266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0267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0268" name="Oval 9"/>
          <p:cNvSpPr>
            <a:spLocks noChangeArrowheads="1"/>
          </p:cNvSpPr>
          <p:nvPr/>
        </p:nvSpPr>
        <p:spPr bwMode="auto">
          <a:xfrm>
            <a:off x="8096250" y="5643563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Trees: Terminology</a:t>
            </a:r>
            <a:endParaRPr lang="en-GB"/>
          </a:p>
        </p:txBody>
      </p:sp>
      <p:sp>
        <p:nvSpPr>
          <p:cNvPr id="11267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sz="2000" b="1"/>
              <a:t>Root </a:t>
            </a:r>
            <a:r>
              <a:rPr lang="en-IE" sz="2000"/>
              <a:t>of tree: A</a:t>
            </a:r>
            <a:endParaRPr lang="en-IE" sz="1800"/>
          </a:p>
          <a:p>
            <a:r>
              <a:rPr lang="en-IE" sz="2000" b="1"/>
              <a:t>Parent</a:t>
            </a:r>
            <a:r>
              <a:rPr lang="en-IE" sz="2000"/>
              <a:t> of H: F</a:t>
            </a:r>
            <a:endParaRPr lang="en-IE" sz="1800" b="1"/>
          </a:p>
          <a:p>
            <a:r>
              <a:rPr lang="en-IE" sz="2000" b="1"/>
              <a:t>Children</a:t>
            </a:r>
            <a:r>
              <a:rPr lang="en-IE" sz="2000"/>
              <a:t> of J: K and L</a:t>
            </a:r>
          </a:p>
          <a:p>
            <a:pPr lvl="1">
              <a:buFont typeface="Wingdings" charset="2"/>
              <a:buNone/>
            </a:pPr>
            <a:endParaRPr lang="en-IE" sz="1800">
              <a:ea typeface="ＭＳ Ｐゴシック" charset="-128"/>
            </a:endParaRPr>
          </a:p>
          <a:p>
            <a:r>
              <a:rPr lang="en-IE" sz="2000" b="1"/>
              <a:t>Sibling</a:t>
            </a:r>
            <a:r>
              <a:rPr lang="en-IE" sz="2000"/>
              <a:t> of F: G</a:t>
            </a:r>
          </a:p>
          <a:p>
            <a:pPr lvl="1"/>
            <a:r>
              <a:rPr lang="en-IE" sz="1800">
                <a:ea typeface="ＭＳ Ｐゴシック" charset="-128"/>
              </a:rPr>
              <a:t>Sibling of G: F</a:t>
            </a:r>
          </a:p>
          <a:p>
            <a:pPr lvl="1"/>
            <a:r>
              <a:rPr lang="en-IE" sz="1800">
                <a:ea typeface="ＭＳ Ｐゴシック" charset="-128"/>
              </a:rPr>
              <a:t>J does not have a sibling!</a:t>
            </a:r>
          </a:p>
        </p:txBody>
      </p:sp>
      <p:sp>
        <p:nvSpPr>
          <p:cNvPr id="11268" name="Oval 9"/>
          <p:cNvSpPr>
            <a:spLocks noChangeArrowheads="1"/>
          </p:cNvSpPr>
          <p:nvPr/>
        </p:nvSpPr>
        <p:spPr bwMode="auto">
          <a:xfrm>
            <a:off x="7143750" y="3143250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69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1270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1271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11272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1273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1274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11275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11276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11277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11278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1279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280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281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282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283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284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285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286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287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288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11289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11290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291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Trees: Terminology</a:t>
            </a:r>
            <a:endParaRPr lang="en-GB"/>
          </a:p>
        </p:txBody>
      </p:sp>
      <p:sp>
        <p:nvSpPr>
          <p:cNvPr id="12291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sz="2000" b="1" dirty="0"/>
              <a:t>Root </a:t>
            </a:r>
            <a:r>
              <a:rPr lang="en-IE" sz="2000" dirty="0"/>
              <a:t>of tree: A</a:t>
            </a:r>
            <a:endParaRPr lang="en-IE" sz="1800" dirty="0"/>
          </a:p>
          <a:p>
            <a:r>
              <a:rPr lang="en-IE" sz="2000" b="1" dirty="0"/>
              <a:t>Parent</a:t>
            </a:r>
            <a:r>
              <a:rPr lang="en-IE" sz="2000" dirty="0"/>
              <a:t> of H: F</a:t>
            </a:r>
            <a:endParaRPr lang="en-IE" sz="1800" b="1" dirty="0"/>
          </a:p>
          <a:p>
            <a:r>
              <a:rPr lang="en-IE" sz="2000" b="1" dirty="0"/>
              <a:t>Children</a:t>
            </a:r>
            <a:r>
              <a:rPr lang="en-IE" sz="2000" dirty="0"/>
              <a:t> of J: K and L</a:t>
            </a:r>
            <a:endParaRPr lang="en-IE" sz="1800" dirty="0"/>
          </a:p>
          <a:p>
            <a:r>
              <a:rPr lang="en-IE" sz="2000" b="1" dirty="0"/>
              <a:t>Sibling</a:t>
            </a:r>
            <a:r>
              <a:rPr lang="en-IE" sz="2000" dirty="0"/>
              <a:t> of F: G</a:t>
            </a:r>
          </a:p>
          <a:p>
            <a:pPr lvl="1"/>
            <a:endParaRPr lang="en-IE" sz="1800" dirty="0">
              <a:ea typeface="ＭＳ Ｐゴシック" charset="-128"/>
            </a:endParaRPr>
          </a:p>
          <a:p>
            <a:r>
              <a:rPr lang="en-IE" sz="2000" b="1" dirty="0"/>
              <a:t>Internal</a:t>
            </a:r>
            <a:r>
              <a:rPr lang="en-IE" sz="2000" dirty="0"/>
              <a:t> </a:t>
            </a:r>
            <a:r>
              <a:rPr lang="en-IE" sz="2000" b="1" dirty="0"/>
              <a:t>Nodes</a:t>
            </a:r>
            <a:r>
              <a:rPr lang="en-IE" sz="2000" dirty="0"/>
              <a:t>: A, B, I</a:t>
            </a:r>
          </a:p>
          <a:p>
            <a:pPr lvl="1"/>
            <a:r>
              <a:rPr lang="en-IE" sz="1800" dirty="0">
                <a:ea typeface="ＭＳ Ｐゴシック" charset="-128"/>
              </a:rPr>
              <a:t>Any node that has children</a:t>
            </a:r>
          </a:p>
        </p:txBody>
      </p:sp>
      <p:sp>
        <p:nvSpPr>
          <p:cNvPr id="12292" name="Oval 9"/>
          <p:cNvSpPr>
            <a:spLocks noChangeArrowheads="1"/>
          </p:cNvSpPr>
          <p:nvPr/>
        </p:nvSpPr>
        <p:spPr bwMode="auto">
          <a:xfrm>
            <a:off x="7881938" y="3957638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3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2294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2295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12296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2297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2298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12299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12300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12301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12302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2303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2304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2305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2306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2307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2308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2309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2310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2311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2312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12313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12314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2315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2316" name="Oval 9"/>
          <p:cNvSpPr>
            <a:spLocks noChangeArrowheads="1"/>
          </p:cNvSpPr>
          <p:nvPr/>
        </p:nvSpPr>
        <p:spPr bwMode="auto">
          <a:xfrm>
            <a:off x="5453063" y="1457325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17" name="Oval 9"/>
          <p:cNvSpPr>
            <a:spLocks noChangeArrowheads="1"/>
          </p:cNvSpPr>
          <p:nvPr/>
        </p:nvSpPr>
        <p:spPr bwMode="auto">
          <a:xfrm>
            <a:off x="4643438" y="2314575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31035</TotalTime>
  <Words>1686</Words>
  <Application>Microsoft Office PowerPoint</Application>
  <PresentationFormat>On-screen Show (4:3)</PresentationFormat>
  <Paragraphs>510</Paragraphs>
  <Slides>30</Slides>
  <Notes>25</Notes>
  <HiddenSlides>10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MS PGothic</vt:lpstr>
      <vt:lpstr>MS PGothic</vt:lpstr>
      <vt:lpstr>Arial</vt:lpstr>
      <vt:lpstr>Arial Black</vt:lpstr>
      <vt:lpstr>Courier New</vt:lpstr>
      <vt:lpstr>Symbol</vt:lpstr>
      <vt:lpstr>Tahoma</vt:lpstr>
      <vt:lpstr>Times New Roman</vt:lpstr>
      <vt:lpstr>Wingdings</vt:lpstr>
      <vt:lpstr>Radial</vt:lpstr>
      <vt:lpstr>Trees</vt:lpstr>
      <vt:lpstr>Trees: Introduction</vt:lpstr>
      <vt:lpstr>Trees: Introduction</vt:lpstr>
      <vt:lpstr>Trees: Introduction</vt:lpstr>
      <vt:lpstr>Trees: Terminology</vt:lpstr>
      <vt:lpstr>Trees: Terminology</vt:lpstr>
      <vt:lpstr>Trees: Terminology</vt:lpstr>
      <vt:lpstr>Trees: Terminology</vt:lpstr>
      <vt:lpstr>Trees: Terminology</vt:lpstr>
      <vt:lpstr>Trees: Terminology</vt:lpstr>
      <vt:lpstr>Trees: Terminology</vt:lpstr>
      <vt:lpstr>Trees: Terminology</vt:lpstr>
      <vt:lpstr>Trees: Terminology</vt:lpstr>
      <vt:lpstr>Trees: Terminology</vt:lpstr>
      <vt:lpstr>Trees: Terminology</vt:lpstr>
      <vt:lpstr>Trees: Properties</vt:lpstr>
      <vt:lpstr>Trees: Properties</vt:lpstr>
      <vt:lpstr>Tree ADT</vt:lpstr>
      <vt:lpstr>Tree Interface</vt:lpstr>
      <vt:lpstr>Binary Trees</vt:lpstr>
      <vt:lpstr>Binary Tree</vt:lpstr>
      <vt:lpstr>Example: Arithmetic Operations</vt:lpstr>
      <vt:lpstr>Binary Tree ADT</vt:lpstr>
      <vt:lpstr>Types of Binary Tree</vt:lpstr>
      <vt:lpstr>Standard Binary Tree</vt:lpstr>
      <vt:lpstr>Proper Binary Trees</vt:lpstr>
      <vt:lpstr>Complete Binary Trees</vt:lpstr>
      <vt:lpstr>Link-Based Binary Trees</vt:lpstr>
      <vt:lpstr>Implementation: Link-Based</vt:lpstr>
      <vt:lpstr>Implementation of Binary Trees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Agents with Agent Factory</dc:title>
  <dc:creator>Rem Collier</dc:creator>
  <cp:lastModifiedBy>rem collier</cp:lastModifiedBy>
  <cp:revision>710</cp:revision>
  <cp:lastPrinted>2009-02-10T14:30:02Z</cp:lastPrinted>
  <dcterms:created xsi:type="dcterms:W3CDTF">2009-02-10T11:22:06Z</dcterms:created>
  <dcterms:modified xsi:type="dcterms:W3CDTF">2018-02-27T17:55:40Z</dcterms:modified>
</cp:coreProperties>
</file>